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27"/>
  </p:notesMasterIdLst>
  <p:sldIdLst>
    <p:sldId id="256" r:id="rId2"/>
    <p:sldId id="278" r:id="rId3"/>
    <p:sldId id="257" r:id="rId4"/>
    <p:sldId id="258" r:id="rId5"/>
    <p:sldId id="259" r:id="rId6"/>
    <p:sldId id="260" r:id="rId7"/>
    <p:sldId id="261" r:id="rId8"/>
    <p:sldId id="262" r:id="rId9"/>
    <p:sldId id="280" r:id="rId10"/>
    <p:sldId id="264" r:id="rId11"/>
    <p:sldId id="265" r:id="rId12"/>
    <p:sldId id="286" r:id="rId13"/>
    <p:sldId id="269" r:id="rId14"/>
    <p:sldId id="282" r:id="rId15"/>
    <p:sldId id="281" r:id="rId16"/>
    <p:sldId id="266" r:id="rId17"/>
    <p:sldId id="268" r:id="rId18"/>
    <p:sldId id="271" r:id="rId19"/>
    <p:sldId id="285" r:id="rId20"/>
    <p:sldId id="276" r:id="rId21"/>
    <p:sldId id="277" r:id="rId22"/>
    <p:sldId id="284" r:id="rId23"/>
    <p:sldId id="267" r:id="rId24"/>
    <p:sldId id="283" r:id="rId25"/>
    <p:sldId id="279"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091" autoAdjust="0"/>
  </p:normalViewPr>
  <p:slideViewPr>
    <p:cSldViewPr snapToGrid="0">
      <p:cViewPr varScale="1">
        <p:scale>
          <a:sx n="74" d="100"/>
          <a:sy n="74" d="100"/>
        </p:scale>
        <p:origin x="567" y="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F06EE8E1-BD4D-41A9-A64C-7AEFE794556C}"/>
    <pc:docChg chg="undo custSel addSld delSld modSld">
      <pc:chgData name="Ross Phillips" userId="c604230b-847d-4cb1-9e23-f810d4c0fde1" providerId="ADAL" clId="{F06EE8E1-BD4D-41A9-A64C-7AEFE794556C}" dt="2026-02-16T12:17:13.575" v="13" actId="47"/>
      <pc:docMkLst>
        <pc:docMk/>
      </pc:docMkLst>
      <pc:sldChg chg="modSp mod">
        <pc:chgData name="Ross Phillips" userId="c604230b-847d-4cb1-9e23-f810d4c0fde1" providerId="ADAL" clId="{F06EE8E1-BD4D-41A9-A64C-7AEFE794556C}" dt="2026-02-16T12:15:48.855" v="7" actId="6549"/>
        <pc:sldMkLst>
          <pc:docMk/>
          <pc:sldMk cId="4247740467" sldId="264"/>
        </pc:sldMkLst>
        <pc:graphicFrameChg chg="modGraphic">
          <ac:chgData name="Ross Phillips" userId="c604230b-847d-4cb1-9e23-f810d4c0fde1" providerId="ADAL" clId="{F06EE8E1-BD4D-41A9-A64C-7AEFE794556C}" dt="2026-02-16T12:15:48.855" v="7" actId="6549"/>
          <ac:graphicFrameMkLst>
            <pc:docMk/>
            <pc:sldMk cId="4247740467" sldId="264"/>
            <ac:graphicFrameMk id="4" creationId="{1230F740-F239-456C-9D2C-1ABFCE9A6B6B}"/>
          </ac:graphicFrameMkLst>
        </pc:graphicFrameChg>
      </pc:sldChg>
      <pc:sldChg chg="add del">
        <pc:chgData name="Ross Phillips" userId="c604230b-847d-4cb1-9e23-f810d4c0fde1" providerId="ADAL" clId="{F06EE8E1-BD4D-41A9-A64C-7AEFE794556C}" dt="2026-02-16T12:16:45.770" v="9" actId="47"/>
        <pc:sldMkLst>
          <pc:docMk/>
          <pc:sldMk cId="4192917863" sldId="269"/>
        </pc:sldMkLst>
      </pc:sldChg>
      <pc:sldChg chg="modSp mod">
        <pc:chgData name="Ross Phillips" userId="c604230b-847d-4cb1-9e23-f810d4c0fde1" providerId="ADAL" clId="{F06EE8E1-BD4D-41A9-A64C-7AEFE794556C}" dt="2026-02-16T12:14:28.335" v="0" actId="20577"/>
        <pc:sldMkLst>
          <pc:docMk/>
          <pc:sldMk cId="3571675017" sldId="278"/>
        </pc:sldMkLst>
        <pc:spChg chg="mod">
          <ac:chgData name="Ross Phillips" userId="c604230b-847d-4cb1-9e23-f810d4c0fde1" providerId="ADAL" clId="{F06EE8E1-BD4D-41A9-A64C-7AEFE794556C}" dt="2026-02-16T12:14:28.335" v="0" actId="20577"/>
          <ac:spMkLst>
            <pc:docMk/>
            <pc:sldMk cId="3571675017" sldId="278"/>
            <ac:spMk id="3" creationId="{8F9D37A2-7A5F-4359-BA36-91D9BBF42057}"/>
          </ac:spMkLst>
        </pc:spChg>
      </pc:sldChg>
      <pc:sldChg chg="del">
        <pc:chgData name="Ross Phillips" userId="c604230b-847d-4cb1-9e23-f810d4c0fde1" providerId="ADAL" clId="{F06EE8E1-BD4D-41A9-A64C-7AEFE794556C}" dt="2026-02-16T12:16:51.486" v="10" actId="47"/>
        <pc:sldMkLst>
          <pc:docMk/>
          <pc:sldMk cId="2877356832" sldId="287"/>
        </pc:sldMkLst>
      </pc:sldChg>
      <pc:sldChg chg="del">
        <pc:chgData name="Ross Phillips" userId="c604230b-847d-4cb1-9e23-f810d4c0fde1" providerId="ADAL" clId="{F06EE8E1-BD4D-41A9-A64C-7AEFE794556C}" dt="2026-02-16T12:16:57.248" v="11" actId="47"/>
        <pc:sldMkLst>
          <pc:docMk/>
          <pc:sldMk cId="706286256" sldId="288"/>
        </pc:sldMkLst>
      </pc:sldChg>
      <pc:sldChg chg="del">
        <pc:chgData name="Ross Phillips" userId="c604230b-847d-4cb1-9e23-f810d4c0fde1" providerId="ADAL" clId="{F06EE8E1-BD4D-41A9-A64C-7AEFE794556C}" dt="2026-02-16T12:17:04.458" v="12" actId="47"/>
        <pc:sldMkLst>
          <pc:docMk/>
          <pc:sldMk cId="1797385121" sldId="289"/>
        </pc:sldMkLst>
      </pc:sldChg>
      <pc:sldChg chg="del">
        <pc:chgData name="Ross Phillips" userId="c604230b-847d-4cb1-9e23-f810d4c0fde1" providerId="ADAL" clId="{F06EE8E1-BD4D-41A9-A64C-7AEFE794556C}" dt="2026-02-16T12:17:13.575" v="13" actId="47"/>
        <pc:sldMkLst>
          <pc:docMk/>
          <pc:sldMk cId="625482423" sldId="290"/>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ata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C9B339-9C1E-44D3-A837-DFFB1DFE521F}"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E33FF48-559A-47F3-9D9E-5DE2C159476F}">
      <dgm:prSet/>
      <dgm:spPr/>
      <dgm:t>
        <a:bodyPr/>
        <a:lstStyle/>
        <a:p>
          <a:pPr>
            <a:defRPr cap="all"/>
          </a:pPr>
          <a:r>
            <a:rPr lang="en-GB"/>
            <a:t>Education:</a:t>
          </a:r>
          <a:endParaRPr lang="en-US"/>
        </a:p>
      </dgm:t>
    </dgm:pt>
    <dgm:pt modelId="{A8079F55-3E59-4A61-A7E4-4AE2F61B802C}" type="parTrans" cxnId="{42160C89-E5A7-4CEB-BB83-0D86DED69A99}">
      <dgm:prSet/>
      <dgm:spPr/>
      <dgm:t>
        <a:bodyPr/>
        <a:lstStyle/>
        <a:p>
          <a:endParaRPr lang="en-US"/>
        </a:p>
      </dgm:t>
    </dgm:pt>
    <dgm:pt modelId="{0718F26C-AAA8-4EDB-80AE-012E4677DBAE}" type="sibTrans" cxnId="{42160C89-E5A7-4CEB-BB83-0D86DED69A99}">
      <dgm:prSet/>
      <dgm:spPr/>
      <dgm:t>
        <a:bodyPr/>
        <a:lstStyle/>
        <a:p>
          <a:endParaRPr lang="en-US"/>
        </a:p>
      </dgm:t>
    </dgm:pt>
    <dgm:pt modelId="{99BC6570-6896-4F08-83F5-957189AC8939}">
      <dgm:prSet/>
      <dgm:spPr/>
      <dgm:t>
        <a:bodyPr/>
        <a:lstStyle/>
        <a:p>
          <a:pPr>
            <a:defRPr cap="all"/>
          </a:pPr>
          <a:r>
            <a:rPr lang="en-GB"/>
            <a:t>Learning:</a:t>
          </a:r>
          <a:endParaRPr lang="en-US"/>
        </a:p>
      </dgm:t>
    </dgm:pt>
    <dgm:pt modelId="{AC97EB26-FC54-4918-86D3-700735C4AED0}" type="parTrans" cxnId="{112F1199-0BC8-48DA-9101-29C1CD0E7A5C}">
      <dgm:prSet/>
      <dgm:spPr/>
      <dgm:t>
        <a:bodyPr/>
        <a:lstStyle/>
        <a:p>
          <a:endParaRPr lang="en-US"/>
        </a:p>
      </dgm:t>
    </dgm:pt>
    <dgm:pt modelId="{EA11928B-70F1-441B-A414-006BBF0D96DD}" type="sibTrans" cxnId="{112F1199-0BC8-48DA-9101-29C1CD0E7A5C}">
      <dgm:prSet/>
      <dgm:spPr/>
      <dgm:t>
        <a:bodyPr/>
        <a:lstStyle/>
        <a:p>
          <a:endParaRPr lang="en-US"/>
        </a:p>
      </dgm:t>
    </dgm:pt>
    <dgm:pt modelId="{967213D0-6CCA-422B-8371-96A89B25DA21}" type="pres">
      <dgm:prSet presAssocID="{70C9B339-9C1E-44D3-A837-DFFB1DFE521F}" presName="root" presStyleCnt="0">
        <dgm:presLayoutVars>
          <dgm:dir/>
          <dgm:resizeHandles val="exact"/>
        </dgm:presLayoutVars>
      </dgm:prSet>
      <dgm:spPr/>
    </dgm:pt>
    <dgm:pt modelId="{76F43FC5-115C-4CC2-A958-21369EAF5910}" type="pres">
      <dgm:prSet presAssocID="{3E33FF48-559A-47F3-9D9E-5DE2C159476F}" presName="compNode" presStyleCnt="0"/>
      <dgm:spPr/>
    </dgm:pt>
    <dgm:pt modelId="{983CD6F0-9F44-4913-AD66-09965CAF190C}" type="pres">
      <dgm:prSet presAssocID="{3E33FF48-559A-47F3-9D9E-5DE2C159476F}" presName="iconBgRect" presStyleLbl="bgShp" presStyleIdx="0" presStyleCnt="2"/>
      <dgm:spPr>
        <a:prstGeom prst="round2DiagRect">
          <a:avLst>
            <a:gd name="adj1" fmla="val 29727"/>
            <a:gd name="adj2" fmla="val 0"/>
          </a:avLst>
        </a:prstGeom>
      </dgm:spPr>
    </dgm:pt>
    <dgm:pt modelId="{1CEFBB66-F357-4EE7-B413-8EAE59A49117}" type="pres">
      <dgm:prSet presAssocID="{3E33FF48-559A-47F3-9D9E-5DE2C159476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hoolhouse"/>
        </a:ext>
      </dgm:extLst>
    </dgm:pt>
    <dgm:pt modelId="{700F0414-7281-4A05-BF0B-8FC6AB2CCA73}" type="pres">
      <dgm:prSet presAssocID="{3E33FF48-559A-47F3-9D9E-5DE2C159476F}" presName="spaceRect" presStyleCnt="0"/>
      <dgm:spPr/>
    </dgm:pt>
    <dgm:pt modelId="{E7EAF2AF-64C6-46B4-869C-DE557D675C3B}" type="pres">
      <dgm:prSet presAssocID="{3E33FF48-559A-47F3-9D9E-5DE2C159476F}" presName="textRect" presStyleLbl="revTx" presStyleIdx="0" presStyleCnt="2">
        <dgm:presLayoutVars>
          <dgm:chMax val="1"/>
          <dgm:chPref val="1"/>
        </dgm:presLayoutVars>
      </dgm:prSet>
      <dgm:spPr/>
    </dgm:pt>
    <dgm:pt modelId="{C9E86DEF-D5A0-4FA9-8C01-6FFD718E226E}" type="pres">
      <dgm:prSet presAssocID="{0718F26C-AAA8-4EDB-80AE-012E4677DBAE}" presName="sibTrans" presStyleCnt="0"/>
      <dgm:spPr/>
    </dgm:pt>
    <dgm:pt modelId="{B8F11D50-09B6-4FA0-B00A-C3FD320DC1A1}" type="pres">
      <dgm:prSet presAssocID="{99BC6570-6896-4F08-83F5-957189AC8939}" presName="compNode" presStyleCnt="0"/>
      <dgm:spPr/>
    </dgm:pt>
    <dgm:pt modelId="{93A8D48A-5A07-4D59-80E4-B6311FB3C380}" type="pres">
      <dgm:prSet presAssocID="{99BC6570-6896-4F08-83F5-957189AC8939}" presName="iconBgRect" presStyleLbl="bgShp" presStyleIdx="1" presStyleCnt="2"/>
      <dgm:spPr>
        <a:prstGeom prst="round2DiagRect">
          <a:avLst>
            <a:gd name="adj1" fmla="val 29727"/>
            <a:gd name="adj2" fmla="val 0"/>
          </a:avLst>
        </a:prstGeom>
      </dgm:spPr>
    </dgm:pt>
    <dgm:pt modelId="{2CAE9D7F-123B-4093-B9B5-EEA3081671D6}" type="pres">
      <dgm:prSet presAssocID="{99BC6570-6896-4F08-83F5-957189AC893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22370DF9-2E79-43F2-83A5-252284C96FF5}" type="pres">
      <dgm:prSet presAssocID="{99BC6570-6896-4F08-83F5-957189AC8939}" presName="spaceRect" presStyleCnt="0"/>
      <dgm:spPr/>
    </dgm:pt>
    <dgm:pt modelId="{8FFA1898-6486-4AE7-9118-4902CE861230}" type="pres">
      <dgm:prSet presAssocID="{99BC6570-6896-4F08-83F5-957189AC8939}" presName="textRect" presStyleLbl="revTx" presStyleIdx="1" presStyleCnt="2">
        <dgm:presLayoutVars>
          <dgm:chMax val="1"/>
          <dgm:chPref val="1"/>
        </dgm:presLayoutVars>
      </dgm:prSet>
      <dgm:spPr/>
    </dgm:pt>
  </dgm:ptLst>
  <dgm:cxnLst>
    <dgm:cxn modelId="{4642B26E-E7BB-4DAC-84AD-D4CFF433EC14}" type="presOf" srcId="{70C9B339-9C1E-44D3-A837-DFFB1DFE521F}" destId="{967213D0-6CCA-422B-8371-96A89B25DA21}" srcOrd="0" destOrd="0" presId="urn:microsoft.com/office/officeart/2018/5/layout/IconLeafLabelList"/>
    <dgm:cxn modelId="{42160C89-E5A7-4CEB-BB83-0D86DED69A99}" srcId="{70C9B339-9C1E-44D3-A837-DFFB1DFE521F}" destId="{3E33FF48-559A-47F3-9D9E-5DE2C159476F}" srcOrd="0" destOrd="0" parTransId="{A8079F55-3E59-4A61-A7E4-4AE2F61B802C}" sibTransId="{0718F26C-AAA8-4EDB-80AE-012E4677DBAE}"/>
    <dgm:cxn modelId="{112F1199-0BC8-48DA-9101-29C1CD0E7A5C}" srcId="{70C9B339-9C1E-44D3-A837-DFFB1DFE521F}" destId="{99BC6570-6896-4F08-83F5-957189AC8939}" srcOrd="1" destOrd="0" parTransId="{AC97EB26-FC54-4918-86D3-700735C4AED0}" sibTransId="{EA11928B-70F1-441B-A414-006BBF0D96DD}"/>
    <dgm:cxn modelId="{76A462EA-F8A6-4EB1-989D-70E2EC9E130B}" type="presOf" srcId="{3E33FF48-559A-47F3-9D9E-5DE2C159476F}" destId="{E7EAF2AF-64C6-46B4-869C-DE557D675C3B}" srcOrd="0" destOrd="0" presId="urn:microsoft.com/office/officeart/2018/5/layout/IconLeafLabelList"/>
    <dgm:cxn modelId="{3FEF77F7-CB4C-4B49-88F0-3DBE9E81B322}" type="presOf" srcId="{99BC6570-6896-4F08-83F5-957189AC8939}" destId="{8FFA1898-6486-4AE7-9118-4902CE861230}" srcOrd="0" destOrd="0" presId="urn:microsoft.com/office/officeart/2018/5/layout/IconLeafLabelList"/>
    <dgm:cxn modelId="{4D74DEED-0517-4EEF-80D1-6196A000D989}" type="presParOf" srcId="{967213D0-6CCA-422B-8371-96A89B25DA21}" destId="{76F43FC5-115C-4CC2-A958-21369EAF5910}" srcOrd="0" destOrd="0" presId="urn:microsoft.com/office/officeart/2018/5/layout/IconLeafLabelList"/>
    <dgm:cxn modelId="{7BC579BB-CB7D-4F0C-99EC-05208CCF5ADA}" type="presParOf" srcId="{76F43FC5-115C-4CC2-A958-21369EAF5910}" destId="{983CD6F0-9F44-4913-AD66-09965CAF190C}" srcOrd="0" destOrd="0" presId="urn:microsoft.com/office/officeart/2018/5/layout/IconLeafLabelList"/>
    <dgm:cxn modelId="{26F1AF2B-122C-4D36-9BBF-F54108B957A3}" type="presParOf" srcId="{76F43FC5-115C-4CC2-A958-21369EAF5910}" destId="{1CEFBB66-F357-4EE7-B413-8EAE59A49117}" srcOrd="1" destOrd="0" presId="urn:microsoft.com/office/officeart/2018/5/layout/IconLeafLabelList"/>
    <dgm:cxn modelId="{FD7B540B-8097-4E25-8165-80EF2FCEDE72}" type="presParOf" srcId="{76F43FC5-115C-4CC2-A958-21369EAF5910}" destId="{700F0414-7281-4A05-BF0B-8FC6AB2CCA73}" srcOrd="2" destOrd="0" presId="urn:microsoft.com/office/officeart/2018/5/layout/IconLeafLabelList"/>
    <dgm:cxn modelId="{27B8037E-F3C1-4287-A83D-7BA02D5FBCD9}" type="presParOf" srcId="{76F43FC5-115C-4CC2-A958-21369EAF5910}" destId="{E7EAF2AF-64C6-46B4-869C-DE557D675C3B}" srcOrd="3" destOrd="0" presId="urn:microsoft.com/office/officeart/2018/5/layout/IconLeafLabelList"/>
    <dgm:cxn modelId="{243E4938-825C-4E77-BEFC-42601B1F39DA}" type="presParOf" srcId="{967213D0-6CCA-422B-8371-96A89B25DA21}" destId="{C9E86DEF-D5A0-4FA9-8C01-6FFD718E226E}" srcOrd="1" destOrd="0" presId="urn:microsoft.com/office/officeart/2018/5/layout/IconLeafLabelList"/>
    <dgm:cxn modelId="{C31D5B94-B239-4E94-A24E-D3BF836BA148}" type="presParOf" srcId="{967213D0-6CCA-422B-8371-96A89B25DA21}" destId="{B8F11D50-09B6-4FA0-B00A-C3FD320DC1A1}" srcOrd="2" destOrd="0" presId="urn:microsoft.com/office/officeart/2018/5/layout/IconLeafLabelList"/>
    <dgm:cxn modelId="{99C6E903-0F5B-41E0-8130-38683DFFFD83}" type="presParOf" srcId="{B8F11D50-09B6-4FA0-B00A-C3FD320DC1A1}" destId="{93A8D48A-5A07-4D59-80E4-B6311FB3C380}" srcOrd="0" destOrd="0" presId="urn:microsoft.com/office/officeart/2018/5/layout/IconLeafLabelList"/>
    <dgm:cxn modelId="{A13EE7AC-109B-48B7-AB3B-3196A38C2A83}" type="presParOf" srcId="{B8F11D50-09B6-4FA0-B00A-C3FD320DC1A1}" destId="{2CAE9D7F-123B-4093-B9B5-EEA3081671D6}" srcOrd="1" destOrd="0" presId="urn:microsoft.com/office/officeart/2018/5/layout/IconLeafLabelList"/>
    <dgm:cxn modelId="{309DEFE0-A279-4367-A468-4997C3437112}" type="presParOf" srcId="{B8F11D50-09B6-4FA0-B00A-C3FD320DC1A1}" destId="{22370DF9-2E79-43F2-83A5-252284C96FF5}" srcOrd="2" destOrd="0" presId="urn:microsoft.com/office/officeart/2018/5/layout/IconLeafLabelList"/>
    <dgm:cxn modelId="{692C173E-6B68-4CD3-A0BF-8F504EC02848}" type="presParOf" srcId="{B8F11D50-09B6-4FA0-B00A-C3FD320DC1A1}" destId="{8FFA1898-6486-4AE7-9118-4902CE861230}"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7EB3C4-8DE7-4E2A-82F5-87322EA09F32}" type="doc">
      <dgm:prSet loTypeId="urn:microsoft.com/office/officeart/2005/8/layout/hierarchy3" loCatId="hierarchy" qsTypeId="urn:microsoft.com/office/officeart/2005/8/quickstyle/simple1" qsCatId="simple" csTypeId="urn:microsoft.com/office/officeart/2005/8/colors/colorful1" csCatId="colorful"/>
      <dgm:spPr/>
      <dgm:t>
        <a:bodyPr/>
        <a:lstStyle/>
        <a:p>
          <a:endParaRPr lang="en-US"/>
        </a:p>
      </dgm:t>
    </dgm:pt>
    <dgm:pt modelId="{0CE3204E-6D96-4EA0-A5CF-546435B0F314}">
      <dgm:prSet/>
      <dgm:spPr/>
      <dgm:t>
        <a:bodyPr/>
        <a:lstStyle/>
        <a:p>
          <a:r>
            <a:rPr lang="en-GB"/>
            <a:t>Mechanistic</a:t>
          </a:r>
          <a:endParaRPr lang="en-US"/>
        </a:p>
      </dgm:t>
    </dgm:pt>
    <dgm:pt modelId="{F557C721-A5CC-41C2-9717-4E863E32F6BE}" type="parTrans" cxnId="{1B49CE73-579E-4E40-AA97-28F8AABB3F17}">
      <dgm:prSet/>
      <dgm:spPr/>
      <dgm:t>
        <a:bodyPr/>
        <a:lstStyle/>
        <a:p>
          <a:endParaRPr lang="en-US"/>
        </a:p>
      </dgm:t>
    </dgm:pt>
    <dgm:pt modelId="{DA2E893E-1746-489E-BF37-9FA8331144B2}" type="sibTrans" cxnId="{1B49CE73-579E-4E40-AA97-28F8AABB3F17}">
      <dgm:prSet/>
      <dgm:spPr/>
      <dgm:t>
        <a:bodyPr/>
        <a:lstStyle/>
        <a:p>
          <a:endParaRPr lang="en-US"/>
        </a:p>
      </dgm:t>
    </dgm:pt>
    <dgm:pt modelId="{7170751A-B3A9-420C-97D1-F509E80CE60F}">
      <dgm:prSet/>
      <dgm:spPr/>
      <dgm:t>
        <a:bodyPr/>
        <a:lstStyle/>
        <a:p>
          <a:r>
            <a:rPr lang="en-GB"/>
            <a:t>Organismic</a:t>
          </a:r>
          <a:endParaRPr lang="en-US"/>
        </a:p>
      </dgm:t>
    </dgm:pt>
    <dgm:pt modelId="{CCEA1ECB-E8EE-44B0-B157-B6D6FCE92963}" type="parTrans" cxnId="{D3C107F8-C94E-41A7-B576-234D7B4E4B47}">
      <dgm:prSet/>
      <dgm:spPr/>
      <dgm:t>
        <a:bodyPr/>
        <a:lstStyle/>
        <a:p>
          <a:endParaRPr lang="en-US"/>
        </a:p>
      </dgm:t>
    </dgm:pt>
    <dgm:pt modelId="{7AC04155-A3E0-4385-9E09-EA087A6BAD5D}" type="sibTrans" cxnId="{D3C107F8-C94E-41A7-B576-234D7B4E4B47}">
      <dgm:prSet/>
      <dgm:spPr/>
      <dgm:t>
        <a:bodyPr/>
        <a:lstStyle/>
        <a:p>
          <a:endParaRPr lang="en-US"/>
        </a:p>
      </dgm:t>
    </dgm:pt>
    <dgm:pt modelId="{FB20D55C-4756-4DD4-BE27-4BEB971D5EB7}" type="pres">
      <dgm:prSet presAssocID="{597EB3C4-8DE7-4E2A-82F5-87322EA09F32}" presName="diagram" presStyleCnt="0">
        <dgm:presLayoutVars>
          <dgm:chPref val="1"/>
          <dgm:dir/>
          <dgm:animOne val="branch"/>
          <dgm:animLvl val="lvl"/>
          <dgm:resizeHandles/>
        </dgm:presLayoutVars>
      </dgm:prSet>
      <dgm:spPr/>
    </dgm:pt>
    <dgm:pt modelId="{6B3D72C1-2DD2-46BB-A89E-E3310E4387FA}" type="pres">
      <dgm:prSet presAssocID="{0CE3204E-6D96-4EA0-A5CF-546435B0F314}" presName="root" presStyleCnt="0"/>
      <dgm:spPr/>
    </dgm:pt>
    <dgm:pt modelId="{9B861F1D-D2CF-4B07-AA0E-D83EFE5F999E}" type="pres">
      <dgm:prSet presAssocID="{0CE3204E-6D96-4EA0-A5CF-546435B0F314}" presName="rootComposite" presStyleCnt="0"/>
      <dgm:spPr/>
    </dgm:pt>
    <dgm:pt modelId="{2553B2C5-956E-4942-9D7D-ED7E7F34E95A}" type="pres">
      <dgm:prSet presAssocID="{0CE3204E-6D96-4EA0-A5CF-546435B0F314}" presName="rootText" presStyleLbl="node1" presStyleIdx="0" presStyleCnt="2"/>
      <dgm:spPr/>
    </dgm:pt>
    <dgm:pt modelId="{9AB1EA6D-21A5-48F5-8230-4BBC2C71AA46}" type="pres">
      <dgm:prSet presAssocID="{0CE3204E-6D96-4EA0-A5CF-546435B0F314}" presName="rootConnector" presStyleLbl="node1" presStyleIdx="0" presStyleCnt="2"/>
      <dgm:spPr/>
    </dgm:pt>
    <dgm:pt modelId="{A74EC15B-4C43-4AF3-A526-6A841809C78C}" type="pres">
      <dgm:prSet presAssocID="{0CE3204E-6D96-4EA0-A5CF-546435B0F314}" presName="childShape" presStyleCnt="0"/>
      <dgm:spPr/>
    </dgm:pt>
    <dgm:pt modelId="{F3E6CCFD-1973-4D9B-BA78-9A5815F96D09}" type="pres">
      <dgm:prSet presAssocID="{7170751A-B3A9-420C-97D1-F509E80CE60F}" presName="root" presStyleCnt="0"/>
      <dgm:spPr/>
    </dgm:pt>
    <dgm:pt modelId="{8EAA09BE-ABC5-4C73-A9BB-D16E90847F2E}" type="pres">
      <dgm:prSet presAssocID="{7170751A-B3A9-420C-97D1-F509E80CE60F}" presName="rootComposite" presStyleCnt="0"/>
      <dgm:spPr/>
    </dgm:pt>
    <dgm:pt modelId="{EBF571B7-150D-440B-8B68-6BF232E9B6EB}" type="pres">
      <dgm:prSet presAssocID="{7170751A-B3A9-420C-97D1-F509E80CE60F}" presName="rootText" presStyleLbl="node1" presStyleIdx="1" presStyleCnt="2"/>
      <dgm:spPr/>
    </dgm:pt>
    <dgm:pt modelId="{6DCF103B-79F6-4A0F-9420-C309CA1ACD3C}" type="pres">
      <dgm:prSet presAssocID="{7170751A-B3A9-420C-97D1-F509E80CE60F}" presName="rootConnector" presStyleLbl="node1" presStyleIdx="1" presStyleCnt="2"/>
      <dgm:spPr/>
    </dgm:pt>
    <dgm:pt modelId="{F7C0D0BA-A1AB-432D-AE21-DBAF6AFBCF1B}" type="pres">
      <dgm:prSet presAssocID="{7170751A-B3A9-420C-97D1-F509E80CE60F}" presName="childShape" presStyleCnt="0"/>
      <dgm:spPr/>
    </dgm:pt>
  </dgm:ptLst>
  <dgm:cxnLst>
    <dgm:cxn modelId="{67BB9823-37B5-46B5-8378-FFCDFD291D16}" type="presOf" srcId="{7170751A-B3A9-420C-97D1-F509E80CE60F}" destId="{6DCF103B-79F6-4A0F-9420-C309CA1ACD3C}" srcOrd="1" destOrd="0" presId="urn:microsoft.com/office/officeart/2005/8/layout/hierarchy3"/>
    <dgm:cxn modelId="{9D4CAB4E-249B-45BF-8667-F3F07ECA1763}" type="presOf" srcId="{597EB3C4-8DE7-4E2A-82F5-87322EA09F32}" destId="{FB20D55C-4756-4DD4-BE27-4BEB971D5EB7}" srcOrd="0" destOrd="0" presId="urn:microsoft.com/office/officeart/2005/8/layout/hierarchy3"/>
    <dgm:cxn modelId="{1B49CE73-579E-4E40-AA97-28F8AABB3F17}" srcId="{597EB3C4-8DE7-4E2A-82F5-87322EA09F32}" destId="{0CE3204E-6D96-4EA0-A5CF-546435B0F314}" srcOrd="0" destOrd="0" parTransId="{F557C721-A5CC-41C2-9717-4E863E32F6BE}" sibTransId="{DA2E893E-1746-489E-BF37-9FA8331144B2}"/>
    <dgm:cxn modelId="{330DE956-BB07-4C2B-8932-CB5256B22D5F}" type="presOf" srcId="{7170751A-B3A9-420C-97D1-F509E80CE60F}" destId="{EBF571B7-150D-440B-8B68-6BF232E9B6EB}" srcOrd="0" destOrd="0" presId="urn:microsoft.com/office/officeart/2005/8/layout/hierarchy3"/>
    <dgm:cxn modelId="{73C459E1-D847-4AE7-A895-10AC214D18EA}" type="presOf" srcId="{0CE3204E-6D96-4EA0-A5CF-546435B0F314}" destId="{2553B2C5-956E-4942-9D7D-ED7E7F34E95A}" srcOrd="0" destOrd="0" presId="urn:microsoft.com/office/officeart/2005/8/layout/hierarchy3"/>
    <dgm:cxn modelId="{1D2AFCEE-AA81-4FB0-86A2-DD4D33A4C0DD}" type="presOf" srcId="{0CE3204E-6D96-4EA0-A5CF-546435B0F314}" destId="{9AB1EA6D-21A5-48F5-8230-4BBC2C71AA46}" srcOrd="1" destOrd="0" presId="urn:microsoft.com/office/officeart/2005/8/layout/hierarchy3"/>
    <dgm:cxn modelId="{D3C107F8-C94E-41A7-B576-234D7B4E4B47}" srcId="{597EB3C4-8DE7-4E2A-82F5-87322EA09F32}" destId="{7170751A-B3A9-420C-97D1-F509E80CE60F}" srcOrd="1" destOrd="0" parTransId="{CCEA1ECB-E8EE-44B0-B157-B6D6FCE92963}" sibTransId="{7AC04155-A3E0-4385-9E09-EA087A6BAD5D}"/>
    <dgm:cxn modelId="{75619D7C-8299-4D20-83A6-7FE162314390}" type="presParOf" srcId="{FB20D55C-4756-4DD4-BE27-4BEB971D5EB7}" destId="{6B3D72C1-2DD2-46BB-A89E-E3310E4387FA}" srcOrd="0" destOrd="0" presId="urn:microsoft.com/office/officeart/2005/8/layout/hierarchy3"/>
    <dgm:cxn modelId="{74CA09A2-AF75-42CC-8841-4C68AFC3EFD0}" type="presParOf" srcId="{6B3D72C1-2DD2-46BB-A89E-E3310E4387FA}" destId="{9B861F1D-D2CF-4B07-AA0E-D83EFE5F999E}" srcOrd="0" destOrd="0" presId="urn:microsoft.com/office/officeart/2005/8/layout/hierarchy3"/>
    <dgm:cxn modelId="{8C055ADE-0928-491F-A48B-AA2B9701A0B1}" type="presParOf" srcId="{9B861F1D-D2CF-4B07-AA0E-D83EFE5F999E}" destId="{2553B2C5-956E-4942-9D7D-ED7E7F34E95A}" srcOrd="0" destOrd="0" presId="urn:microsoft.com/office/officeart/2005/8/layout/hierarchy3"/>
    <dgm:cxn modelId="{E8383D20-7049-42C6-B8DC-5B5F8FB8D38F}" type="presParOf" srcId="{9B861F1D-D2CF-4B07-AA0E-D83EFE5F999E}" destId="{9AB1EA6D-21A5-48F5-8230-4BBC2C71AA46}" srcOrd="1" destOrd="0" presId="urn:microsoft.com/office/officeart/2005/8/layout/hierarchy3"/>
    <dgm:cxn modelId="{B7118C97-6778-427A-ABBE-BD6B863199A8}" type="presParOf" srcId="{6B3D72C1-2DD2-46BB-A89E-E3310E4387FA}" destId="{A74EC15B-4C43-4AF3-A526-6A841809C78C}" srcOrd="1" destOrd="0" presId="urn:microsoft.com/office/officeart/2005/8/layout/hierarchy3"/>
    <dgm:cxn modelId="{41468D0F-09D2-46C1-B779-8F651BD07DAE}" type="presParOf" srcId="{FB20D55C-4756-4DD4-BE27-4BEB971D5EB7}" destId="{F3E6CCFD-1973-4D9B-BA78-9A5815F96D09}" srcOrd="1" destOrd="0" presId="urn:microsoft.com/office/officeart/2005/8/layout/hierarchy3"/>
    <dgm:cxn modelId="{6A8D7387-ED40-47E7-884A-6B94C1A0C016}" type="presParOf" srcId="{F3E6CCFD-1973-4D9B-BA78-9A5815F96D09}" destId="{8EAA09BE-ABC5-4C73-A9BB-D16E90847F2E}" srcOrd="0" destOrd="0" presId="urn:microsoft.com/office/officeart/2005/8/layout/hierarchy3"/>
    <dgm:cxn modelId="{7D4CC344-CCD6-47BF-B34E-43BEBED18229}" type="presParOf" srcId="{8EAA09BE-ABC5-4C73-A9BB-D16E90847F2E}" destId="{EBF571B7-150D-440B-8B68-6BF232E9B6EB}" srcOrd="0" destOrd="0" presId="urn:microsoft.com/office/officeart/2005/8/layout/hierarchy3"/>
    <dgm:cxn modelId="{11FB2FC2-D538-4F16-BA37-04704FF41F45}" type="presParOf" srcId="{8EAA09BE-ABC5-4C73-A9BB-D16E90847F2E}" destId="{6DCF103B-79F6-4A0F-9420-C309CA1ACD3C}" srcOrd="1" destOrd="0" presId="urn:microsoft.com/office/officeart/2005/8/layout/hierarchy3"/>
    <dgm:cxn modelId="{13740E0E-BF41-4061-8BF7-596973EF9339}" type="presParOf" srcId="{F3E6CCFD-1973-4D9B-BA78-9A5815F96D09}" destId="{F7C0D0BA-A1AB-432D-AE21-DBAF6AFBCF1B}" srcOrd="1" destOrd="0" presId="urn:microsoft.com/office/officeart/2005/8/layout/hierarchy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A42D9F-C867-493C-BBA5-2481B321B1A4}"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0BFBBE5-3D6A-4427-8969-9D5E65967FF5}">
      <dgm:prSet/>
      <dgm:spPr/>
      <dgm:t>
        <a:bodyPr/>
        <a:lstStyle/>
        <a:p>
          <a:pPr>
            <a:defRPr cap="all"/>
          </a:pPr>
          <a:r>
            <a:rPr lang="en-GB"/>
            <a:t>Growth</a:t>
          </a:r>
          <a:endParaRPr lang="en-US"/>
        </a:p>
      </dgm:t>
    </dgm:pt>
    <dgm:pt modelId="{487E4E2D-3EB6-44AC-B738-10A7DC3F991F}" type="parTrans" cxnId="{F97F581A-A4DE-4050-A8C7-C6C5275B891E}">
      <dgm:prSet/>
      <dgm:spPr/>
      <dgm:t>
        <a:bodyPr/>
        <a:lstStyle/>
        <a:p>
          <a:endParaRPr lang="en-US"/>
        </a:p>
      </dgm:t>
    </dgm:pt>
    <dgm:pt modelId="{1088D216-AA18-486F-BBF9-106148446139}" type="sibTrans" cxnId="{F97F581A-A4DE-4050-A8C7-C6C5275B891E}">
      <dgm:prSet/>
      <dgm:spPr/>
      <dgm:t>
        <a:bodyPr/>
        <a:lstStyle/>
        <a:p>
          <a:endParaRPr lang="en-US"/>
        </a:p>
      </dgm:t>
    </dgm:pt>
    <dgm:pt modelId="{144DFC63-059F-4950-A1F9-263211EF8D4A}">
      <dgm:prSet/>
      <dgm:spPr/>
      <dgm:t>
        <a:bodyPr/>
        <a:lstStyle/>
        <a:p>
          <a:pPr>
            <a:defRPr cap="all"/>
          </a:pPr>
          <a:r>
            <a:rPr lang="en-GB"/>
            <a:t>Shaping</a:t>
          </a:r>
          <a:endParaRPr lang="en-US"/>
        </a:p>
      </dgm:t>
    </dgm:pt>
    <dgm:pt modelId="{3365977E-FC94-4DD6-9ABE-67AA9336F14C}" type="parTrans" cxnId="{70E160A8-D46E-4CB5-B959-631CF604BECF}">
      <dgm:prSet/>
      <dgm:spPr/>
      <dgm:t>
        <a:bodyPr/>
        <a:lstStyle/>
        <a:p>
          <a:endParaRPr lang="en-US"/>
        </a:p>
      </dgm:t>
    </dgm:pt>
    <dgm:pt modelId="{DC9F4C52-D683-4690-AF62-9641B731450F}" type="sibTrans" cxnId="{70E160A8-D46E-4CB5-B959-631CF604BECF}">
      <dgm:prSet/>
      <dgm:spPr/>
      <dgm:t>
        <a:bodyPr/>
        <a:lstStyle/>
        <a:p>
          <a:endParaRPr lang="en-US"/>
        </a:p>
      </dgm:t>
    </dgm:pt>
    <dgm:pt modelId="{C6F32D9C-47FE-48B5-A5FC-F90505EACA0F}" type="pres">
      <dgm:prSet presAssocID="{D4A42D9F-C867-493C-BBA5-2481B321B1A4}" presName="root" presStyleCnt="0">
        <dgm:presLayoutVars>
          <dgm:dir/>
          <dgm:resizeHandles val="exact"/>
        </dgm:presLayoutVars>
      </dgm:prSet>
      <dgm:spPr/>
    </dgm:pt>
    <dgm:pt modelId="{8BE405E5-A47E-42D8-9CC3-9F9F46F991D4}" type="pres">
      <dgm:prSet presAssocID="{70BFBBE5-3D6A-4427-8969-9D5E65967FF5}" presName="compNode" presStyleCnt="0"/>
      <dgm:spPr/>
    </dgm:pt>
    <dgm:pt modelId="{802C61A2-6E7C-49A6-86D0-8D89B16BEECA}" type="pres">
      <dgm:prSet presAssocID="{70BFBBE5-3D6A-4427-8969-9D5E65967FF5}" presName="iconBgRect" presStyleLbl="bgShp" presStyleIdx="0" presStyleCnt="2"/>
      <dgm:spPr/>
    </dgm:pt>
    <dgm:pt modelId="{1C27F4F0-5240-48CC-9435-632A06D53A28}" type="pres">
      <dgm:prSet presAssocID="{70BFBBE5-3D6A-4427-8969-9D5E65967FF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Graph with Upward Trend"/>
        </a:ext>
      </dgm:extLst>
    </dgm:pt>
    <dgm:pt modelId="{5E4639EC-56B6-41B9-86D0-921089BD0D4F}" type="pres">
      <dgm:prSet presAssocID="{70BFBBE5-3D6A-4427-8969-9D5E65967FF5}" presName="spaceRect" presStyleCnt="0"/>
      <dgm:spPr/>
    </dgm:pt>
    <dgm:pt modelId="{FEEF8153-1AB8-4C79-9569-34B698BF2F24}" type="pres">
      <dgm:prSet presAssocID="{70BFBBE5-3D6A-4427-8969-9D5E65967FF5}" presName="textRect" presStyleLbl="revTx" presStyleIdx="0" presStyleCnt="2">
        <dgm:presLayoutVars>
          <dgm:chMax val="1"/>
          <dgm:chPref val="1"/>
        </dgm:presLayoutVars>
      </dgm:prSet>
      <dgm:spPr/>
    </dgm:pt>
    <dgm:pt modelId="{0B1B108C-59B4-43E1-9AF1-A80A167EF54F}" type="pres">
      <dgm:prSet presAssocID="{1088D216-AA18-486F-BBF9-106148446139}" presName="sibTrans" presStyleCnt="0"/>
      <dgm:spPr/>
    </dgm:pt>
    <dgm:pt modelId="{32BD33D3-BEA1-42EC-B152-A54344F34A0E}" type="pres">
      <dgm:prSet presAssocID="{144DFC63-059F-4950-A1F9-263211EF8D4A}" presName="compNode" presStyleCnt="0"/>
      <dgm:spPr/>
    </dgm:pt>
    <dgm:pt modelId="{6F998B95-E720-47EF-B859-86A9011CCC54}" type="pres">
      <dgm:prSet presAssocID="{144DFC63-059F-4950-A1F9-263211EF8D4A}" presName="iconBgRect" presStyleLbl="bgShp" presStyleIdx="1" presStyleCnt="2"/>
      <dgm:spPr/>
    </dgm:pt>
    <dgm:pt modelId="{C4370D85-B392-4E89-B9CF-D052BACCDC02}" type="pres">
      <dgm:prSet presAssocID="{144DFC63-059F-4950-A1F9-263211EF8D4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7F45A2EB-F9AE-4A74-B864-A617A76CB77D}" type="pres">
      <dgm:prSet presAssocID="{144DFC63-059F-4950-A1F9-263211EF8D4A}" presName="spaceRect" presStyleCnt="0"/>
      <dgm:spPr/>
    </dgm:pt>
    <dgm:pt modelId="{382FE049-B576-483C-B6DB-172489A6FB6A}" type="pres">
      <dgm:prSet presAssocID="{144DFC63-059F-4950-A1F9-263211EF8D4A}" presName="textRect" presStyleLbl="revTx" presStyleIdx="1" presStyleCnt="2">
        <dgm:presLayoutVars>
          <dgm:chMax val="1"/>
          <dgm:chPref val="1"/>
        </dgm:presLayoutVars>
      </dgm:prSet>
      <dgm:spPr/>
    </dgm:pt>
  </dgm:ptLst>
  <dgm:cxnLst>
    <dgm:cxn modelId="{D0A7A714-35B1-4C76-AD6B-361C610B24AB}" type="presOf" srcId="{70BFBBE5-3D6A-4427-8969-9D5E65967FF5}" destId="{FEEF8153-1AB8-4C79-9569-34B698BF2F24}" srcOrd="0" destOrd="0" presId="urn:microsoft.com/office/officeart/2018/5/layout/IconCircleLabelList"/>
    <dgm:cxn modelId="{F97F581A-A4DE-4050-A8C7-C6C5275B891E}" srcId="{D4A42D9F-C867-493C-BBA5-2481B321B1A4}" destId="{70BFBBE5-3D6A-4427-8969-9D5E65967FF5}" srcOrd="0" destOrd="0" parTransId="{487E4E2D-3EB6-44AC-B738-10A7DC3F991F}" sibTransId="{1088D216-AA18-486F-BBF9-106148446139}"/>
    <dgm:cxn modelId="{F0879992-52F1-4CC8-8874-15721381E63B}" type="presOf" srcId="{D4A42D9F-C867-493C-BBA5-2481B321B1A4}" destId="{C6F32D9C-47FE-48B5-A5FC-F90505EACA0F}" srcOrd="0" destOrd="0" presId="urn:microsoft.com/office/officeart/2018/5/layout/IconCircleLabelList"/>
    <dgm:cxn modelId="{70E160A8-D46E-4CB5-B959-631CF604BECF}" srcId="{D4A42D9F-C867-493C-BBA5-2481B321B1A4}" destId="{144DFC63-059F-4950-A1F9-263211EF8D4A}" srcOrd="1" destOrd="0" parTransId="{3365977E-FC94-4DD6-9ABE-67AA9336F14C}" sibTransId="{DC9F4C52-D683-4690-AF62-9641B731450F}"/>
    <dgm:cxn modelId="{EA59F4C2-121E-4972-A54A-86A19619B99B}" type="presOf" srcId="{144DFC63-059F-4950-A1F9-263211EF8D4A}" destId="{382FE049-B576-483C-B6DB-172489A6FB6A}" srcOrd="0" destOrd="0" presId="urn:microsoft.com/office/officeart/2018/5/layout/IconCircleLabelList"/>
    <dgm:cxn modelId="{142F1F32-5249-4479-A98F-F8E52747BA13}" type="presParOf" srcId="{C6F32D9C-47FE-48B5-A5FC-F90505EACA0F}" destId="{8BE405E5-A47E-42D8-9CC3-9F9F46F991D4}" srcOrd="0" destOrd="0" presId="urn:microsoft.com/office/officeart/2018/5/layout/IconCircleLabelList"/>
    <dgm:cxn modelId="{5116DE4D-FC2E-448E-9FA2-5C002C2857AD}" type="presParOf" srcId="{8BE405E5-A47E-42D8-9CC3-9F9F46F991D4}" destId="{802C61A2-6E7C-49A6-86D0-8D89B16BEECA}" srcOrd="0" destOrd="0" presId="urn:microsoft.com/office/officeart/2018/5/layout/IconCircleLabelList"/>
    <dgm:cxn modelId="{25B27B88-A513-4F0C-AD20-26E11745D836}" type="presParOf" srcId="{8BE405E5-A47E-42D8-9CC3-9F9F46F991D4}" destId="{1C27F4F0-5240-48CC-9435-632A06D53A28}" srcOrd="1" destOrd="0" presId="urn:microsoft.com/office/officeart/2018/5/layout/IconCircleLabelList"/>
    <dgm:cxn modelId="{9D46EAFD-5D42-404E-9CAA-9C15CFBFBBEE}" type="presParOf" srcId="{8BE405E5-A47E-42D8-9CC3-9F9F46F991D4}" destId="{5E4639EC-56B6-41B9-86D0-921089BD0D4F}" srcOrd="2" destOrd="0" presId="urn:microsoft.com/office/officeart/2018/5/layout/IconCircleLabelList"/>
    <dgm:cxn modelId="{1E517BB4-D1BF-46AF-9579-89D1C667224C}" type="presParOf" srcId="{8BE405E5-A47E-42D8-9CC3-9F9F46F991D4}" destId="{FEEF8153-1AB8-4C79-9569-34B698BF2F24}" srcOrd="3" destOrd="0" presId="urn:microsoft.com/office/officeart/2018/5/layout/IconCircleLabelList"/>
    <dgm:cxn modelId="{1862FA58-B3A8-4092-96C2-498E182BAE34}" type="presParOf" srcId="{C6F32D9C-47FE-48B5-A5FC-F90505EACA0F}" destId="{0B1B108C-59B4-43E1-9AF1-A80A167EF54F}" srcOrd="1" destOrd="0" presId="urn:microsoft.com/office/officeart/2018/5/layout/IconCircleLabelList"/>
    <dgm:cxn modelId="{A844C4EC-A256-439D-8E1A-DD7D2E146D1F}" type="presParOf" srcId="{C6F32D9C-47FE-48B5-A5FC-F90505EACA0F}" destId="{32BD33D3-BEA1-42EC-B152-A54344F34A0E}" srcOrd="2" destOrd="0" presId="urn:microsoft.com/office/officeart/2018/5/layout/IconCircleLabelList"/>
    <dgm:cxn modelId="{1B0B7016-02C4-4521-AEA2-D3FA2BF1117F}" type="presParOf" srcId="{32BD33D3-BEA1-42EC-B152-A54344F34A0E}" destId="{6F998B95-E720-47EF-B859-86A9011CCC54}" srcOrd="0" destOrd="0" presId="urn:microsoft.com/office/officeart/2018/5/layout/IconCircleLabelList"/>
    <dgm:cxn modelId="{F2BA5D57-17C7-4E0A-9D02-D12F58B7A618}" type="presParOf" srcId="{32BD33D3-BEA1-42EC-B152-A54344F34A0E}" destId="{C4370D85-B392-4E89-B9CF-D052BACCDC02}" srcOrd="1" destOrd="0" presId="urn:microsoft.com/office/officeart/2018/5/layout/IconCircleLabelList"/>
    <dgm:cxn modelId="{7E982698-A03B-4417-BF04-102D02FB058E}" type="presParOf" srcId="{32BD33D3-BEA1-42EC-B152-A54344F34A0E}" destId="{7F45A2EB-F9AE-4A74-B864-A617A76CB77D}" srcOrd="2" destOrd="0" presId="urn:microsoft.com/office/officeart/2018/5/layout/IconCircleLabelList"/>
    <dgm:cxn modelId="{84D2BA74-A08E-4D39-A399-466585184E37}" type="presParOf" srcId="{32BD33D3-BEA1-42EC-B152-A54344F34A0E}" destId="{382FE049-B576-483C-B6DB-172489A6FB6A}"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BCE274C-8DDF-4D96-BCD9-214DB98CF82E}"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26E0A300-2FB5-4C59-9C8E-C35F1466701B}">
      <dgm:prSet/>
      <dgm:spPr/>
      <dgm:t>
        <a:bodyPr/>
        <a:lstStyle/>
        <a:p>
          <a:r>
            <a:rPr lang="en-GB"/>
            <a:t>Pedagogical: </a:t>
          </a:r>
          <a:endParaRPr lang="en-US"/>
        </a:p>
      </dgm:t>
    </dgm:pt>
    <dgm:pt modelId="{249811B4-42DA-43FA-B658-1439D885BBE4}" type="parTrans" cxnId="{575A409A-117C-44BA-ACFB-AA7C2177B1F8}">
      <dgm:prSet/>
      <dgm:spPr/>
      <dgm:t>
        <a:bodyPr/>
        <a:lstStyle/>
        <a:p>
          <a:endParaRPr lang="en-US"/>
        </a:p>
      </dgm:t>
    </dgm:pt>
    <dgm:pt modelId="{621A7512-41DC-408D-8999-EDFBA998419D}" type="sibTrans" cxnId="{575A409A-117C-44BA-ACFB-AA7C2177B1F8}">
      <dgm:prSet/>
      <dgm:spPr/>
      <dgm:t>
        <a:bodyPr/>
        <a:lstStyle/>
        <a:p>
          <a:endParaRPr lang="en-US"/>
        </a:p>
      </dgm:t>
    </dgm:pt>
    <dgm:pt modelId="{89BDBC64-3B28-4436-B958-23340FD278D8}">
      <dgm:prSet/>
      <dgm:spPr/>
      <dgm:t>
        <a:bodyPr/>
        <a:lstStyle/>
        <a:p>
          <a:r>
            <a:rPr lang="en-GB"/>
            <a:t>Andragogical: </a:t>
          </a:r>
          <a:endParaRPr lang="en-US"/>
        </a:p>
      </dgm:t>
    </dgm:pt>
    <dgm:pt modelId="{04A99CCF-77A5-4AB0-B684-57F640E6466F}" type="parTrans" cxnId="{BDE09545-629F-41D4-9C3A-752AF3520432}">
      <dgm:prSet/>
      <dgm:spPr/>
      <dgm:t>
        <a:bodyPr/>
        <a:lstStyle/>
        <a:p>
          <a:endParaRPr lang="en-US"/>
        </a:p>
      </dgm:t>
    </dgm:pt>
    <dgm:pt modelId="{1218E32B-FEC2-47B5-93F8-419DA284002C}" type="sibTrans" cxnId="{BDE09545-629F-41D4-9C3A-752AF3520432}">
      <dgm:prSet/>
      <dgm:spPr/>
      <dgm:t>
        <a:bodyPr/>
        <a:lstStyle/>
        <a:p>
          <a:endParaRPr lang="en-US"/>
        </a:p>
      </dgm:t>
    </dgm:pt>
    <dgm:pt modelId="{66213F15-79F2-4DCC-A42A-7104F5398D6D}" type="pres">
      <dgm:prSet presAssocID="{DBCE274C-8DDF-4D96-BCD9-214DB98CF82E}" presName="hierChild1" presStyleCnt="0">
        <dgm:presLayoutVars>
          <dgm:chPref val="1"/>
          <dgm:dir/>
          <dgm:animOne val="branch"/>
          <dgm:animLvl val="lvl"/>
          <dgm:resizeHandles/>
        </dgm:presLayoutVars>
      </dgm:prSet>
      <dgm:spPr/>
    </dgm:pt>
    <dgm:pt modelId="{C12CF008-7934-4970-B496-CC96BDDF4574}" type="pres">
      <dgm:prSet presAssocID="{26E0A300-2FB5-4C59-9C8E-C35F1466701B}" presName="hierRoot1" presStyleCnt="0"/>
      <dgm:spPr/>
    </dgm:pt>
    <dgm:pt modelId="{0C4C7EF7-82DA-4690-B75F-1EAA53DF671A}" type="pres">
      <dgm:prSet presAssocID="{26E0A300-2FB5-4C59-9C8E-C35F1466701B}" presName="composite" presStyleCnt="0"/>
      <dgm:spPr/>
    </dgm:pt>
    <dgm:pt modelId="{90175093-B4A7-48F0-B866-134042445890}" type="pres">
      <dgm:prSet presAssocID="{26E0A300-2FB5-4C59-9C8E-C35F1466701B}" presName="background" presStyleLbl="node0" presStyleIdx="0" presStyleCnt="2"/>
      <dgm:spPr/>
    </dgm:pt>
    <dgm:pt modelId="{BD8F3137-AE3F-4FCB-98FF-1C7043A985C9}" type="pres">
      <dgm:prSet presAssocID="{26E0A300-2FB5-4C59-9C8E-C35F1466701B}" presName="text" presStyleLbl="fgAcc0" presStyleIdx="0" presStyleCnt="2">
        <dgm:presLayoutVars>
          <dgm:chPref val="3"/>
        </dgm:presLayoutVars>
      </dgm:prSet>
      <dgm:spPr/>
    </dgm:pt>
    <dgm:pt modelId="{D26BA73C-E9EA-4F43-A96B-BC81255CCC7A}" type="pres">
      <dgm:prSet presAssocID="{26E0A300-2FB5-4C59-9C8E-C35F1466701B}" presName="hierChild2" presStyleCnt="0"/>
      <dgm:spPr/>
    </dgm:pt>
    <dgm:pt modelId="{52ED3F6E-D268-483D-9ADA-E3432B7438CE}" type="pres">
      <dgm:prSet presAssocID="{89BDBC64-3B28-4436-B958-23340FD278D8}" presName="hierRoot1" presStyleCnt="0"/>
      <dgm:spPr/>
    </dgm:pt>
    <dgm:pt modelId="{A97B8911-B9F6-4955-A328-E5798CBCDB08}" type="pres">
      <dgm:prSet presAssocID="{89BDBC64-3B28-4436-B958-23340FD278D8}" presName="composite" presStyleCnt="0"/>
      <dgm:spPr/>
    </dgm:pt>
    <dgm:pt modelId="{672DB7DF-1EBC-4CAB-A043-F7D17C8E80FF}" type="pres">
      <dgm:prSet presAssocID="{89BDBC64-3B28-4436-B958-23340FD278D8}" presName="background" presStyleLbl="node0" presStyleIdx="1" presStyleCnt="2"/>
      <dgm:spPr/>
    </dgm:pt>
    <dgm:pt modelId="{97208D92-9210-4E62-AF33-712F64816364}" type="pres">
      <dgm:prSet presAssocID="{89BDBC64-3B28-4436-B958-23340FD278D8}" presName="text" presStyleLbl="fgAcc0" presStyleIdx="1" presStyleCnt="2">
        <dgm:presLayoutVars>
          <dgm:chPref val="3"/>
        </dgm:presLayoutVars>
      </dgm:prSet>
      <dgm:spPr/>
    </dgm:pt>
    <dgm:pt modelId="{DB3234FC-58B8-459A-A7A4-F9B042A246CC}" type="pres">
      <dgm:prSet presAssocID="{89BDBC64-3B28-4436-B958-23340FD278D8}" presName="hierChild2" presStyleCnt="0"/>
      <dgm:spPr/>
    </dgm:pt>
  </dgm:ptLst>
  <dgm:cxnLst>
    <dgm:cxn modelId="{BDE09545-629F-41D4-9C3A-752AF3520432}" srcId="{DBCE274C-8DDF-4D96-BCD9-214DB98CF82E}" destId="{89BDBC64-3B28-4436-B958-23340FD278D8}" srcOrd="1" destOrd="0" parTransId="{04A99CCF-77A5-4AB0-B684-57F640E6466F}" sibTransId="{1218E32B-FEC2-47B5-93F8-419DA284002C}"/>
    <dgm:cxn modelId="{217C4A7B-CAA9-434A-A40D-568C3A6B4B14}" type="presOf" srcId="{89BDBC64-3B28-4436-B958-23340FD278D8}" destId="{97208D92-9210-4E62-AF33-712F64816364}" srcOrd="0" destOrd="0" presId="urn:microsoft.com/office/officeart/2005/8/layout/hierarchy1"/>
    <dgm:cxn modelId="{A0C0A691-78A8-43ED-B6D0-D50E862BD64F}" type="presOf" srcId="{DBCE274C-8DDF-4D96-BCD9-214DB98CF82E}" destId="{66213F15-79F2-4DCC-A42A-7104F5398D6D}" srcOrd="0" destOrd="0" presId="urn:microsoft.com/office/officeart/2005/8/layout/hierarchy1"/>
    <dgm:cxn modelId="{575A409A-117C-44BA-ACFB-AA7C2177B1F8}" srcId="{DBCE274C-8DDF-4D96-BCD9-214DB98CF82E}" destId="{26E0A300-2FB5-4C59-9C8E-C35F1466701B}" srcOrd="0" destOrd="0" parTransId="{249811B4-42DA-43FA-B658-1439D885BBE4}" sibTransId="{621A7512-41DC-408D-8999-EDFBA998419D}"/>
    <dgm:cxn modelId="{1880E5DF-A87A-4EE8-B914-355EC4415A1D}" type="presOf" srcId="{26E0A300-2FB5-4C59-9C8E-C35F1466701B}" destId="{BD8F3137-AE3F-4FCB-98FF-1C7043A985C9}" srcOrd="0" destOrd="0" presId="urn:microsoft.com/office/officeart/2005/8/layout/hierarchy1"/>
    <dgm:cxn modelId="{18F27DF6-55DF-4771-A093-490FA9CD3B92}" type="presParOf" srcId="{66213F15-79F2-4DCC-A42A-7104F5398D6D}" destId="{C12CF008-7934-4970-B496-CC96BDDF4574}" srcOrd="0" destOrd="0" presId="urn:microsoft.com/office/officeart/2005/8/layout/hierarchy1"/>
    <dgm:cxn modelId="{8CAFA2E4-E531-4351-A024-5B49F0FA9892}" type="presParOf" srcId="{C12CF008-7934-4970-B496-CC96BDDF4574}" destId="{0C4C7EF7-82DA-4690-B75F-1EAA53DF671A}" srcOrd="0" destOrd="0" presId="urn:microsoft.com/office/officeart/2005/8/layout/hierarchy1"/>
    <dgm:cxn modelId="{D1E1FBB2-B529-4641-81CA-64931AF486D1}" type="presParOf" srcId="{0C4C7EF7-82DA-4690-B75F-1EAA53DF671A}" destId="{90175093-B4A7-48F0-B866-134042445890}" srcOrd="0" destOrd="0" presId="urn:microsoft.com/office/officeart/2005/8/layout/hierarchy1"/>
    <dgm:cxn modelId="{18BC65A8-543E-45F7-81FF-04FF9E8593DF}" type="presParOf" srcId="{0C4C7EF7-82DA-4690-B75F-1EAA53DF671A}" destId="{BD8F3137-AE3F-4FCB-98FF-1C7043A985C9}" srcOrd="1" destOrd="0" presId="urn:microsoft.com/office/officeart/2005/8/layout/hierarchy1"/>
    <dgm:cxn modelId="{E29321E3-65B3-4FAB-9D39-5BBAD1FA91F9}" type="presParOf" srcId="{C12CF008-7934-4970-B496-CC96BDDF4574}" destId="{D26BA73C-E9EA-4F43-A96B-BC81255CCC7A}" srcOrd="1" destOrd="0" presId="urn:microsoft.com/office/officeart/2005/8/layout/hierarchy1"/>
    <dgm:cxn modelId="{1391DC8A-9A45-4E78-A2B0-61273600BE49}" type="presParOf" srcId="{66213F15-79F2-4DCC-A42A-7104F5398D6D}" destId="{52ED3F6E-D268-483D-9ADA-E3432B7438CE}" srcOrd="1" destOrd="0" presId="urn:microsoft.com/office/officeart/2005/8/layout/hierarchy1"/>
    <dgm:cxn modelId="{A463279B-8462-4004-A50B-FA53D771407D}" type="presParOf" srcId="{52ED3F6E-D268-483D-9ADA-E3432B7438CE}" destId="{A97B8911-B9F6-4955-A328-E5798CBCDB08}" srcOrd="0" destOrd="0" presId="urn:microsoft.com/office/officeart/2005/8/layout/hierarchy1"/>
    <dgm:cxn modelId="{B66268FC-1D1D-427E-8E9E-5C7E0936A63F}" type="presParOf" srcId="{A97B8911-B9F6-4955-A328-E5798CBCDB08}" destId="{672DB7DF-1EBC-4CAB-A043-F7D17C8E80FF}" srcOrd="0" destOrd="0" presId="urn:microsoft.com/office/officeart/2005/8/layout/hierarchy1"/>
    <dgm:cxn modelId="{12D05AAC-D47B-42C9-995B-9C3D2AF23A10}" type="presParOf" srcId="{A97B8911-B9F6-4955-A328-E5798CBCDB08}" destId="{97208D92-9210-4E62-AF33-712F64816364}" srcOrd="1" destOrd="0" presId="urn:microsoft.com/office/officeart/2005/8/layout/hierarchy1"/>
    <dgm:cxn modelId="{F692A612-F7C0-48BC-8A79-3249D2A4F71B}" type="presParOf" srcId="{52ED3F6E-D268-483D-9ADA-E3432B7438CE}" destId="{DB3234FC-58B8-459A-A7A4-F9B042A246CC}"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CD82918-02C1-4167-8305-55216E1C04D5}"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E79E336-A3DC-41CF-A38F-D2A7BBBD1502}">
      <dgm:prSet/>
      <dgm:spPr/>
      <dgm:t>
        <a:bodyPr/>
        <a:lstStyle/>
        <a:p>
          <a:pPr>
            <a:defRPr b="1"/>
          </a:pPr>
          <a:r>
            <a:rPr lang="en-GB"/>
            <a:t>In pairs research and define these key terms.</a:t>
          </a:r>
          <a:endParaRPr lang="en-US"/>
        </a:p>
      </dgm:t>
    </dgm:pt>
    <dgm:pt modelId="{B71368EA-8837-4265-AE5A-4AE919FA9ED3}" type="parTrans" cxnId="{47508085-62CA-4392-92DB-8427B88A4706}">
      <dgm:prSet/>
      <dgm:spPr/>
      <dgm:t>
        <a:bodyPr/>
        <a:lstStyle/>
        <a:p>
          <a:endParaRPr lang="en-US"/>
        </a:p>
      </dgm:t>
    </dgm:pt>
    <dgm:pt modelId="{95535650-0BA6-47BB-9028-A4F7B2744D33}" type="sibTrans" cxnId="{47508085-62CA-4392-92DB-8427B88A4706}">
      <dgm:prSet/>
      <dgm:spPr/>
      <dgm:t>
        <a:bodyPr/>
        <a:lstStyle/>
        <a:p>
          <a:endParaRPr lang="en-US"/>
        </a:p>
      </dgm:t>
    </dgm:pt>
    <dgm:pt modelId="{6553FAF3-DA33-4605-9455-34597B31C0C7}">
      <dgm:prSet/>
      <dgm:spPr/>
      <dgm:t>
        <a:bodyPr/>
        <a:lstStyle/>
        <a:p>
          <a:r>
            <a:rPr lang="en-GB"/>
            <a:t>Transformational Learning</a:t>
          </a:r>
          <a:endParaRPr lang="en-US"/>
        </a:p>
      </dgm:t>
    </dgm:pt>
    <dgm:pt modelId="{0B91824A-0511-4402-8212-BCF0F370B837}" type="parTrans" cxnId="{E9CBB081-EF39-4DDA-A4FD-FE7BFB456731}">
      <dgm:prSet/>
      <dgm:spPr/>
      <dgm:t>
        <a:bodyPr/>
        <a:lstStyle/>
        <a:p>
          <a:endParaRPr lang="en-US"/>
        </a:p>
      </dgm:t>
    </dgm:pt>
    <dgm:pt modelId="{9BA92837-C8E1-49AC-B5E0-10E10E73AC6B}" type="sibTrans" cxnId="{E9CBB081-EF39-4DDA-A4FD-FE7BFB456731}">
      <dgm:prSet/>
      <dgm:spPr/>
      <dgm:t>
        <a:bodyPr/>
        <a:lstStyle/>
        <a:p>
          <a:endParaRPr lang="en-US"/>
        </a:p>
      </dgm:t>
    </dgm:pt>
    <dgm:pt modelId="{F74AF229-2859-4F6C-9709-63A473465847}">
      <dgm:prSet/>
      <dgm:spPr/>
      <dgm:t>
        <a:bodyPr/>
        <a:lstStyle/>
        <a:p>
          <a:r>
            <a:rPr lang="en-GB"/>
            <a:t>Experiential Learning</a:t>
          </a:r>
          <a:endParaRPr lang="en-US"/>
        </a:p>
      </dgm:t>
    </dgm:pt>
    <dgm:pt modelId="{789688F6-EC57-4573-8C8D-1E5DEDAE5EBE}" type="parTrans" cxnId="{FF61260E-D788-4919-BC64-29770D2D30AB}">
      <dgm:prSet/>
      <dgm:spPr/>
      <dgm:t>
        <a:bodyPr/>
        <a:lstStyle/>
        <a:p>
          <a:endParaRPr lang="en-US"/>
        </a:p>
      </dgm:t>
    </dgm:pt>
    <dgm:pt modelId="{1C1E12A8-8A6B-4ECB-BC19-01F284EDB044}" type="sibTrans" cxnId="{FF61260E-D788-4919-BC64-29770D2D30AB}">
      <dgm:prSet/>
      <dgm:spPr/>
      <dgm:t>
        <a:bodyPr/>
        <a:lstStyle/>
        <a:p>
          <a:endParaRPr lang="en-US"/>
        </a:p>
      </dgm:t>
    </dgm:pt>
    <dgm:pt modelId="{B32C17D1-9C3D-430A-824E-9379C75E7E12}">
      <dgm:prSet/>
      <dgm:spPr/>
      <dgm:t>
        <a:bodyPr/>
        <a:lstStyle/>
        <a:p>
          <a:r>
            <a:rPr lang="en-GB"/>
            <a:t>Self Directed Learning</a:t>
          </a:r>
          <a:endParaRPr lang="en-US"/>
        </a:p>
      </dgm:t>
    </dgm:pt>
    <dgm:pt modelId="{B3D80435-B9A2-40A4-8027-DBE0794E3036}" type="parTrans" cxnId="{92356F7F-8FF3-4076-9E76-109B92C35B25}">
      <dgm:prSet/>
      <dgm:spPr/>
      <dgm:t>
        <a:bodyPr/>
        <a:lstStyle/>
        <a:p>
          <a:endParaRPr lang="en-US"/>
        </a:p>
      </dgm:t>
    </dgm:pt>
    <dgm:pt modelId="{8A4ED1A2-CDDF-45DC-9571-989FD712CAFD}" type="sibTrans" cxnId="{92356F7F-8FF3-4076-9E76-109B92C35B25}">
      <dgm:prSet/>
      <dgm:spPr/>
      <dgm:t>
        <a:bodyPr/>
        <a:lstStyle/>
        <a:p>
          <a:endParaRPr lang="en-US"/>
        </a:p>
      </dgm:t>
    </dgm:pt>
    <dgm:pt modelId="{F351F753-33AD-46D5-BE54-82DA13FAACA9}">
      <dgm:prSet/>
      <dgm:spPr/>
      <dgm:t>
        <a:bodyPr/>
        <a:lstStyle/>
        <a:p>
          <a:r>
            <a:rPr lang="en-GB"/>
            <a:t>Project Based Learning</a:t>
          </a:r>
          <a:endParaRPr lang="en-US"/>
        </a:p>
      </dgm:t>
    </dgm:pt>
    <dgm:pt modelId="{788EE3F5-7562-4A8E-AA3E-823453EF6B42}" type="parTrans" cxnId="{FB6FE38B-1222-4A41-98C6-6CF8549AA216}">
      <dgm:prSet/>
      <dgm:spPr/>
      <dgm:t>
        <a:bodyPr/>
        <a:lstStyle/>
        <a:p>
          <a:endParaRPr lang="en-US"/>
        </a:p>
      </dgm:t>
    </dgm:pt>
    <dgm:pt modelId="{40761630-7B42-45AD-BA56-733A2302DE17}" type="sibTrans" cxnId="{FB6FE38B-1222-4A41-98C6-6CF8549AA216}">
      <dgm:prSet/>
      <dgm:spPr/>
      <dgm:t>
        <a:bodyPr/>
        <a:lstStyle/>
        <a:p>
          <a:endParaRPr lang="en-US"/>
        </a:p>
      </dgm:t>
    </dgm:pt>
    <dgm:pt modelId="{5B473AD5-614E-42E4-965F-B6423D861053}">
      <dgm:prSet/>
      <dgm:spPr/>
      <dgm:t>
        <a:bodyPr/>
        <a:lstStyle/>
        <a:p>
          <a:r>
            <a:rPr lang="en-GB"/>
            <a:t>Action Learning</a:t>
          </a:r>
          <a:endParaRPr lang="en-US"/>
        </a:p>
      </dgm:t>
    </dgm:pt>
    <dgm:pt modelId="{541D29A9-303D-4A02-952E-60DA64F9A080}" type="parTrans" cxnId="{DBD2BD30-D8BB-4523-8113-371F38211BD8}">
      <dgm:prSet/>
      <dgm:spPr/>
      <dgm:t>
        <a:bodyPr/>
        <a:lstStyle/>
        <a:p>
          <a:endParaRPr lang="en-US"/>
        </a:p>
      </dgm:t>
    </dgm:pt>
    <dgm:pt modelId="{1988299D-36D9-429E-A3AC-A3C41A1A8B83}" type="sibTrans" cxnId="{DBD2BD30-D8BB-4523-8113-371F38211BD8}">
      <dgm:prSet/>
      <dgm:spPr/>
      <dgm:t>
        <a:bodyPr/>
        <a:lstStyle/>
        <a:p>
          <a:endParaRPr lang="en-US"/>
        </a:p>
      </dgm:t>
    </dgm:pt>
    <dgm:pt modelId="{77ED5C22-B8DB-4172-81D4-71C349B9EF8F}">
      <dgm:prSet/>
      <dgm:spPr/>
      <dgm:t>
        <a:bodyPr/>
        <a:lstStyle/>
        <a:p>
          <a:pPr>
            <a:defRPr b="1"/>
          </a:pPr>
          <a:r>
            <a:rPr lang="en-GB"/>
            <a:t>Be prepared to discuss your definition.</a:t>
          </a:r>
          <a:endParaRPr lang="en-US"/>
        </a:p>
      </dgm:t>
    </dgm:pt>
    <dgm:pt modelId="{50A7B69C-0570-4CB4-B748-12857F492EC6}" type="parTrans" cxnId="{93F569E4-563D-44DA-B751-E636464AD9F6}">
      <dgm:prSet/>
      <dgm:spPr/>
      <dgm:t>
        <a:bodyPr/>
        <a:lstStyle/>
        <a:p>
          <a:endParaRPr lang="en-US"/>
        </a:p>
      </dgm:t>
    </dgm:pt>
    <dgm:pt modelId="{C7A139EA-B7B6-4975-BCF3-BC408F3EE23D}" type="sibTrans" cxnId="{93F569E4-563D-44DA-B751-E636464AD9F6}">
      <dgm:prSet/>
      <dgm:spPr/>
      <dgm:t>
        <a:bodyPr/>
        <a:lstStyle/>
        <a:p>
          <a:endParaRPr lang="en-US"/>
        </a:p>
      </dgm:t>
    </dgm:pt>
    <dgm:pt modelId="{C0CB0EF4-045A-4762-BD80-5CD834923614}" type="pres">
      <dgm:prSet presAssocID="{6CD82918-02C1-4167-8305-55216E1C04D5}" presName="root" presStyleCnt="0">
        <dgm:presLayoutVars>
          <dgm:dir/>
          <dgm:resizeHandles val="exact"/>
        </dgm:presLayoutVars>
      </dgm:prSet>
      <dgm:spPr/>
    </dgm:pt>
    <dgm:pt modelId="{A631F749-496E-47F3-83B9-393453BE41A3}" type="pres">
      <dgm:prSet presAssocID="{8E79E336-A3DC-41CF-A38F-D2A7BBBD1502}" presName="compNode" presStyleCnt="0"/>
      <dgm:spPr/>
    </dgm:pt>
    <dgm:pt modelId="{0EC7DAD0-3105-4653-B7EC-E0FD370AA6E2}" type="pres">
      <dgm:prSet presAssocID="{8E79E336-A3DC-41CF-A38F-D2A7BBBD150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E2C3EBAA-3EAF-42E6-93E0-99555C1557B2}" type="pres">
      <dgm:prSet presAssocID="{8E79E336-A3DC-41CF-A38F-D2A7BBBD1502}" presName="iconSpace" presStyleCnt="0"/>
      <dgm:spPr/>
    </dgm:pt>
    <dgm:pt modelId="{AF7080F0-994E-48CA-92F0-67727E85E6FA}" type="pres">
      <dgm:prSet presAssocID="{8E79E336-A3DC-41CF-A38F-D2A7BBBD1502}" presName="parTx" presStyleLbl="revTx" presStyleIdx="0" presStyleCnt="4">
        <dgm:presLayoutVars>
          <dgm:chMax val="0"/>
          <dgm:chPref val="0"/>
        </dgm:presLayoutVars>
      </dgm:prSet>
      <dgm:spPr/>
    </dgm:pt>
    <dgm:pt modelId="{C56E9F80-AE6B-4A20-A1D5-B62D1C37A2DC}" type="pres">
      <dgm:prSet presAssocID="{8E79E336-A3DC-41CF-A38F-D2A7BBBD1502}" presName="txSpace" presStyleCnt="0"/>
      <dgm:spPr/>
    </dgm:pt>
    <dgm:pt modelId="{1F695ED0-9255-4C18-8D62-FE6139A67DE8}" type="pres">
      <dgm:prSet presAssocID="{8E79E336-A3DC-41CF-A38F-D2A7BBBD1502}" presName="desTx" presStyleLbl="revTx" presStyleIdx="1" presStyleCnt="4">
        <dgm:presLayoutVars/>
      </dgm:prSet>
      <dgm:spPr/>
    </dgm:pt>
    <dgm:pt modelId="{E4EF0586-115C-47F1-9712-8AB003BACF30}" type="pres">
      <dgm:prSet presAssocID="{95535650-0BA6-47BB-9028-A4F7B2744D33}" presName="sibTrans" presStyleCnt="0"/>
      <dgm:spPr/>
    </dgm:pt>
    <dgm:pt modelId="{16DC849D-B1BD-440E-8472-98CBE1F2E9A7}" type="pres">
      <dgm:prSet presAssocID="{77ED5C22-B8DB-4172-81D4-71C349B9EF8F}" presName="compNode" presStyleCnt="0"/>
      <dgm:spPr/>
    </dgm:pt>
    <dgm:pt modelId="{90BB1302-BDF9-4478-BE23-FAD3130CC770}" type="pres">
      <dgm:prSet presAssocID="{77ED5C22-B8DB-4172-81D4-71C349B9EF8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FE9A2C82-1E05-4F74-94D3-1467D49F1068}" type="pres">
      <dgm:prSet presAssocID="{77ED5C22-B8DB-4172-81D4-71C349B9EF8F}" presName="iconSpace" presStyleCnt="0"/>
      <dgm:spPr/>
    </dgm:pt>
    <dgm:pt modelId="{96352CBE-0B2A-4652-8657-33D75A5872E3}" type="pres">
      <dgm:prSet presAssocID="{77ED5C22-B8DB-4172-81D4-71C349B9EF8F}" presName="parTx" presStyleLbl="revTx" presStyleIdx="2" presStyleCnt="4">
        <dgm:presLayoutVars>
          <dgm:chMax val="0"/>
          <dgm:chPref val="0"/>
        </dgm:presLayoutVars>
      </dgm:prSet>
      <dgm:spPr/>
    </dgm:pt>
    <dgm:pt modelId="{9808907A-6FA3-46F7-A9E5-2F2763372D53}" type="pres">
      <dgm:prSet presAssocID="{77ED5C22-B8DB-4172-81D4-71C349B9EF8F}" presName="txSpace" presStyleCnt="0"/>
      <dgm:spPr/>
    </dgm:pt>
    <dgm:pt modelId="{7CBF5A5A-9F9D-4A13-85AC-48D7E6DB34CF}" type="pres">
      <dgm:prSet presAssocID="{77ED5C22-B8DB-4172-81D4-71C349B9EF8F}" presName="desTx" presStyleLbl="revTx" presStyleIdx="3" presStyleCnt="4">
        <dgm:presLayoutVars/>
      </dgm:prSet>
      <dgm:spPr/>
    </dgm:pt>
  </dgm:ptLst>
  <dgm:cxnLst>
    <dgm:cxn modelId="{F2BD0105-D1CF-4694-B028-385A1779FF88}" type="presOf" srcId="{5B473AD5-614E-42E4-965F-B6423D861053}" destId="{1F695ED0-9255-4C18-8D62-FE6139A67DE8}" srcOrd="0" destOrd="4" presId="urn:microsoft.com/office/officeart/2018/2/layout/IconLabelDescriptionList"/>
    <dgm:cxn modelId="{60A9A70D-40C3-4C55-B50E-842DEF5CA55A}" type="presOf" srcId="{77ED5C22-B8DB-4172-81D4-71C349B9EF8F}" destId="{96352CBE-0B2A-4652-8657-33D75A5872E3}" srcOrd="0" destOrd="0" presId="urn:microsoft.com/office/officeart/2018/2/layout/IconLabelDescriptionList"/>
    <dgm:cxn modelId="{FF61260E-D788-4919-BC64-29770D2D30AB}" srcId="{8E79E336-A3DC-41CF-A38F-D2A7BBBD1502}" destId="{F74AF229-2859-4F6C-9709-63A473465847}" srcOrd="1" destOrd="0" parTransId="{789688F6-EC57-4573-8C8D-1E5DEDAE5EBE}" sibTransId="{1C1E12A8-8A6B-4ECB-BC19-01F284EDB044}"/>
    <dgm:cxn modelId="{F5818316-DB71-431C-A183-28C12327A77F}" type="presOf" srcId="{F351F753-33AD-46D5-BE54-82DA13FAACA9}" destId="{1F695ED0-9255-4C18-8D62-FE6139A67DE8}" srcOrd="0" destOrd="3" presId="urn:microsoft.com/office/officeart/2018/2/layout/IconLabelDescriptionList"/>
    <dgm:cxn modelId="{DBD2BD30-D8BB-4523-8113-371F38211BD8}" srcId="{8E79E336-A3DC-41CF-A38F-D2A7BBBD1502}" destId="{5B473AD5-614E-42E4-965F-B6423D861053}" srcOrd="4" destOrd="0" parTransId="{541D29A9-303D-4A02-952E-60DA64F9A080}" sibTransId="{1988299D-36D9-429E-A3AC-A3C41A1A8B83}"/>
    <dgm:cxn modelId="{38BA3A5D-3172-485A-83C5-DDD999C891F5}" type="presOf" srcId="{6553FAF3-DA33-4605-9455-34597B31C0C7}" destId="{1F695ED0-9255-4C18-8D62-FE6139A67DE8}" srcOrd="0" destOrd="0" presId="urn:microsoft.com/office/officeart/2018/2/layout/IconLabelDescriptionList"/>
    <dgm:cxn modelId="{57EFA64A-24A7-4A8D-BED1-4ED4058AA88F}" type="presOf" srcId="{6CD82918-02C1-4167-8305-55216E1C04D5}" destId="{C0CB0EF4-045A-4762-BD80-5CD834923614}" srcOrd="0" destOrd="0" presId="urn:microsoft.com/office/officeart/2018/2/layout/IconLabelDescriptionList"/>
    <dgm:cxn modelId="{63AA8E55-0B5D-4635-995F-B9B2B870E31A}" type="presOf" srcId="{8E79E336-A3DC-41CF-A38F-D2A7BBBD1502}" destId="{AF7080F0-994E-48CA-92F0-67727E85E6FA}" srcOrd="0" destOrd="0" presId="urn:microsoft.com/office/officeart/2018/2/layout/IconLabelDescriptionList"/>
    <dgm:cxn modelId="{04BBC278-BEED-4297-A4B6-4F2C25045190}" type="presOf" srcId="{F74AF229-2859-4F6C-9709-63A473465847}" destId="{1F695ED0-9255-4C18-8D62-FE6139A67DE8}" srcOrd="0" destOrd="1" presId="urn:microsoft.com/office/officeart/2018/2/layout/IconLabelDescriptionList"/>
    <dgm:cxn modelId="{92356F7F-8FF3-4076-9E76-109B92C35B25}" srcId="{8E79E336-A3DC-41CF-A38F-D2A7BBBD1502}" destId="{B32C17D1-9C3D-430A-824E-9379C75E7E12}" srcOrd="2" destOrd="0" parTransId="{B3D80435-B9A2-40A4-8027-DBE0794E3036}" sibTransId="{8A4ED1A2-CDDF-45DC-9571-989FD712CAFD}"/>
    <dgm:cxn modelId="{E9CBB081-EF39-4DDA-A4FD-FE7BFB456731}" srcId="{8E79E336-A3DC-41CF-A38F-D2A7BBBD1502}" destId="{6553FAF3-DA33-4605-9455-34597B31C0C7}" srcOrd="0" destOrd="0" parTransId="{0B91824A-0511-4402-8212-BCF0F370B837}" sibTransId="{9BA92837-C8E1-49AC-B5E0-10E10E73AC6B}"/>
    <dgm:cxn modelId="{47508085-62CA-4392-92DB-8427B88A4706}" srcId="{6CD82918-02C1-4167-8305-55216E1C04D5}" destId="{8E79E336-A3DC-41CF-A38F-D2A7BBBD1502}" srcOrd="0" destOrd="0" parTransId="{B71368EA-8837-4265-AE5A-4AE919FA9ED3}" sibTransId="{95535650-0BA6-47BB-9028-A4F7B2744D33}"/>
    <dgm:cxn modelId="{90CF5C87-033D-4177-84F1-272E64D833D6}" type="presOf" srcId="{B32C17D1-9C3D-430A-824E-9379C75E7E12}" destId="{1F695ED0-9255-4C18-8D62-FE6139A67DE8}" srcOrd="0" destOrd="2" presId="urn:microsoft.com/office/officeart/2018/2/layout/IconLabelDescriptionList"/>
    <dgm:cxn modelId="{FB6FE38B-1222-4A41-98C6-6CF8549AA216}" srcId="{8E79E336-A3DC-41CF-A38F-D2A7BBBD1502}" destId="{F351F753-33AD-46D5-BE54-82DA13FAACA9}" srcOrd="3" destOrd="0" parTransId="{788EE3F5-7562-4A8E-AA3E-823453EF6B42}" sibTransId="{40761630-7B42-45AD-BA56-733A2302DE17}"/>
    <dgm:cxn modelId="{93F569E4-563D-44DA-B751-E636464AD9F6}" srcId="{6CD82918-02C1-4167-8305-55216E1C04D5}" destId="{77ED5C22-B8DB-4172-81D4-71C349B9EF8F}" srcOrd="1" destOrd="0" parTransId="{50A7B69C-0570-4CB4-B748-12857F492EC6}" sibTransId="{C7A139EA-B7B6-4975-BCF3-BC408F3EE23D}"/>
    <dgm:cxn modelId="{8FBABB5B-3052-4980-AC1B-5FBB43574FDA}" type="presParOf" srcId="{C0CB0EF4-045A-4762-BD80-5CD834923614}" destId="{A631F749-496E-47F3-83B9-393453BE41A3}" srcOrd="0" destOrd="0" presId="urn:microsoft.com/office/officeart/2018/2/layout/IconLabelDescriptionList"/>
    <dgm:cxn modelId="{56E9F123-BE6A-4248-AA2D-AF499571BE41}" type="presParOf" srcId="{A631F749-496E-47F3-83B9-393453BE41A3}" destId="{0EC7DAD0-3105-4653-B7EC-E0FD370AA6E2}" srcOrd="0" destOrd="0" presId="urn:microsoft.com/office/officeart/2018/2/layout/IconLabelDescriptionList"/>
    <dgm:cxn modelId="{3A8380CB-0F14-45A3-8143-140A5FFB3859}" type="presParOf" srcId="{A631F749-496E-47F3-83B9-393453BE41A3}" destId="{E2C3EBAA-3EAF-42E6-93E0-99555C1557B2}" srcOrd="1" destOrd="0" presId="urn:microsoft.com/office/officeart/2018/2/layout/IconLabelDescriptionList"/>
    <dgm:cxn modelId="{3B6C8EEC-F6F0-4808-BE26-5C02C309733F}" type="presParOf" srcId="{A631F749-496E-47F3-83B9-393453BE41A3}" destId="{AF7080F0-994E-48CA-92F0-67727E85E6FA}" srcOrd="2" destOrd="0" presId="urn:microsoft.com/office/officeart/2018/2/layout/IconLabelDescriptionList"/>
    <dgm:cxn modelId="{E6D1B4C6-F151-40B5-BCF1-821224C4DF5B}" type="presParOf" srcId="{A631F749-496E-47F3-83B9-393453BE41A3}" destId="{C56E9F80-AE6B-4A20-A1D5-B62D1C37A2DC}" srcOrd="3" destOrd="0" presId="urn:microsoft.com/office/officeart/2018/2/layout/IconLabelDescriptionList"/>
    <dgm:cxn modelId="{CA0171FD-C696-4781-BF05-A6C5B42D07F4}" type="presParOf" srcId="{A631F749-496E-47F3-83B9-393453BE41A3}" destId="{1F695ED0-9255-4C18-8D62-FE6139A67DE8}" srcOrd="4" destOrd="0" presId="urn:microsoft.com/office/officeart/2018/2/layout/IconLabelDescriptionList"/>
    <dgm:cxn modelId="{E09BE465-CC79-4A92-AE46-1422A52A78D3}" type="presParOf" srcId="{C0CB0EF4-045A-4762-BD80-5CD834923614}" destId="{E4EF0586-115C-47F1-9712-8AB003BACF30}" srcOrd="1" destOrd="0" presId="urn:microsoft.com/office/officeart/2018/2/layout/IconLabelDescriptionList"/>
    <dgm:cxn modelId="{8BFBAC18-FFF7-4A67-BDCB-70E104F74867}" type="presParOf" srcId="{C0CB0EF4-045A-4762-BD80-5CD834923614}" destId="{16DC849D-B1BD-440E-8472-98CBE1F2E9A7}" srcOrd="2" destOrd="0" presId="urn:microsoft.com/office/officeart/2018/2/layout/IconLabelDescriptionList"/>
    <dgm:cxn modelId="{9B392EA5-C537-44F5-B3A6-52D3F6374CCE}" type="presParOf" srcId="{16DC849D-B1BD-440E-8472-98CBE1F2E9A7}" destId="{90BB1302-BDF9-4478-BE23-FAD3130CC770}" srcOrd="0" destOrd="0" presId="urn:microsoft.com/office/officeart/2018/2/layout/IconLabelDescriptionList"/>
    <dgm:cxn modelId="{B445F3E6-37BB-43DC-8CFC-7264E35460AE}" type="presParOf" srcId="{16DC849D-B1BD-440E-8472-98CBE1F2E9A7}" destId="{FE9A2C82-1E05-4F74-94D3-1467D49F1068}" srcOrd="1" destOrd="0" presId="urn:microsoft.com/office/officeart/2018/2/layout/IconLabelDescriptionList"/>
    <dgm:cxn modelId="{5A8CAB34-25D7-4C15-956F-6CB0B5CA5F07}" type="presParOf" srcId="{16DC849D-B1BD-440E-8472-98CBE1F2E9A7}" destId="{96352CBE-0B2A-4652-8657-33D75A5872E3}" srcOrd="2" destOrd="0" presId="urn:microsoft.com/office/officeart/2018/2/layout/IconLabelDescriptionList"/>
    <dgm:cxn modelId="{C6D3A1C1-091C-4FCD-9C38-FA41ED5CBBFD}" type="presParOf" srcId="{16DC849D-B1BD-440E-8472-98CBE1F2E9A7}" destId="{9808907A-6FA3-46F7-A9E5-2F2763372D53}" srcOrd="3" destOrd="0" presId="urn:microsoft.com/office/officeart/2018/2/layout/IconLabelDescriptionList"/>
    <dgm:cxn modelId="{01586B9A-C7CF-42A1-B35F-F55B306D5030}" type="presParOf" srcId="{16DC849D-B1BD-440E-8472-98CBE1F2E9A7}" destId="{7CBF5A5A-9F9D-4A13-85AC-48D7E6DB34CF}" srcOrd="4" destOrd="0" presId="urn:microsoft.com/office/officeart/2018/2/layout/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3CD6F0-9F44-4913-AD66-09965CAF190C}">
      <dsp:nvSpPr>
        <dsp:cNvPr id="0" name=""/>
        <dsp:cNvSpPr/>
      </dsp:nvSpPr>
      <dsp:spPr>
        <a:xfrm>
          <a:off x="2441051" y="19941"/>
          <a:ext cx="1612687" cy="16126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EFBB66-F357-4EE7-B413-8EAE59A49117}">
      <dsp:nvSpPr>
        <dsp:cNvPr id="0" name=""/>
        <dsp:cNvSpPr/>
      </dsp:nvSpPr>
      <dsp:spPr>
        <a:xfrm>
          <a:off x="2784739" y="363628"/>
          <a:ext cx="925312" cy="925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EAF2AF-64C6-46B4-869C-DE557D675C3B}">
      <dsp:nvSpPr>
        <dsp:cNvPr id="0" name=""/>
        <dsp:cNvSpPr/>
      </dsp:nvSpPr>
      <dsp:spPr>
        <a:xfrm>
          <a:off x="1925520"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66850">
            <a:lnSpc>
              <a:spcPct val="90000"/>
            </a:lnSpc>
            <a:spcBef>
              <a:spcPct val="0"/>
            </a:spcBef>
            <a:spcAft>
              <a:spcPct val="35000"/>
            </a:spcAft>
            <a:buNone/>
            <a:defRPr cap="all"/>
          </a:pPr>
          <a:r>
            <a:rPr lang="en-GB" sz="3300" kern="1200"/>
            <a:t>Education:</a:t>
          </a:r>
          <a:endParaRPr lang="en-US" sz="3300" kern="1200"/>
        </a:p>
      </dsp:txBody>
      <dsp:txXfrm>
        <a:off x="1925520" y="2134941"/>
        <a:ext cx="2643750" cy="720000"/>
      </dsp:txXfrm>
    </dsp:sp>
    <dsp:sp modelId="{93A8D48A-5A07-4D59-80E4-B6311FB3C380}">
      <dsp:nvSpPr>
        <dsp:cNvPr id="0" name=""/>
        <dsp:cNvSpPr/>
      </dsp:nvSpPr>
      <dsp:spPr>
        <a:xfrm>
          <a:off x="5547457" y="19941"/>
          <a:ext cx="1612687" cy="16126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AE9D7F-123B-4093-B9B5-EEA3081671D6}">
      <dsp:nvSpPr>
        <dsp:cNvPr id="0" name=""/>
        <dsp:cNvSpPr/>
      </dsp:nvSpPr>
      <dsp:spPr>
        <a:xfrm>
          <a:off x="5891145" y="363628"/>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FA1898-6486-4AE7-9118-4902CE861230}">
      <dsp:nvSpPr>
        <dsp:cNvPr id="0" name=""/>
        <dsp:cNvSpPr/>
      </dsp:nvSpPr>
      <dsp:spPr>
        <a:xfrm>
          <a:off x="5031926"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66850">
            <a:lnSpc>
              <a:spcPct val="90000"/>
            </a:lnSpc>
            <a:spcBef>
              <a:spcPct val="0"/>
            </a:spcBef>
            <a:spcAft>
              <a:spcPct val="35000"/>
            </a:spcAft>
            <a:buNone/>
            <a:defRPr cap="all"/>
          </a:pPr>
          <a:r>
            <a:rPr lang="en-GB" sz="3300" kern="1200"/>
            <a:t>Learning:</a:t>
          </a:r>
          <a:endParaRPr lang="en-US" sz="3300" kern="1200"/>
        </a:p>
      </dsp:txBody>
      <dsp:txXfrm>
        <a:off x="5031926" y="2134941"/>
        <a:ext cx="264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53B2C5-956E-4942-9D7D-ED7E7F34E95A}">
      <dsp:nvSpPr>
        <dsp:cNvPr id="0" name=""/>
        <dsp:cNvSpPr/>
      </dsp:nvSpPr>
      <dsp:spPr>
        <a:xfrm>
          <a:off x="1172" y="370902"/>
          <a:ext cx="4266156" cy="2133078"/>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825" tIns="82550" rIns="123825" bIns="82550" numCol="1" spcCol="1270" anchor="ctr" anchorCtr="0">
          <a:noAutofit/>
        </a:bodyPr>
        <a:lstStyle/>
        <a:p>
          <a:pPr marL="0" lvl="0" indent="0" algn="ctr" defTabSz="2889250">
            <a:lnSpc>
              <a:spcPct val="90000"/>
            </a:lnSpc>
            <a:spcBef>
              <a:spcPct val="0"/>
            </a:spcBef>
            <a:spcAft>
              <a:spcPct val="35000"/>
            </a:spcAft>
            <a:buNone/>
          </a:pPr>
          <a:r>
            <a:rPr lang="en-GB" sz="6500" kern="1200"/>
            <a:t>Mechanistic</a:t>
          </a:r>
          <a:endParaRPr lang="en-US" sz="6500" kern="1200"/>
        </a:p>
      </dsp:txBody>
      <dsp:txXfrm>
        <a:off x="63648" y="433378"/>
        <a:ext cx="4141204" cy="2008126"/>
      </dsp:txXfrm>
    </dsp:sp>
    <dsp:sp modelId="{EBF571B7-150D-440B-8B68-6BF232E9B6EB}">
      <dsp:nvSpPr>
        <dsp:cNvPr id="0" name=""/>
        <dsp:cNvSpPr/>
      </dsp:nvSpPr>
      <dsp:spPr>
        <a:xfrm>
          <a:off x="5333868" y="370902"/>
          <a:ext cx="4266156" cy="2133078"/>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825" tIns="82550" rIns="123825" bIns="82550" numCol="1" spcCol="1270" anchor="ctr" anchorCtr="0">
          <a:noAutofit/>
        </a:bodyPr>
        <a:lstStyle/>
        <a:p>
          <a:pPr marL="0" lvl="0" indent="0" algn="ctr" defTabSz="2889250">
            <a:lnSpc>
              <a:spcPct val="90000"/>
            </a:lnSpc>
            <a:spcBef>
              <a:spcPct val="0"/>
            </a:spcBef>
            <a:spcAft>
              <a:spcPct val="35000"/>
            </a:spcAft>
            <a:buNone/>
          </a:pPr>
          <a:r>
            <a:rPr lang="en-GB" sz="6500" kern="1200"/>
            <a:t>Organismic</a:t>
          </a:r>
          <a:endParaRPr lang="en-US" sz="6500" kern="1200"/>
        </a:p>
      </dsp:txBody>
      <dsp:txXfrm>
        <a:off x="5396344" y="433378"/>
        <a:ext cx="4141204" cy="20081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2C61A2-6E7C-49A6-86D0-8D89B16BEECA}">
      <dsp:nvSpPr>
        <dsp:cNvPr id="0" name=""/>
        <dsp:cNvSpPr/>
      </dsp:nvSpPr>
      <dsp:spPr>
        <a:xfrm>
          <a:off x="2290442" y="7837"/>
          <a:ext cx="1715625" cy="17156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27F4F0-5240-48CC-9435-632A06D53A28}">
      <dsp:nvSpPr>
        <dsp:cNvPr id="0" name=""/>
        <dsp:cNvSpPr/>
      </dsp:nvSpPr>
      <dsp:spPr>
        <a:xfrm>
          <a:off x="2656067" y="373462"/>
          <a:ext cx="984375" cy="984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EF8153-1AB8-4C79-9569-34B698BF2F24}">
      <dsp:nvSpPr>
        <dsp:cNvPr id="0" name=""/>
        <dsp:cNvSpPr/>
      </dsp:nvSpPr>
      <dsp:spPr>
        <a:xfrm>
          <a:off x="1742004" y="2257837"/>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90000"/>
            </a:lnSpc>
            <a:spcBef>
              <a:spcPct val="0"/>
            </a:spcBef>
            <a:spcAft>
              <a:spcPct val="35000"/>
            </a:spcAft>
            <a:buNone/>
            <a:defRPr cap="all"/>
          </a:pPr>
          <a:r>
            <a:rPr lang="en-GB" sz="4400" kern="1200"/>
            <a:t>Growth</a:t>
          </a:r>
          <a:endParaRPr lang="en-US" sz="4400" kern="1200"/>
        </a:p>
      </dsp:txBody>
      <dsp:txXfrm>
        <a:off x="1742004" y="2257837"/>
        <a:ext cx="2812500" cy="720000"/>
      </dsp:txXfrm>
    </dsp:sp>
    <dsp:sp modelId="{6F998B95-E720-47EF-B859-86A9011CCC54}">
      <dsp:nvSpPr>
        <dsp:cNvPr id="0" name=""/>
        <dsp:cNvSpPr/>
      </dsp:nvSpPr>
      <dsp:spPr>
        <a:xfrm>
          <a:off x="5595129" y="7837"/>
          <a:ext cx="1715625" cy="17156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370D85-B392-4E89-B9CF-D052BACCDC02}">
      <dsp:nvSpPr>
        <dsp:cNvPr id="0" name=""/>
        <dsp:cNvSpPr/>
      </dsp:nvSpPr>
      <dsp:spPr>
        <a:xfrm>
          <a:off x="5960754" y="373462"/>
          <a:ext cx="984375" cy="984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82FE049-B576-483C-B6DB-172489A6FB6A}">
      <dsp:nvSpPr>
        <dsp:cNvPr id="0" name=""/>
        <dsp:cNvSpPr/>
      </dsp:nvSpPr>
      <dsp:spPr>
        <a:xfrm>
          <a:off x="5046692" y="2257837"/>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90000"/>
            </a:lnSpc>
            <a:spcBef>
              <a:spcPct val="0"/>
            </a:spcBef>
            <a:spcAft>
              <a:spcPct val="35000"/>
            </a:spcAft>
            <a:buNone/>
            <a:defRPr cap="all"/>
          </a:pPr>
          <a:r>
            <a:rPr lang="en-GB" sz="4400" kern="1200"/>
            <a:t>Shaping</a:t>
          </a:r>
          <a:endParaRPr lang="en-US" sz="4400" kern="1200"/>
        </a:p>
      </dsp:txBody>
      <dsp:txXfrm>
        <a:off x="5046692" y="2257837"/>
        <a:ext cx="28125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175093-B4A7-48F0-B866-134042445890}">
      <dsp:nvSpPr>
        <dsp:cNvPr id="0" name=""/>
        <dsp:cNvSpPr/>
      </dsp:nvSpPr>
      <dsp:spPr>
        <a:xfrm>
          <a:off x="271908"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8F3137-AE3F-4FCB-98FF-1C7043A985C9}">
      <dsp:nvSpPr>
        <dsp:cNvPr id="0" name=""/>
        <dsp:cNvSpPr/>
      </dsp:nvSpPr>
      <dsp:spPr>
        <a:xfrm>
          <a:off x="703212"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GB" sz="4900" kern="1200"/>
            <a:t>Pedagogical: </a:t>
          </a:r>
          <a:endParaRPr lang="en-US" sz="4900" kern="1200"/>
        </a:p>
      </dsp:txBody>
      <dsp:txXfrm>
        <a:off x="775406" y="482054"/>
        <a:ext cx="3737345" cy="2320513"/>
      </dsp:txXfrm>
    </dsp:sp>
    <dsp:sp modelId="{672DB7DF-1EBC-4CAB-A043-F7D17C8E80FF}">
      <dsp:nvSpPr>
        <dsp:cNvPr id="0" name=""/>
        <dsp:cNvSpPr/>
      </dsp:nvSpPr>
      <dsp:spPr>
        <a:xfrm>
          <a:off x="5016250"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208D92-9210-4E62-AF33-712F64816364}">
      <dsp:nvSpPr>
        <dsp:cNvPr id="0" name=""/>
        <dsp:cNvSpPr/>
      </dsp:nvSpPr>
      <dsp:spPr>
        <a:xfrm>
          <a:off x="5447554"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GB" sz="4900" kern="1200"/>
            <a:t>Andragogical: </a:t>
          </a:r>
          <a:endParaRPr lang="en-US" sz="4900" kern="1200"/>
        </a:p>
      </dsp:txBody>
      <dsp:txXfrm>
        <a:off x="5519748" y="482054"/>
        <a:ext cx="3737345" cy="23205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C7DAD0-3105-4653-B7EC-E0FD370AA6E2}">
      <dsp:nvSpPr>
        <dsp:cNvPr id="0" name=""/>
        <dsp:cNvSpPr/>
      </dsp:nvSpPr>
      <dsp:spPr>
        <a:xfrm>
          <a:off x="107186" y="0"/>
          <a:ext cx="1510523" cy="11490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F7080F0-994E-48CA-92F0-67727E85E6FA}">
      <dsp:nvSpPr>
        <dsp:cNvPr id="0" name=""/>
        <dsp:cNvSpPr/>
      </dsp:nvSpPr>
      <dsp:spPr>
        <a:xfrm>
          <a:off x="107186" y="1243121"/>
          <a:ext cx="4315781" cy="49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44550">
            <a:lnSpc>
              <a:spcPct val="90000"/>
            </a:lnSpc>
            <a:spcBef>
              <a:spcPct val="0"/>
            </a:spcBef>
            <a:spcAft>
              <a:spcPct val="35000"/>
            </a:spcAft>
            <a:buNone/>
            <a:defRPr b="1"/>
          </a:pPr>
          <a:r>
            <a:rPr lang="en-GB" sz="1900" kern="1200"/>
            <a:t>In pairs research and define these key terms.</a:t>
          </a:r>
          <a:endParaRPr lang="en-US" sz="1900" kern="1200"/>
        </a:p>
      </dsp:txBody>
      <dsp:txXfrm>
        <a:off x="107186" y="1243121"/>
        <a:ext cx="4315781" cy="492463"/>
      </dsp:txXfrm>
    </dsp:sp>
    <dsp:sp modelId="{1F695ED0-9255-4C18-8D62-FE6139A67DE8}">
      <dsp:nvSpPr>
        <dsp:cNvPr id="0" name=""/>
        <dsp:cNvSpPr/>
      </dsp:nvSpPr>
      <dsp:spPr>
        <a:xfrm>
          <a:off x="107186" y="1779325"/>
          <a:ext cx="4315781" cy="10955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pPr>
          <a:r>
            <a:rPr lang="en-GB" sz="1400" kern="1200"/>
            <a:t>Transformational Learning</a:t>
          </a:r>
          <a:endParaRPr lang="en-US" sz="1400" kern="1200"/>
        </a:p>
        <a:p>
          <a:pPr marL="0" lvl="0" indent="0" algn="l" defTabSz="622300">
            <a:lnSpc>
              <a:spcPct val="90000"/>
            </a:lnSpc>
            <a:spcBef>
              <a:spcPct val="0"/>
            </a:spcBef>
            <a:spcAft>
              <a:spcPct val="35000"/>
            </a:spcAft>
            <a:buNone/>
          </a:pPr>
          <a:r>
            <a:rPr lang="en-GB" sz="1400" kern="1200"/>
            <a:t>Experiential Learning</a:t>
          </a:r>
          <a:endParaRPr lang="en-US" sz="1400" kern="1200"/>
        </a:p>
        <a:p>
          <a:pPr marL="0" lvl="0" indent="0" algn="l" defTabSz="622300">
            <a:lnSpc>
              <a:spcPct val="90000"/>
            </a:lnSpc>
            <a:spcBef>
              <a:spcPct val="0"/>
            </a:spcBef>
            <a:spcAft>
              <a:spcPct val="35000"/>
            </a:spcAft>
            <a:buNone/>
          </a:pPr>
          <a:r>
            <a:rPr lang="en-GB" sz="1400" kern="1200"/>
            <a:t>Self Directed Learning</a:t>
          </a:r>
          <a:endParaRPr lang="en-US" sz="1400" kern="1200"/>
        </a:p>
        <a:p>
          <a:pPr marL="0" lvl="0" indent="0" algn="l" defTabSz="622300">
            <a:lnSpc>
              <a:spcPct val="90000"/>
            </a:lnSpc>
            <a:spcBef>
              <a:spcPct val="0"/>
            </a:spcBef>
            <a:spcAft>
              <a:spcPct val="35000"/>
            </a:spcAft>
            <a:buNone/>
          </a:pPr>
          <a:r>
            <a:rPr lang="en-GB" sz="1400" kern="1200"/>
            <a:t>Project Based Learning</a:t>
          </a:r>
          <a:endParaRPr lang="en-US" sz="1400" kern="1200"/>
        </a:p>
        <a:p>
          <a:pPr marL="0" lvl="0" indent="0" algn="l" defTabSz="622300">
            <a:lnSpc>
              <a:spcPct val="90000"/>
            </a:lnSpc>
            <a:spcBef>
              <a:spcPct val="0"/>
            </a:spcBef>
            <a:spcAft>
              <a:spcPct val="35000"/>
            </a:spcAft>
            <a:buNone/>
          </a:pPr>
          <a:r>
            <a:rPr lang="en-GB" sz="1400" kern="1200"/>
            <a:t>Action Learning</a:t>
          </a:r>
          <a:endParaRPr lang="en-US" sz="1400" kern="1200"/>
        </a:p>
      </dsp:txBody>
      <dsp:txXfrm>
        <a:off x="107186" y="1779325"/>
        <a:ext cx="4315781" cy="1095557"/>
      </dsp:txXfrm>
    </dsp:sp>
    <dsp:sp modelId="{90BB1302-BDF9-4478-BE23-FAD3130CC770}">
      <dsp:nvSpPr>
        <dsp:cNvPr id="0" name=""/>
        <dsp:cNvSpPr/>
      </dsp:nvSpPr>
      <dsp:spPr>
        <a:xfrm>
          <a:off x="5178229" y="0"/>
          <a:ext cx="1510523" cy="11490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352CBE-0B2A-4652-8657-33D75A5872E3}">
      <dsp:nvSpPr>
        <dsp:cNvPr id="0" name=""/>
        <dsp:cNvSpPr/>
      </dsp:nvSpPr>
      <dsp:spPr>
        <a:xfrm>
          <a:off x="5178229" y="1243121"/>
          <a:ext cx="4315781" cy="49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44550">
            <a:lnSpc>
              <a:spcPct val="90000"/>
            </a:lnSpc>
            <a:spcBef>
              <a:spcPct val="0"/>
            </a:spcBef>
            <a:spcAft>
              <a:spcPct val="35000"/>
            </a:spcAft>
            <a:buNone/>
            <a:defRPr b="1"/>
          </a:pPr>
          <a:r>
            <a:rPr lang="en-GB" sz="1900" kern="1200"/>
            <a:t>Be prepared to discuss your definition.</a:t>
          </a:r>
          <a:endParaRPr lang="en-US" sz="1900" kern="1200"/>
        </a:p>
      </dsp:txBody>
      <dsp:txXfrm>
        <a:off x="5178229" y="1243121"/>
        <a:ext cx="4315781" cy="492463"/>
      </dsp:txXfrm>
    </dsp:sp>
    <dsp:sp modelId="{7CBF5A5A-9F9D-4A13-85AC-48D7E6DB34CF}">
      <dsp:nvSpPr>
        <dsp:cNvPr id="0" name=""/>
        <dsp:cNvSpPr/>
      </dsp:nvSpPr>
      <dsp:spPr>
        <a:xfrm>
          <a:off x="5178229" y="1779325"/>
          <a:ext cx="4315781" cy="1095557"/>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70904C-C9BD-4AD4-BBBD-23FF1F01A2BD}"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ACF013-E1C2-4E7C-A8B5-8B5B06A5B88C}" type="slidenum">
              <a:rPr lang="en-GB" smtClean="0"/>
              <a:t>‹#›</a:t>
            </a:fld>
            <a:endParaRPr lang="en-GB"/>
          </a:p>
        </p:txBody>
      </p:sp>
    </p:spTree>
    <p:extLst>
      <p:ext uri="{BB962C8B-B14F-4D97-AF65-F5344CB8AC3E}">
        <p14:creationId xmlns:p14="http://schemas.microsoft.com/office/powerpoint/2010/main" val="1221618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Links to later on.</a:t>
            </a:r>
          </a:p>
        </p:txBody>
      </p:sp>
      <p:sp>
        <p:nvSpPr>
          <p:cNvPr id="4" name="Slide Number Placeholder 3"/>
          <p:cNvSpPr>
            <a:spLocks noGrp="1"/>
          </p:cNvSpPr>
          <p:nvPr>
            <p:ph type="sldNum" sz="quarter" idx="5"/>
          </p:nvPr>
        </p:nvSpPr>
        <p:spPr/>
        <p:txBody>
          <a:bodyPr/>
          <a:lstStyle/>
          <a:p>
            <a:fld id="{DBACF013-E1C2-4E7C-A8B5-8B5B06A5B88C}" type="slidenum">
              <a:rPr lang="en-GB" smtClean="0"/>
              <a:t>9</a:t>
            </a:fld>
            <a:endParaRPr lang="en-GB"/>
          </a:p>
        </p:txBody>
      </p:sp>
    </p:spTree>
    <p:extLst>
      <p:ext uri="{BB962C8B-B14F-4D97-AF65-F5344CB8AC3E}">
        <p14:creationId xmlns:p14="http://schemas.microsoft.com/office/powerpoint/2010/main" val="237154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Students to define in adult context</a:t>
            </a:r>
          </a:p>
          <a:p>
            <a:endParaRPr lang="en-GB"/>
          </a:p>
          <a:p>
            <a:r>
              <a:rPr lang="en-GB"/>
              <a:t>Education: </a:t>
            </a:r>
          </a:p>
          <a:p>
            <a:endParaRPr lang="en-GB"/>
          </a:p>
          <a:p>
            <a:r>
              <a:rPr lang="en-GB"/>
              <a:t>Learning: </a:t>
            </a:r>
          </a:p>
        </p:txBody>
      </p:sp>
      <p:sp>
        <p:nvSpPr>
          <p:cNvPr id="4" name="Slide Number Placeholder 3"/>
          <p:cNvSpPr>
            <a:spLocks noGrp="1"/>
          </p:cNvSpPr>
          <p:nvPr>
            <p:ph type="sldNum" sz="quarter" idx="5"/>
          </p:nvPr>
        </p:nvSpPr>
        <p:spPr/>
        <p:txBody>
          <a:bodyPr/>
          <a:lstStyle/>
          <a:p>
            <a:fld id="{DBACF013-E1C2-4E7C-A8B5-8B5B06A5B88C}" type="slidenum">
              <a:rPr lang="en-GB" smtClean="0"/>
              <a:t>13</a:t>
            </a:fld>
            <a:endParaRPr lang="en-GB"/>
          </a:p>
        </p:txBody>
      </p:sp>
    </p:spTree>
    <p:extLst>
      <p:ext uri="{BB962C8B-B14F-4D97-AF65-F5344CB8AC3E}">
        <p14:creationId xmlns:p14="http://schemas.microsoft.com/office/powerpoint/2010/main" val="36068565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BACF013-E1C2-4E7C-A8B5-8B5B06A5B88C}" type="slidenum">
              <a:rPr lang="en-GB" smtClean="0"/>
              <a:t>14</a:t>
            </a:fld>
            <a:endParaRPr lang="en-GB"/>
          </a:p>
        </p:txBody>
      </p:sp>
    </p:spTree>
    <p:extLst>
      <p:ext uri="{BB962C8B-B14F-4D97-AF65-F5344CB8AC3E}">
        <p14:creationId xmlns:p14="http://schemas.microsoft.com/office/powerpoint/2010/main" val="9292274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Student discussion</a:t>
            </a:r>
          </a:p>
          <a:p>
            <a:endParaRPr lang="en-GB"/>
          </a:p>
          <a:p>
            <a:r>
              <a:rPr lang="en-GB"/>
              <a:t>Pedagogical: </a:t>
            </a:r>
          </a:p>
          <a:p>
            <a:endParaRPr lang="en-GB"/>
          </a:p>
          <a:p>
            <a:r>
              <a:rPr lang="en-GB" err="1"/>
              <a:t>Androgogical</a:t>
            </a:r>
            <a:r>
              <a:rPr lang="en-GB"/>
              <a:t>: </a:t>
            </a:r>
          </a:p>
        </p:txBody>
      </p:sp>
      <p:sp>
        <p:nvSpPr>
          <p:cNvPr id="4" name="Slide Number Placeholder 3"/>
          <p:cNvSpPr>
            <a:spLocks noGrp="1"/>
          </p:cNvSpPr>
          <p:nvPr>
            <p:ph type="sldNum" sz="quarter" idx="5"/>
          </p:nvPr>
        </p:nvSpPr>
        <p:spPr/>
        <p:txBody>
          <a:bodyPr/>
          <a:lstStyle/>
          <a:p>
            <a:fld id="{DBACF013-E1C2-4E7C-A8B5-8B5B06A5B88C}" type="slidenum">
              <a:rPr lang="en-GB" smtClean="0"/>
              <a:t>16</a:t>
            </a:fld>
            <a:endParaRPr lang="en-GB"/>
          </a:p>
        </p:txBody>
      </p:sp>
    </p:spTree>
    <p:extLst>
      <p:ext uri="{BB962C8B-B14F-4D97-AF65-F5344CB8AC3E}">
        <p14:creationId xmlns:p14="http://schemas.microsoft.com/office/powerpoint/2010/main" val="9860944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a:effectLst/>
                <a:latin typeface="Georgia" panose="02040502050405020303" pitchFamily="18" charset="0"/>
              </a:rPr>
              <a:t>Transformational Learning</a:t>
            </a:r>
          </a:p>
          <a:p>
            <a:pPr algn="l"/>
            <a:r>
              <a:rPr lang="en-GB" b="0" i="0">
                <a:effectLst/>
                <a:latin typeface="Georgia" panose="02040502050405020303" pitchFamily="18" charset="0"/>
              </a:rPr>
              <a:t>Developed by Jack Mezirow in 1978, transformative learning theory posits that all learners use different assumptions, expectations, and beliefs to make sense of the world around them.</a:t>
            </a:r>
          </a:p>
          <a:p>
            <a:pPr algn="l">
              <a:buFont typeface="Arial" panose="020B0604020202020204" pitchFamily="34" charset="0"/>
              <a:buChar char="•"/>
            </a:pPr>
            <a:r>
              <a:rPr lang="en-GB" b="0" i="0">
                <a:solidFill>
                  <a:srgbClr val="595E66"/>
                </a:solidFill>
                <a:effectLst/>
                <a:latin typeface="Georgia" panose="02040502050405020303" pitchFamily="18" charset="0"/>
              </a:rPr>
              <a:t>Transformational learning attempts to help learners change — or transform — their existing frames of reference through a process of problem solving, procedural tasks, and self-reflection.</a:t>
            </a:r>
          </a:p>
          <a:p>
            <a:pPr algn="l">
              <a:buFont typeface="Arial" panose="020B0604020202020204" pitchFamily="34" charset="0"/>
              <a:buChar char="•"/>
            </a:pPr>
            <a:r>
              <a:rPr lang="en-GB" b="0" i="0">
                <a:solidFill>
                  <a:srgbClr val="595E66"/>
                </a:solidFill>
                <a:effectLst/>
                <a:latin typeface="Georgia" panose="02040502050405020303" pitchFamily="18" charset="0"/>
              </a:rPr>
              <a:t>Learning transformations occur when individuals face a “disorienting dilemma” that challenges their existing beliefs and critically reflect upon what has taken place.</a:t>
            </a:r>
          </a:p>
          <a:p>
            <a:pPr algn="l">
              <a:buFont typeface="Arial" panose="020B0604020202020204" pitchFamily="34" charset="0"/>
              <a:buChar char="•"/>
            </a:pPr>
            <a:r>
              <a:rPr lang="en-GB" b="0" i="0">
                <a:solidFill>
                  <a:srgbClr val="595E66"/>
                </a:solidFill>
                <a:effectLst/>
                <a:latin typeface="Georgia" panose="02040502050405020303" pitchFamily="18" charset="0"/>
              </a:rPr>
              <a:t>It’s considered one of the “stickiest” types of learning because it can shift an individual’s perspective on how to behave, interact, or problem solve.</a:t>
            </a:r>
          </a:p>
          <a:p>
            <a:pPr algn="l"/>
            <a:endParaRPr lang="en-GB" b="1" i="0">
              <a:solidFill>
                <a:srgbClr val="000000"/>
              </a:solidFill>
              <a:effectLst/>
              <a:latin typeface="Euclid Circular B SemiBold"/>
            </a:endParaRPr>
          </a:p>
          <a:p>
            <a:pPr algn="l"/>
            <a:r>
              <a:rPr lang="en-GB" b="1" i="0">
                <a:solidFill>
                  <a:srgbClr val="000000"/>
                </a:solidFill>
                <a:effectLst/>
                <a:latin typeface="Euclid Circular B SemiBold"/>
              </a:rPr>
              <a:t>Experiential Learning</a:t>
            </a:r>
          </a:p>
          <a:p>
            <a:pPr algn="l"/>
            <a:r>
              <a:rPr lang="en-GB" b="0" i="0">
                <a:effectLst/>
                <a:latin typeface="Georgia" panose="02040502050405020303" pitchFamily="18" charset="0"/>
              </a:rPr>
              <a:t>Developed by David Kolb in the 1970s, by drawing on the work of John Dewey, Kurt Lewin, and Jean Piaget, experiential learning requires a hands-on approach that puts the learner at the </a:t>
            </a:r>
            <a:r>
              <a:rPr lang="en-GB" b="0" i="0" err="1">
                <a:effectLst/>
                <a:latin typeface="Georgia" panose="02040502050405020303" pitchFamily="18" charset="0"/>
              </a:rPr>
              <a:t>center</a:t>
            </a:r>
            <a:r>
              <a:rPr lang="en-GB" b="0" i="0">
                <a:effectLst/>
                <a:latin typeface="Georgia" panose="02040502050405020303" pitchFamily="18" charset="0"/>
              </a:rPr>
              <a:t> of the learning experience.</a:t>
            </a:r>
          </a:p>
          <a:p>
            <a:pPr algn="l">
              <a:buFont typeface="Arial" panose="020B0604020202020204" pitchFamily="34" charset="0"/>
              <a:buChar char="•"/>
            </a:pPr>
            <a:r>
              <a:rPr lang="en-GB" b="0" i="0">
                <a:solidFill>
                  <a:srgbClr val="595E66"/>
                </a:solidFill>
                <a:effectLst/>
                <a:latin typeface="Georgia" panose="02040502050405020303" pitchFamily="18" charset="0"/>
              </a:rPr>
              <a:t>Active participation is key, but the theory says that learning happens only when the individual reflects upon what they are doing.</a:t>
            </a:r>
          </a:p>
          <a:p>
            <a:pPr algn="l">
              <a:buFont typeface="Arial" panose="020B0604020202020204" pitchFamily="34" charset="0"/>
              <a:buChar char="•"/>
            </a:pPr>
            <a:r>
              <a:rPr lang="en-GB" b="0" i="0">
                <a:solidFill>
                  <a:srgbClr val="595E66"/>
                </a:solidFill>
                <a:effectLst/>
                <a:latin typeface="Georgia" panose="02040502050405020303" pitchFamily="18" charset="0"/>
              </a:rPr>
              <a:t>The four elements of experiential learning are active involvement, reflection upon practice, conceptualization of the experience, and use of knowledge gained from experience.</a:t>
            </a:r>
          </a:p>
          <a:p>
            <a:pPr algn="l"/>
            <a:endParaRPr lang="en-GB" b="1" i="0">
              <a:solidFill>
                <a:srgbClr val="000000"/>
              </a:solidFill>
              <a:effectLst/>
              <a:latin typeface="Euclid Circular B SemiBold"/>
            </a:endParaRPr>
          </a:p>
          <a:p>
            <a:pPr algn="l"/>
            <a:r>
              <a:rPr lang="en-GB" b="1" i="0">
                <a:solidFill>
                  <a:srgbClr val="000000"/>
                </a:solidFill>
                <a:effectLst/>
                <a:latin typeface="Euclid Circular B SemiBold"/>
              </a:rPr>
              <a:t>Self-Directed Learning (SDL)</a:t>
            </a:r>
          </a:p>
          <a:p>
            <a:pPr algn="l"/>
            <a:r>
              <a:rPr lang="en-GB" b="0" i="0">
                <a:effectLst/>
                <a:latin typeface="Georgia" panose="02040502050405020303" pitchFamily="18" charset="0"/>
              </a:rPr>
              <a:t>SDL is rooted in Malcolm Knowles’ theory of adult learning; in 1997, D.R. Garrison added elements of self-management to the model.</a:t>
            </a:r>
          </a:p>
          <a:p>
            <a:pPr algn="l">
              <a:buFont typeface="Arial" panose="020B0604020202020204" pitchFamily="34" charset="0"/>
              <a:buChar char="•"/>
            </a:pPr>
            <a:r>
              <a:rPr lang="en-GB" b="0" i="0">
                <a:solidFill>
                  <a:srgbClr val="595E66"/>
                </a:solidFill>
                <a:effectLst/>
                <a:latin typeface="Georgia" panose="02040502050405020303" pitchFamily="18" charset="0"/>
              </a:rPr>
              <a:t>SDL is a process where individuals take the initiative to diagnose learning needs, form learning goals, identify resources, implement a learning plan, and assess their own results.</a:t>
            </a:r>
          </a:p>
          <a:p>
            <a:pPr algn="l">
              <a:buFont typeface="Arial" panose="020B0604020202020204" pitchFamily="34" charset="0"/>
              <a:buChar char="•"/>
            </a:pPr>
            <a:r>
              <a:rPr lang="en-GB" b="0" i="0">
                <a:solidFill>
                  <a:srgbClr val="595E66"/>
                </a:solidFill>
                <a:effectLst/>
                <a:latin typeface="Georgia" panose="02040502050405020303" pitchFamily="18" charset="0"/>
              </a:rPr>
              <a:t>SDL often occurs with the help of teachers, mentors, resources, and peers.</a:t>
            </a:r>
          </a:p>
          <a:p>
            <a:pPr algn="l">
              <a:buFont typeface="Arial" panose="020B0604020202020204" pitchFamily="34" charset="0"/>
              <a:buChar char="•"/>
            </a:pPr>
            <a:r>
              <a:rPr lang="en-GB" b="0" i="0">
                <a:solidFill>
                  <a:srgbClr val="595E66"/>
                </a:solidFill>
                <a:effectLst/>
                <a:latin typeface="Georgia" panose="02040502050405020303" pitchFamily="18" charset="0"/>
              </a:rPr>
              <a:t>Requires the learner to be able to access and select appropriate learning.</a:t>
            </a:r>
          </a:p>
          <a:p>
            <a:pPr algn="l">
              <a:buFont typeface="Arial" panose="020B0604020202020204" pitchFamily="34" charset="0"/>
              <a:buChar char="•"/>
            </a:pPr>
            <a:r>
              <a:rPr lang="en-GB" b="0" i="0">
                <a:solidFill>
                  <a:srgbClr val="595E66"/>
                </a:solidFill>
                <a:effectLst/>
                <a:latin typeface="Georgia" panose="02040502050405020303" pitchFamily="18" charset="0"/>
              </a:rPr>
              <a:t>The learner exercises control over all learning decisions.</a:t>
            </a:r>
          </a:p>
          <a:p>
            <a:pPr algn="l"/>
            <a:endParaRPr lang="en-GB" b="1" i="0">
              <a:solidFill>
                <a:srgbClr val="000000"/>
              </a:solidFill>
              <a:effectLst/>
              <a:latin typeface="Euclid Circular B SemiBold"/>
            </a:endParaRPr>
          </a:p>
          <a:p>
            <a:pPr algn="l"/>
            <a:r>
              <a:rPr lang="en-GB" b="1" i="0">
                <a:solidFill>
                  <a:srgbClr val="000000"/>
                </a:solidFill>
                <a:effectLst/>
                <a:latin typeface="Euclid Circular B SemiBold"/>
              </a:rPr>
              <a:t>Project Based Learning (PBL)</a:t>
            </a:r>
          </a:p>
          <a:p>
            <a:pPr algn="l"/>
            <a:r>
              <a:rPr lang="en-GB" b="0" i="0">
                <a:effectLst/>
                <a:latin typeface="Georgia" panose="02040502050405020303" pitchFamily="18" charset="0"/>
              </a:rPr>
              <a:t>Developed by John Dewey in 1897, project based learning theory holds that learners acquire deeper knowledge through active exploration of real-world problems. Dewey called this principle “learning by doing.”</a:t>
            </a:r>
          </a:p>
          <a:p>
            <a:pPr algn="l">
              <a:buFont typeface="Arial" panose="020B0604020202020204" pitchFamily="34" charset="0"/>
              <a:buChar char="•"/>
            </a:pPr>
            <a:r>
              <a:rPr lang="en-GB" b="0" i="0">
                <a:solidFill>
                  <a:srgbClr val="595E66"/>
                </a:solidFill>
                <a:effectLst/>
                <a:latin typeface="Georgia" panose="02040502050405020303" pitchFamily="18" charset="0"/>
              </a:rPr>
              <a:t>PBL requires learners to solicit feedback and continually review results. This iterative process is believed to increase the possibility of long-term retention of skills and knowledge.</a:t>
            </a:r>
          </a:p>
          <a:p>
            <a:pPr algn="l">
              <a:buFont typeface="Arial" panose="020B0604020202020204" pitchFamily="34" charset="0"/>
              <a:buChar char="•"/>
            </a:pPr>
            <a:r>
              <a:rPr lang="en-GB" b="0" i="0">
                <a:solidFill>
                  <a:srgbClr val="595E66"/>
                </a:solidFill>
                <a:effectLst/>
                <a:latin typeface="Georgia" panose="02040502050405020303" pitchFamily="18" charset="0"/>
              </a:rPr>
              <a:t>It requires the use of diverse skills, including inquiry, critical thinking, problem solving, collaboration, and communication.</a:t>
            </a:r>
          </a:p>
          <a:p>
            <a:pPr algn="l"/>
            <a:endParaRPr lang="en-GB" b="1" i="0">
              <a:solidFill>
                <a:srgbClr val="000000"/>
              </a:solidFill>
              <a:effectLst/>
              <a:latin typeface="Euclid Circular B SemiBold"/>
            </a:endParaRPr>
          </a:p>
          <a:p>
            <a:pPr algn="l"/>
            <a:r>
              <a:rPr lang="en-GB" b="1" i="0">
                <a:solidFill>
                  <a:srgbClr val="000000"/>
                </a:solidFill>
                <a:effectLst/>
                <a:latin typeface="Euclid Circular B SemiBold"/>
              </a:rPr>
              <a:t>Action Learning</a:t>
            </a:r>
          </a:p>
          <a:p>
            <a:pPr algn="l"/>
            <a:r>
              <a:rPr lang="en-GB" b="0" i="0">
                <a:effectLst/>
                <a:latin typeface="Georgia" panose="02040502050405020303" pitchFamily="18" charset="0"/>
              </a:rPr>
              <a:t>Developed by Reg </a:t>
            </a:r>
            <a:r>
              <a:rPr lang="en-GB" b="0" i="0" err="1">
                <a:effectLst/>
                <a:latin typeface="Georgia" panose="02040502050405020303" pitchFamily="18" charset="0"/>
              </a:rPr>
              <a:t>Revans</a:t>
            </a:r>
            <a:r>
              <a:rPr lang="en-GB" b="0" i="0">
                <a:effectLst/>
                <a:latin typeface="Georgia" panose="02040502050405020303" pitchFamily="18" charset="0"/>
              </a:rPr>
              <a:t> in 1982, action learning is an approach to problem solving that involves taking action and reflecting on the results.</a:t>
            </a:r>
          </a:p>
          <a:p>
            <a:pPr algn="l">
              <a:buFont typeface="Arial" panose="020B0604020202020204" pitchFamily="34" charset="0"/>
              <a:buChar char="•"/>
            </a:pPr>
            <a:r>
              <a:rPr lang="en-GB" b="0" i="0">
                <a:solidFill>
                  <a:srgbClr val="595E66"/>
                </a:solidFill>
                <a:effectLst/>
                <a:latin typeface="Georgia" panose="02040502050405020303" pitchFamily="18" charset="0"/>
              </a:rPr>
              <a:t>The goal of action learning is to improve problem solving processes and simplify the resulting solutions.</a:t>
            </a:r>
          </a:p>
          <a:p>
            <a:pPr algn="l">
              <a:buFont typeface="Arial" panose="020B0604020202020204" pitchFamily="34" charset="0"/>
              <a:buChar char="•"/>
            </a:pPr>
            <a:r>
              <a:rPr lang="en-GB" b="0" i="0">
                <a:solidFill>
                  <a:srgbClr val="595E66"/>
                </a:solidFill>
                <a:effectLst/>
                <a:latin typeface="Georgia" panose="02040502050405020303" pitchFamily="18" charset="0"/>
              </a:rPr>
              <a:t>This approach tackles problems by first asking questions to clarify the problem, reflecting and identifying possible solutions, and only then taking action.</a:t>
            </a:r>
          </a:p>
          <a:p>
            <a:pPr algn="l">
              <a:buFont typeface="Arial" panose="020B0604020202020204" pitchFamily="34" charset="0"/>
              <a:buChar char="•"/>
            </a:pPr>
            <a:r>
              <a:rPr lang="en-GB" b="0" i="0">
                <a:solidFill>
                  <a:srgbClr val="595E66"/>
                </a:solidFill>
                <a:effectLst/>
                <a:latin typeface="Georgia" panose="02040502050405020303" pitchFamily="18" charset="0"/>
              </a:rPr>
              <a:t>Questions build group dialogue and cohesiveness, develop innovative and systems thinking, and improve learning results.</a:t>
            </a:r>
          </a:p>
          <a:p>
            <a:pPr algn="l">
              <a:buFont typeface="Arial" panose="020B0604020202020204" pitchFamily="34" charset="0"/>
              <a:buChar char="•"/>
            </a:pPr>
            <a:r>
              <a:rPr lang="en-GB" b="0" i="0">
                <a:solidFill>
                  <a:srgbClr val="595E66"/>
                </a:solidFill>
                <a:effectLst/>
                <a:latin typeface="Georgia" panose="02040502050405020303" pitchFamily="18" charset="0"/>
              </a:rPr>
              <a:t>Action learning requires that the group be able to take action on the problem it’s working on. If learners make recommendations only, the group loses its energy, creativity, and commitment.</a:t>
            </a:r>
          </a:p>
          <a:p>
            <a:pPr algn="l">
              <a:buFont typeface="Arial" panose="020B0604020202020204" pitchFamily="34" charset="0"/>
              <a:buChar char="•"/>
            </a:pPr>
            <a:r>
              <a:rPr lang="en-GB" b="0" i="0">
                <a:solidFill>
                  <a:srgbClr val="595E66"/>
                </a:solidFill>
                <a:effectLst/>
                <a:latin typeface="Georgia" panose="02040502050405020303" pitchFamily="18" charset="0"/>
              </a:rPr>
              <a:t>There should be a coach who helps the group to learn and work smarter and more effectively.</a:t>
            </a:r>
          </a:p>
          <a:p>
            <a:endParaRPr lang="en-GB"/>
          </a:p>
        </p:txBody>
      </p:sp>
      <p:sp>
        <p:nvSpPr>
          <p:cNvPr id="4" name="Slide Number Placeholder 3"/>
          <p:cNvSpPr>
            <a:spLocks noGrp="1"/>
          </p:cNvSpPr>
          <p:nvPr>
            <p:ph type="sldNum" sz="quarter" idx="5"/>
          </p:nvPr>
        </p:nvSpPr>
        <p:spPr/>
        <p:txBody>
          <a:bodyPr/>
          <a:lstStyle/>
          <a:p>
            <a:fld id="{DBACF013-E1C2-4E7C-A8B5-8B5B06A5B88C}" type="slidenum">
              <a:rPr lang="en-GB" smtClean="0"/>
              <a:t>17</a:t>
            </a:fld>
            <a:endParaRPr lang="en-GB"/>
          </a:p>
        </p:txBody>
      </p:sp>
    </p:spTree>
    <p:extLst>
      <p:ext uri="{BB962C8B-B14F-4D97-AF65-F5344CB8AC3E}">
        <p14:creationId xmlns:p14="http://schemas.microsoft.com/office/powerpoint/2010/main" val="1218451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a:solidFill>
                  <a:srgbClr val="000000"/>
                </a:solidFill>
                <a:effectLst/>
                <a:latin typeface="EuclidCircularB"/>
              </a:rPr>
              <a:t>Adult Learners' Traits</a:t>
            </a:r>
          </a:p>
          <a:p>
            <a:pPr algn="l">
              <a:buFont typeface="+mj-lt"/>
              <a:buAutoNum type="arabicPeriod"/>
            </a:pPr>
            <a:r>
              <a:rPr lang="en-GB" b="1" i="0">
                <a:solidFill>
                  <a:srgbClr val="1A1A1A"/>
                </a:solidFill>
                <a:effectLst/>
                <a:latin typeface="EuclidCircularB"/>
              </a:rPr>
              <a:t>Self-direction</a:t>
            </a:r>
            <a:br>
              <a:rPr lang="en-GB" b="1" i="0">
                <a:solidFill>
                  <a:srgbClr val="1A1A1A"/>
                </a:solidFill>
                <a:effectLst/>
                <a:latin typeface="EuclidCircularB"/>
              </a:rPr>
            </a:br>
            <a:r>
              <a:rPr lang="en-GB" b="1" i="0">
                <a:solidFill>
                  <a:srgbClr val="1A1A1A"/>
                </a:solidFill>
                <a:effectLst/>
                <a:latin typeface="EuclidCircularB"/>
              </a:rPr>
              <a:t>Adults</a:t>
            </a:r>
            <a:r>
              <a:rPr lang="en-GB" b="0" i="0">
                <a:solidFill>
                  <a:srgbClr val="1A1A1A"/>
                </a:solidFill>
                <a:effectLst/>
                <a:latin typeface="EuclidCircularB"/>
              </a:rPr>
              <a:t> feel the need to take responsibility for their lives and decisions and this is why it’s important for them to have control over their </a:t>
            </a:r>
            <a:r>
              <a:rPr lang="en-GB" b="1" i="0">
                <a:solidFill>
                  <a:srgbClr val="1A1A1A"/>
                </a:solidFill>
                <a:effectLst/>
                <a:latin typeface="EuclidCircularB"/>
              </a:rPr>
              <a:t>learning</a:t>
            </a:r>
            <a:r>
              <a:rPr lang="en-GB" b="0" i="0">
                <a:solidFill>
                  <a:srgbClr val="1A1A1A"/>
                </a:solidFill>
                <a:effectLst/>
                <a:latin typeface="EuclidCircularB"/>
              </a:rPr>
              <a:t>. Therefore, self-assessment, a peer relationship with the instructor, multiple options and initial, yet subtle support are all imperative.</a:t>
            </a:r>
          </a:p>
          <a:p>
            <a:pPr algn="l">
              <a:buFont typeface="+mj-lt"/>
              <a:buAutoNum type="arabicPeriod"/>
            </a:pPr>
            <a:r>
              <a:rPr lang="en-GB" b="1" i="0">
                <a:solidFill>
                  <a:srgbClr val="1A1A1A"/>
                </a:solidFill>
                <a:effectLst/>
                <a:latin typeface="EuclidCircularB"/>
              </a:rPr>
              <a:t>Practical and results-oriented</a:t>
            </a:r>
            <a:br>
              <a:rPr lang="en-GB" b="1" i="0">
                <a:solidFill>
                  <a:srgbClr val="1A1A1A"/>
                </a:solidFill>
                <a:effectLst/>
                <a:latin typeface="EuclidCircularB"/>
              </a:rPr>
            </a:br>
            <a:r>
              <a:rPr lang="en-GB" b="1" i="0">
                <a:solidFill>
                  <a:srgbClr val="1A1A1A"/>
                </a:solidFill>
                <a:effectLst/>
                <a:latin typeface="EuclidCircularB"/>
              </a:rPr>
              <a:t>Adult learners</a:t>
            </a:r>
            <a:r>
              <a:rPr lang="en-GB" b="0" i="0">
                <a:solidFill>
                  <a:srgbClr val="1A1A1A"/>
                </a:solidFill>
                <a:effectLst/>
                <a:latin typeface="EuclidCircularB"/>
              </a:rPr>
              <a:t> are usually practical, resent theory, need information that can be immediately applicable to their professional needs, and generally prefer practical knowledge that will improve their skills, facilitate their work and boost their confidence. This is why it’s important to create a course that will cover their individual needs and have a more utilitarian content.</a:t>
            </a:r>
          </a:p>
          <a:p>
            <a:pPr algn="l">
              <a:buFont typeface="+mj-lt"/>
              <a:buAutoNum type="arabicPeriod"/>
            </a:pPr>
            <a:r>
              <a:rPr lang="en-GB" b="1" i="0">
                <a:solidFill>
                  <a:srgbClr val="1A1A1A"/>
                </a:solidFill>
                <a:effectLst/>
                <a:latin typeface="EuclidCircularB"/>
              </a:rPr>
              <a:t>Less open-minded </a:t>
            </a:r>
            <a:r>
              <a:rPr lang="en-GB" b="0" i="0">
                <a:solidFill>
                  <a:srgbClr val="1A1A1A"/>
                </a:solidFill>
                <a:effectLst/>
                <a:latin typeface="EuclidCircularB"/>
              </a:rPr>
              <a:t>And therefore more resistant to change.</a:t>
            </a:r>
            <a:br>
              <a:rPr lang="en-GB" b="0" i="0">
                <a:solidFill>
                  <a:srgbClr val="1A1A1A"/>
                </a:solidFill>
                <a:effectLst/>
                <a:latin typeface="EuclidCircularB"/>
              </a:rPr>
            </a:br>
            <a:r>
              <a:rPr lang="en-GB" b="0" i="0">
                <a:solidFill>
                  <a:srgbClr val="1A1A1A"/>
                </a:solidFill>
                <a:effectLst/>
                <a:latin typeface="EuclidCircularB"/>
              </a:rPr>
              <a:t>Maturity and profound life experiences usually lead to rigidity, which is the enemy of learning. Thus, </a:t>
            </a:r>
            <a:r>
              <a:rPr lang="en-GB" b="1" i="0">
                <a:solidFill>
                  <a:srgbClr val="1A1A1A"/>
                </a:solidFill>
                <a:effectLst/>
                <a:latin typeface="EuclidCircularB"/>
              </a:rPr>
              <a:t>instructional designers</a:t>
            </a:r>
            <a:r>
              <a:rPr lang="en-GB" b="0" i="0">
                <a:solidFill>
                  <a:srgbClr val="1A1A1A"/>
                </a:solidFill>
                <a:effectLst/>
                <a:latin typeface="EuclidCircularB"/>
              </a:rPr>
              <a:t> need to provide the “why” behind the change, new concepts that can be linked to already established ones, and promote the need to explore.</a:t>
            </a:r>
          </a:p>
          <a:p>
            <a:pPr algn="l">
              <a:buFont typeface="+mj-lt"/>
              <a:buAutoNum type="arabicPeriod"/>
            </a:pPr>
            <a:r>
              <a:rPr lang="en-GB" b="1" i="0">
                <a:solidFill>
                  <a:srgbClr val="1A1A1A"/>
                </a:solidFill>
                <a:effectLst/>
                <a:latin typeface="EuclidCircularB"/>
              </a:rPr>
              <a:t>Slower learning, yet more integrative knowledge</a:t>
            </a:r>
            <a:br>
              <a:rPr lang="en-GB" b="1" i="0">
                <a:solidFill>
                  <a:srgbClr val="1A1A1A"/>
                </a:solidFill>
                <a:effectLst/>
                <a:latin typeface="EuclidCircularB"/>
              </a:rPr>
            </a:br>
            <a:r>
              <a:rPr lang="en-GB" b="0" i="0">
                <a:solidFill>
                  <a:srgbClr val="1A1A1A"/>
                </a:solidFill>
                <a:effectLst/>
                <a:latin typeface="EuclidCircularB"/>
              </a:rPr>
              <a:t>Aging does affect learning. </a:t>
            </a:r>
            <a:r>
              <a:rPr lang="en-GB" b="1" i="0">
                <a:solidFill>
                  <a:srgbClr val="1A1A1A"/>
                </a:solidFill>
                <a:effectLst/>
                <a:latin typeface="EuclidCircularB"/>
              </a:rPr>
              <a:t>Adults</a:t>
            </a:r>
            <a:r>
              <a:rPr lang="en-GB" b="0" i="0">
                <a:solidFill>
                  <a:srgbClr val="1A1A1A"/>
                </a:solidFill>
                <a:effectLst/>
                <a:latin typeface="EuclidCircularB"/>
              </a:rPr>
              <a:t> tend to </a:t>
            </a:r>
            <a:r>
              <a:rPr lang="en-GB" b="1" i="0">
                <a:solidFill>
                  <a:srgbClr val="1A1A1A"/>
                </a:solidFill>
                <a:effectLst/>
                <a:latin typeface="EuclidCircularB"/>
              </a:rPr>
              <a:t>learn</a:t>
            </a:r>
            <a:r>
              <a:rPr lang="en-GB" b="0" i="0">
                <a:solidFill>
                  <a:srgbClr val="1A1A1A"/>
                </a:solidFill>
                <a:effectLst/>
                <a:latin typeface="EuclidCircularB"/>
              </a:rPr>
              <a:t> less rapidly with age. However, the depth of </a:t>
            </a:r>
            <a:r>
              <a:rPr lang="en-GB" b="1" i="0">
                <a:solidFill>
                  <a:srgbClr val="1A1A1A"/>
                </a:solidFill>
                <a:effectLst/>
                <a:latin typeface="EuclidCircularB"/>
              </a:rPr>
              <a:t>learning tends</a:t>
            </a:r>
            <a:r>
              <a:rPr lang="en-GB" b="0" i="0">
                <a:solidFill>
                  <a:srgbClr val="1A1A1A"/>
                </a:solidFill>
                <a:effectLst/>
                <a:latin typeface="EuclidCircularB"/>
              </a:rPr>
              <a:t> to increase over time, navigating knowledge and skills to unprecedented personal levels.</a:t>
            </a:r>
          </a:p>
          <a:p>
            <a:pPr algn="l">
              <a:buFont typeface="+mj-lt"/>
              <a:buAutoNum type="arabicPeriod"/>
            </a:pPr>
            <a:r>
              <a:rPr lang="en-GB" b="1" i="0">
                <a:solidFill>
                  <a:srgbClr val="1A1A1A"/>
                </a:solidFill>
                <a:effectLst/>
                <a:latin typeface="EuclidCircularB"/>
              </a:rPr>
              <a:t>Use personal experience as a resource</a:t>
            </a:r>
            <a:br>
              <a:rPr lang="en-GB" b="1" i="0">
                <a:solidFill>
                  <a:srgbClr val="1A1A1A"/>
                </a:solidFill>
                <a:effectLst/>
                <a:latin typeface="EuclidCircularB"/>
              </a:rPr>
            </a:br>
            <a:r>
              <a:rPr lang="en-GB" b="1" i="0">
                <a:solidFill>
                  <a:srgbClr val="1A1A1A"/>
                </a:solidFill>
                <a:effectLst/>
                <a:latin typeface="EuclidCircularB"/>
              </a:rPr>
              <a:t>Adults</a:t>
            </a:r>
            <a:r>
              <a:rPr lang="en-GB" b="0" i="0">
                <a:solidFill>
                  <a:srgbClr val="1A1A1A"/>
                </a:solidFill>
                <a:effectLst/>
                <a:latin typeface="EuclidCircularB"/>
              </a:rPr>
              <a:t> have lived longer, seen and done more, have the tendency to link their past experiences to anything new and validate new concepts based on prior learning. This is why it’s crucial to form a class with </a:t>
            </a:r>
            <a:r>
              <a:rPr lang="en-GB" b="1" i="0">
                <a:solidFill>
                  <a:srgbClr val="1A1A1A"/>
                </a:solidFill>
                <a:effectLst/>
                <a:latin typeface="EuclidCircularB"/>
              </a:rPr>
              <a:t>adults</a:t>
            </a:r>
            <a:r>
              <a:rPr lang="en-GB" b="0" i="0">
                <a:solidFill>
                  <a:srgbClr val="1A1A1A"/>
                </a:solidFill>
                <a:effectLst/>
                <a:latin typeface="EuclidCircularB"/>
              </a:rPr>
              <a:t> that have similar life experience levels, encourage discussion and sharing, and generally create a learning community consisting of people who can profoundly interact.</a:t>
            </a:r>
            <a:r>
              <a:rPr lang="en-GB" b="1" i="0">
                <a:solidFill>
                  <a:srgbClr val="1A1A1A"/>
                </a:solidFill>
                <a:effectLst/>
                <a:latin typeface="EuclidCircularB"/>
              </a:rPr>
              <a:t> </a:t>
            </a:r>
          </a:p>
          <a:p>
            <a:pPr algn="l">
              <a:buFont typeface="+mj-lt"/>
              <a:buAutoNum type="arabicPeriod"/>
            </a:pPr>
            <a:r>
              <a:rPr lang="en-GB" b="1" i="0">
                <a:solidFill>
                  <a:srgbClr val="1A1A1A"/>
                </a:solidFill>
                <a:effectLst/>
                <a:latin typeface="EuclidCircularB"/>
              </a:rPr>
              <a:t>Motivation</a:t>
            </a:r>
            <a:br>
              <a:rPr lang="en-GB" b="1" i="0">
                <a:solidFill>
                  <a:srgbClr val="1A1A1A"/>
                </a:solidFill>
                <a:effectLst/>
                <a:latin typeface="EuclidCircularB"/>
              </a:rPr>
            </a:br>
            <a:r>
              <a:rPr lang="en-GB" b="1" i="0">
                <a:solidFill>
                  <a:srgbClr val="1A1A1A"/>
                </a:solidFill>
                <a:effectLst/>
                <a:latin typeface="EuclidCircularB"/>
              </a:rPr>
              <a:t>Learning in adulthood</a:t>
            </a:r>
            <a:r>
              <a:rPr lang="en-GB" b="0" i="0">
                <a:solidFill>
                  <a:srgbClr val="1A1A1A"/>
                </a:solidFill>
                <a:effectLst/>
                <a:latin typeface="EuclidCircularB"/>
              </a:rPr>
              <a:t> is usually voluntary. Thus, it’s a personal choice to attend school, in order to improve job skills and achieve professional growth. This motivation is the driving force behind learning and this is why it’s crucial to tap into a learner’s intrinsic impetus with the right thought-provoking material that will question conventional wisdom and stimulate his mind.</a:t>
            </a:r>
          </a:p>
          <a:p>
            <a:pPr algn="l">
              <a:buFont typeface="+mj-lt"/>
              <a:buAutoNum type="arabicPeriod"/>
            </a:pPr>
            <a:r>
              <a:rPr lang="en-GB" b="1" i="0">
                <a:solidFill>
                  <a:srgbClr val="1A1A1A"/>
                </a:solidFill>
                <a:effectLst/>
                <a:latin typeface="EuclidCircularB"/>
              </a:rPr>
              <a:t>Multi-level responsibilities</a:t>
            </a:r>
            <a:br>
              <a:rPr lang="en-GB" b="1" i="0">
                <a:solidFill>
                  <a:srgbClr val="1A1A1A"/>
                </a:solidFill>
                <a:effectLst/>
                <a:latin typeface="EuclidCircularB"/>
              </a:rPr>
            </a:br>
            <a:r>
              <a:rPr lang="en-GB" b="1" i="0">
                <a:solidFill>
                  <a:srgbClr val="1A1A1A"/>
                </a:solidFill>
                <a:effectLst/>
                <a:latin typeface="EuclidCircularB"/>
              </a:rPr>
              <a:t>Adult learners</a:t>
            </a:r>
            <a:r>
              <a:rPr lang="en-GB" b="0" i="0">
                <a:solidFill>
                  <a:srgbClr val="1A1A1A"/>
                </a:solidFill>
                <a:effectLst/>
                <a:latin typeface="EuclidCircularB"/>
              </a:rPr>
              <a:t> have a lot to juggle; family, friends, work, and the need for personal quality time. This is why it’s more difficult for an adult to make room for learning, while it’s absolutely crucial to prioritize. If his life is already demanding, then the learning outcome will be compromised. Taking that under consideration, an instructional designer needs to create a flexible program, accommodate busy schedules, and accept the fact that personal obligations might obstruct the learning process.</a:t>
            </a:r>
          </a:p>
          <a:p>
            <a:pPr algn="l">
              <a:buFont typeface="+mj-lt"/>
              <a:buAutoNum type="arabicPeriod"/>
            </a:pPr>
            <a:r>
              <a:rPr lang="en-GB" b="1" i="0">
                <a:solidFill>
                  <a:srgbClr val="1A1A1A"/>
                </a:solidFill>
                <a:effectLst/>
                <a:latin typeface="EuclidCircularB"/>
              </a:rPr>
              <a:t>High expectations</a:t>
            </a:r>
            <a:br>
              <a:rPr lang="en-GB" b="1" i="0">
                <a:solidFill>
                  <a:srgbClr val="1A1A1A"/>
                </a:solidFill>
                <a:effectLst/>
                <a:latin typeface="EuclidCircularB"/>
              </a:rPr>
            </a:br>
            <a:r>
              <a:rPr lang="en-GB" b="1" i="0">
                <a:solidFill>
                  <a:srgbClr val="1A1A1A"/>
                </a:solidFill>
                <a:effectLst/>
                <a:latin typeface="EuclidCircularB"/>
              </a:rPr>
              <a:t>Adult learners</a:t>
            </a:r>
            <a:r>
              <a:rPr lang="en-GB" b="0" i="0">
                <a:solidFill>
                  <a:srgbClr val="1A1A1A"/>
                </a:solidFill>
                <a:effectLst/>
                <a:latin typeface="EuclidCircularB"/>
              </a:rPr>
              <a:t> have high expectations. They want to be taught about things that will be useful to their work, expect to have immediate results, seek for a course that will worth their while and not be a waste of their time or money. This is why it’s important to create a course that will maximize their advantages, meet their individual needs and address all the learning challenges.</a:t>
            </a:r>
          </a:p>
          <a:p>
            <a:pPr algn="l"/>
            <a:r>
              <a:rPr lang="en-GB" b="1" i="0">
                <a:solidFill>
                  <a:srgbClr val="1A1A1A"/>
                </a:solidFill>
                <a:effectLst/>
                <a:latin typeface="EuclidCircularB"/>
              </a:rPr>
              <a:t>What other characteristics of adult learners would you like to add?</a:t>
            </a:r>
            <a:endParaRPr lang="en-GB" b="0" i="0">
              <a:solidFill>
                <a:srgbClr val="1A1A1A"/>
              </a:solidFill>
              <a:effectLst/>
              <a:latin typeface="EuclidCircularB"/>
            </a:endParaRPr>
          </a:p>
          <a:p>
            <a:endParaRPr lang="en-GB"/>
          </a:p>
        </p:txBody>
      </p:sp>
      <p:sp>
        <p:nvSpPr>
          <p:cNvPr id="4" name="Slide Number Placeholder 3"/>
          <p:cNvSpPr>
            <a:spLocks noGrp="1"/>
          </p:cNvSpPr>
          <p:nvPr>
            <p:ph type="sldNum" sz="quarter" idx="5"/>
          </p:nvPr>
        </p:nvSpPr>
        <p:spPr/>
        <p:txBody>
          <a:bodyPr/>
          <a:lstStyle/>
          <a:p>
            <a:fld id="{DBACF013-E1C2-4E7C-A8B5-8B5B06A5B88C}" type="slidenum">
              <a:rPr lang="en-GB" smtClean="0"/>
              <a:t>18</a:t>
            </a:fld>
            <a:endParaRPr lang="en-GB"/>
          </a:p>
        </p:txBody>
      </p:sp>
    </p:spTree>
    <p:extLst>
      <p:ext uri="{BB962C8B-B14F-4D97-AF65-F5344CB8AC3E}">
        <p14:creationId xmlns:p14="http://schemas.microsoft.com/office/powerpoint/2010/main" val="4990352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https://youtu.be/vLoPiHUZbEw Add </a:t>
            </a:r>
          </a:p>
        </p:txBody>
      </p:sp>
      <p:sp>
        <p:nvSpPr>
          <p:cNvPr id="4" name="Slide Number Placeholder 3"/>
          <p:cNvSpPr>
            <a:spLocks noGrp="1"/>
          </p:cNvSpPr>
          <p:nvPr>
            <p:ph type="sldNum" sz="quarter" idx="5"/>
          </p:nvPr>
        </p:nvSpPr>
        <p:spPr/>
        <p:txBody>
          <a:bodyPr/>
          <a:lstStyle/>
          <a:p>
            <a:fld id="{DBACF013-E1C2-4E7C-A8B5-8B5B06A5B88C}" type="slidenum">
              <a:rPr lang="en-GB" smtClean="0"/>
              <a:t>20</a:t>
            </a:fld>
            <a:endParaRPr lang="en-GB"/>
          </a:p>
        </p:txBody>
      </p:sp>
    </p:spTree>
    <p:extLst>
      <p:ext uri="{BB962C8B-B14F-4D97-AF65-F5344CB8AC3E}">
        <p14:creationId xmlns:p14="http://schemas.microsoft.com/office/powerpoint/2010/main" val="5772132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Bloom’s Taxonomy</a:t>
            </a:r>
          </a:p>
        </p:txBody>
      </p:sp>
      <p:sp>
        <p:nvSpPr>
          <p:cNvPr id="4" name="Slide Number Placeholder 3"/>
          <p:cNvSpPr>
            <a:spLocks noGrp="1"/>
          </p:cNvSpPr>
          <p:nvPr>
            <p:ph type="sldNum" sz="quarter" idx="5"/>
          </p:nvPr>
        </p:nvSpPr>
        <p:spPr/>
        <p:txBody>
          <a:bodyPr/>
          <a:lstStyle/>
          <a:p>
            <a:fld id="{DBACF013-E1C2-4E7C-A8B5-8B5B06A5B88C}" type="slidenum">
              <a:rPr lang="en-GB" smtClean="0"/>
              <a:t>21</a:t>
            </a:fld>
            <a:endParaRPr lang="en-GB"/>
          </a:p>
        </p:txBody>
      </p:sp>
    </p:spTree>
    <p:extLst>
      <p:ext uri="{BB962C8B-B14F-4D97-AF65-F5344CB8AC3E}">
        <p14:creationId xmlns:p14="http://schemas.microsoft.com/office/powerpoint/2010/main" val="24659553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Key points and shifts in focus.</a:t>
            </a:r>
          </a:p>
          <a:p>
            <a:endParaRPr lang="en-GB"/>
          </a:p>
          <a:p>
            <a:r>
              <a:rPr lang="en-GB"/>
              <a:t>Darcey to edit</a:t>
            </a:r>
          </a:p>
        </p:txBody>
      </p:sp>
      <p:sp>
        <p:nvSpPr>
          <p:cNvPr id="4" name="Slide Number Placeholder 3"/>
          <p:cNvSpPr>
            <a:spLocks noGrp="1"/>
          </p:cNvSpPr>
          <p:nvPr>
            <p:ph type="sldNum" sz="quarter" idx="5"/>
          </p:nvPr>
        </p:nvSpPr>
        <p:spPr/>
        <p:txBody>
          <a:bodyPr/>
          <a:lstStyle/>
          <a:p>
            <a:fld id="{DBACF013-E1C2-4E7C-A8B5-8B5B06A5B88C}" type="slidenum">
              <a:rPr lang="en-GB" smtClean="0"/>
              <a:t>22</a:t>
            </a:fld>
            <a:endParaRPr lang="en-GB"/>
          </a:p>
        </p:txBody>
      </p:sp>
    </p:spTree>
    <p:extLst>
      <p:ext uri="{BB962C8B-B14F-4D97-AF65-F5344CB8AC3E}">
        <p14:creationId xmlns:p14="http://schemas.microsoft.com/office/powerpoint/2010/main" val="27316638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BACF013-E1C2-4E7C-A8B5-8B5B06A5B88C}" type="slidenum">
              <a:rPr lang="en-GB" smtClean="0"/>
              <a:t>25</a:t>
            </a:fld>
            <a:endParaRPr lang="en-GB"/>
          </a:p>
        </p:txBody>
      </p:sp>
    </p:spTree>
    <p:extLst>
      <p:ext uri="{BB962C8B-B14F-4D97-AF65-F5344CB8AC3E}">
        <p14:creationId xmlns:p14="http://schemas.microsoft.com/office/powerpoint/2010/main" val="13521459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GB" smtClean="0"/>
              <a:t>‹#›</a:t>
            </a:fld>
            <a:endParaRPr lang="en-GB"/>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703634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74144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81407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51649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16/02/2026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89967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30999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02516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96163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9201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48133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984606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327151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118335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474758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350695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061437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4480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16/02/2026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574814362"/>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education-uk.org/documents/des/circular7-73.html" TargetMode="External"/><Relationship Id="rId2" Type="http://schemas.openxmlformats.org/officeDocument/2006/relationships/hyperlink" Target="https://www.education-uk.org/documents/robbins/index.htm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jpe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jpeg"/><Relationship Id="rId7" Type="http://schemas.openxmlformats.org/officeDocument/2006/relationships/diagramColors" Target="../diagrams/colors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vLoPiHUZbEw?feature=oembed" TargetMode="External"/><Relationship Id="rId4" Type="http://schemas.openxmlformats.org/officeDocument/2006/relationships/image" Target="../media/image19.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image" Target="../media/image20.jpeg"/><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Adult Learners and Learning</a:t>
            </a:r>
          </a:p>
        </p:txBody>
      </p:sp>
      <p:sp>
        <p:nvSpPr>
          <p:cNvPr id="3" name="Subtitle 2"/>
          <p:cNvSpPr>
            <a:spLocks noGrp="1"/>
          </p:cNvSpPr>
          <p:nvPr>
            <p:ph type="subTitle" idx="1"/>
          </p:nvPr>
        </p:nvSpPr>
        <p:spPr/>
        <p:txBody>
          <a:bodyPr/>
          <a:lstStyle/>
          <a:p>
            <a:r>
              <a:rPr lang="en-GB"/>
              <a:t>Module Introduction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19AD5-629F-4E71-B62C-EFD986752464}"/>
              </a:ext>
            </a:extLst>
          </p:cNvPr>
          <p:cNvSpPr>
            <a:spLocks noGrp="1"/>
          </p:cNvSpPr>
          <p:nvPr>
            <p:ph type="title"/>
          </p:nvPr>
        </p:nvSpPr>
        <p:spPr/>
        <p:txBody>
          <a:bodyPr/>
          <a:lstStyle/>
          <a:p>
            <a:r>
              <a:rPr lang="en-GB"/>
              <a:t>Session objectives</a:t>
            </a:r>
          </a:p>
        </p:txBody>
      </p:sp>
      <p:sp>
        <p:nvSpPr>
          <p:cNvPr id="3" name="Content Placeholder 2">
            <a:extLst>
              <a:ext uri="{FF2B5EF4-FFF2-40B4-BE49-F238E27FC236}">
                <a16:creationId xmlns:a16="http://schemas.microsoft.com/office/drawing/2014/main" id="{8F9D37A2-7A5F-4359-BA36-91D9BBF42057}"/>
              </a:ext>
            </a:extLst>
          </p:cNvPr>
          <p:cNvSpPr>
            <a:spLocks noGrp="1"/>
          </p:cNvSpPr>
          <p:nvPr>
            <p:ph idx="1"/>
          </p:nvPr>
        </p:nvSpPr>
        <p:spPr/>
        <p:txBody>
          <a:bodyPr/>
          <a:lstStyle/>
          <a:p>
            <a:r>
              <a:rPr lang="en-GB" dirty="0"/>
              <a:t>By the end of this session, you will be able to;</a:t>
            </a:r>
          </a:p>
          <a:p>
            <a:pPr lvl="1"/>
            <a:r>
              <a:rPr lang="en-GB" dirty="0"/>
              <a:t>Recall the key elements of the assignment</a:t>
            </a:r>
          </a:p>
          <a:p>
            <a:pPr lvl="1"/>
            <a:r>
              <a:rPr lang="en-GB" dirty="0"/>
              <a:t>Define some key terms used in adult education</a:t>
            </a:r>
          </a:p>
          <a:p>
            <a:pPr lvl="1"/>
            <a:r>
              <a:rPr lang="en-GB" dirty="0"/>
              <a:t>Evaluate some key theoretical perspectives on adult education.</a:t>
            </a:r>
          </a:p>
        </p:txBody>
      </p:sp>
    </p:spTree>
    <p:extLst>
      <p:ext uri="{BB962C8B-B14F-4D97-AF65-F5344CB8AC3E}">
        <p14:creationId xmlns:p14="http://schemas.microsoft.com/office/powerpoint/2010/main" val="3571675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Module Aims</a:t>
            </a:r>
          </a:p>
        </p:txBody>
      </p:sp>
      <p:sp>
        <p:nvSpPr>
          <p:cNvPr id="3" name="Content Placeholder 2"/>
          <p:cNvSpPr>
            <a:spLocks noGrp="1"/>
          </p:cNvSpPr>
          <p:nvPr>
            <p:ph idx="1"/>
          </p:nvPr>
        </p:nvSpPr>
        <p:spPr/>
        <p:txBody>
          <a:bodyPr/>
          <a:lstStyle/>
          <a:p>
            <a:r>
              <a:rPr lang="en-GB"/>
              <a:t>To critically explore the differences between adult education and adults in education, examining the particular distinctions between adults and school based learners.</a:t>
            </a:r>
          </a:p>
          <a:p>
            <a:endParaRPr lang="en-GB"/>
          </a:p>
          <a:p>
            <a:r>
              <a:rPr lang="en-GB"/>
              <a:t>To critically analyse underpinning learning theory and policy that most impacts upon adults and their learning environment.</a:t>
            </a:r>
          </a:p>
          <a:p>
            <a:endParaRPr lang="en-GB"/>
          </a:p>
        </p:txBody>
      </p:sp>
    </p:spTree>
    <p:extLst>
      <p:ext uri="{BB962C8B-B14F-4D97-AF65-F5344CB8AC3E}">
        <p14:creationId xmlns:p14="http://schemas.microsoft.com/office/powerpoint/2010/main" val="24485896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Aims</a:t>
            </a:r>
          </a:p>
        </p:txBody>
      </p:sp>
      <p:sp>
        <p:nvSpPr>
          <p:cNvPr id="3" name="Content Placeholder 2"/>
          <p:cNvSpPr>
            <a:spLocks noGrp="1"/>
          </p:cNvSpPr>
          <p:nvPr>
            <p:ph idx="1"/>
          </p:nvPr>
        </p:nvSpPr>
        <p:spPr/>
        <p:txBody>
          <a:bodyPr/>
          <a:lstStyle/>
          <a:p>
            <a:r>
              <a:rPr lang="en-GB"/>
              <a:t>To critically explore the differences between adult education and adults in education, examining the particular distinctions between adults and school based learners.</a:t>
            </a:r>
          </a:p>
          <a:p>
            <a:endParaRPr lang="en-GB"/>
          </a:p>
          <a:p>
            <a:r>
              <a:rPr lang="en-GB"/>
              <a:t>As a group discuss what you know about the differences between adult and children’s education.</a:t>
            </a:r>
          </a:p>
          <a:p>
            <a:endParaRPr lang="en-GB"/>
          </a:p>
        </p:txBody>
      </p:sp>
    </p:spTree>
    <p:extLst>
      <p:ext uri="{BB962C8B-B14F-4D97-AF65-F5344CB8AC3E}">
        <p14:creationId xmlns:p14="http://schemas.microsoft.com/office/powerpoint/2010/main" val="2684828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Aims</a:t>
            </a:r>
          </a:p>
        </p:txBody>
      </p:sp>
      <p:sp>
        <p:nvSpPr>
          <p:cNvPr id="3" name="Content Placeholder 2"/>
          <p:cNvSpPr>
            <a:spLocks noGrp="1"/>
          </p:cNvSpPr>
          <p:nvPr>
            <p:ph idx="1"/>
          </p:nvPr>
        </p:nvSpPr>
        <p:spPr/>
        <p:txBody>
          <a:bodyPr/>
          <a:lstStyle/>
          <a:p>
            <a:r>
              <a:rPr lang="en-GB"/>
              <a:t>To critically analyse underpinning learning theory and policy that most impacts upon adults and their learning environment.</a:t>
            </a:r>
          </a:p>
          <a:p>
            <a:endParaRPr lang="en-GB"/>
          </a:p>
          <a:p>
            <a:r>
              <a:rPr lang="en-GB"/>
              <a:t>As a group create a mind map of the learning theories that you already know.</a:t>
            </a:r>
          </a:p>
          <a:p>
            <a:endParaRPr lang="en-GB"/>
          </a:p>
        </p:txBody>
      </p:sp>
    </p:spTree>
    <p:extLst>
      <p:ext uri="{BB962C8B-B14F-4D97-AF65-F5344CB8AC3E}">
        <p14:creationId xmlns:p14="http://schemas.microsoft.com/office/powerpoint/2010/main" val="4171260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Module Learning Objectives</a:t>
            </a:r>
          </a:p>
        </p:txBody>
      </p:sp>
      <p:sp>
        <p:nvSpPr>
          <p:cNvPr id="3" name="Content Placeholder 2"/>
          <p:cNvSpPr>
            <a:spLocks noGrp="1"/>
          </p:cNvSpPr>
          <p:nvPr>
            <p:ph idx="1"/>
          </p:nvPr>
        </p:nvSpPr>
        <p:spPr/>
        <p:txBody>
          <a:bodyPr/>
          <a:lstStyle/>
          <a:p>
            <a:r>
              <a:rPr lang="en-US"/>
              <a:t>Upon the successful completion of this module, the student should be able to:</a:t>
            </a:r>
            <a:endParaRPr lang="en-GB"/>
          </a:p>
          <a:p>
            <a:pPr lvl="1"/>
            <a:r>
              <a:rPr lang="en-US"/>
              <a:t>Critically explore the barriers and enablers to adult learning. </a:t>
            </a:r>
            <a:endParaRPr lang="en-GB"/>
          </a:p>
          <a:p>
            <a:pPr lvl="1"/>
            <a:r>
              <a:rPr lang="en-US"/>
              <a:t>Critically evaluate the impact of developments on current policy and practice.</a:t>
            </a:r>
            <a:endParaRPr lang="en-GB"/>
          </a:p>
          <a:p>
            <a:pPr lvl="1"/>
            <a:r>
              <a:rPr lang="en-US"/>
              <a:t>Demonstrate a critical understanding of the factors that contribute to effective adult learning.</a:t>
            </a:r>
            <a:endParaRPr lang="en-GB"/>
          </a:p>
          <a:p>
            <a:endParaRPr lang="en-GB"/>
          </a:p>
        </p:txBody>
      </p:sp>
    </p:spTree>
    <p:extLst>
      <p:ext uri="{BB962C8B-B14F-4D97-AF65-F5344CB8AC3E}">
        <p14:creationId xmlns:p14="http://schemas.microsoft.com/office/powerpoint/2010/main" val="2340415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Objectives</a:t>
            </a:r>
          </a:p>
        </p:txBody>
      </p:sp>
      <p:sp>
        <p:nvSpPr>
          <p:cNvPr id="3" name="Content Placeholder 2"/>
          <p:cNvSpPr>
            <a:spLocks noGrp="1"/>
          </p:cNvSpPr>
          <p:nvPr>
            <p:ph idx="1"/>
          </p:nvPr>
        </p:nvSpPr>
        <p:spPr/>
        <p:txBody>
          <a:bodyPr/>
          <a:lstStyle/>
          <a:p>
            <a:r>
              <a:rPr lang="en-US"/>
              <a:t>Critically explore the barriers and enablers to adult learning</a:t>
            </a:r>
            <a:endParaRPr lang="en-GB"/>
          </a:p>
          <a:p>
            <a:endParaRPr lang="en-GB"/>
          </a:p>
          <a:p>
            <a:r>
              <a:rPr lang="en-GB"/>
              <a:t>What barriers and enablers do you already know?</a:t>
            </a:r>
          </a:p>
        </p:txBody>
      </p:sp>
    </p:spTree>
    <p:extLst>
      <p:ext uri="{BB962C8B-B14F-4D97-AF65-F5344CB8AC3E}">
        <p14:creationId xmlns:p14="http://schemas.microsoft.com/office/powerpoint/2010/main" val="1026562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Objectives</a:t>
            </a:r>
          </a:p>
        </p:txBody>
      </p:sp>
      <p:sp>
        <p:nvSpPr>
          <p:cNvPr id="3" name="Content Placeholder 2"/>
          <p:cNvSpPr>
            <a:spLocks noGrp="1"/>
          </p:cNvSpPr>
          <p:nvPr>
            <p:ph idx="1"/>
          </p:nvPr>
        </p:nvSpPr>
        <p:spPr/>
        <p:txBody>
          <a:bodyPr/>
          <a:lstStyle/>
          <a:p>
            <a:pPr lvl="1"/>
            <a:r>
              <a:rPr lang="en-US"/>
              <a:t>Demonstrate a critical understanding of the factors that contribute to effective adult learning.</a:t>
            </a:r>
          </a:p>
          <a:p>
            <a:pPr lvl="1"/>
            <a:endParaRPr lang="en-US"/>
          </a:p>
          <a:p>
            <a:pPr lvl="1"/>
            <a:r>
              <a:rPr lang="en-US"/>
              <a:t>What do you know about this?</a:t>
            </a:r>
            <a:endParaRPr lang="en-GB"/>
          </a:p>
        </p:txBody>
      </p:sp>
    </p:spTree>
    <p:extLst>
      <p:ext uri="{BB962C8B-B14F-4D97-AF65-F5344CB8AC3E}">
        <p14:creationId xmlns:p14="http://schemas.microsoft.com/office/powerpoint/2010/main" val="2121614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E7C14-9EA0-4CCC-BD29-DCB6058D81FE}"/>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0F9A9F68-AACE-435A-81ED-AFB1AC5278A2}"/>
              </a:ext>
            </a:extLst>
          </p:cNvPr>
          <p:cNvSpPr>
            <a:spLocks noGrp="1"/>
          </p:cNvSpPr>
          <p:nvPr>
            <p:ph idx="1"/>
          </p:nvPr>
        </p:nvSpPr>
        <p:spPr/>
        <p:txBody>
          <a:bodyPr/>
          <a:lstStyle/>
          <a:p>
            <a:endParaRPr lang="en-GB"/>
          </a:p>
          <a:p>
            <a:endParaRPr lang="en-GB"/>
          </a:p>
          <a:p>
            <a:r>
              <a:rPr lang="en-GB"/>
              <a:t>Using the discussions on the previous slides and a KWL table develop your own aims and objectives for this module.</a:t>
            </a:r>
          </a:p>
        </p:txBody>
      </p:sp>
    </p:spTree>
    <p:extLst>
      <p:ext uri="{BB962C8B-B14F-4D97-AF65-F5344CB8AC3E}">
        <p14:creationId xmlns:p14="http://schemas.microsoft.com/office/powerpoint/2010/main" val="1107412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6553AB8-AFF8-40AE-A53C-09FBBC03C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6D6575D-C99F-4105-BC67-882C8B1ED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55599" y="1055077"/>
            <a:ext cx="2532909" cy="4794578"/>
          </a:xfrm>
        </p:spPr>
        <p:txBody>
          <a:bodyPr>
            <a:normAutofit/>
          </a:bodyPr>
          <a:lstStyle/>
          <a:p>
            <a:r>
              <a:rPr lang="en-GB">
                <a:solidFill>
                  <a:srgbClr val="262626"/>
                </a:solidFill>
              </a:rPr>
              <a:t>Timetable</a:t>
            </a:r>
          </a:p>
        </p:txBody>
      </p:sp>
      <p:sp useBgFill="1">
        <p:nvSpPr>
          <p:cNvPr id="13" name="Rectangle 12">
            <a:extLst>
              <a:ext uri="{FF2B5EF4-FFF2-40B4-BE49-F238E27FC236}">
                <a16:creationId xmlns:a16="http://schemas.microsoft.com/office/drawing/2014/main" id="{991975BE-39CD-4AC1-85C4-5653651604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1230F740-F239-456C-9D2C-1ABFCE9A6B6B}"/>
              </a:ext>
            </a:extLst>
          </p:cNvPr>
          <p:cNvGraphicFramePr>
            <a:graphicFrameLocks noGrp="1"/>
          </p:cNvGraphicFramePr>
          <p:nvPr>
            <p:ph idx="1"/>
            <p:extLst>
              <p:ext uri="{D42A27DB-BD31-4B8C-83A1-F6EECF244321}">
                <p14:modId xmlns:p14="http://schemas.microsoft.com/office/powerpoint/2010/main" val="2632377657"/>
              </p:ext>
            </p:extLst>
          </p:nvPr>
        </p:nvGraphicFramePr>
        <p:xfrm>
          <a:off x="4962832" y="656303"/>
          <a:ext cx="6743032" cy="5626508"/>
        </p:xfrm>
        <a:graphic>
          <a:graphicData uri="http://schemas.openxmlformats.org/drawingml/2006/table">
            <a:tbl>
              <a:tblPr firstRow="1" firstCol="1" bandRow="1">
                <a:tableStyleId>{5C22544A-7EE6-4342-B048-85BDC9FD1C3A}</a:tableStyleId>
              </a:tblPr>
              <a:tblGrid>
                <a:gridCol w="1558262">
                  <a:extLst>
                    <a:ext uri="{9D8B030D-6E8A-4147-A177-3AD203B41FA5}">
                      <a16:colId xmlns:a16="http://schemas.microsoft.com/office/drawing/2014/main" val="2267767570"/>
                    </a:ext>
                  </a:extLst>
                </a:gridCol>
                <a:gridCol w="1222686">
                  <a:extLst>
                    <a:ext uri="{9D8B030D-6E8A-4147-A177-3AD203B41FA5}">
                      <a16:colId xmlns:a16="http://schemas.microsoft.com/office/drawing/2014/main" val="3227684192"/>
                    </a:ext>
                  </a:extLst>
                </a:gridCol>
                <a:gridCol w="3962084">
                  <a:extLst>
                    <a:ext uri="{9D8B030D-6E8A-4147-A177-3AD203B41FA5}">
                      <a16:colId xmlns:a16="http://schemas.microsoft.com/office/drawing/2014/main" val="1871640272"/>
                    </a:ext>
                  </a:extLst>
                </a:gridCol>
              </a:tblGrid>
              <a:tr h="819606">
                <a:tc>
                  <a:txBody>
                    <a:bodyPr/>
                    <a:lstStyle/>
                    <a:p>
                      <a:pPr>
                        <a:lnSpc>
                          <a:spcPct val="107000"/>
                        </a:lnSpc>
                        <a:spcAft>
                          <a:spcPts val="800"/>
                        </a:spcAft>
                      </a:pPr>
                      <a:r>
                        <a:rPr lang="en-GB" sz="2000" dirty="0">
                          <a:effectLst/>
                        </a:rPr>
                        <a:t>Time</a:t>
                      </a:r>
                      <a:endParaRPr lang="en-GB" sz="1500" dirty="0">
                        <a:effectLst/>
                        <a:latin typeface="Calibri" panose="020F0502020204030204" pitchFamily="34" charset="0"/>
                        <a:ea typeface="DengXian" panose="02010600030101010101" pitchFamily="2" charset="-122"/>
                        <a:cs typeface="Times New Roman" panose="02020603050405020304" pitchFamily="18" charset="0"/>
                      </a:endParaRPr>
                    </a:p>
                  </a:txBody>
                  <a:tcPr marL="86497" marR="86497" marT="0" marB="0"/>
                </a:tc>
                <a:tc>
                  <a:txBody>
                    <a:bodyPr/>
                    <a:lstStyle/>
                    <a:p>
                      <a:pPr>
                        <a:lnSpc>
                          <a:spcPct val="107000"/>
                        </a:lnSpc>
                        <a:spcAft>
                          <a:spcPts val="800"/>
                        </a:spcAft>
                      </a:pPr>
                      <a:r>
                        <a:rPr lang="en-GB" sz="2000">
                          <a:effectLst/>
                        </a:rPr>
                        <a:t>Where</a:t>
                      </a:r>
                      <a:endParaRPr lang="en-GB" sz="1500">
                        <a:effectLst/>
                        <a:latin typeface="Calibri" panose="020F0502020204030204" pitchFamily="34" charset="0"/>
                        <a:ea typeface="DengXian" panose="02010600030101010101" pitchFamily="2" charset="-122"/>
                        <a:cs typeface="Times New Roman" panose="02020603050405020304" pitchFamily="18" charset="0"/>
                      </a:endParaRPr>
                    </a:p>
                  </a:txBody>
                  <a:tcPr marL="86497" marR="86497" marT="0" marB="0"/>
                </a:tc>
                <a:tc>
                  <a:txBody>
                    <a:bodyPr/>
                    <a:lstStyle/>
                    <a:p>
                      <a:pPr>
                        <a:lnSpc>
                          <a:spcPct val="107000"/>
                        </a:lnSpc>
                        <a:spcAft>
                          <a:spcPts val="800"/>
                        </a:spcAft>
                      </a:pPr>
                      <a:r>
                        <a:rPr lang="en-GB" sz="2000">
                          <a:effectLst/>
                        </a:rPr>
                        <a:t>What</a:t>
                      </a:r>
                      <a:endParaRPr lang="en-GB" sz="1500">
                        <a:effectLst/>
                        <a:latin typeface="Calibri" panose="020F0502020204030204" pitchFamily="34" charset="0"/>
                        <a:ea typeface="DengXian" panose="02010600030101010101" pitchFamily="2" charset="-122"/>
                        <a:cs typeface="Times New Roman" panose="02020603050405020304" pitchFamily="18" charset="0"/>
                      </a:endParaRPr>
                    </a:p>
                  </a:txBody>
                  <a:tcPr marL="86497" marR="86497" marT="0" marB="0"/>
                </a:tc>
                <a:extLst>
                  <a:ext uri="{0D108BD9-81ED-4DB2-BD59-A6C34878D82A}">
                    <a16:rowId xmlns:a16="http://schemas.microsoft.com/office/drawing/2014/main" val="689219362"/>
                  </a:ext>
                </a:extLst>
              </a:tr>
              <a:tr h="922796">
                <a:tc>
                  <a:txBody>
                    <a:bodyPr/>
                    <a:lstStyle/>
                    <a:p>
                      <a:pPr lvl="0">
                        <a:lnSpc>
                          <a:spcPct val="107000"/>
                        </a:lnSpc>
                        <a:spcAft>
                          <a:spcPts val="800"/>
                        </a:spcAft>
                        <a:buNone/>
                      </a:pPr>
                      <a:r>
                        <a:rPr lang="en-GB" sz="1500" dirty="0">
                          <a:effectLst/>
                        </a:rPr>
                        <a:t>0930 – 1500</a:t>
                      </a:r>
                      <a:endParaRPr lang="en-GB" sz="1500" dirty="0">
                        <a:effectLst/>
                        <a:latin typeface="Calibri"/>
                        <a:ea typeface="DengXian"/>
                        <a:cs typeface="Times New Roman"/>
                      </a:endParaRPr>
                    </a:p>
                  </a:txBody>
                  <a:tcPr marL="86497" marR="86497" marT="0" marB="0"/>
                </a:tc>
                <a:tc>
                  <a:txBody>
                    <a:bodyPr/>
                    <a:lstStyle/>
                    <a:p>
                      <a:pPr>
                        <a:lnSpc>
                          <a:spcPct val="107000"/>
                        </a:lnSpc>
                        <a:spcAft>
                          <a:spcPts val="800"/>
                        </a:spcAft>
                      </a:pPr>
                      <a:r>
                        <a:rPr lang="en-GB" sz="1500">
                          <a:effectLst/>
                        </a:rPr>
                        <a:t>Campus</a:t>
                      </a:r>
                      <a:endParaRPr lang="en-GB" sz="1500">
                        <a:effectLst/>
                        <a:latin typeface="Calibri" panose="020F0502020204030204" pitchFamily="34" charset="0"/>
                        <a:ea typeface="DengXian" panose="02010600030101010101" pitchFamily="2" charset="-122"/>
                        <a:cs typeface="Times New Roman" panose="02020603050405020304" pitchFamily="18" charset="0"/>
                      </a:endParaRPr>
                    </a:p>
                  </a:txBody>
                  <a:tcPr marL="86497" marR="86497" marT="0" marB="0"/>
                </a:tc>
                <a:tc>
                  <a:txBody>
                    <a:bodyPr/>
                    <a:lstStyle/>
                    <a:p>
                      <a:pPr>
                        <a:lnSpc>
                          <a:spcPct val="107000"/>
                        </a:lnSpc>
                        <a:spcAft>
                          <a:spcPts val="800"/>
                        </a:spcAft>
                      </a:pPr>
                      <a:r>
                        <a:rPr lang="en-GB" sz="1500">
                          <a:effectLst/>
                        </a:rPr>
                        <a:t>Introduction to the module, assignment, definitions and key theorists.</a:t>
                      </a:r>
                      <a:endParaRPr lang="en-GB" sz="1500">
                        <a:effectLst/>
                        <a:latin typeface="Calibri" panose="020F0502020204030204" pitchFamily="34" charset="0"/>
                        <a:ea typeface="DengXian" panose="02010600030101010101" pitchFamily="2" charset="-122"/>
                        <a:cs typeface="Times New Roman" panose="02020603050405020304" pitchFamily="18" charset="0"/>
                      </a:endParaRPr>
                    </a:p>
                  </a:txBody>
                  <a:tcPr marL="86497" marR="86497" marT="0" marB="0"/>
                </a:tc>
                <a:extLst>
                  <a:ext uri="{0D108BD9-81ED-4DB2-BD59-A6C34878D82A}">
                    <a16:rowId xmlns:a16="http://schemas.microsoft.com/office/drawing/2014/main" val="2152735390"/>
                  </a:ext>
                </a:extLst>
              </a:tr>
              <a:tr h="628593">
                <a:tc>
                  <a:txBody>
                    <a:bodyPr/>
                    <a:lstStyle/>
                    <a:p>
                      <a:pPr lvl="0">
                        <a:lnSpc>
                          <a:spcPct val="107000"/>
                        </a:lnSpc>
                        <a:spcAft>
                          <a:spcPts val="800"/>
                        </a:spcAft>
                        <a:buNone/>
                      </a:pPr>
                      <a:r>
                        <a:rPr lang="en-GB" sz="1500" dirty="0">
                          <a:effectLst/>
                        </a:rPr>
                        <a:t>0930 – 1230</a:t>
                      </a:r>
                      <a:endParaRPr lang="en-GB" sz="1500" dirty="0">
                        <a:effectLst/>
                        <a:latin typeface="Calibri"/>
                        <a:ea typeface="DengXian"/>
                        <a:cs typeface="Times New Roman"/>
                      </a:endParaRPr>
                    </a:p>
                  </a:txBody>
                  <a:tcPr marL="86497" marR="86497" marT="0" marB="0"/>
                </a:tc>
                <a:tc>
                  <a:txBody>
                    <a:bodyPr/>
                    <a:lstStyle/>
                    <a:p>
                      <a:pPr>
                        <a:lnSpc>
                          <a:spcPct val="107000"/>
                        </a:lnSpc>
                        <a:spcAft>
                          <a:spcPts val="800"/>
                        </a:spcAft>
                      </a:pPr>
                      <a:r>
                        <a:rPr lang="en-GB" sz="1500">
                          <a:effectLst/>
                        </a:rPr>
                        <a:t>Teams</a:t>
                      </a:r>
                      <a:endParaRPr lang="en-GB" sz="1500">
                        <a:effectLst/>
                        <a:latin typeface="Calibri" panose="020F0502020204030204" pitchFamily="34" charset="0"/>
                        <a:ea typeface="DengXian" panose="02010600030101010101" pitchFamily="2" charset="-122"/>
                        <a:cs typeface="Times New Roman" panose="02020603050405020304" pitchFamily="18" charset="0"/>
                      </a:endParaRPr>
                    </a:p>
                  </a:txBody>
                  <a:tcPr marL="86497" marR="86497" marT="0" marB="0"/>
                </a:tc>
                <a:tc>
                  <a:txBody>
                    <a:bodyPr/>
                    <a:lstStyle/>
                    <a:p>
                      <a:pPr>
                        <a:lnSpc>
                          <a:spcPct val="107000"/>
                        </a:lnSpc>
                        <a:spcAft>
                          <a:spcPts val="800"/>
                        </a:spcAft>
                      </a:pPr>
                      <a:r>
                        <a:rPr lang="en-GB" sz="1500">
                          <a:effectLst/>
                        </a:rPr>
                        <a:t>How do adults learn?</a:t>
                      </a:r>
                      <a:endParaRPr lang="en-GB" sz="1500">
                        <a:effectLst/>
                        <a:latin typeface="Calibri" panose="020F0502020204030204" pitchFamily="34" charset="0"/>
                        <a:ea typeface="DengXian" panose="02010600030101010101" pitchFamily="2" charset="-122"/>
                        <a:cs typeface="Times New Roman" panose="02020603050405020304" pitchFamily="18" charset="0"/>
                      </a:endParaRPr>
                    </a:p>
                  </a:txBody>
                  <a:tcPr marL="86497" marR="86497" marT="0" marB="0"/>
                </a:tc>
                <a:extLst>
                  <a:ext uri="{0D108BD9-81ED-4DB2-BD59-A6C34878D82A}">
                    <a16:rowId xmlns:a16="http://schemas.microsoft.com/office/drawing/2014/main" val="3585319440"/>
                  </a:ext>
                </a:extLst>
              </a:tr>
              <a:tr h="922796">
                <a:tc>
                  <a:txBody>
                    <a:bodyPr/>
                    <a:lstStyle/>
                    <a:p>
                      <a:pPr lvl="0">
                        <a:lnSpc>
                          <a:spcPct val="107000"/>
                        </a:lnSpc>
                        <a:spcAft>
                          <a:spcPts val="800"/>
                        </a:spcAft>
                        <a:buNone/>
                      </a:pPr>
                      <a:r>
                        <a:rPr lang="en-GB" sz="1500" dirty="0">
                          <a:effectLst/>
                        </a:rPr>
                        <a:t>0930 – 1500</a:t>
                      </a:r>
                      <a:endParaRPr lang="en-GB" sz="1500" dirty="0">
                        <a:effectLst/>
                        <a:latin typeface="Calibri"/>
                        <a:ea typeface="DengXian"/>
                        <a:cs typeface="Times New Roman"/>
                      </a:endParaRPr>
                    </a:p>
                  </a:txBody>
                  <a:tcPr marL="86497" marR="86497" marT="0" marB="0"/>
                </a:tc>
                <a:tc>
                  <a:txBody>
                    <a:bodyPr/>
                    <a:lstStyle/>
                    <a:p>
                      <a:pPr>
                        <a:lnSpc>
                          <a:spcPct val="107000"/>
                        </a:lnSpc>
                        <a:spcAft>
                          <a:spcPts val="800"/>
                        </a:spcAft>
                      </a:pPr>
                      <a:r>
                        <a:rPr lang="en-GB" sz="1500">
                          <a:effectLst/>
                        </a:rPr>
                        <a:t>Campus</a:t>
                      </a:r>
                      <a:endParaRPr lang="en-GB" sz="1500">
                        <a:effectLst/>
                        <a:latin typeface="Calibri" panose="020F0502020204030204" pitchFamily="34" charset="0"/>
                        <a:ea typeface="DengXian" panose="02010600030101010101" pitchFamily="2" charset="-122"/>
                        <a:cs typeface="Times New Roman" panose="02020603050405020304" pitchFamily="18" charset="0"/>
                      </a:endParaRPr>
                    </a:p>
                  </a:txBody>
                  <a:tcPr marL="86497" marR="86497" marT="0" marB="0"/>
                </a:tc>
                <a:tc>
                  <a:txBody>
                    <a:bodyPr/>
                    <a:lstStyle/>
                    <a:p>
                      <a:pPr>
                        <a:lnSpc>
                          <a:spcPct val="107000"/>
                        </a:lnSpc>
                        <a:spcAft>
                          <a:spcPts val="800"/>
                        </a:spcAft>
                      </a:pPr>
                      <a:r>
                        <a:rPr lang="en-GB" sz="1500">
                          <a:effectLst/>
                        </a:rPr>
                        <a:t>Enablers and barriers to adult learner engagement through policy and practice</a:t>
                      </a:r>
                      <a:endParaRPr lang="en-GB" sz="1500">
                        <a:effectLst/>
                        <a:latin typeface="Calibri" panose="020F0502020204030204" pitchFamily="34" charset="0"/>
                        <a:ea typeface="DengXian" panose="02010600030101010101" pitchFamily="2" charset="-122"/>
                        <a:cs typeface="Times New Roman" panose="02020603050405020304" pitchFamily="18" charset="0"/>
                      </a:endParaRPr>
                    </a:p>
                  </a:txBody>
                  <a:tcPr marL="86497" marR="86497" marT="0" marB="0"/>
                </a:tc>
                <a:extLst>
                  <a:ext uri="{0D108BD9-81ED-4DB2-BD59-A6C34878D82A}">
                    <a16:rowId xmlns:a16="http://schemas.microsoft.com/office/drawing/2014/main" val="2088078970"/>
                  </a:ext>
                </a:extLst>
              </a:tr>
              <a:tr h="922796">
                <a:tc>
                  <a:txBody>
                    <a:bodyPr/>
                    <a:lstStyle/>
                    <a:p>
                      <a:pPr lvl="0">
                        <a:lnSpc>
                          <a:spcPct val="107000"/>
                        </a:lnSpc>
                        <a:spcAft>
                          <a:spcPts val="800"/>
                        </a:spcAft>
                        <a:buNone/>
                      </a:pPr>
                      <a:r>
                        <a:rPr lang="en-GB" sz="1500" dirty="0">
                          <a:effectLst/>
                        </a:rPr>
                        <a:t>0930 – 1230</a:t>
                      </a:r>
                      <a:endParaRPr lang="en-GB" sz="1500" dirty="0">
                        <a:effectLst/>
                        <a:latin typeface="Calibri"/>
                        <a:ea typeface="DengXian"/>
                        <a:cs typeface="Times New Roman"/>
                      </a:endParaRPr>
                    </a:p>
                  </a:txBody>
                  <a:tcPr marL="86497" marR="86497" marT="0" marB="0"/>
                </a:tc>
                <a:tc>
                  <a:txBody>
                    <a:bodyPr/>
                    <a:lstStyle/>
                    <a:p>
                      <a:pPr>
                        <a:lnSpc>
                          <a:spcPct val="107000"/>
                        </a:lnSpc>
                        <a:spcAft>
                          <a:spcPts val="800"/>
                        </a:spcAft>
                      </a:pPr>
                      <a:r>
                        <a:rPr lang="en-GB" sz="1500">
                          <a:effectLst/>
                        </a:rPr>
                        <a:t>Teams</a:t>
                      </a:r>
                      <a:endParaRPr lang="en-GB" sz="1500">
                        <a:effectLst/>
                        <a:latin typeface="Calibri" panose="020F0502020204030204" pitchFamily="34" charset="0"/>
                        <a:ea typeface="DengXian" panose="02010600030101010101" pitchFamily="2" charset="-122"/>
                        <a:cs typeface="Times New Roman" panose="02020603050405020304" pitchFamily="18" charset="0"/>
                      </a:endParaRPr>
                    </a:p>
                  </a:txBody>
                  <a:tcPr marL="86497" marR="86497" marT="0" marB="0"/>
                </a:tc>
                <a:tc>
                  <a:txBody>
                    <a:bodyPr/>
                    <a:lstStyle/>
                    <a:p>
                      <a:pPr>
                        <a:lnSpc>
                          <a:spcPct val="107000"/>
                        </a:lnSpc>
                        <a:spcAft>
                          <a:spcPts val="800"/>
                        </a:spcAft>
                      </a:pPr>
                      <a:r>
                        <a:rPr lang="en-GB" sz="1500">
                          <a:effectLst/>
                        </a:rPr>
                        <a:t>Adult learning curriculum theory, academic, vocational, employment and qualification systems. </a:t>
                      </a:r>
                      <a:endParaRPr lang="en-GB" sz="1500">
                        <a:effectLst/>
                        <a:latin typeface="Calibri" panose="020F0502020204030204" pitchFamily="34" charset="0"/>
                        <a:ea typeface="DengXian" panose="02010600030101010101" pitchFamily="2" charset="-122"/>
                        <a:cs typeface="Times New Roman" panose="02020603050405020304" pitchFamily="18" charset="0"/>
                      </a:endParaRPr>
                    </a:p>
                  </a:txBody>
                  <a:tcPr marL="86497" marR="86497" marT="0" marB="0"/>
                </a:tc>
                <a:extLst>
                  <a:ext uri="{0D108BD9-81ED-4DB2-BD59-A6C34878D82A}">
                    <a16:rowId xmlns:a16="http://schemas.microsoft.com/office/drawing/2014/main" val="2912676551"/>
                  </a:ext>
                </a:extLst>
              </a:tr>
              <a:tr h="628593">
                <a:tc>
                  <a:txBody>
                    <a:bodyPr/>
                    <a:lstStyle/>
                    <a:p>
                      <a:pPr lvl="0">
                        <a:lnSpc>
                          <a:spcPct val="107000"/>
                        </a:lnSpc>
                        <a:spcAft>
                          <a:spcPts val="800"/>
                        </a:spcAft>
                        <a:buNone/>
                      </a:pPr>
                      <a:r>
                        <a:rPr lang="en-GB" sz="1500" dirty="0">
                          <a:effectLst/>
                        </a:rPr>
                        <a:t>0930 – 1500</a:t>
                      </a:r>
                      <a:endParaRPr lang="en-GB" sz="1500" dirty="0">
                        <a:effectLst/>
                        <a:latin typeface="Calibri"/>
                        <a:ea typeface="DengXian"/>
                        <a:cs typeface="Times New Roman"/>
                      </a:endParaRPr>
                    </a:p>
                  </a:txBody>
                  <a:tcPr marL="86497" marR="86497" marT="0" marB="0"/>
                </a:tc>
                <a:tc>
                  <a:txBody>
                    <a:bodyPr/>
                    <a:lstStyle/>
                    <a:p>
                      <a:pPr>
                        <a:lnSpc>
                          <a:spcPct val="107000"/>
                        </a:lnSpc>
                        <a:spcAft>
                          <a:spcPts val="800"/>
                        </a:spcAft>
                      </a:pPr>
                      <a:r>
                        <a:rPr lang="en-GB" sz="1500">
                          <a:effectLst/>
                        </a:rPr>
                        <a:t>Campus</a:t>
                      </a:r>
                      <a:endParaRPr lang="en-GB" sz="1500">
                        <a:effectLst/>
                        <a:latin typeface="Calibri" panose="020F0502020204030204" pitchFamily="34" charset="0"/>
                        <a:ea typeface="DengXian" panose="02010600030101010101" pitchFamily="2" charset="-122"/>
                        <a:cs typeface="Times New Roman" panose="02020603050405020304" pitchFamily="18" charset="0"/>
                      </a:endParaRPr>
                    </a:p>
                  </a:txBody>
                  <a:tcPr marL="86497" marR="86497" marT="0" marB="0"/>
                </a:tc>
                <a:tc>
                  <a:txBody>
                    <a:bodyPr/>
                    <a:lstStyle/>
                    <a:p>
                      <a:pPr>
                        <a:lnSpc>
                          <a:spcPct val="107000"/>
                        </a:lnSpc>
                        <a:spcAft>
                          <a:spcPts val="800"/>
                        </a:spcAft>
                      </a:pPr>
                      <a:r>
                        <a:rPr lang="en-GB" sz="1500">
                          <a:effectLst/>
                        </a:rPr>
                        <a:t>The influence of technology in adult learning.</a:t>
                      </a:r>
                      <a:endParaRPr lang="en-GB" sz="1500">
                        <a:effectLst/>
                        <a:latin typeface="Calibri" panose="020F0502020204030204" pitchFamily="34" charset="0"/>
                        <a:ea typeface="DengXian" panose="02010600030101010101" pitchFamily="2" charset="-122"/>
                        <a:cs typeface="Times New Roman" panose="02020603050405020304" pitchFamily="18" charset="0"/>
                      </a:endParaRPr>
                    </a:p>
                  </a:txBody>
                  <a:tcPr marL="86497" marR="86497" marT="0" marB="0"/>
                </a:tc>
                <a:extLst>
                  <a:ext uri="{0D108BD9-81ED-4DB2-BD59-A6C34878D82A}">
                    <a16:rowId xmlns:a16="http://schemas.microsoft.com/office/drawing/2014/main" val="1669100095"/>
                  </a:ext>
                </a:extLst>
              </a:tr>
              <a:tr h="781328">
                <a:tc>
                  <a:txBody>
                    <a:bodyPr/>
                    <a:lstStyle/>
                    <a:p>
                      <a:pPr lvl="0">
                        <a:lnSpc>
                          <a:spcPct val="107000"/>
                        </a:lnSpc>
                        <a:spcAft>
                          <a:spcPts val="800"/>
                        </a:spcAft>
                        <a:buNone/>
                      </a:pPr>
                      <a:r>
                        <a:rPr lang="en-GB" sz="1500" dirty="0">
                          <a:effectLst/>
                        </a:rPr>
                        <a:t>0930 – 1230</a:t>
                      </a:r>
                      <a:endParaRPr lang="en-GB" sz="1500" dirty="0">
                        <a:effectLst/>
                        <a:latin typeface="Calibri"/>
                        <a:ea typeface="DengXian"/>
                        <a:cs typeface="Times New Roman"/>
                      </a:endParaRPr>
                    </a:p>
                  </a:txBody>
                  <a:tcPr marL="86497" marR="86497" marT="0" marB="0"/>
                </a:tc>
                <a:tc>
                  <a:txBody>
                    <a:bodyPr/>
                    <a:lstStyle/>
                    <a:p>
                      <a:pPr>
                        <a:lnSpc>
                          <a:spcPct val="107000"/>
                        </a:lnSpc>
                        <a:spcAft>
                          <a:spcPts val="800"/>
                        </a:spcAft>
                      </a:pPr>
                      <a:r>
                        <a:rPr lang="en-GB" sz="1500">
                          <a:effectLst/>
                        </a:rPr>
                        <a:t>Teams</a:t>
                      </a:r>
                      <a:endParaRPr lang="en-GB" sz="1500">
                        <a:effectLst/>
                        <a:latin typeface="Calibri" panose="020F0502020204030204" pitchFamily="34" charset="0"/>
                        <a:ea typeface="DengXian" panose="02010600030101010101" pitchFamily="2" charset="-122"/>
                        <a:cs typeface="Times New Roman" panose="02020603050405020304" pitchFamily="18" charset="0"/>
                      </a:endParaRPr>
                    </a:p>
                  </a:txBody>
                  <a:tcPr marL="86497" marR="86497" marT="0" marB="0"/>
                </a:tc>
                <a:tc>
                  <a:txBody>
                    <a:bodyPr/>
                    <a:lstStyle/>
                    <a:p>
                      <a:pPr>
                        <a:lnSpc>
                          <a:spcPct val="107000"/>
                        </a:lnSpc>
                        <a:spcAft>
                          <a:spcPts val="800"/>
                        </a:spcAft>
                      </a:pPr>
                      <a:r>
                        <a:rPr lang="en-GB" sz="1500" dirty="0">
                          <a:effectLst/>
                        </a:rPr>
                        <a:t>Assignment recap.</a:t>
                      </a:r>
                    </a:p>
                    <a:p>
                      <a:pPr>
                        <a:lnSpc>
                          <a:spcPct val="107000"/>
                        </a:lnSpc>
                        <a:spcAft>
                          <a:spcPts val="800"/>
                        </a:spcAft>
                      </a:pPr>
                      <a:r>
                        <a:rPr lang="en-GB" sz="1500" dirty="0">
                          <a:effectLst/>
                        </a:rPr>
                        <a:t>Tutorials</a:t>
                      </a:r>
                      <a:endParaRPr lang="en-GB" sz="1500" dirty="0">
                        <a:effectLst/>
                        <a:latin typeface="Calibri" panose="020F0502020204030204" pitchFamily="34" charset="0"/>
                        <a:ea typeface="DengXian" panose="02010600030101010101" pitchFamily="2" charset="-122"/>
                        <a:cs typeface="Times New Roman" panose="02020603050405020304" pitchFamily="18" charset="0"/>
                      </a:endParaRPr>
                    </a:p>
                  </a:txBody>
                  <a:tcPr marL="86497" marR="86497" marT="0" marB="0"/>
                </a:tc>
                <a:extLst>
                  <a:ext uri="{0D108BD9-81ED-4DB2-BD59-A6C34878D82A}">
                    <a16:rowId xmlns:a16="http://schemas.microsoft.com/office/drawing/2014/main" val="1664768648"/>
                  </a:ext>
                </a:extLst>
              </a:tr>
            </a:tbl>
          </a:graphicData>
        </a:graphic>
      </p:graphicFrame>
    </p:spTree>
    <p:extLst>
      <p:ext uri="{BB962C8B-B14F-4D97-AF65-F5344CB8AC3E}">
        <p14:creationId xmlns:p14="http://schemas.microsoft.com/office/powerpoint/2010/main" val="42477404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7E4F490-FA76-4FF0-B36A-72B01E1175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5C8C51A-4ECF-4857-8298-6C8334C7F8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accent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741C46E-A2A6-4DF0-84BD-502A2E56D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sq">
            <a:solidFill>
              <a:srgbClr val="FFFFFF">
                <a:alpha val="80000"/>
              </a:srgbClr>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952108" y="954756"/>
            <a:ext cx="2730414" cy="4946003"/>
          </a:xfrm>
        </p:spPr>
        <p:txBody>
          <a:bodyPr>
            <a:normAutofit/>
          </a:bodyPr>
          <a:lstStyle/>
          <a:p>
            <a:r>
              <a:rPr lang="en-GB" sz="4100">
                <a:solidFill>
                  <a:srgbClr val="FFFFFF"/>
                </a:solidFill>
              </a:rPr>
              <a:t>Assignment</a:t>
            </a:r>
          </a:p>
        </p:txBody>
      </p:sp>
      <p:sp>
        <p:nvSpPr>
          <p:cNvPr id="14" name="Rectangle 13">
            <a:extLst>
              <a:ext uri="{FF2B5EF4-FFF2-40B4-BE49-F238E27FC236}">
                <a16:creationId xmlns:a16="http://schemas.microsoft.com/office/drawing/2014/main" id="{67CE4C0A-D88E-41BB-8F06-8C0E2604B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bg2">
              <a:lumMod val="90000"/>
              <a:lumOff val="10000"/>
            </a:schemeClr>
          </a:soli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50360" y="469900"/>
            <a:ext cx="5953630" cy="5405968"/>
          </a:xfrm>
        </p:spPr>
        <p:txBody>
          <a:bodyPr anchor="ctr">
            <a:normAutofit/>
          </a:bodyPr>
          <a:lstStyle/>
          <a:p>
            <a:endParaRPr lang="en-GB">
              <a:solidFill>
                <a:schemeClr val="tx1"/>
              </a:solidFill>
            </a:endParaRPr>
          </a:p>
          <a:p>
            <a:endParaRPr lang="en-GB">
              <a:solidFill>
                <a:schemeClr val="tx1"/>
              </a:solidFill>
            </a:endParaRPr>
          </a:p>
          <a:p>
            <a:r>
              <a:rPr lang="en-GB">
                <a:solidFill>
                  <a:schemeClr val="tx1"/>
                </a:solidFill>
              </a:rPr>
              <a:t>Please refer to the assignment brief in Moodle. </a:t>
            </a:r>
          </a:p>
          <a:p>
            <a:endParaRPr lang="en-GB">
              <a:solidFill>
                <a:schemeClr val="tx1"/>
              </a:solidFill>
            </a:endParaRPr>
          </a:p>
        </p:txBody>
      </p:sp>
    </p:spTree>
    <p:extLst>
      <p:ext uri="{BB962C8B-B14F-4D97-AF65-F5344CB8AC3E}">
        <p14:creationId xmlns:p14="http://schemas.microsoft.com/office/powerpoint/2010/main" val="173263137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8EA44-4A6F-6F89-2CAD-C757373EECA0}"/>
              </a:ext>
            </a:extLst>
          </p:cNvPr>
          <p:cNvSpPr>
            <a:spLocks noGrp="1"/>
          </p:cNvSpPr>
          <p:nvPr>
            <p:ph type="title"/>
          </p:nvPr>
        </p:nvSpPr>
        <p:spPr/>
        <p:txBody>
          <a:bodyPr/>
          <a:lstStyle/>
          <a:p>
            <a:r>
              <a:rPr lang="en-GB" dirty="0"/>
              <a:t>Key Dates in Adult Education</a:t>
            </a:r>
          </a:p>
        </p:txBody>
      </p:sp>
      <p:sp>
        <p:nvSpPr>
          <p:cNvPr id="3" name="Content Placeholder 2">
            <a:extLst>
              <a:ext uri="{FF2B5EF4-FFF2-40B4-BE49-F238E27FC236}">
                <a16:creationId xmlns:a16="http://schemas.microsoft.com/office/drawing/2014/main" id="{B07BACC0-703A-9395-E696-1E0BB714D2F0}"/>
              </a:ext>
            </a:extLst>
          </p:cNvPr>
          <p:cNvSpPr>
            <a:spLocks noGrp="1"/>
          </p:cNvSpPr>
          <p:nvPr>
            <p:ph idx="1"/>
          </p:nvPr>
        </p:nvSpPr>
        <p:spPr>
          <a:xfrm>
            <a:off x="1451128" y="2512335"/>
            <a:ext cx="9601196" cy="3318936"/>
          </a:xfrm>
        </p:spPr>
        <p:txBody>
          <a:bodyPr>
            <a:normAutofit fontScale="70000" lnSpcReduction="20000"/>
          </a:bodyPr>
          <a:lstStyle/>
          <a:p>
            <a:r>
              <a:rPr lang="en-GB" b="1" dirty="0">
                <a:latin typeface="Times"/>
                <a:cs typeface="Times"/>
              </a:rPr>
              <a:t>1096</a:t>
            </a:r>
            <a:r>
              <a:rPr lang="en-GB" dirty="0">
                <a:latin typeface="Times"/>
                <a:cs typeface="Times"/>
              </a:rPr>
              <a:t> Oxford: evidence of teaching.</a:t>
            </a:r>
          </a:p>
          <a:p>
            <a:pPr>
              <a:buSzPct val="114999"/>
            </a:pPr>
            <a:r>
              <a:rPr lang="en-GB" b="1" dirty="0">
                <a:latin typeface="Times"/>
                <a:cs typeface="Times"/>
              </a:rPr>
              <a:t>1851</a:t>
            </a:r>
            <a:r>
              <a:rPr lang="en-GB" dirty="0">
                <a:latin typeface="Times"/>
                <a:cs typeface="Times"/>
              </a:rPr>
              <a:t> Great Exhibition drew public attention to the lack of facilities for technical education in England compared with continental countries.</a:t>
            </a:r>
          </a:p>
          <a:p>
            <a:pPr>
              <a:buSzPct val="114999"/>
            </a:pPr>
            <a:r>
              <a:rPr lang="en-GB" b="1" dirty="0">
                <a:latin typeface="Times"/>
                <a:cs typeface="Times"/>
              </a:rPr>
              <a:t>1947</a:t>
            </a:r>
            <a:r>
              <a:rPr lang="en-GB" dirty="0">
                <a:latin typeface="Times"/>
                <a:cs typeface="Times"/>
              </a:rPr>
              <a:t> Area Training Organisations: 13 ATOs were established in England and one in Wales to coordinate teacher training.</a:t>
            </a:r>
          </a:p>
          <a:p>
            <a:pPr>
              <a:buSzPct val="114999"/>
            </a:pPr>
            <a:r>
              <a:rPr lang="en-GB" b="1" dirty="0">
                <a:latin typeface="Times"/>
                <a:cs typeface="Times"/>
              </a:rPr>
              <a:t>1963</a:t>
            </a:r>
            <a:r>
              <a:rPr lang="en-GB" dirty="0">
                <a:latin typeface="Times"/>
                <a:cs typeface="Times"/>
              </a:rPr>
              <a:t> Robbins Report </a:t>
            </a:r>
            <a:r>
              <a:rPr lang="en-GB" i="1" dirty="0">
                <a:latin typeface="Times"/>
                <a:cs typeface="Times"/>
                <a:hlinkClick r:id="rId2"/>
              </a:rPr>
              <a:t>Higher education</a:t>
            </a:r>
            <a:r>
              <a:rPr lang="en-GB" dirty="0">
                <a:latin typeface="Times"/>
                <a:cs typeface="Times"/>
              </a:rPr>
              <a:t> (October): recommended a massive expansion of higher education to cater for all who had the necessary ability. (See also Oakes 1978, Dearing 1997 and Browne 2010.)</a:t>
            </a:r>
          </a:p>
          <a:p>
            <a:pPr>
              <a:buSzPct val="114999"/>
            </a:pPr>
            <a:r>
              <a:rPr lang="en-GB" b="1" dirty="0">
                <a:latin typeface="Times"/>
                <a:cs typeface="Times"/>
              </a:rPr>
              <a:t>1965</a:t>
            </a:r>
            <a:r>
              <a:rPr lang="en-GB" dirty="0">
                <a:latin typeface="Times"/>
                <a:cs typeface="Times"/>
              </a:rPr>
              <a:t> Bachelor of Education (</a:t>
            </a:r>
            <a:r>
              <a:rPr lang="en-GB" dirty="0" err="1">
                <a:latin typeface="Times"/>
                <a:cs typeface="Times"/>
              </a:rPr>
              <a:t>BEd</a:t>
            </a:r>
            <a:r>
              <a:rPr lang="en-GB" dirty="0">
                <a:latin typeface="Times"/>
                <a:cs typeface="Times"/>
              </a:rPr>
              <a:t>) courses began.</a:t>
            </a:r>
          </a:p>
          <a:p>
            <a:pPr>
              <a:buSzPct val="114999"/>
            </a:pPr>
            <a:r>
              <a:rPr lang="en-GB" b="1" dirty="0">
                <a:latin typeface="Times"/>
                <a:cs typeface="Times"/>
              </a:rPr>
              <a:t>1973</a:t>
            </a:r>
            <a:r>
              <a:rPr lang="en-GB" dirty="0">
                <a:latin typeface="Times"/>
                <a:cs typeface="Times"/>
              </a:rPr>
              <a:t> DES Circular 7/73 </a:t>
            </a:r>
            <a:r>
              <a:rPr lang="en-GB" i="1" dirty="0">
                <a:latin typeface="Times"/>
                <a:cs typeface="Times"/>
                <a:hlinkClick r:id="rId3"/>
              </a:rPr>
              <a:t>Development of higher education in the non-university sector</a:t>
            </a:r>
            <a:r>
              <a:rPr lang="en-GB" dirty="0">
                <a:latin typeface="Times"/>
                <a:cs typeface="Times"/>
              </a:rPr>
              <a:t> (26 March): advised local authorities about how they could meet the government's targets for non-university higher education up to 1981.</a:t>
            </a:r>
          </a:p>
          <a:p>
            <a:pPr>
              <a:buSzPct val="114999"/>
            </a:pPr>
            <a:endParaRPr lang="en-GB" dirty="0">
              <a:latin typeface="Times"/>
              <a:cs typeface="Times"/>
            </a:endParaRPr>
          </a:p>
          <a:p>
            <a:pPr>
              <a:buSzPct val="114999"/>
            </a:pPr>
            <a:endParaRPr lang="en-GB" dirty="0">
              <a:latin typeface="Times"/>
              <a:cs typeface="Times"/>
            </a:endParaRPr>
          </a:p>
          <a:p>
            <a:pPr>
              <a:buSzPct val="114999"/>
            </a:pPr>
            <a:endParaRPr lang="en-GB" dirty="0"/>
          </a:p>
        </p:txBody>
      </p:sp>
    </p:spTree>
    <p:extLst>
      <p:ext uri="{BB962C8B-B14F-4D97-AF65-F5344CB8AC3E}">
        <p14:creationId xmlns:p14="http://schemas.microsoft.com/office/powerpoint/2010/main" val="33517237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solidFill>
                  <a:srgbClr val="262626"/>
                </a:solidFill>
              </a:rPr>
              <a:t>Key Terms:</a:t>
            </a:r>
          </a:p>
        </p:txBody>
      </p:sp>
      <p:graphicFrame>
        <p:nvGraphicFramePr>
          <p:cNvPr id="5" name="Content Placeholder 2">
            <a:extLst>
              <a:ext uri="{FF2B5EF4-FFF2-40B4-BE49-F238E27FC236}">
                <a16:creationId xmlns:a16="http://schemas.microsoft.com/office/drawing/2014/main" id="{D37FB9AC-8310-4804-A41D-05BE241FBD6B}"/>
              </a:ext>
            </a:extLst>
          </p:cNvPr>
          <p:cNvGraphicFramePr>
            <a:graphicFrameLocks noGrp="1"/>
          </p:cNvGraphicFramePr>
          <p:nvPr>
            <p:ph idx="1"/>
            <p:extLst>
              <p:ext uri="{D42A27DB-BD31-4B8C-83A1-F6EECF244321}">
                <p14:modId xmlns:p14="http://schemas.microsoft.com/office/powerpoint/2010/main" val="685640274"/>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929178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A421F-5A01-4A9B-913E-AC746F976810}"/>
              </a:ext>
            </a:extLst>
          </p:cNvPr>
          <p:cNvSpPr>
            <a:spLocks noGrp="1"/>
          </p:cNvSpPr>
          <p:nvPr>
            <p:ph type="title"/>
          </p:nvPr>
        </p:nvSpPr>
        <p:spPr>
          <a:xfrm>
            <a:off x="1295402" y="982132"/>
            <a:ext cx="9601196" cy="1303867"/>
          </a:xfrm>
        </p:spPr>
        <p:txBody>
          <a:bodyPr>
            <a:normAutofit/>
          </a:bodyPr>
          <a:lstStyle/>
          <a:p>
            <a:r>
              <a:rPr lang="en-GB">
                <a:solidFill>
                  <a:srgbClr val="262626"/>
                </a:solidFill>
              </a:rPr>
              <a:t>Key Terms</a:t>
            </a:r>
          </a:p>
        </p:txBody>
      </p:sp>
      <p:graphicFrame>
        <p:nvGraphicFramePr>
          <p:cNvPr id="5" name="Content Placeholder 2">
            <a:extLst>
              <a:ext uri="{FF2B5EF4-FFF2-40B4-BE49-F238E27FC236}">
                <a16:creationId xmlns:a16="http://schemas.microsoft.com/office/drawing/2014/main" id="{52A6C456-753C-4661-B3CE-68F2EF3DE264}"/>
              </a:ext>
            </a:extLst>
          </p:cNvPr>
          <p:cNvGraphicFramePr>
            <a:graphicFrameLocks noGrp="1"/>
          </p:cNvGraphicFramePr>
          <p:nvPr>
            <p:ph idx="1"/>
            <p:extLst>
              <p:ext uri="{D42A27DB-BD31-4B8C-83A1-F6EECF244321}">
                <p14:modId xmlns:p14="http://schemas.microsoft.com/office/powerpoint/2010/main" val="3960285887"/>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536297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B8286FD-0D8B-4A23-A1DB-E3296C728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C45A990F-5655-4935-A76E-35B43EA795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C92B42BC-A2D1-4ECB-8164-335F6C281F71}"/>
              </a:ext>
            </a:extLst>
          </p:cNvPr>
          <p:cNvSpPr>
            <a:spLocks noGrp="1"/>
          </p:cNvSpPr>
          <p:nvPr>
            <p:ph type="title"/>
          </p:nvPr>
        </p:nvSpPr>
        <p:spPr>
          <a:xfrm>
            <a:off x="1295402" y="982132"/>
            <a:ext cx="9601196" cy="1303867"/>
          </a:xfrm>
        </p:spPr>
        <p:txBody>
          <a:bodyPr>
            <a:normAutofit/>
          </a:bodyPr>
          <a:lstStyle/>
          <a:p>
            <a:r>
              <a:rPr lang="en-GB">
                <a:solidFill>
                  <a:srgbClr val="262626"/>
                </a:solidFill>
              </a:rPr>
              <a:t>Key Terms</a:t>
            </a:r>
          </a:p>
        </p:txBody>
      </p:sp>
      <p:graphicFrame>
        <p:nvGraphicFramePr>
          <p:cNvPr id="5" name="Content Placeholder 2">
            <a:extLst>
              <a:ext uri="{FF2B5EF4-FFF2-40B4-BE49-F238E27FC236}">
                <a16:creationId xmlns:a16="http://schemas.microsoft.com/office/drawing/2014/main" id="{6BB8062D-AA41-422A-B417-A4A1CF1FE722}"/>
              </a:ext>
            </a:extLst>
          </p:cNvPr>
          <p:cNvGraphicFramePr>
            <a:graphicFrameLocks noGrp="1"/>
          </p:cNvGraphicFramePr>
          <p:nvPr>
            <p:ph idx="1"/>
            <p:extLst>
              <p:ext uri="{D42A27DB-BD31-4B8C-83A1-F6EECF244321}">
                <p14:modId xmlns:p14="http://schemas.microsoft.com/office/powerpoint/2010/main" val="3790587072"/>
              </p:ext>
            </p:extLst>
          </p:nvPr>
        </p:nvGraphicFramePr>
        <p:xfrm>
          <a:off x="1295401" y="2675822"/>
          <a:ext cx="9601197" cy="29856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419180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solidFill>
                  <a:srgbClr val="262626"/>
                </a:solidFill>
              </a:rPr>
              <a:t>Key terms:</a:t>
            </a:r>
          </a:p>
        </p:txBody>
      </p:sp>
      <p:graphicFrame>
        <p:nvGraphicFramePr>
          <p:cNvPr id="5" name="Content Placeholder 2">
            <a:extLst>
              <a:ext uri="{FF2B5EF4-FFF2-40B4-BE49-F238E27FC236}">
                <a16:creationId xmlns:a16="http://schemas.microsoft.com/office/drawing/2014/main" id="{541980CD-B080-427D-9B69-969C22A1C3CD}"/>
              </a:ext>
            </a:extLst>
          </p:cNvPr>
          <p:cNvGraphicFramePr>
            <a:graphicFrameLocks noGrp="1"/>
          </p:cNvGraphicFramePr>
          <p:nvPr>
            <p:ph idx="1"/>
            <p:extLst>
              <p:ext uri="{D42A27DB-BD31-4B8C-83A1-F6EECF244321}">
                <p14:modId xmlns:p14="http://schemas.microsoft.com/office/powerpoint/2010/main" val="2721087044"/>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281492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solidFill>
                  <a:srgbClr val="262626"/>
                </a:solidFill>
              </a:rPr>
              <a:t>Key terms:</a:t>
            </a:r>
          </a:p>
        </p:txBody>
      </p:sp>
      <p:graphicFrame>
        <p:nvGraphicFramePr>
          <p:cNvPr id="5" name="Content Placeholder 2">
            <a:extLst>
              <a:ext uri="{FF2B5EF4-FFF2-40B4-BE49-F238E27FC236}">
                <a16:creationId xmlns:a16="http://schemas.microsoft.com/office/drawing/2014/main" id="{91276BB8-2FF5-4281-AEE7-874EF2A53171}"/>
              </a:ext>
            </a:extLst>
          </p:cNvPr>
          <p:cNvGraphicFramePr>
            <a:graphicFrameLocks noGrp="1"/>
          </p:cNvGraphicFramePr>
          <p:nvPr>
            <p:ph idx="1"/>
            <p:extLst>
              <p:ext uri="{D42A27DB-BD31-4B8C-83A1-F6EECF244321}">
                <p14:modId xmlns:p14="http://schemas.microsoft.com/office/powerpoint/2010/main" val="83203717"/>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819967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Characteristics of adult learners</a:t>
            </a:r>
          </a:p>
        </p:txBody>
      </p:sp>
      <p:sp>
        <p:nvSpPr>
          <p:cNvPr id="3" name="Content Placeholder 2"/>
          <p:cNvSpPr>
            <a:spLocks noGrp="1"/>
          </p:cNvSpPr>
          <p:nvPr>
            <p:ph sz="half" idx="1"/>
          </p:nvPr>
        </p:nvSpPr>
        <p:spPr>
          <a:xfrm>
            <a:off x="1666310" y="3418665"/>
            <a:ext cx="4718304" cy="3310128"/>
          </a:xfrm>
        </p:spPr>
        <p:txBody>
          <a:bodyPr/>
          <a:lstStyle/>
          <a:p>
            <a:r>
              <a:rPr lang="en-GB" dirty="0"/>
              <a:t>Self-Directed</a:t>
            </a:r>
          </a:p>
          <a:p>
            <a:r>
              <a:rPr lang="en-GB" dirty="0"/>
              <a:t>Practical and results orientated</a:t>
            </a:r>
          </a:p>
          <a:p>
            <a:r>
              <a:rPr lang="en-GB" dirty="0"/>
              <a:t>Less open minded</a:t>
            </a:r>
          </a:p>
          <a:p>
            <a:r>
              <a:rPr lang="en-GB" dirty="0"/>
              <a:t>Slower learning</a:t>
            </a:r>
          </a:p>
        </p:txBody>
      </p:sp>
      <p:sp>
        <p:nvSpPr>
          <p:cNvPr id="4" name="Content Placeholder 3">
            <a:extLst>
              <a:ext uri="{FF2B5EF4-FFF2-40B4-BE49-F238E27FC236}">
                <a16:creationId xmlns:a16="http://schemas.microsoft.com/office/drawing/2014/main" id="{E312BE03-706C-4B4D-814C-54D799078740}"/>
              </a:ext>
            </a:extLst>
          </p:cNvPr>
          <p:cNvSpPr>
            <a:spLocks noGrp="1"/>
          </p:cNvSpPr>
          <p:nvPr>
            <p:ph sz="half" idx="2"/>
          </p:nvPr>
        </p:nvSpPr>
        <p:spPr>
          <a:xfrm>
            <a:off x="6794447" y="3418665"/>
            <a:ext cx="4718304" cy="3310128"/>
          </a:xfrm>
        </p:spPr>
        <p:txBody>
          <a:bodyPr/>
          <a:lstStyle/>
          <a:p>
            <a:r>
              <a:rPr lang="en-GB"/>
              <a:t>Use personal experience</a:t>
            </a:r>
          </a:p>
          <a:p>
            <a:r>
              <a:rPr lang="en-GB"/>
              <a:t>Motivation</a:t>
            </a:r>
          </a:p>
          <a:p>
            <a:r>
              <a:rPr lang="en-GB"/>
              <a:t>Multi-level responsibilities</a:t>
            </a:r>
          </a:p>
          <a:p>
            <a:r>
              <a:rPr lang="en-GB"/>
              <a:t>High expectations</a:t>
            </a:r>
          </a:p>
          <a:p>
            <a:pPr algn="r"/>
            <a:endParaRPr lang="en-GB"/>
          </a:p>
          <a:p>
            <a:pPr algn="r"/>
            <a:r>
              <a:rPr lang="en-GB" sz="1400"/>
              <a:t>(Knowles 1980), (Cercone, 2008), (</a:t>
            </a:r>
            <a:r>
              <a:rPr lang="en-GB" sz="1400" err="1"/>
              <a:t>Beqiri</a:t>
            </a:r>
            <a:r>
              <a:rPr lang="en-GB" sz="1400"/>
              <a:t>, 2018)</a:t>
            </a:r>
          </a:p>
        </p:txBody>
      </p:sp>
    </p:spTree>
    <p:extLst>
      <p:ext uri="{BB962C8B-B14F-4D97-AF65-F5344CB8AC3E}">
        <p14:creationId xmlns:p14="http://schemas.microsoft.com/office/powerpoint/2010/main" val="22951530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292E7AF0-A589-43B3-A1DE-8807EC7697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C0080C8E-8FE9-F8F8-8CB0-D74FEA9C0272}"/>
              </a:ext>
            </a:extLst>
          </p:cNvPr>
          <p:cNvSpPr>
            <a:spLocks noGrp="1"/>
          </p:cNvSpPr>
          <p:nvPr>
            <p:ph type="title"/>
          </p:nvPr>
        </p:nvSpPr>
        <p:spPr>
          <a:xfrm>
            <a:off x="1295402" y="982132"/>
            <a:ext cx="3660056" cy="1325373"/>
          </a:xfrm>
        </p:spPr>
        <p:txBody>
          <a:bodyPr anchor="b">
            <a:normAutofit/>
          </a:bodyPr>
          <a:lstStyle/>
          <a:p>
            <a:r>
              <a:rPr lang="en-GB" sz="2400"/>
              <a:t>Malcom Knowles 1913 - 1997</a:t>
            </a:r>
          </a:p>
        </p:txBody>
      </p:sp>
      <p:cxnSp>
        <p:nvCxnSpPr>
          <p:cNvPr id="18" name="Straight Connector 17">
            <a:extLst>
              <a:ext uri="{FF2B5EF4-FFF2-40B4-BE49-F238E27FC236}">
                <a16:creationId xmlns:a16="http://schemas.microsoft.com/office/drawing/2014/main" id="{29BCDD02-D5E3-4D30-8587-66036C8910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19" name="Content Placeholder 7">
            <a:extLst>
              <a:ext uri="{FF2B5EF4-FFF2-40B4-BE49-F238E27FC236}">
                <a16:creationId xmlns:a16="http://schemas.microsoft.com/office/drawing/2014/main" id="{127A7CAC-818E-1FED-900F-AEC9F147D50B}"/>
              </a:ext>
            </a:extLst>
          </p:cNvPr>
          <p:cNvSpPr>
            <a:spLocks noGrp="1"/>
          </p:cNvSpPr>
          <p:nvPr>
            <p:ph idx="1"/>
          </p:nvPr>
        </p:nvSpPr>
        <p:spPr>
          <a:xfrm>
            <a:off x="1295401" y="2493774"/>
            <a:ext cx="3660057" cy="3382094"/>
          </a:xfrm>
        </p:spPr>
        <p:txBody>
          <a:bodyPr>
            <a:normAutofit lnSpcReduction="10000"/>
          </a:bodyPr>
          <a:lstStyle/>
          <a:p>
            <a:r>
              <a:rPr lang="en-US" sz="1200" dirty="0"/>
              <a:t>Self-concept – Adult learners are more independent learners, making them more able to lead their own learning with less instruction</a:t>
            </a:r>
          </a:p>
          <a:p>
            <a:pPr>
              <a:buSzPct val="114999"/>
            </a:pPr>
            <a:r>
              <a:rPr lang="en-US" sz="1200" dirty="0"/>
              <a:t>Adult Learner Experience – Adult learners have more life experience to draw from in their learning, do not assume adult learners are beginners. </a:t>
            </a:r>
          </a:p>
          <a:p>
            <a:pPr>
              <a:buSzPct val="114999"/>
            </a:pPr>
            <a:r>
              <a:rPr lang="en-US" sz="1200" dirty="0"/>
              <a:t>Readiness to Learn - Adults are more eager to learn and progress to support their goals, also meaning their need to understand the 'why' in the learning and </a:t>
            </a:r>
            <a:r>
              <a:rPr lang="en-US" sz="1200"/>
              <a:t>how it relates to them. </a:t>
            </a:r>
          </a:p>
          <a:p>
            <a:pPr>
              <a:buSzPct val="114999"/>
            </a:pPr>
            <a:r>
              <a:rPr lang="en-US" sz="1200" dirty="0"/>
              <a:t>Orientation of Learning - Adult learners need the learning to relate to their everyday lives.</a:t>
            </a:r>
          </a:p>
          <a:p>
            <a:pPr>
              <a:buSzPct val="114999"/>
            </a:pPr>
            <a:r>
              <a:rPr lang="en-US" sz="1200" dirty="0"/>
              <a:t>Motivation to Learn - As we become adults, the want to learn becomes internal, for children, learning is pushed by parents and teachers, whereas adults learn to become more </a:t>
            </a:r>
            <a:r>
              <a:rPr lang="en-US" sz="1200"/>
              <a:t>knowledgeable</a:t>
            </a:r>
            <a:r>
              <a:rPr lang="en-US" sz="1200" dirty="0"/>
              <a:t>, for promotions or to pursue career opportunities. </a:t>
            </a:r>
          </a:p>
        </p:txBody>
      </p:sp>
      <p:pic>
        <p:nvPicPr>
          <p:cNvPr id="4" name="Content Placeholder 3" descr="A diagram of a diagram of adult learners&#10;&#10;Description automatically generated">
            <a:extLst>
              <a:ext uri="{FF2B5EF4-FFF2-40B4-BE49-F238E27FC236}">
                <a16:creationId xmlns:a16="http://schemas.microsoft.com/office/drawing/2014/main" id="{00431025-80E4-CD68-0874-CBDCD7336018}"/>
              </a:ext>
            </a:extLst>
          </p:cNvPr>
          <p:cNvPicPr>
            <a:picLocks noChangeAspect="1"/>
          </p:cNvPicPr>
          <p:nvPr/>
        </p:nvPicPr>
        <p:blipFill>
          <a:blip r:embed="rId4"/>
          <a:stretch>
            <a:fillRect/>
          </a:stretch>
        </p:blipFill>
        <p:spPr>
          <a:xfrm>
            <a:off x="5706533" y="982131"/>
            <a:ext cx="4893735" cy="4893735"/>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2615679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 calcmode="lin" valueType="num">
                                      <p:cBhvr additive="base">
                                        <p:cTn id="7" dur="500" fill="hold"/>
                                        <p:tgtEl>
                                          <p:spTgt spid="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9">
                                            <p:txEl>
                                              <p:pRg st="1" end="1"/>
                                            </p:txEl>
                                          </p:spTgt>
                                        </p:tgtEl>
                                        <p:attrNameLst>
                                          <p:attrName>style.visibility</p:attrName>
                                        </p:attrNameLst>
                                      </p:cBhvr>
                                      <p:to>
                                        <p:strVal val="visible"/>
                                      </p:to>
                                    </p:set>
                                    <p:anim calcmode="lin" valueType="num">
                                      <p:cBhvr additive="base">
                                        <p:cTn id="13" dur="500" fill="hold"/>
                                        <p:tgtEl>
                                          <p:spTgt spid="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9">
                                            <p:txEl>
                                              <p:pRg st="2" end="2"/>
                                            </p:txEl>
                                          </p:spTgt>
                                        </p:tgtEl>
                                        <p:attrNameLst>
                                          <p:attrName>style.visibility</p:attrName>
                                        </p:attrNameLst>
                                      </p:cBhvr>
                                      <p:to>
                                        <p:strVal val="visible"/>
                                      </p:to>
                                    </p:set>
                                    <p:anim calcmode="lin" valueType="num">
                                      <p:cBhvr additive="base">
                                        <p:cTn id="19" dur="500" fill="hold"/>
                                        <p:tgtEl>
                                          <p:spTgt spid="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9">
                                            <p:txEl>
                                              <p:pRg st="3" end="3"/>
                                            </p:txEl>
                                          </p:spTgt>
                                        </p:tgtEl>
                                        <p:attrNameLst>
                                          <p:attrName>style.visibility</p:attrName>
                                        </p:attrNameLst>
                                      </p:cBhvr>
                                      <p:to>
                                        <p:strVal val="visible"/>
                                      </p:to>
                                    </p:set>
                                    <p:anim calcmode="lin" valueType="num">
                                      <p:cBhvr additive="base">
                                        <p:cTn id="25" dur="500" fill="hold"/>
                                        <p:tgtEl>
                                          <p:spTgt spid="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9">
                                            <p:txEl>
                                              <p:pRg st="4" end="4"/>
                                            </p:txEl>
                                          </p:spTgt>
                                        </p:tgtEl>
                                        <p:attrNameLst>
                                          <p:attrName>style.visibility</p:attrName>
                                        </p:attrNameLst>
                                      </p:cBhvr>
                                      <p:to>
                                        <p:strVal val="visible"/>
                                      </p:to>
                                    </p:set>
                                    <p:anim calcmode="lin" valueType="num">
                                      <p:cBhvr additive="base">
                                        <p:cTn id="31" dur="500" fill="hold"/>
                                        <p:tgtEl>
                                          <p:spTgt spid="1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03CF9-FCF5-42A5-AFB5-492629DBF0D1}"/>
              </a:ext>
            </a:extLst>
          </p:cNvPr>
          <p:cNvSpPr>
            <a:spLocks noGrp="1"/>
          </p:cNvSpPr>
          <p:nvPr>
            <p:ph type="title"/>
          </p:nvPr>
        </p:nvSpPr>
        <p:spPr>
          <a:xfrm>
            <a:off x="1295402" y="290095"/>
            <a:ext cx="9601196" cy="1303867"/>
          </a:xfrm>
        </p:spPr>
        <p:txBody>
          <a:bodyPr/>
          <a:lstStyle/>
          <a:p>
            <a:r>
              <a:rPr lang="en-GB"/>
              <a:t>Summary</a:t>
            </a:r>
          </a:p>
        </p:txBody>
      </p:sp>
      <p:pic>
        <p:nvPicPr>
          <p:cNvPr id="6" name="Online Media 5" title="Andragogy (Adult Learning)">
            <a:hlinkClick r:id="" action="ppaction://media"/>
            <a:extLst>
              <a:ext uri="{FF2B5EF4-FFF2-40B4-BE49-F238E27FC236}">
                <a16:creationId xmlns:a16="http://schemas.microsoft.com/office/drawing/2014/main" id="{EF7A4C28-0481-64B9-C14E-6D608136AF9F}"/>
              </a:ext>
            </a:extLst>
          </p:cNvPr>
          <p:cNvPicPr>
            <a:picLocks noGrp="1" noRot="1" noChangeAspect="1"/>
          </p:cNvPicPr>
          <p:nvPr>
            <p:ph idx="1"/>
            <a:videoFile r:link="rId1"/>
          </p:nvPr>
        </p:nvPicPr>
        <p:blipFill>
          <a:blip r:embed="rId4"/>
          <a:stretch>
            <a:fillRect/>
          </a:stretch>
        </p:blipFill>
        <p:spPr>
          <a:xfrm>
            <a:off x="1934173" y="1299411"/>
            <a:ext cx="8323654" cy="4703010"/>
          </a:xfrm>
          <a:prstGeom prst="rect">
            <a:avLst/>
          </a:prstGeom>
        </p:spPr>
      </p:pic>
    </p:spTree>
    <p:extLst>
      <p:ext uri="{BB962C8B-B14F-4D97-AF65-F5344CB8AC3E}">
        <p14:creationId xmlns:p14="http://schemas.microsoft.com/office/powerpoint/2010/main" val="344676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957D9-A947-4614-B2E1-143D0337250B}"/>
              </a:ext>
            </a:extLst>
          </p:cNvPr>
          <p:cNvSpPr>
            <a:spLocks noGrp="1"/>
          </p:cNvSpPr>
          <p:nvPr>
            <p:ph type="title"/>
          </p:nvPr>
        </p:nvSpPr>
        <p:spPr/>
        <p:txBody>
          <a:bodyPr/>
          <a:lstStyle/>
          <a:p>
            <a:r>
              <a:rPr lang="en-GB"/>
              <a:t>Theoretical Perspectives</a:t>
            </a:r>
          </a:p>
        </p:txBody>
      </p:sp>
      <p:sp>
        <p:nvSpPr>
          <p:cNvPr id="3" name="Content Placeholder 2">
            <a:extLst>
              <a:ext uri="{FF2B5EF4-FFF2-40B4-BE49-F238E27FC236}">
                <a16:creationId xmlns:a16="http://schemas.microsoft.com/office/drawing/2014/main" id="{FC268DD2-5F07-4C39-924F-C8F8DFC6684F}"/>
              </a:ext>
            </a:extLst>
          </p:cNvPr>
          <p:cNvSpPr>
            <a:spLocks noGrp="1"/>
          </p:cNvSpPr>
          <p:nvPr>
            <p:ph idx="1"/>
          </p:nvPr>
        </p:nvSpPr>
        <p:spPr/>
        <p:txBody>
          <a:bodyPr/>
          <a:lstStyle/>
          <a:p>
            <a:r>
              <a:rPr lang="en-GB"/>
              <a:t>Apply your knowledge of these theorists to adult learning;</a:t>
            </a:r>
          </a:p>
          <a:p>
            <a:pPr lvl="1"/>
            <a:r>
              <a:rPr lang="en-GB"/>
              <a:t>Maslow</a:t>
            </a:r>
          </a:p>
          <a:p>
            <a:pPr lvl="1"/>
            <a:r>
              <a:rPr lang="en-GB"/>
              <a:t>Skinner</a:t>
            </a:r>
          </a:p>
          <a:p>
            <a:pPr lvl="1"/>
            <a:r>
              <a:rPr lang="en-GB"/>
              <a:t>Bruner</a:t>
            </a:r>
          </a:p>
          <a:p>
            <a:pPr lvl="1"/>
            <a:r>
              <a:rPr lang="en-GB"/>
              <a:t>Pavlov</a:t>
            </a:r>
          </a:p>
          <a:p>
            <a:pPr lvl="1"/>
            <a:r>
              <a:rPr lang="en-GB"/>
              <a:t>Bloom</a:t>
            </a:r>
          </a:p>
          <a:p>
            <a:r>
              <a:rPr lang="en-GB"/>
              <a:t>How do their theories support or argue against Knowles’ ideas?</a:t>
            </a:r>
          </a:p>
          <a:p>
            <a:pPr lvl="1"/>
            <a:endParaRPr lang="en-GB"/>
          </a:p>
        </p:txBody>
      </p:sp>
    </p:spTree>
    <p:extLst>
      <p:ext uri="{BB962C8B-B14F-4D97-AF65-F5344CB8AC3E}">
        <p14:creationId xmlns:p14="http://schemas.microsoft.com/office/powerpoint/2010/main" val="26148666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8AE48-7303-FB67-52F2-CAABE78014D4}"/>
              </a:ext>
            </a:extLst>
          </p:cNvPr>
          <p:cNvSpPr>
            <a:spLocks noGrp="1"/>
          </p:cNvSpPr>
          <p:nvPr>
            <p:ph type="title"/>
          </p:nvPr>
        </p:nvSpPr>
        <p:spPr/>
        <p:txBody>
          <a:bodyPr/>
          <a:lstStyle/>
          <a:p>
            <a:r>
              <a:rPr lang="en-GB" dirty="0"/>
              <a:t>Adult education Timeline</a:t>
            </a:r>
          </a:p>
        </p:txBody>
      </p:sp>
      <p:sp>
        <p:nvSpPr>
          <p:cNvPr id="3" name="Content Placeholder 2">
            <a:extLst>
              <a:ext uri="{FF2B5EF4-FFF2-40B4-BE49-F238E27FC236}">
                <a16:creationId xmlns:a16="http://schemas.microsoft.com/office/drawing/2014/main" id="{C19F8A33-D6EA-E16F-7D16-7C1CFACB2546}"/>
              </a:ext>
            </a:extLst>
          </p:cNvPr>
          <p:cNvSpPr>
            <a:spLocks noGrp="1"/>
          </p:cNvSpPr>
          <p:nvPr>
            <p:ph idx="1"/>
          </p:nvPr>
        </p:nvSpPr>
        <p:spPr>
          <a:xfrm>
            <a:off x="1210200" y="2560467"/>
            <a:ext cx="8182300" cy="2302936"/>
          </a:xfrm>
        </p:spPr>
        <p:txBody>
          <a:bodyPr/>
          <a:lstStyle/>
          <a:p>
            <a:r>
              <a:rPr lang="en-GB" dirty="0"/>
              <a:t>1928 - </a:t>
            </a:r>
            <a:r>
              <a:rPr lang="en-GB" dirty="0">
                <a:solidFill>
                  <a:schemeClr val="tx1"/>
                </a:solidFill>
                <a:latin typeface="Garamond"/>
                <a:ea typeface="Calibri"/>
                <a:cs typeface="Calibri"/>
              </a:rPr>
              <a:t>T</a:t>
            </a:r>
            <a:r>
              <a:rPr lang="en-GB">
                <a:solidFill>
                  <a:schemeClr val="tx1"/>
                </a:solidFill>
                <a:latin typeface="Garamond"/>
                <a:ea typeface="+mn-lt"/>
                <a:cs typeface="+mn-lt"/>
              </a:rPr>
              <a:t>horndike, Bregman, Tilton, and Woodyard's Adult Learning, was published.</a:t>
            </a:r>
            <a:endParaRPr lang="en-GB">
              <a:solidFill>
                <a:schemeClr val="tx1"/>
              </a:solidFill>
              <a:latin typeface="Garamond"/>
              <a:ea typeface="Calibri"/>
              <a:cs typeface="Calibri"/>
            </a:endParaRPr>
          </a:p>
          <a:p>
            <a:pPr>
              <a:buSzPct val="114999"/>
            </a:pPr>
            <a:r>
              <a:rPr lang="en-GB" dirty="0"/>
              <a:t>1968- Malcom Knowles' Adult Learning Theory.</a:t>
            </a:r>
          </a:p>
          <a:p>
            <a:pPr>
              <a:buSzPct val="114999"/>
            </a:pPr>
            <a:r>
              <a:rPr lang="en-GB" dirty="0"/>
              <a:t>1984- Malcome Knowles' five assumptions on Adult Learning. </a:t>
            </a:r>
          </a:p>
        </p:txBody>
      </p:sp>
    </p:spTree>
    <p:extLst>
      <p:ext uri="{BB962C8B-B14F-4D97-AF65-F5344CB8AC3E}">
        <p14:creationId xmlns:p14="http://schemas.microsoft.com/office/powerpoint/2010/main" val="29280530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952108" y="954756"/>
            <a:ext cx="2730414" cy="4946003"/>
          </a:xfrm>
        </p:spPr>
        <p:txBody>
          <a:bodyPr>
            <a:normAutofit/>
          </a:bodyPr>
          <a:lstStyle/>
          <a:p>
            <a:r>
              <a:rPr lang="en-GB" sz="3600">
                <a:solidFill>
                  <a:srgbClr val="FFFFFF"/>
                </a:solidFill>
              </a:rPr>
              <a:t>Some</a:t>
            </a:r>
            <a:br>
              <a:rPr lang="en-GB" sz="3600">
                <a:solidFill>
                  <a:srgbClr val="FFFFFF"/>
                </a:solidFill>
              </a:rPr>
            </a:br>
            <a:r>
              <a:rPr lang="en-GB" sz="3600">
                <a:solidFill>
                  <a:srgbClr val="FFFFFF"/>
                </a:solidFill>
              </a:rPr>
              <a:t>Key Theorists:</a:t>
            </a:r>
          </a:p>
        </p:txBody>
      </p:sp>
      <p:sp>
        <p:nvSpPr>
          <p:cNvPr id="14" name="Rectangle 13">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40934" y="469900"/>
            <a:ext cx="5953630" cy="5405968"/>
          </a:xfrm>
        </p:spPr>
        <p:txBody>
          <a:bodyPr anchor="ctr">
            <a:normAutofit/>
          </a:bodyPr>
          <a:lstStyle/>
          <a:p>
            <a:r>
              <a:rPr lang="en-GB">
                <a:solidFill>
                  <a:srgbClr val="212121"/>
                </a:solidFill>
              </a:rPr>
              <a:t>In small groups research two of these theorists perspectives on adult education, you will be presenting back to the group:</a:t>
            </a:r>
          </a:p>
          <a:p>
            <a:pPr lvl="1"/>
            <a:r>
              <a:rPr lang="en-GB">
                <a:solidFill>
                  <a:srgbClr val="212121"/>
                </a:solidFill>
              </a:rPr>
              <a:t>Edward L. Thorndike</a:t>
            </a:r>
          </a:p>
          <a:p>
            <a:pPr lvl="1"/>
            <a:r>
              <a:rPr lang="en-GB">
                <a:solidFill>
                  <a:srgbClr val="212121"/>
                </a:solidFill>
              </a:rPr>
              <a:t>Eduard C. Lindeman</a:t>
            </a:r>
          </a:p>
          <a:p>
            <a:pPr lvl="1"/>
            <a:r>
              <a:rPr lang="en-GB">
                <a:solidFill>
                  <a:srgbClr val="212121"/>
                </a:solidFill>
              </a:rPr>
              <a:t>Lyman Bryson</a:t>
            </a:r>
          </a:p>
          <a:p>
            <a:pPr lvl="1"/>
            <a:r>
              <a:rPr lang="en-GB">
                <a:solidFill>
                  <a:srgbClr val="212121"/>
                </a:solidFill>
              </a:rPr>
              <a:t>Cyril O. Houle</a:t>
            </a:r>
          </a:p>
          <a:p>
            <a:r>
              <a:rPr lang="en-GB">
                <a:solidFill>
                  <a:srgbClr val="212121"/>
                </a:solidFill>
              </a:rPr>
              <a:t>How relevant are these perspectives to the modern adult learner?</a:t>
            </a:r>
          </a:p>
          <a:p>
            <a:pPr lvl="1"/>
            <a:endParaRPr lang="en-GB">
              <a:solidFill>
                <a:srgbClr val="212121"/>
              </a:solidFill>
            </a:endParaRPr>
          </a:p>
        </p:txBody>
      </p:sp>
    </p:spTree>
    <p:extLst>
      <p:ext uri="{BB962C8B-B14F-4D97-AF65-F5344CB8AC3E}">
        <p14:creationId xmlns:p14="http://schemas.microsoft.com/office/powerpoint/2010/main" val="37092357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19AD5-629F-4E71-B62C-EFD986752464}"/>
              </a:ext>
            </a:extLst>
          </p:cNvPr>
          <p:cNvSpPr>
            <a:spLocks noGrp="1"/>
          </p:cNvSpPr>
          <p:nvPr>
            <p:ph type="title"/>
          </p:nvPr>
        </p:nvSpPr>
        <p:spPr/>
        <p:txBody>
          <a:bodyPr/>
          <a:lstStyle/>
          <a:p>
            <a:r>
              <a:rPr lang="en-GB"/>
              <a:t>Session objectives</a:t>
            </a:r>
          </a:p>
        </p:txBody>
      </p:sp>
      <p:sp>
        <p:nvSpPr>
          <p:cNvPr id="3" name="Content Placeholder 2">
            <a:extLst>
              <a:ext uri="{FF2B5EF4-FFF2-40B4-BE49-F238E27FC236}">
                <a16:creationId xmlns:a16="http://schemas.microsoft.com/office/drawing/2014/main" id="{8F9D37A2-7A5F-4359-BA36-91D9BBF42057}"/>
              </a:ext>
            </a:extLst>
          </p:cNvPr>
          <p:cNvSpPr>
            <a:spLocks noGrp="1"/>
          </p:cNvSpPr>
          <p:nvPr>
            <p:ph idx="1"/>
          </p:nvPr>
        </p:nvSpPr>
        <p:spPr/>
        <p:txBody>
          <a:bodyPr/>
          <a:lstStyle/>
          <a:p>
            <a:r>
              <a:rPr lang="en-GB"/>
              <a:t>Can you;</a:t>
            </a:r>
          </a:p>
          <a:p>
            <a:pPr lvl="1"/>
            <a:r>
              <a:rPr lang="en-GB"/>
              <a:t>Recall the key elements of the assignment</a:t>
            </a:r>
          </a:p>
          <a:p>
            <a:pPr lvl="1"/>
            <a:r>
              <a:rPr lang="en-GB"/>
              <a:t>Define some key terms used in adult education</a:t>
            </a:r>
          </a:p>
          <a:p>
            <a:pPr lvl="1"/>
            <a:r>
              <a:rPr lang="en-GB"/>
              <a:t>Evaluate some key theoretical perspectives on adult education.</a:t>
            </a:r>
          </a:p>
        </p:txBody>
      </p:sp>
    </p:spTree>
    <p:extLst>
      <p:ext uri="{BB962C8B-B14F-4D97-AF65-F5344CB8AC3E}">
        <p14:creationId xmlns:p14="http://schemas.microsoft.com/office/powerpoint/2010/main" val="42626871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3B04196-EE2E-4500-AF8D-C6E01DA9B5F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3" name="Straight Connector 12">
            <a:extLst>
              <a:ext uri="{FF2B5EF4-FFF2-40B4-BE49-F238E27FC236}">
                <a16:creationId xmlns:a16="http://schemas.microsoft.com/office/drawing/2014/main" id="{85B95145-40F9-436B-89CD-8054CBB2E3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useBgFill="1">
        <p:nvSpPr>
          <p:cNvPr id="15" name="Rectangle 14">
            <a:extLst>
              <a:ext uri="{FF2B5EF4-FFF2-40B4-BE49-F238E27FC236}">
                <a16:creationId xmlns:a16="http://schemas.microsoft.com/office/drawing/2014/main" id="{7AF0FCDC-7BF8-4C15-B0DF-39495ABCC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0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17" name="Rectangle 16">
            <a:extLst>
              <a:ext uri="{FF2B5EF4-FFF2-40B4-BE49-F238E27FC236}">
                <a16:creationId xmlns:a16="http://schemas.microsoft.com/office/drawing/2014/main" id="{D83D09F1-D65C-4360-A042-A28A88B8D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6" cy="6858000"/>
          </a:xfrm>
          <a:prstGeom prst="rect">
            <a:avLst/>
          </a:prstGeom>
          <a:blipFill>
            <a:blip r:embed="rId5"/>
            <a:stretch>
              <a:fillRect/>
            </a:stretch>
          </a:blipFill>
          <a:ln>
            <a:noFill/>
          </a:ln>
          <a:effectLst>
            <a:innerShdw blurRad="88900" dist="254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4" name="Title 3">
            <a:extLst>
              <a:ext uri="{FF2B5EF4-FFF2-40B4-BE49-F238E27FC236}">
                <a16:creationId xmlns:a16="http://schemas.microsoft.com/office/drawing/2014/main" id="{478B665C-39DD-4E85-A854-5808DB03108B}"/>
              </a:ext>
            </a:extLst>
          </p:cNvPr>
          <p:cNvSpPr>
            <a:spLocks noGrp="1"/>
          </p:cNvSpPr>
          <p:nvPr>
            <p:ph type="title"/>
          </p:nvPr>
        </p:nvSpPr>
        <p:spPr>
          <a:xfrm>
            <a:off x="965200" y="938687"/>
            <a:ext cx="5925988" cy="4009233"/>
          </a:xfrm>
        </p:spPr>
        <p:txBody>
          <a:bodyPr vert="horz" lIns="91440" tIns="45720" rIns="91440" bIns="45720" rtlCol="0" anchor="ctr">
            <a:normAutofit/>
          </a:bodyPr>
          <a:lstStyle/>
          <a:p>
            <a:pPr algn="r"/>
            <a:r>
              <a:rPr lang="en-US" sz="5400">
                <a:solidFill>
                  <a:srgbClr val="010001"/>
                </a:solidFill>
              </a:rPr>
              <a:t>Questions?</a:t>
            </a:r>
          </a:p>
        </p:txBody>
      </p:sp>
      <p:sp>
        <p:nvSpPr>
          <p:cNvPr id="5" name="Text Placeholder 4">
            <a:extLst>
              <a:ext uri="{FF2B5EF4-FFF2-40B4-BE49-F238E27FC236}">
                <a16:creationId xmlns:a16="http://schemas.microsoft.com/office/drawing/2014/main" id="{65B2403F-DED8-427B-BD0D-10A4841F385F}"/>
              </a:ext>
            </a:extLst>
          </p:cNvPr>
          <p:cNvSpPr>
            <a:spLocks noGrp="1"/>
          </p:cNvSpPr>
          <p:nvPr>
            <p:ph type="body" idx="1"/>
          </p:nvPr>
        </p:nvSpPr>
        <p:spPr>
          <a:xfrm>
            <a:off x="965200" y="5080001"/>
            <a:ext cx="5925988" cy="944880"/>
          </a:xfrm>
        </p:spPr>
        <p:txBody>
          <a:bodyPr vert="horz" lIns="91440" tIns="45720" rIns="91440" bIns="45720" rtlCol="0" anchor="ctr">
            <a:normAutofit/>
          </a:bodyPr>
          <a:lstStyle/>
          <a:p>
            <a:pPr algn="r"/>
            <a:endParaRPr lang="en-US" sz="2800">
              <a:solidFill>
                <a:srgbClr val="010001"/>
              </a:solidFill>
            </a:endParaRPr>
          </a:p>
        </p:txBody>
      </p:sp>
      <p:cxnSp>
        <p:nvCxnSpPr>
          <p:cNvPr id="19" name="Straight Connector 18">
            <a:extLst>
              <a:ext uri="{FF2B5EF4-FFF2-40B4-BE49-F238E27FC236}">
                <a16:creationId xmlns:a16="http://schemas.microsoft.com/office/drawing/2014/main" id="{DFE3C79B-5339-404D-AD57-DEFDC8C113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938687"/>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04646B48-D72A-4B29-9974-5196657AF1A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4960395"/>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pic>
        <p:nvPicPr>
          <p:cNvPr id="7" name="Picture 6" descr="Question marks in a line and one question mark is lit">
            <a:extLst>
              <a:ext uri="{FF2B5EF4-FFF2-40B4-BE49-F238E27FC236}">
                <a16:creationId xmlns:a16="http://schemas.microsoft.com/office/drawing/2014/main" id="{F73693E7-DEAA-4951-8643-D00B58427440}"/>
              </a:ext>
            </a:extLst>
          </p:cNvPr>
          <p:cNvPicPr>
            <a:picLocks noChangeAspect="1"/>
          </p:cNvPicPr>
          <p:nvPr/>
        </p:nvPicPr>
        <p:blipFill rotWithShape="1">
          <a:blip r:embed="rId6"/>
          <a:srcRect l="4877" r="49792" b="-1"/>
          <a:stretch/>
        </p:blipFill>
        <p:spPr>
          <a:xfrm>
            <a:off x="7534656" y="10"/>
            <a:ext cx="4657344" cy="6857990"/>
          </a:xfrm>
          <a:prstGeom prst="rect">
            <a:avLst/>
          </a:prstGeom>
        </p:spPr>
      </p:pic>
    </p:spTree>
    <p:extLst>
      <p:ext uri="{BB962C8B-B14F-4D97-AF65-F5344CB8AC3E}">
        <p14:creationId xmlns:p14="http://schemas.microsoft.com/office/powerpoint/2010/main" val="121120307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2034</Words>
  <Application>Microsoft Office PowerPoint</Application>
  <PresentationFormat>Widescreen</PresentationFormat>
  <Paragraphs>200</Paragraphs>
  <Slides>25</Slides>
  <Notes>10</Notes>
  <HiddenSlides>1</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Euclid Circular B SemiBold</vt:lpstr>
      <vt:lpstr>EuclidCircularB</vt:lpstr>
      <vt:lpstr>Arial</vt:lpstr>
      <vt:lpstr>Calibri</vt:lpstr>
      <vt:lpstr>Garamond</vt:lpstr>
      <vt:lpstr>Georgia</vt:lpstr>
      <vt:lpstr>Times</vt:lpstr>
      <vt:lpstr>Organic</vt:lpstr>
      <vt:lpstr>Adult Learners and Learning</vt:lpstr>
      <vt:lpstr>Session objectives</vt:lpstr>
      <vt:lpstr>Module Aims</vt:lpstr>
      <vt:lpstr>Aims</vt:lpstr>
      <vt:lpstr>Aims</vt:lpstr>
      <vt:lpstr>Module Learning Objectives</vt:lpstr>
      <vt:lpstr>Objectives</vt:lpstr>
      <vt:lpstr>Objectives</vt:lpstr>
      <vt:lpstr>Task</vt:lpstr>
      <vt:lpstr>Timetable</vt:lpstr>
      <vt:lpstr>Assignment</vt:lpstr>
      <vt:lpstr>Key Dates in Adult Education</vt:lpstr>
      <vt:lpstr>Key Terms:</vt:lpstr>
      <vt:lpstr>Key Terms</vt:lpstr>
      <vt:lpstr>Key Terms</vt:lpstr>
      <vt:lpstr>Key terms:</vt:lpstr>
      <vt:lpstr>Key terms:</vt:lpstr>
      <vt:lpstr>Characteristics of adult learners</vt:lpstr>
      <vt:lpstr>Malcom Knowles 1913 - 1997</vt:lpstr>
      <vt:lpstr>Summary</vt:lpstr>
      <vt:lpstr>Theoretical Perspectives</vt:lpstr>
      <vt:lpstr>Adult education Timeline</vt:lpstr>
      <vt:lpstr>Some Key Theorists:</vt:lpstr>
      <vt:lpstr>Session objectives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189</cp:revision>
  <dcterms:created xsi:type="dcterms:W3CDTF">2021-06-07T08:08:41Z</dcterms:created>
  <dcterms:modified xsi:type="dcterms:W3CDTF">2026-02-16T12:17:22Z</dcterms:modified>
</cp:coreProperties>
</file>