
<file path=[Content_Types].xml><?xml version="1.0" encoding="utf-8"?>
<Types xmlns="http://schemas.openxmlformats.org/package/2006/content-types">
  <Override PartName="/ppt/slides/slide6.xml" ContentType="application/vnd.openxmlformats-officedocument.presentationml.slide+xml"/>
  <Override PartName="/ppt/slides/slide29.xml" ContentType="application/vnd.openxmlformats-officedocument.presentationml.slide+xml"/>
  <Override PartName="/ppt/slideLayouts/slideLayout8.xml" ContentType="application/vnd.openxmlformats-officedocument.presentationml.slideLayout+xml"/>
  <Override PartName="/ppt/notesSlides/notesSlide2.xml" ContentType="application/vnd.openxmlformats-officedocument.presentationml.notesSlide+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s/slide27.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slides/slide2.xml" ContentType="application/vnd.openxmlformats-officedocument.presentationml.slide+xml"/>
  <Override PartName="/ppt/slides/slide16.xml" ContentType="application/vnd.openxmlformats-officedocument.presentationml.slide+xml"/>
  <Override PartName="/ppt/slides/slide25.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notesSlides/notesSlide18.xml" ContentType="application/vnd.openxmlformats-officedocument.presentationml.notesSlide+xml"/>
  <Default Extension="rels" ContentType="application/vnd.openxmlformats-package.relationships+xml"/>
  <Default Extension="xml" ContentType="application/xml"/>
  <Override PartName="/ppt/slides/slide14.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notesSlides/notesSlide16.xml" ContentType="application/vnd.openxmlformats-officedocument.presentationml.notesSlide+xml"/>
  <Override PartName="/ppt/slides/slide10.xml" ContentType="application/vnd.openxmlformats-officedocument.presentationml.slide+xml"/>
  <Override PartName="/ppt/slides/slide12.xml" ContentType="application/vnd.openxmlformats-officedocument.presentationml.slide+xml"/>
  <Override PartName="/ppt/slides/slide21.xml" ContentType="application/vnd.openxmlformats-officedocument.presentationml.slide+xml"/>
  <Override PartName="/ppt/slides/slide3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notesSlides/notesSlide14.xml" ContentType="application/vnd.openxmlformats-officedocument.presentationml.notesSlide+xml"/>
  <Override PartName="/ppt/slideLayouts/slideLayout10.xml" ContentType="application/vnd.openxmlformats-officedocument.presentationml.slideLayout+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10.xml" ContentType="application/vnd.openxmlformats-officedocument.presentationml.notes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Layouts/slideLayout7.xml" ContentType="application/vnd.openxmlformats-officedocument.presentationml.slideLayout+xml"/>
  <Override PartName="/ppt/notesSlides/notesSlide1.xml" ContentType="application/vnd.openxmlformats-officedocument.presentationml.notesSlide+xml"/>
  <Default Extension="png" ContentType="image/png"/>
  <Override PartName="/ppt/notesSlides/notesSlide3.xml" ContentType="application/vnd.openxmlformats-officedocument.presentationml.notesSlide+xml"/>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notesSlides/notesSlide19.xml" ContentType="application/vnd.openxmlformats-officedocument.presentationml.notesSlide+xml"/>
  <Override PartName="/ppt/slides/slide1.xml" ContentType="application/vnd.openxmlformats-officedocument.presentationml.slide+xml"/>
  <Override PartName="/ppt/slides/slide15.xml" ContentType="application/vnd.openxmlformats-officedocument.presentationml.slide+xml"/>
  <Override PartName="/ppt/slides/slide24.xml" ContentType="application/vnd.openxmlformats-officedocument.presentationml.slide+xml"/>
  <Override PartName="/ppt/slideLayouts/slideLayout3.xml" ContentType="application/vnd.openxmlformats-officedocument.presentationml.slideLayout+xml"/>
  <Override PartName="/ppt/notesSlides/notesSlide17.xml" ContentType="application/vnd.openxmlformats-officedocument.presentationml.notesSlide+xml"/>
  <Default Extension="jpeg" ContentType="image/jpeg"/>
  <Override PartName="/ppt/presentation.xml" ContentType="application/vnd.openxmlformats-officedocument.presentationml.presentation.main+xml"/>
  <Override PartName="/ppt/slides/slide13.xml" ContentType="application/vnd.openxmlformats-officedocument.presentationml.slide+xml"/>
  <Override PartName="/ppt/slides/slide22.xml" ContentType="application/vnd.openxmlformats-officedocument.presentationml.slide+xml"/>
  <Override PartName="/ppt/slideLayouts/slideLayout1.xml" ContentType="application/vnd.openxmlformats-officedocument.presentationml.slideLayout+xml"/>
  <Override PartName="/ppt/notesSlides/notesSlide15.xml" ContentType="application/vnd.openxmlformats-officedocument.presentationml.notesSlide+xml"/>
  <Override PartName="/docProps/app.xml" ContentType="application/vnd.openxmlformats-officedocument.extended-properties+xml"/>
  <Override PartName="/ppt/slides/slide11.xml" ContentType="application/vnd.openxmlformats-officedocument.presentationml.slide+xml"/>
  <Override PartName="/ppt/slides/slide20.xml" ContentType="application/vnd.openxmlformats-officedocument.presentationml.slide+xml"/>
  <Override PartName="/ppt/notesSlides/notesSlide13.xml" ContentType="application/vnd.openxmlformats-officedocument.presentationml.notesSlide+xml"/>
  <Override PartName="/ppt/notesSlides/notesSlide22.xml" ContentType="application/vnd.openxmlformats-officedocument.presentationml.notesSlide+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2"/>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5" r:id="rId27"/>
    <p:sldId id="282" r:id="rId28"/>
    <p:sldId id="283" r:id="rId29"/>
    <p:sldId id="284" r:id="rId30"/>
    <p:sldId id="286" r:id="rId3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xmlns="" val="0"/>
    </p:ext>
    <p:ext uri="{D31A062A-798A-4329-ABDD-BBA856620510}">
      <p14:defaultImageDpi xmlns:p14="http://schemas.microsoft.com/office/powerpoint/2010/main" xmlns="" val="220"/>
    </p:ext>
    <p:ext uri="{FD5EFAAD-0ECE-453E-9831-46B23BE46B34}">
      <p15:chartTrackingRefBased xmlns:p15="http://schemas.microsoft.com/office/powerpoint/2012/main" xmlns=""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70693" autoAdjust="0"/>
  </p:normalViewPr>
  <p:slideViewPr>
    <p:cSldViewPr>
      <p:cViewPr varScale="1">
        <p:scale>
          <a:sx n="63" d="100"/>
          <a:sy n="63" d="100"/>
        </p:scale>
        <p:origin x="-2184" y="-114"/>
      </p:cViewPr>
      <p:guideLst>
        <p:guide orient="horz" pos="2160"/>
        <p:guide pos="2880"/>
      </p:guideLst>
    </p:cSldViewPr>
  </p:slideViewPr>
  <p:notesTextViewPr>
    <p:cViewPr>
      <p:scale>
        <a:sx n="1" d="1"/>
        <a:sy n="1" d="1"/>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CA852559-9F8A-4CBB-83FA-7D900A5954F2}" type="datetimeFigureOut">
              <a:rPr lang="en-GB" smtClean="0"/>
              <a:pPr/>
              <a:t>13/11/2018</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4F0199DF-E736-45B9-9411-70D09812F7ED}" type="slidenum">
              <a:rPr lang="en-GB" smtClean="0"/>
              <a:pPr/>
              <a:t>‹#›</a:t>
            </a:fld>
            <a:endParaRPr lang="en-GB"/>
          </a:p>
        </p:txBody>
      </p:sp>
    </p:spTree>
    <p:extLst>
      <p:ext uri="{BB962C8B-B14F-4D97-AF65-F5344CB8AC3E}">
        <p14:creationId xmlns:p14="http://schemas.microsoft.com/office/powerpoint/2010/main" xmlns="" val="39618098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smtClean="0"/>
              <a:t>In an earlier lecture we looked at the theoretical valuation of equity and of debt. In this lecture we</a:t>
            </a:r>
            <a:r>
              <a:rPr lang="en-GB" baseline="0" dirty="0" smtClean="0"/>
              <a:t> </a:t>
            </a:r>
            <a:r>
              <a:rPr lang="en-GB" dirty="0" smtClean="0"/>
              <a:t>will apply the same principles to the calculation of the cost of equity and the cost of debt.</a:t>
            </a:r>
          </a:p>
          <a:p>
            <a:pPr marL="0" indent="0">
              <a:buFont typeface="Arial" panose="020B0604020202020204" pitchFamily="34" charset="0"/>
              <a:buNone/>
            </a:pPr>
            <a:r>
              <a:rPr lang="en-GB" dirty="0" smtClean="0"/>
              <a:t>	This is much more important, in that in order to appraise investments the company needs to know</a:t>
            </a:r>
            <a:r>
              <a:rPr lang="en-GB" baseline="0" dirty="0" smtClean="0"/>
              <a:t> </a:t>
            </a:r>
            <a:r>
              <a:rPr lang="en-GB" dirty="0" smtClean="0"/>
              <a:t>the cost of capital to use. The calculations 	in this chapter will start to help us to calculate this cost</a:t>
            </a:r>
            <a:r>
              <a:rPr lang="en-GB" baseline="0" dirty="0" smtClean="0"/>
              <a:t> </a:t>
            </a:r>
            <a:r>
              <a:rPr lang="en-GB" dirty="0" smtClean="0"/>
              <a:t>of capital.</a:t>
            </a:r>
            <a:endParaRPr lang="en-GB" dirty="0"/>
          </a:p>
        </p:txBody>
      </p:sp>
      <p:sp>
        <p:nvSpPr>
          <p:cNvPr id="4" name="Slide Number Placeholder 3"/>
          <p:cNvSpPr>
            <a:spLocks noGrp="1"/>
          </p:cNvSpPr>
          <p:nvPr>
            <p:ph type="sldNum" sz="quarter" idx="10"/>
          </p:nvPr>
        </p:nvSpPr>
        <p:spPr/>
        <p:txBody>
          <a:bodyPr/>
          <a:lstStyle/>
          <a:p>
            <a:fld id="{4F0199DF-E736-45B9-9411-70D09812F7ED}" type="slidenum">
              <a:rPr lang="en-GB" smtClean="0"/>
              <a:pPr/>
              <a:t>2</a:t>
            </a:fld>
            <a:endParaRPr lang="en-GB"/>
          </a:p>
        </p:txBody>
      </p:sp>
    </p:spTree>
    <p:extLst>
      <p:ext uri="{BB962C8B-B14F-4D97-AF65-F5344CB8AC3E}">
        <p14:creationId xmlns:p14="http://schemas.microsoft.com/office/powerpoint/2010/main" xmlns="" val="278532286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F0199DF-E736-45B9-9411-70D09812F7ED}" type="slidenum">
              <a:rPr lang="en-GB" smtClean="0"/>
              <a:pPr/>
              <a:t>3</a:t>
            </a:fld>
            <a:endParaRPr lang="en-GB"/>
          </a:p>
        </p:txBody>
      </p:sp>
    </p:spTree>
    <p:extLst>
      <p:ext uri="{BB962C8B-B14F-4D97-AF65-F5344CB8AC3E}">
        <p14:creationId xmlns:p14="http://schemas.microsoft.com/office/powerpoint/2010/main" xmlns="" val="21960414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F0199DF-E736-45B9-9411-70D09812F7ED}" type="slidenum">
              <a:rPr lang="en-GB" smtClean="0"/>
              <a:pPr/>
              <a:t>4</a:t>
            </a:fld>
            <a:endParaRPr lang="en-GB"/>
          </a:p>
        </p:txBody>
      </p:sp>
    </p:spTree>
    <p:extLst>
      <p:ext uri="{BB962C8B-B14F-4D97-AF65-F5344CB8AC3E}">
        <p14:creationId xmlns:p14="http://schemas.microsoft.com/office/powerpoint/2010/main" xmlns="" val="325629861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smtClean="0"/>
          </a:p>
        </p:txBody>
      </p:sp>
      <p:sp>
        <p:nvSpPr>
          <p:cNvPr id="4" name="Slide Number Placeholder 3"/>
          <p:cNvSpPr>
            <a:spLocks noGrp="1"/>
          </p:cNvSpPr>
          <p:nvPr>
            <p:ph type="sldNum" sz="quarter" idx="10"/>
          </p:nvPr>
        </p:nvSpPr>
        <p:spPr/>
        <p:txBody>
          <a:bodyPr/>
          <a:lstStyle/>
          <a:p>
            <a:fld id="{4F0199DF-E736-45B9-9411-70D09812F7ED}" type="slidenum">
              <a:rPr lang="en-GB" smtClean="0"/>
              <a:pPr/>
              <a:t>5</a:t>
            </a:fld>
            <a:endParaRPr lang="en-GB"/>
          </a:p>
        </p:txBody>
      </p:sp>
    </p:spTree>
    <p:extLst>
      <p:ext uri="{BB962C8B-B14F-4D97-AF65-F5344CB8AC3E}">
        <p14:creationId xmlns:p14="http://schemas.microsoft.com/office/powerpoint/2010/main" xmlns="" val="377372206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F0199DF-E736-45B9-9411-70D09812F7ED}" type="slidenum">
              <a:rPr lang="en-GB" smtClean="0"/>
              <a:pPr/>
              <a:t>6</a:t>
            </a:fld>
            <a:endParaRPr lang="en-GB"/>
          </a:p>
        </p:txBody>
      </p:sp>
    </p:spTree>
    <p:extLst>
      <p:ext uri="{BB962C8B-B14F-4D97-AF65-F5344CB8AC3E}">
        <p14:creationId xmlns:p14="http://schemas.microsoft.com/office/powerpoint/2010/main" xmlns="" val="56259305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F0199DF-E736-45B9-9411-70D09812F7ED}" type="slidenum">
              <a:rPr lang="en-GB" smtClean="0"/>
              <a:pPr/>
              <a:t>7</a:t>
            </a:fld>
            <a:endParaRPr lang="en-GB"/>
          </a:p>
        </p:txBody>
      </p:sp>
    </p:spTree>
    <p:extLst>
      <p:ext uri="{BB962C8B-B14F-4D97-AF65-F5344CB8AC3E}">
        <p14:creationId xmlns:p14="http://schemas.microsoft.com/office/powerpoint/2010/main" xmlns="" val="222369925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F0199DF-E736-45B9-9411-70D09812F7ED}" type="slidenum">
              <a:rPr lang="en-GB" smtClean="0"/>
              <a:pPr/>
              <a:t>9</a:t>
            </a:fld>
            <a:endParaRPr lang="en-GB"/>
          </a:p>
        </p:txBody>
      </p:sp>
    </p:spTree>
    <p:extLst>
      <p:ext uri="{BB962C8B-B14F-4D97-AF65-F5344CB8AC3E}">
        <p14:creationId xmlns:p14="http://schemas.microsoft.com/office/powerpoint/2010/main" xmlns="" val="123171572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F0199DF-E736-45B9-9411-70D09812F7ED}" type="slidenum">
              <a:rPr lang="en-GB" smtClean="0"/>
              <a:pPr/>
              <a:t>11</a:t>
            </a:fld>
            <a:endParaRPr lang="en-GB"/>
          </a:p>
        </p:txBody>
      </p:sp>
    </p:spTree>
    <p:extLst>
      <p:ext uri="{BB962C8B-B14F-4D97-AF65-F5344CB8AC3E}">
        <p14:creationId xmlns:p14="http://schemas.microsoft.com/office/powerpoint/2010/main" xmlns="" val="215450200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F0199DF-E736-45B9-9411-70D09812F7ED}" type="slidenum">
              <a:rPr lang="en-GB" smtClean="0"/>
              <a:pPr/>
              <a:t>12</a:t>
            </a:fld>
            <a:endParaRPr lang="en-GB"/>
          </a:p>
        </p:txBody>
      </p:sp>
    </p:spTree>
    <p:extLst>
      <p:ext uri="{BB962C8B-B14F-4D97-AF65-F5344CB8AC3E}">
        <p14:creationId xmlns:p14="http://schemas.microsoft.com/office/powerpoint/2010/main" xmlns="" val="53364677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F0199DF-E736-45B9-9411-70D09812F7ED}" type="slidenum">
              <a:rPr lang="en-GB" smtClean="0"/>
              <a:pPr/>
              <a:t>13</a:t>
            </a:fld>
            <a:endParaRPr lang="en-GB"/>
          </a:p>
        </p:txBody>
      </p:sp>
    </p:spTree>
    <p:extLst>
      <p:ext uri="{BB962C8B-B14F-4D97-AF65-F5344CB8AC3E}">
        <p14:creationId xmlns:p14="http://schemas.microsoft.com/office/powerpoint/2010/main" xmlns="" val="425488524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endParaRPr lang="en-GB" dirty="0"/>
          </a:p>
        </p:txBody>
      </p:sp>
      <p:sp>
        <p:nvSpPr>
          <p:cNvPr id="4" name="Slide Number Placeholder 3"/>
          <p:cNvSpPr>
            <a:spLocks noGrp="1"/>
          </p:cNvSpPr>
          <p:nvPr>
            <p:ph type="sldNum" sz="quarter" idx="10"/>
          </p:nvPr>
        </p:nvSpPr>
        <p:spPr/>
        <p:txBody>
          <a:bodyPr/>
          <a:lstStyle/>
          <a:p>
            <a:fld id="{4F0199DF-E736-45B9-9411-70D09812F7ED}" type="slidenum">
              <a:rPr lang="en-GB" smtClean="0"/>
              <a:pPr/>
              <a:t>14</a:t>
            </a:fld>
            <a:endParaRPr lang="en-GB"/>
          </a:p>
        </p:txBody>
      </p:sp>
    </p:spTree>
    <p:extLst>
      <p:ext uri="{BB962C8B-B14F-4D97-AF65-F5344CB8AC3E}">
        <p14:creationId xmlns:p14="http://schemas.microsoft.com/office/powerpoint/2010/main" xmlns="" val="107429837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smtClean="0"/>
              <a:t>Company B </a:t>
            </a:r>
            <a:r>
              <a:rPr lang="en-GB" dirty="0" smtClean="0"/>
              <a:t>is retaining</a:t>
            </a:r>
            <a:r>
              <a:rPr lang="en-GB" baseline="0" dirty="0" smtClean="0"/>
              <a:t> 60% and giving the other 40% of earnings out as dividend in year 0</a:t>
            </a:r>
          </a:p>
          <a:p>
            <a:r>
              <a:rPr lang="en-GB" baseline="0" dirty="0" smtClean="0"/>
              <a:t>In year 1 earnings will now have gone up by 6% so will be 106, if we say with 60% retaining of dividend and 40% </a:t>
            </a:r>
            <a:r>
              <a:rPr lang="en-GB" baseline="0" dirty="0" err="1" smtClean="0"/>
              <a:t>payout</a:t>
            </a:r>
            <a:r>
              <a:rPr lang="en-GB" baseline="0" dirty="0" smtClean="0"/>
              <a:t> of dividend from out turnover we have 63.6 retained of the 106 (earnings) and 42.4 dividend </a:t>
            </a:r>
            <a:r>
              <a:rPr lang="en-GB" baseline="0" dirty="0" err="1" smtClean="0"/>
              <a:t>payout</a:t>
            </a:r>
            <a:r>
              <a:rPr lang="en-GB" baseline="0" dirty="0" smtClean="0"/>
              <a:t> of the 106 (earnings).</a:t>
            </a:r>
          </a:p>
          <a:p>
            <a:r>
              <a:rPr lang="en-GB" baseline="0" dirty="0" smtClean="0"/>
              <a:t>In year 2 </a:t>
            </a:r>
            <a:r>
              <a:rPr lang="en-US" baseline="0" dirty="0" smtClean="0"/>
              <a:t>earnings will now have gone up by 6% so will be 112.36, if we say with 60% retaining of dividend and 40% payout of dividend from out turnover we have 67.416 retained of the 112.36 (earnings) and 44.994 dividend payout of the 112.36 (earnings).</a:t>
            </a:r>
          </a:p>
          <a:p>
            <a:endParaRPr lang="en-GB" dirty="0" smtClean="0"/>
          </a:p>
          <a:p>
            <a:r>
              <a:rPr lang="en-GB" dirty="0" smtClean="0"/>
              <a:t>What follows is a short illustration of the principle of </a:t>
            </a:r>
            <a:r>
              <a:rPr lang="en-GB" dirty="0" err="1" smtClean="0"/>
              <a:t>rb</a:t>
            </a:r>
            <a:r>
              <a:rPr lang="en-GB" dirty="0" smtClean="0"/>
              <a:t> growth</a:t>
            </a:r>
            <a:r>
              <a:rPr lang="en-GB" baseline="0" dirty="0" smtClean="0"/>
              <a:t> on slide</a:t>
            </a:r>
          </a:p>
          <a:p>
            <a:r>
              <a:rPr lang="en-GB" baseline="0" dirty="0" smtClean="0"/>
              <a:t>Growth rate (of profits and therefore the dividends per annum) = 0.1 * 0.6 = 0.06? I think watch video lecture to confirm.</a:t>
            </a:r>
            <a:endParaRPr lang="en-GB" dirty="0"/>
          </a:p>
        </p:txBody>
      </p:sp>
      <p:sp>
        <p:nvSpPr>
          <p:cNvPr id="4" name="Slide Number Placeholder 3"/>
          <p:cNvSpPr>
            <a:spLocks noGrp="1"/>
          </p:cNvSpPr>
          <p:nvPr>
            <p:ph type="sldNum" sz="quarter" idx="10"/>
          </p:nvPr>
        </p:nvSpPr>
        <p:spPr/>
        <p:txBody>
          <a:bodyPr/>
          <a:lstStyle/>
          <a:p>
            <a:fld id="{4F0199DF-E736-45B9-9411-70D09812F7ED}" type="slidenum">
              <a:rPr lang="en-GB" smtClean="0"/>
              <a:pPr/>
              <a:t>15</a:t>
            </a:fld>
            <a:endParaRPr lang="en-GB"/>
          </a:p>
        </p:txBody>
      </p:sp>
    </p:spTree>
    <p:extLst>
      <p:ext uri="{BB962C8B-B14F-4D97-AF65-F5344CB8AC3E}">
        <p14:creationId xmlns:p14="http://schemas.microsoft.com/office/powerpoint/2010/main" xmlns="" val="235284969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b="0" dirty="0"/>
          </a:p>
        </p:txBody>
      </p:sp>
      <p:sp>
        <p:nvSpPr>
          <p:cNvPr id="4" name="Slide Number Placeholder 3"/>
          <p:cNvSpPr>
            <a:spLocks noGrp="1"/>
          </p:cNvSpPr>
          <p:nvPr>
            <p:ph type="sldNum" sz="quarter" idx="10"/>
          </p:nvPr>
        </p:nvSpPr>
        <p:spPr/>
        <p:txBody>
          <a:bodyPr/>
          <a:lstStyle/>
          <a:p>
            <a:fld id="{4F0199DF-E736-45B9-9411-70D09812F7ED}" type="slidenum">
              <a:rPr lang="en-GB" smtClean="0"/>
              <a:pPr/>
              <a:t>18</a:t>
            </a:fld>
            <a:endParaRPr lang="en-GB"/>
          </a:p>
        </p:txBody>
      </p:sp>
    </p:spTree>
    <p:extLst>
      <p:ext uri="{BB962C8B-B14F-4D97-AF65-F5344CB8AC3E}">
        <p14:creationId xmlns:p14="http://schemas.microsoft.com/office/powerpoint/2010/main" xmlns="" val="56843302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F0199DF-E736-45B9-9411-70D09812F7ED}" type="slidenum">
              <a:rPr lang="en-GB" smtClean="0"/>
              <a:pPr/>
              <a:t>20</a:t>
            </a:fld>
            <a:endParaRPr lang="en-GB"/>
          </a:p>
        </p:txBody>
      </p:sp>
    </p:spTree>
    <p:extLst>
      <p:ext uri="{BB962C8B-B14F-4D97-AF65-F5344CB8AC3E}">
        <p14:creationId xmlns:p14="http://schemas.microsoft.com/office/powerpoint/2010/main" xmlns="" val="64262726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F0199DF-E736-45B9-9411-70D09812F7ED}" type="slidenum">
              <a:rPr lang="en-GB" smtClean="0"/>
              <a:pPr/>
              <a:t>21</a:t>
            </a:fld>
            <a:endParaRPr lang="en-GB"/>
          </a:p>
        </p:txBody>
      </p:sp>
    </p:spTree>
    <p:extLst>
      <p:ext uri="{BB962C8B-B14F-4D97-AF65-F5344CB8AC3E}">
        <p14:creationId xmlns:p14="http://schemas.microsoft.com/office/powerpoint/2010/main" xmlns="" val="240582569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lphaLcParenBoth"/>
            </a:pPr>
            <a:endParaRPr lang="en-US" dirty="0"/>
          </a:p>
        </p:txBody>
      </p:sp>
      <p:sp>
        <p:nvSpPr>
          <p:cNvPr id="4" name="Slide Number Placeholder 3"/>
          <p:cNvSpPr>
            <a:spLocks noGrp="1"/>
          </p:cNvSpPr>
          <p:nvPr>
            <p:ph type="sldNum" sz="quarter" idx="10"/>
          </p:nvPr>
        </p:nvSpPr>
        <p:spPr/>
        <p:txBody>
          <a:bodyPr/>
          <a:lstStyle/>
          <a:p>
            <a:fld id="{4F0199DF-E736-45B9-9411-70D09812F7ED}" type="slidenum">
              <a:rPr lang="en-GB" smtClean="0"/>
              <a:pPr/>
              <a:t>22</a:t>
            </a:fld>
            <a:endParaRPr lang="en-GB"/>
          </a:p>
        </p:txBody>
      </p:sp>
    </p:spTree>
    <p:extLst>
      <p:ext uri="{BB962C8B-B14F-4D97-AF65-F5344CB8AC3E}">
        <p14:creationId xmlns:p14="http://schemas.microsoft.com/office/powerpoint/2010/main" xmlns="" val="279450903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smtClean="0"/>
          </a:p>
        </p:txBody>
      </p:sp>
      <p:sp>
        <p:nvSpPr>
          <p:cNvPr id="4" name="Slide Number Placeholder 3"/>
          <p:cNvSpPr>
            <a:spLocks noGrp="1"/>
          </p:cNvSpPr>
          <p:nvPr>
            <p:ph type="sldNum" sz="quarter" idx="10"/>
          </p:nvPr>
        </p:nvSpPr>
        <p:spPr/>
        <p:txBody>
          <a:bodyPr/>
          <a:lstStyle/>
          <a:p>
            <a:fld id="{4F0199DF-E736-45B9-9411-70D09812F7ED}" type="slidenum">
              <a:rPr lang="en-GB" smtClean="0"/>
              <a:pPr/>
              <a:t>23</a:t>
            </a:fld>
            <a:endParaRPr lang="en-GB"/>
          </a:p>
        </p:txBody>
      </p:sp>
    </p:spTree>
    <p:extLst>
      <p:ext uri="{BB962C8B-B14F-4D97-AF65-F5344CB8AC3E}">
        <p14:creationId xmlns:p14="http://schemas.microsoft.com/office/powerpoint/2010/main" xmlns="" val="318764906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lphaLcParenBoth"/>
            </a:pPr>
            <a:endParaRPr lang="en-GB" dirty="0"/>
          </a:p>
        </p:txBody>
      </p:sp>
      <p:sp>
        <p:nvSpPr>
          <p:cNvPr id="4" name="Slide Number Placeholder 3"/>
          <p:cNvSpPr>
            <a:spLocks noGrp="1"/>
          </p:cNvSpPr>
          <p:nvPr>
            <p:ph type="sldNum" sz="quarter" idx="10"/>
          </p:nvPr>
        </p:nvSpPr>
        <p:spPr/>
        <p:txBody>
          <a:bodyPr/>
          <a:lstStyle/>
          <a:p>
            <a:fld id="{4F0199DF-E736-45B9-9411-70D09812F7ED}" type="slidenum">
              <a:rPr lang="en-GB" smtClean="0"/>
              <a:pPr/>
              <a:t>24</a:t>
            </a:fld>
            <a:endParaRPr lang="en-GB"/>
          </a:p>
        </p:txBody>
      </p:sp>
    </p:spTree>
    <p:extLst>
      <p:ext uri="{BB962C8B-B14F-4D97-AF65-F5344CB8AC3E}">
        <p14:creationId xmlns:p14="http://schemas.microsoft.com/office/powerpoint/2010/main" xmlns="" val="45851081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F0199DF-E736-45B9-9411-70D09812F7ED}" type="slidenum">
              <a:rPr lang="en-GB" smtClean="0"/>
              <a:pPr/>
              <a:t>25</a:t>
            </a:fld>
            <a:endParaRPr lang="en-GB"/>
          </a:p>
        </p:txBody>
      </p:sp>
    </p:spTree>
    <p:extLst>
      <p:ext uri="{BB962C8B-B14F-4D97-AF65-F5344CB8AC3E}">
        <p14:creationId xmlns:p14="http://schemas.microsoft.com/office/powerpoint/2010/main" xmlns="" val="97525011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smtClean="0"/>
              <a:t>Note. </a:t>
            </a:r>
            <a:r>
              <a:rPr lang="en-GB" dirty="0" smtClean="0"/>
              <a:t>Always the weighted average based on ex div</a:t>
            </a:r>
            <a:r>
              <a:rPr lang="en-GB" baseline="0" dirty="0" smtClean="0"/>
              <a:t> or ex interest market values (not cum div or cum </a:t>
            </a:r>
            <a:r>
              <a:rPr lang="en-GB" baseline="0" dirty="0" err="1" smtClean="0"/>
              <a:t>int</a:t>
            </a:r>
            <a:r>
              <a:rPr lang="en-GB" baseline="0" dirty="0" smtClean="0"/>
              <a:t>)</a:t>
            </a:r>
            <a:endParaRPr lang="en-US" dirty="0"/>
          </a:p>
        </p:txBody>
      </p:sp>
      <p:sp>
        <p:nvSpPr>
          <p:cNvPr id="4" name="Slide Number Placeholder 3"/>
          <p:cNvSpPr>
            <a:spLocks noGrp="1"/>
          </p:cNvSpPr>
          <p:nvPr>
            <p:ph type="sldNum" sz="quarter" idx="10"/>
          </p:nvPr>
        </p:nvSpPr>
        <p:spPr/>
        <p:txBody>
          <a:bodyPr/>
          <a:lstStyle/>
          <a:p>
            <a:fld id="{4F0199DF-E736-45B9-9411-70D09812F7ED}" type="slidenum">
              <a:rPr lang="en-GB" smtClean="0"/>
              <a:pPr/>
              <a:t>26</a:t>
            </a:fld>
            <a:endParaRPr lang="en-GB"/>
          </a:p>
        </p:txBody>
      </p:sp>
    </p:spTree>
    <p:extLst>
      <p:ext uri="{BB962C8B-B14F-4D97-AF65-F5344CB8AC3E}">
        <p14:creationId xmlns:p14="http://schemas.microsoft.com/office/powerpoint/2010/main" xmlns="" val="299041128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F0199DF-E736-45B9-9411-70D09812F7ED}" type="slidenum">
              <a:rPr lang="en-GB" smtClean="0"/>
              <a:pPr/>
              <a:t>27</a:t>
            </a:fld>
            <a:endParaRPr lang="en-GB"/>
          </a:p>
        </p:txBody>
      </p:sp>
    </p:spTree>
    <p:extLst>
      <p:ext uri="{BB962C8B-B14F-4D97-AF65-F5344CB8AC3E}">
        <p14:creationId xmlns:p14="http://schemas.microsoft.com/office/powerpoint/2010/main" xmlns="" val="305653233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smtClean="0">
                <a:ln>
                  <a:noFill/>
                </a:ln>
                <a:solidFill>
                  <a:prstClr val="black"/>
                </a:solidFill>
                <a:effectLst/>
                <a:uLnTx/>
                <a:uFillTx/>
                <a:latin typeface="+mn-lt"/>
                <a:ea typeface="+mn-ea"/>
                <a:cs typeface="+mn-cs"/>
              </a:rPr>
              <a:t>When doing the discounting for the cost of debt we have to make a guess at both discount factors. The </a:t>
            </a:r>
            <a:r>
              <a:rPr kumimoji="0" lang="en-GB" sz="1200" b="0" i="0" u="none" strike="noStrike" kern="1200" cap="none" spc="0" normalizeH="0" baseline="0" noProof="0" dirty="0" err="1" smtClean="0">
                <a:ln>
                  <a:noFill/>
                </a:ln>
                <a:solidFill>
                  <a:prstClr val="black"/>
                </a:solidFill>
                <a:effectLst/>
                <a:uLnTx/>
                <a:uFillTx/>
                <a:latin typeface="+mn-lt"/>
                <a:ea typeface="+mn-ea"/>
                <a:cs typeface="+mn-cs"/>
              </a:rPr>
              <a:t>opentution</a:t>
            </a:r>
            <a:r>
              <a:rPr kumimoji="0" lang="en-GB" sz="1200" b="0" i="0" u="none" strike="noStrike" kern="1200" cap="none" spc="0" normalizeH="0" baseline="0" noProof="0" dirty="0" smtClean="0">
                <a:ln>
                  <a:noFill/>
                </a:ln>
                <a:solidFill>
                  <a:prstClr val="black"/>
                </a:solidFill>
                <a:effectLst/>
                <a:uLnTx/>
                <a:uFillTx/>
                <a:latin typeface="+mn-lt"/>
                <a:ea typeface="+mn-ea"/>
                <a:cs typeface="+mn-cs"/>
              </a:rPr>
              <a:t> guy always starts with 10% as this is in the middle of the table. If you pick different discount factors from the one chosen here you will get a slightly different cost of debt but no more than 1%. </a:t>
            </a:r>
            <a:r>
              <a:rPr kumimoji="0" lang="en-GB" sz="1200" b="0" i="0" u="none" strike="noStrike" kern="1200" cap="none" spc="0" normalizeH="0" baseline="0" noProof="0" smtClean="0">
                <a:ln>
                  <a:noFill/>
                </a:ln>
                <a:solidFill>
                  <a:prstClr val="black"/>
                </a:solidFill>
                <a:effectLst/>
                <a:uLnTx/>
                <a:uFillTx/>
                <a:latin typeface="+mn-lt"/>
                <a:ea typeface="+mn-ea"/>
                <a:cs typeface="+mn-cs"/>
              </a:rPr>
              <a:t>This does not matter though you will still get full marks.</a:t>
            </a:r>
          </a:p>
          <a:p>
            <a:endParaRPr lang="en-GB" dirty="0"/>
          </a:p>
        </p:txBody>
      </p:sp>
      <p:sp>
        <p:nvSpPr>
          <p:cNvPr id="4" name="Slide Number Placeholder 3"/>
          <p:cNvSpPr>
            <a:spLocks noGrp="1"/>
          </p:cNvSpPr>
          <p:nvPr>
            <p:ph type="sldNum" sz="quarter" idx="10"/>
          </p:nvPr>
        </p:nvSpPr>
        <p:spPr/>
        <p:txBody>
          <a:bodyPr/>
          <a:lstStyle/>
          <a:p>
            <a:fld id="{4F0199DF-E736-45B9-9411-70D09812F7ED}" type="slidenum">
              <a:rPr lang="en-GB" smtClean="0"/>
              <a:pPr/>
              <a:t>29</a:t>
            </a:fld>
            <a:endParaRPr lang="en-GB"/>
          </a:p>
        </p:txBody>
      </p:sp>
    </p:spTree>
    <p:extLst>
      <p:ext uri="{BB962C8B-B14F-4D97-AF65-F5344CB8AC3E}">
        <p14:creationId xmlns:p14="http://schemas.microsoft.com/office/powerpoint/2010/main" xmlns="" val="300889057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EC63A6F3-D2A4-49F0-962E-F263BE59C225}" type="datetimeFigureOut">
              <a:rPr lang="en-GB" smtClean="0"/>
              <a:pPr/>
              <a:t>13/11/2018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519AB19-89DF-4DA2-A66A-8CC4E387C82F}" type="slidenum">
              <a:rPr lang="en-GB" smtClean="0"/>
              <a:pPr/>
              <a:t>‹#›</a:t>
            </a:fld>
            <a:endParaRPr lang="en-GB"/>
          </a:p>
        </p:txBody>
      </p:sp>
    </p:spTree>
    <p:extLst>
      <p:ext uri="{BB962C8B-B14F-4D97-AF65-F5344CB8AC3E}">
        <p14:creationId xmlns:p14="http://schemas.microsoft.com/office/powerpoint/2010/main" xmlns="" val="167700189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EC63A6F3-D2A4-49F0-962E-F263BE59C225}" type="datetimeFigureOut">
              <a:rPr lang="en-GB" smtClean="0"/>
              <a:pPr/>
              <a:t>13/11/2018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519AB19-89DF-4DA2-A66A-8CC4E387C82F}" type="slidenum">
              <a:rPr lang="en-GB" smtClean="0"/>
              <a:pPr/>
              <a:t>‹#›</a:t>
            </a:fld>
            <a:endParaRPr lang="en-GB"/>
          </a:p>
        </p:txBody>
      </p:sp>
    </p:spTree>
    <p:extLst>
      <p:ext uri="{BB962C8B-B14F-4D97-AF65-F5344CB8AC3E}">
        <p14:creationId xmlns:p14="http://schemas.microsoft.com/office/powerpoint/2010/main" xmlns="" val="262344826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EC63A6F3-D2A4-49F0-962E-F263BE59C225}" type="datetimeFigureOut">
              <a:rPr lang="en-GB" smtClean="0"/>
              <a:pPr/>
              <a:t>13/11/2018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519AB19-89DF-4DA2-A66A-8CC4E387C82F}" type="slidenum">
              <a:rPr lang="en-GB" smtClean="0"/>
              <a:pPr/>
              <a:t>‹#›</a:t>
            </a:fld>
            <a:endParaRPr lang="en-GB"/>
          </a:p>
        </p:txBody>
      </p:sp>
    </p:spTree>
    <p:extLst>
      <p:ext uri="{BB962C8B-B14F-4D97-AF65-F5344CB8AC3E}">
        <p14:creationId xmlns:p14="http://schemas.microsoft.com/office/powerpoint/2010/main" xmlns="" val="297106572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EC63A6F3-D2A4-49F0-962E-F263BE59C225}" type="datetimeFigureOut">
              <a:rPr lang="en-GB" smtClean="0"/>
              <a:pPr/>
              <a:t>13/11/2018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519AB19-89DF-4DA2-A66A-8CC4E387C82F}" type="slidenum">
              <a:rPr lang="en-GB" smtClean="0"/>
              <a:pPr/>
              <a:t>‹#›</a:t>
            </a:fld>
            <a:endParaRPr lang="en-GB"/>
          </a:p>
        </p:txBody>
      </p:sp>
    </p:spTree>
    <p:extLst>
      <p:ext uri="{BB962C8B-B14F-4D97-AF65-F5344CB8AC3E}">
        <p14:creationId xmlns:p14="http://schemas.microsoft.com/office/powerpoint/2010/main" xmlns="" val="187882414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EC63A6F3-D2A4-49F0-962E-F263BE59C225}" type="datetimeFigureOut">
              <a:rPr lang="en-GB" smtClean="0"/>
              <a:pPr/>
              <a:t>13/11/2018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519AB19-89DF-4DA2-A66A-8CC4E387C82F}" type="slidenum">
              <a:rPr lang="en-GB" smtClean="0"/>
              <a:pPr/>
              <a:t>‹#›</a:t>
            </a:fld>
            <a:endParaRPr lang="en-GB"/>
          </a:p>
        </p:txBody>
      </p:sp>
    </p:spTree>
    <p:extLst>
      <p:ext uri="{BB962C8B-B14F-4D97-AF65-F5344CB8AC3E}">
        <p14:creationId xmlns:p14="http://schemas.microsoft.com/office/powerpoint/2010/main" xmlns="" val="426461986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EC63A6F3-D2A4-49F0-962E-F263BE59C225}" type="datetimeFigureOut">
              <a:rPr lang="en-GB" smtClean="0"/>
              <a:pPr/>
              <a:t>13/11/2018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519AB19-89DF-4DA2-A66A-8CC4E387C82F}" type="slidenum">
              <a:rPr lang="en-GB" smtClean="0"/>
              <a:pPr/>
              <a:t>‹#›</a:t>
            </a:fld>
            <a:endParaRPr lang="en-GB"/>
          </a:p>
        </p:txBody>
      </p:sp>
    </p:spTree>
    <p:extLst>
      <p:ext uri="{BB962C8B-B14F-4D97-AF65-F5344CB8AC3E}">
        <p14:creationId xmlns:p14="http://schemas.microsoft.com/office/powerpoint/2010/main" xmlns="" val="147940725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C63A6F3-D2A4-49F0-962E-F263BE59C225}" type="datetimeFigureOut">
              <a:rPr lang="en-GB" smtClean="0"/>
              <a:pPr/>
              <a:t>13/11/2018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6519AB19-89DF-4DA2-A66A-8CC4E387C82F}" type="slidenum">
              <a:rPr lang="en-GB" smtClean="0"/>
              <a:pPr/>
              <a:t>‹#›</a:t>
            </a:fld>
            <a:endParaRPr lang="en-GB"/>
          </a:p>
        </p:txBody>
      </p:sp>
    </p:spTree>
    <p:extLst>
      <p:ext uri="{BB962C8B-B14F-4D97-AF65-F5344CB8AC3E}">
        <p14:creationId xmlns:p14="http://schemas.microsoft.com/office/powerpoint/2010/main" xmlns="" val="22693336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EC63A6F3-D2A4-49F0-962E-F263BE59C225}" type="datetimeFigureOut">
              <a:rPr lang="en-GB" smtClean="0"/>
              <a:pPr/>
              <a:t>13/11/2018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519AB19-89DF-4DA2-A66A-8CC4E387C82F}" type="slidenum">
              <a:rPr lang="en-GB" smtClean="0"/>
              <a:pPr/>
              <a:t>‹#›</a:t>
            </a:fld>
            <a:endParaRPr lang="en-GB"/>
          </a:p>
        </p:txBody>
      </p:sp>
    </p:spTree>
    <p:extLst>
      <p:ext uri="{BB962C8B-B14F-4D97-AF65-F5344CB8AC3E}">
        <p14:creationId xmlns:p14="http://schemas.microsoft.com/office/powerpoint/2010/main" xmlns="" val="258567511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EC63A6F3-D2A4-49F0-962E-F263BE59C225}" type="datetimeFigureOut">
              <a:rPr lang="en-GB" smtClean="0"/>
              <a:pPr/>
              <a:t>13/11/2018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519AB19-89DF-4DA2-A66A-8CC4E387C82F}" type="slidenum">
              <a:rPr lang="en-GB" smtClean="0"/>
              <a:pPr/>
              <a:t>‹#›</a:t>
            </a:fld>
            <a:endParaRPr lang="en-GB"/>
          </a:p>
        </p:txBody>
      </p:sp>
    </p:spTree>
    <p:extLst>
      <p:ext uri="{BB962C8B-B14F-4D97-AF65-F5344CB8AC3E}">
        <p14:creationId xmlns:p14="http://schemas.microsoft.com/office/powerpoint/2010/main" xmlns="" val="392821197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EC63A6F3-D2A4-49F0-962E-F263BE59C225}" type="datetimeFigureOut">
              <a:rPr lang="en-GB" smtClean="0"/>
              <a:pPr/>
              <a:t>13/11/2018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519AB19-89DF-4DA2-A66A-8CC4E387C82F}" type="slidenum">
              <a:rPr lang="en-GB" smtClean="0"/>
              <a:pPr/>
              <a:t>‹#›</a:t>
            </a:fld>
            <a:endParaRPr lang="en-GB"/>
          </a:p>
        </p:txBody>
      </p:sp>
    </p:spTree>
    <p:extLst>
      <p:ext uri="{BB962C8B-B14F-4D97-AF65-F5344CB8AC3E}">
        <p14:creationId xmlns:p14="http://schemas.microsoft.com/office/powerpoint/2010/main" xmlns="" val="14764904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EC63A6F3-D2A4-49F0-962E-F263BE59C225}" type="datetimeFigureOut">
              <a:rPr lang="en-GB" smtClean="0"/>
              <a:pPr/>
              <a:t>13/11/2018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519AB19-89DF-4DA2-A66A-8CC4E387C82F}" type="slidenum">
              <a:rPr lang="en-GB" smtClean="0"/>
              <a:pPr/>
              <a:t>‹#›</a:t>
            </a:fld>
            <a:endParaRPr lang="en-GB"/>
          </a:p>
        </p:txBody>
      </p:sp>
    </p:spTree>
    <p:extLst>
      <p:ext uri="{BB962C8B-B14F-4D97-AF65-F5344CB8AC3E}">
        <p14:creationId xmlns:p14="http://schemas.microsoft.com/office/powerpoint/2010/main" xmlns="" val="124106776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C63A6F3-D2A4-49F0-962E-F263BE59C225}" type="datetimeFigureOut">
              <a:rPr lang="en-GB" smtClean="0"/>
              <a:pPr/>
              <a:t>13/11/2018</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519AB19-89DF-4DA2-A66A-8CC4E387C82F}" type="slidenum">
              <a:rPr lang="en-GB" smtClean="0"/>
              <a:pPr/>
              <a:t>‹#›</a:t>
            </a:fld>
            <a:endParaRPr lang="en-GB"/>
          </a:p>
        </p:txBody>
      </p:sp>
    </p:spTree>
    <p:extLst>
      <p:ext uri="{BB962C8B-B14F-4D97-AF65-F5344CB8AC3E}">
        <p14:creationId xmlns:p14="http://schemas.microsoft.com/office/powerpoint/2010/main" xmlns="" val="410418675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6.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8.xml"/><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2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21.xml"/><Relationship Id="rId1" Type="http://schemas.openxmlformats.org/officeDocument/2006/relationships/slideLayout" Target="../slideLayouts/slideLayout2.xml"/><Relationship Id="rId5" Type="http://schemas.openxmlformats.org/officeDocument/2006/relationships/image" Target="../media/image13.png"/><Relationship Id="rId4" Type="http://schemas.openxmlformats.org/officeDocument/2006/relationships/image" Target="../media/image12.png"/></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smtClean="0"/>
              <a:t>Week seven </a:t>
            </a:r>
            <a:r>
              <a:rPr lang="en-GB" dirty="0" smtClean="0"/>
              <a:t>session two</a:t>
            </a:r>
            <a:endParaRPr lang="en-GB" dirty="0"/>
          </a:p>
        </p:txBody>
      </p:sp>
      <p:sp>
        <p:nvSpPr>
          <p:cNvPr id="3" name="Subtitle 2"/>
          <p:cNvSpPr>
            <a:spLocks noGrp="1"/>
          </p:cNvSpPr>
          <p:nvPr>
            <p:ph type="subTitle" idx="1"/>
          </p:nvPr>
        </p:nvSpPr>
        <p:spPr/>
        <p:txBody>
          <a:bodyPr/>
          <a:lstStyle/>
          <a:p>
            <a:r>
              <a:rPr lang="en-GB" dirty="0" smtClean="0"/>
              <a:t>The cost of capital</a:t>
            </a:r>
          </a:p>
        </p:txBody>
      </p:sp>
    </p:spTree>
    <p:extLst>
      <p:ext uri="{BB962C8B-B14F-4D97-AF65-F5344CB8AC3E}">
        <p14:creationId xmlns:p14="http://schemas.microsoft.com/office/powerpoint/2010/main" xmlns="" val="396168843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cost of capital</a:t>
            </a:r>
            <a:endParaRPr lang="en-GB" dirty="0"/>
          </a:p>
        </p:txBody>
      </p:sp>
      <p:sp>
        <p:nvSpPr>
          <p:cNvPr id="3" name="Content Placeholder 2"/>
          <p:cNvSpPr>
            <a:spLocks noGrp="1"/>
          </p:cNvSpPr>
          <p:nvPr>
            <p:ph idx="1"/>
          </p:nvPr>
        </p:nvSpPr>
        <p:spPr/>
        <p:txBody>
          <a:bodyPr/>
          <a:lstStyle/>
          <a:p>
            <a:r>
              <a:rPr lang="en-GB" dirty="0"/>
              <a:t>W</a:t>
            </a:r>
            <a:r>
              <a:rPr lang="en-GB" dirty="0" smtClean="0"/>
              <a:t>e looked at the theoretical valuation of equity and of debt. In this lecture we will apply the same principles to the calculation of the cost of equity and the cost of debt.</a:t>
            </a:r>
          </a:p>
          <a:p>
            <a:endParaRPr lang="en-GB" dirty="0"/>
          </a:p>
        </p:txBody>
      </p:sp>
    </p:spTree>
    <p:extLst>
      <p:ext uri="{BB962C8B-B14F-4D97-AF65-F5344CB8AC3E}">
        <p14:creationId xmlns:p14="http://schemas.microsoft.com/office/powerpoint/2010/main" xmlns="" val="2455025088"/>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cost of capital</a:t>
            </a:r>
            <a:endParaRPr lang="en-GB" dirty="0"/>
          </a:p>
        </p:txBody>
      </p:sp>
      <p:sp>
        <p:nvSpPr>
          <p:cNvPr id="3" name="Content Placeholder 2"/>
          <p:cNvSpPr>
            <a:spLocks noGrp="1"/>
          </p:cNvSpPr>
          <p:nvPr>
            <p:ph idx="1"/>
          </p:nvPr>
        </p:nvSpPr>
        <p:spPr>
          <a:xfrm>
            <a:off x="460301" y="1295325"/>
            <a:ext cx="8229600" cy="4525963"/>
          </a:xfrm>
        </p:spPr>
        <p:txBody>
          <a:bodyPr>
            <a:normAutofit fontScale="92500" lnSpcReduction="20000"/>
          </a:bodyPr>
          <a:lstStyle/>
          <a:p>
            <a:pPr marL="0" indent="0">
              <a:buNone/>
            </a:pPr>
            <a:r>
              <a:rPr lang="en-GB" b="1" i="0" u="none" strike="noStrike" baseline="0" dirty="0" smtClean="0">
                <a:solidFill>
                  <a:srgbClr val="0049BC"/>
                </a:solidFill>
                <a:latin typeface="WarnockPro-Bold"/>
              </a:rPr>
              <a:t>The cost of equity</a:t>
            </a:r>
          </a:p>
          <a:p>
            <a:r>
              <a:rPr lang="en-GB" sz="2800" dirty="0" smtClean="0"/>
              <a:t>If a company is trying to decide whether or not to invest in a new project, they will need to know the cost of the money being used.  If financed by shareholders what Rate of Return</a:t>
            </a:r>
          </a:p>
          <a:p>
            <a:r>
              <a:rPr lang="en-GB" sz="2800" dirty="0" smtClean="0"/>
              <a:t>Estimate the future equity of finance (cost of equity) </a:t>
            </a:r>
          </a:p>
          <a:p>
            <a:r>
              <a:rPr lang="en-GB" sz="2800" dirty="0" smtClean="0"/>
              <a:t>The market value of shares depends on expected dividends and the shareholders required return shown last lecture</a:t>
            </a:r>
          </a:p>
          <a:p>
            <a:r>
              <a:rPr lang="en-GB" sz="2800" dirty="0" smtClean="0"/>
              <a:t>So the cost of capital (rate of return required by shareholders) is dependent on market value of shares and expected future dividends</a:t>
            </a:r>
            <a:endParaRPr lang="en-GB" sz="2800" dirty="0"/>
          </a:p>
        </p:txBody>
      </p:sp>
      <p:pic>
        <p:nvPicPr>
          <p:cNvPr id="1026" name="Picture 2"/>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755576" y="5805264"/>
            <a:ext cx="4886574" cy="792088"/>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Tree>
    <p:extLst>
      <p:ext uri="{BB962C8B-B14F-4D97-AF65-F5344CB8AC3E}">
        <p14:creationId xmlns:p14="http://schemas.microsoft.com/office/powerpoint/2010/main" xmlns="" val="3298818767"/>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Cost of capital</a:t>
            </a:r>
            <a:endParaRPr lang="en-GB" dirty="0"/>
          </a:p>
        </p:txBody>
      </p:sp>
      <p:sp>
        <p:nvSpPr>
          <p:cNvPr id="3" name="Content Placeholder 2"/>
          <p:cNvSpPr>
            <a:spLocks noGrp="1"/>
          </p:cNvSpPr>
          <p:nvPr>
            <p:ph idx="1"/>
          </p:nvPr>
        </p:nvSpPr>
        <p:spPr/>
        <p:txBody>
          <a:bodyPr>
            <a:normAutofit fontScale="77500" lnSpcReduction="20000"/>
          </a:bodyPr>
          <a:lstStyle/>
          <a:p>
            <a:pPr marL="0" indent="0">
              <a:buNone/>
            </a:pPr>
            <a:r>
              <a:rPr lang="en-GB" dirty="0"/>
              <a:t>In theory the share price is based on the dividends expected and the rate of return required (the buyers of the shares. So to work out the rate of return if we do not know it </a:t>
            </a:r>
            <a:r>
              <a:rPr lang="en-GB" dirty="0" smtClean="0"/>
              <a:t>we can use the market price and the expected dividend pay out to work cost of cost of capital or rate of return required</a:t>
            </a:r>
          </a:p>
          <a:p>
            <a:pPr marL="0" indent="0">
              <a:buNone/>
            </a:pPr>
            <a:endParaRPr lang="en-GB" b="1" dirty="0"/>
          </a:p>
          <a:p>
            <a:pPr marL="0" indent="0">
              <a:buNone/>
            </a:pPr>
            <a:r>
              <a:rPr lang="en-GB" b="1" dirty="0" smtClean="0"/>
              <a:t>Example one</a:t>
            </a:r>
          </a:p>
          <a:p>
            <a:pPr marL="0" indent="0">
              <a:buNone/>
            </a:pPr>
            <a:r>
              <a:rPr lang="en-GB" dirty="0" smtClean="0"/>
              <a:t>S plc has in issue $1 shares with a market value of $2.40 per share. A constant dividend of 30c per share has just been paid.</a:t>
            </a:r>
          </a:p>
          <a:p>
            <a:pPr marL="0" indent="0">
              <a:buNone/>
            </a:pPr>
            <a:r>
              <a:rPr lang="en-GB" b="1" dirty="0" smtClean="0"/>
              <a:t>What is the shareholders required return ( </a:t>
            </a:r>
            <a:r>
              <a:rPr lang="en-GB" b="1" dirty="0" err="1" smtClean="0"/>
              <a:t>ke</a:t>
            </a:r>
            <a:r>
              <a:rPr lang="en-GB" b="1" dirty="0" smtClean="0"/>
              <a:t> ), (and therefore the cost of equity to the company)?</a:t>
            </a:r>
            <a:endParaRPr lang="en-GB" b="1" dirty="0"/>
          </a:p>
        </p:txBody>
      </p:sp>
    </p:spTree>
    <p:extLst>
      <p:ext uri="{BB962C8B-B14F-4D97-AF65-F5344CB8AC3E}">
        <p14:creationId xmlns:p14="http://schemas.microsoft.com/office/powerpoint/2010/main" xmlns="" val="2371806394"/>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Cost of capital</a:t>
            </a:r>
            <a:endParaRPr lang="en-GB" dirty="0"/>
          </a:p>
        </p:txBody>
      </p:sp>
      <p:sp>
        <p:nvSpPr>
          <p:cNvPr id="3" name="Content Placeholder 2"/>
          <p:cNvSpPr>
            <a:spLocks noGrp="1"/>
          </p:cNvSpPr>
          <p:nvPr>
            <p:ph idx="1"/>
          </p:nvPr>
        </p:nvSpPr>
        <p:spPr/>
        <p:txBody>
          <a:bodyPr/>
          <a:lstStyle/>
          <a:p>
            <a:pPr marL="0" indent="0">
              <a:buNone/>
            </a:pPr>
            <a:r>
              <a:rPr lang="en-GB" dirty="0" smtClean="0"/>
              <a:t>Example one</a:t>
            </a:r>
            <a:endParaRPr lang="en-GB" dirty="0"/>
          </a:p>
        </p:txBody>
      </p:sp>
      <p:pic>
        <p:nvPicPr>
          <p:cNvPr id="1028" name="Picture 4"/>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1220787" y="2852936"/>
            <a:ext cx="6328703" cy="1512168"/>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Tree>
    <p:extLst>
      <p:ext uri="{BB962C8B-B14F-4D97-AF65-F5344CB8AC3E}">
        <p14:creationId xmlns:p14="http://schemas.microsoft.com/office/powerpoint/2010/main" xmlns="" val="4284690491"/>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Cost of capital</a:t>
            </a:r>
            <a:endParaRPr lang="en-GB" dirty="0"/>
          </a:p>
        </p:txBody>
      </p:sp>
      <p:sp>
        <p:nvSpPr>
          <p:cNvPr id="3" name="Content Placeholder 2"/>
          <p:cNvSpPr>
            <a:spLocks noGrp="1"/>
          </p:cNvSpPr>
          <p:nvPr>
            <p:ph idx="1"/>
          </p:nvPr>
        </p:nvSpPr>
        <p:spPr/>
        <p:txBody>
          <a:bodyPr/>
          <a:lstStyle/>
          <a:p>
            <a:r>
              <a:rPr lang="en-GB" dirty="0" smtClean="0"/>
              <a:t>The problem with this example one is that it assumes that shareholders are expecting a constant dividend. </a:t>
            </a:r>
          </a:p>
          <a:p>
            <a:r>
              <a:rPr lang="en-GB" dirty="0" smtClean="0"/>
              <a:t>When there is growth in dividends we use exactly the same formula as in the last lecture </a:t>
            </a:r>
            <a:endParaRPr lang="en-GB" dirty="0"/>
          </a:p>
        </p:txBody>
      </p:sp>
      <p:pic>
        <p:nvPicPr>
          <p:cNvPr id="2050" name="Picture 2"/>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755576" y="4336926"/>
            <a:ext cx="7217702" cy="2521074"/>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Tree>
    <p:extLst>
      <p:ext uri="{BB962C8B-B14F-4D97-AF65-F5344CB8AC3E}">
        <p14:creationId xmlns:p14="http://schemas.microsoft.com/office/powerpoint/2010/main" xmlns="" val="1597522576"/>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Cost of capital</a:t>
            </a:r>
            <a:endParaRPr lang="en-GB" dirty="0"/>
          </a:p>
        </p:txBody>
      </p:sp>
      <p:sp>
        <p:nvSpPr>
          <p:cNvPr id="3" name="Content Placeholder 2"/>
          <p:cNvSpPr>
            <a:spLocks noGrp="1"/>
          </p:cNvSpPr>
          <p:nvPr>
            <p:ph idx="1"/>
          </p:nvPr>
        </p:nvSpPr>
        <p:spPr/>
        <p:txBody>
          <a:bodyPr/>
          <a:lstStyle/>
          <a:p>
            <a:pPr marL="0" indent="0">
              <a:buNone/>
            </a:pPr>
            <a:r>
              <a:rPr lang="en-GB" b="1" dirty="0" smtClean="0"/>
              <a:t>Example two</a:t>
            </a:r>
          </a:p>
          <a:p>
            <a:pPr marL="0" indent="0">
              <a:buNone/>
            </a:pPr>
            <a:r>
              <a:rPr lang="en-GB" dirty="0" smtClean="0"/>
              <a:t>T plc has in issue 50p shares with a market value of $4.20 per share. A dividend of 40c per share has just been paid.</a:t>
            </a:r>
          </a:p>
          <a:p>
            <a:pPr marL="0" indent="0">
              <a:buNone/>
            </a:pPr>
            <a:r>
              <a:rPr lang="en-GB" dirty="0" smtClean="0"/>
              <a:t>Dividends are growing at 6% p.a..</a:t>
            </a:r>
          </a:p>
          <a:p>
            <a:pPr marL="0" indent="0">
              <a:buNone/>
            </a:pPr>
            <a:r>
              <a:rPr lang="en-GB" b="1" dirty="0" smtClean="0"/>
              <a:t>What is the cost of equity?</a:t>
            </a:r>
            <a:endParaRPr lang="en-GB" b="1" dirty="0"/>
          </a:p>
        </p:txBody>
      </p:sp>
    </p:spTree>
    <p:extLst>
      <p:ext uri="{BB962C8B-B14F-4D97-AF65-F5344CB8AC3E}">
        <p14:creationId xmlns:p14="http://schemas.microsoft.com/office/powerpoint/2010/main" xmlns="" val="2375445730"/>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Cost of capital</a:t>
            </a:r>
            <a:endParaRPr lang="en-GB" dirty="0"/>
          </a:p>
        </p:txBody>
      </p:sp>
      <p:sp>
        <p:nvSpPr>
          <p:cNvPr id="3" name="Content Placeholder 2"/>
          <p:cNvSpPr>
            <a:spLocks noGrp="1"/>
          </p:cNvSpPr>
          <p:nvPr>
            <p:ph idx="1"/>
          </p:nvPr>
        </p:nvSpPr>
        <p:spPr/>
        <p:txBody>
          <a:bodyPr/>
          <a:lstStyle/>
          <a:p>
            <a:pPr marL="0" indent="0">
              <a:buNone/>
            </a:pPr>
            <a:r>
              <a:rPr lang="en-GB" b="1" dirty="0" smtClean="0"/>
              <a:t>Example two answer</a:t>
            </a:r>
          </a:p>
          <a:p>
            <a:pPr marL="0" indent="0">
              <a:buNone/>
            </a:pPr>
            <a:endParaRPr lang="en-GB" dirty="0"/>
          </a:p>
          <a:p>
            <a:pPr marL="0" indent="0">
              <a:buNone/>
            </a:pPr>
            <a:r>
              <a:rPr lang="en-GB" dirty="0" err="1" smtClean="0"/>
              <a:t>Ke</a:t>
            </a:r>
            <a:r>
              <a:rPr lang="en-GB" dirty="0" smtClean="0"/>
              <a:t> = </a:t>
            </a:r>
            <a:r>
              <a:rPr lang="en-GB" u="sng" dirty="0" smtClean="0"/>
              <a:t>0.4(1.06</a:t>
            </a:r>
            <a:r>
              <a:rPr lang="en-GB" u="sng" dirty="0" smtClean="0"/>
              <a:t>)</a:t>
            </a:r>
            <a:r>
              <a:rPr lang="en-GB" dirty="0" smtClean="0"/>
              <a:t> + 0.06 = 16.10%</a:t>
            </a:r>
            <a:br>
              <a:rPr lang="en-GB" dirty="0" smtClean="0"/>
            </a:br>
            <a:r>
              <a:rPr lang="en-GB" dirty="0" smtClean="0"/>
              <a:t>	</a:t>
            </a:r>
            <a:r>
              <a:rPr lang="en-GB" dirty="0" smtClean="0"/>
              <a:t>4.20</a:t>
            </a:r>
            <a:endParaRPr lang="en-GB" u="sng" dirty="0"/>
          </a:p>
        </p:txBody>
      </p:sp>
    </p:spTree>
    <p:extLst>
      <p:ext uri="{BB962C8B-B14F-4D97-AF65-F5344CB8AC3E}">
        <p14:creationId xmlns:p14="http://schemas.microsoft.com/office/powerpoint/2010/main" xmlns="" val="1310743677"/>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Cost of capital</a:t>
            </a:r>
            <a:endParaRPr lang="en-GB" dirty="0"/>
          </a:p>
        </p:txBody>
      </p:sp>
      <p:sp>
        <p:nvSpPr>
          <p:cNvPr id="3" name="Content Placeholder 2"/>
          <p:cNvSpPr>
            <a:spLocks noGrp="1"/>
          </p:cNvSpPr>
          <p:nvPr>
            <p:ph idx="1"/>
          </p:nvPr>
        </p:nvSpPr>
        <p:spPr/>
        <p:txBody>
          <a:bodyPr/>
          <a:lstStyle/>
          <a:p>
            <a:pPr marL="0" indent="0">
              <a:buNone/>
            </a:pPr>
            <a:r>
              <a:rPr lang="en-GB" b="1" dirty="0" smtClean="0"/>
              <a:t>Example three</a:t>
            </a:r>
          </a:p>
          <a:p>
            <a:pPr marL="0" indent="0">
              <a:buNone/>
            </a:pPr>
            <a:r>
              <a:rPr lang="en-GB" dirty="0" smtClean="0"/>
              <a:t>U plc has in issue $1 shares with a market value of $3.60 per share. A dividend of 30c per share has just been paid.</a:t>
            </a:r>
          </a:p>
          <a:p>
            <a:pPr marL="0" indent="0">
              <a:buNone/>
            </a:pPr>
            <a:r>
              <a:rPr lang="en-GB" dirty="0" smtClean="0"/>
              <a:t>Dividends are growing at 8% p.a..</a:t>
            </a:r>
          </a:p>
          <a:p>
            <a:pPr marL="0" indent="0">
              <a:buNone/>
            </a:pPr>
            <a:r>
              <a:rPr lang="en-GB" b="1" dirty="0" smtClean="0"/>
              <a:t>What is the cost of equity?</a:t>
            </a:r>
            <a:endParaRPr lang="en-GB" b="1" dirty="0"/>
          </a:p>
        </p:txBody>
      </p:sp>
    </p:spTree>
    <p:extLst>
      <p:ext uri="{BB962C8B-B14F-4D97-AF65-F5344CB8AC3E}">
        <p14:creationId xmlns:p14="http://schemas.microsoft.com/office/powerpoint/2010/main" xmlns="" val="876903304"/>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Cost of capital</a:t>
            </a:r>
            <a:endParaRPr lang="en-GB" dirty="0"/>
          </a:p>
        </p:txBody>
      </p:sp>
      <p:sp>
        <p:nvSpPr>
          <p:cNvPr id="3" name="Content Placeholder 2"/>
          <p:cNvSpPr>
            <a:spLocks noGrp="1"/>
          </p:cNvSpPr>
          <p:nvPr>
            <p:ph idx="1"/>
          </p:nvPr>
        </p:nvSpPr>
        <p:spPr/>
        <p:txBody>
          <a:bodyPr/>
          <a:lstStyle/>
          <a:p>
            <a:pPr marL="0" indent="0">
              <a:buNone/>
            </a:pPr>
            <a:r>
              <a:rPr lang="en-GB" b="1" dirty="0" smtClean="0"/>
              <a:t>Example three answer</a:t>
            </a:r>
            <a:endParaRPr lang="en-GB" b="1" dirty="0"/>
          </a:p>
        </p:txBody>
      </p:sp>
      <p:sp>
        <p:nvSpPr>
          <p:cNvPr id="5" name="Rectangle 4"/>
          <p:cNvSpPr/>
          <p:nvPr/>
        </p:nvSpPr>
        <p:spPr>
          <a:xfrm>
            <a:off x="1547664" y="2636912"/>
            <a:ext cx="5184576" cy="1077218"/>
          </a:xfrm>
          <a:prstGeom prst="rect">
            <a:avLst/>
          </a:prstGeom>
        </p:spPr>
        <p:txBody>
          <a:bodyPr wrap="square">
            <a:spAutoFit/>
          </a:bodyPr>
          <a:lstStyle/>
          <a:p>
            <a:r>
              <a:rPr lang="en-GB" sz="3200" dirty="0" err="1" smtClean="0"/>
              <a:t>Ke</a:t>
            </a:r>
            <a:r>
              <a:rPr lang="en-GB" sz="3200" dirty="0" smtClean="0"/>
              <a:t> = </a:t>
            </a:r>
            <a:r>
              <a:rPr lang="en-GB" sz="3200" u="sng" dirty="0" smtClean="0"/>
              <a:t>0.3(1.08)</a:t>
            </a:r>
            <a:r>
              <a:rPr lang="en-GB" sz="3200" dirty="0" smtClean="0"/>
              <a:t> </a:t>
            </a:r>
            <a:r>
              <a:rPr lang="en-GB" sz="3200" dirty="0" smtClean="0"/>
              <a:t>+ 0.06 = </a:t>
            </a:r>
            <a:r>
              <a:rPr lang="en-GB" sz="3200" dirty="0" smtClean="0"/>
              <a:t>17%</a:t>
            </a:r>
            <a:r>
              <a:rPr lang="en-GB" sz="3200" dirty="0" smtClean="0"/>
              <a:t/>
            </a:r>
            <a:br>
              <a:rPr lang="en-GB" sz="3200" dirty="0" smtClean="0"/>
            </a:br>
            <a:r>
              <a:rPr lang="en-GB" sz="3200" dirty="0" smtClean="0"/>
              <a:t>	</a:t>
            </a:r>
            <a:r>
              <a:rPr lang="en-GB" sz="3200" dirty="0" smtClean="0"/>
              <a:t>3.60</a:t>
            </a:r>
            <a:endParaRPr lang="en-GB" sz="3200" u="sng" dirty="0"/>
          </a:p>
        </p:txBody>
      </p:sp>
    </p:spTree>
    <p:extLst>
      <p:ext uri="{BB962C8B-B14F-4D97-AF65-F5344CB8AC3E}">
        <p14:creationId xmlns:p14="http://schemas.microsoft.com/office/powerpoint/2010/main" xmlns="" val="3866852426"/>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Cost of capital</a:t>
            </a:r>
            <a:endParaRPr lang="en-GB" dirty="0"/>
          </a:p>
        </p:txBody>
      </p:sp>
      <p:sp>
        <p:nvSpPr>
          <p:cNvPr id="3" name="Content Placeholder 2"/>
          <p:cNvSpPr>
            <a:spLocks noGrp="1"/>
          </p:cNvSpPr>
          <p:nvPr>
            <p:ph idx="1"/>
          </p:nvPr>
        </p:nvSpPr>
        <p:spPr>
          <a:xfrm>
            <a:off x="457200" y="1600200"/>
            <a:ext cx="8507288" cy="4525963"/>
          </a:xfrm>
        </p:spPr>
        <p:txBody>
          <a:bodyPr/>
          <a:lstStyle/>
          <a:p>
            <a:pPr marL="0" indent="0">
              <a:buNone/>
            </a:pPr>
            <a:r>
              <a:rPr lang="en-GB" b="1" i="0" u="none" strike="noStrike" baseline="0" dirty="0" smtClean="0">
                <a:solidFill>
                  <a:srgbClr val="0049BC"/>
                </a:solidFill>
                <a:latin typeface="WarnockPro-Bold"/>
              </a:rPr>
              <a:t>Estimating the rate of growth in dividends</a:t>
            </a:r>
          </a:p>
          <a:p>
            <a:pPr marL="0" indent="0">
              <a:buNone/>
            </a:pPr>
            <a:endParaRPr lang="en-GB" dirty="0" smtClean="0">
              <a:latin typeface="WarnockPro-Bold"/>
            </a:endParaRPr>
          </a:p>
          <a:p>
            <a:pPr marL="0" indent="0">
              <a:buNone/>
            </a:pPr>
            <a:r>
              <a:rPr lang="en-GB" dirty="0" smtClean="0">
                <a:latin typeface="WarnockPro-Bold"/>
              </a:rPr>
              <a:t>When using the cost of equity formula y</a:t>
            </a:r>
            <a:r>
              <a:rPr lang="en-GB" dirty="0" smtClean="0"/>
              <a:t>ou may be expected to estimate the dividend growth rate using one of two approaches:</a:t>
            </a:r>
          </a:p>
          <a:p>
            <a:pPr marL="0" indent="0">
              <a:buNone/>
            </a:pPr>
            <a:r>
              <a:rPr lang="en-GB" dirty="0" smtClean="0"/>
              <a:t>• using the rate of growth in the past</a:t>
            </a:r>
          </a:p>
          <a:p>
            <a:pPr marL="0" indent="0">
              <a:buNone/>
            </a:pPr>
            <a:r>
              <a:rPr lang="en-GB" dirty="0" smtClean="0"/>
              <a:t>• using the ‘</a:t>
            </a:r>
            <a:r>
              <a:rPr lang="en-GB" dirty="0" err="1" smtClean="0"/>
              <a:t>rb</a:t>
            </a:r>
            <a:r>
              <a:rPr lang="en-GB" dirty="0" smtClean="0"/>
              <a:t>’ model</a:t>
            </a:r>
          </a:p>
          <a:p>
            <a:pPr marL="0" indent="0">
              <a:buNone/>
            </a:pPr>
            <a:endParaRPr lang="en-GB" dirty="0"/>
          </a:p>
        </p:txBody>
      </p:sp>
    </p:spTree>
    <p:extLst>
      <p:ext uri="{BB962C8B-B14F-4D97-AF65-F5344CB8AC3E}">
        <p14:creationId xmlns:p14="http://schemas.microsoft.com/office/powerpoint/2010/main" xmlns="" val="291112892"/>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Cost of capital</a:t>
            </a:r>
            <a:endParaRPr lang="en-GB" dirty="0"/>
          </a:p>
        </p:txBody>
      </p:sp>
      <p:sp>
        <p:nvSpPr>
          <p:cNvPr id="3" name="Content Placeholder 2"/>
          <p:cNvSpPr>
            <a:spLocks noGrp="1"/>
          </p:cNvSpPr>
          <p:nvPr>
            <p:ph idx="1"/>
          </p:nvPr>
        </p:nvSpPr>
        <p:spPr/>
        <p:txBody>
          <a:bodyPr>
            <a:normAutofit fontScale="92500" lnSpcReduction="20000"/>
          </a:bodyPr>
          <a:lstStyle/>
          <a:p>
            <a:pPr marL="0" indent="0">
              <a:buNone/>
            </a:pPr>
            <a:r>
              <a:rPr lang="en-GB" b="1" dirty="0" smtClean="0"/>
              <a:t>Past dividend Growth – Example Four</a:t>
            </a:r>
          </a:p>
          <a:p>
            <a:pPr marL="0" indent="0">
              <a:buNone/>
            </a:pPr>
            <a:r>
              <a:rPr lang="en-GB" dirty="0" smtClean="0"/>
              <a:t>It is now the year 2001, and X plc has paid out the following total dividends in past years:</a:t>
            </a:r>
          </a:p>
          <a:p>
            <a:pPr marL="0" indent="0">
              <a:buNone/>
            </a:pPr>
            <a:r>
              <a:rPr lang="en-GB" dirty="0" smtClean="0"/>
              <a:t>1996 		$28,000</a:t>
            </a:r>
          </a:p>
          <a:p>
            <a:pPr marL="0" indent="0">
              <a:buNone/>
            </a:pPr>
            <a:r>
              <a:rPr lang="en-GB" dirty="0" smtClean="0"/>
              <a:t>1997 		$29,000</a:t>
            </a:r>
          </a:p>
          <a:p>
            <a:pPr marL="0" indent="0">
              <a:buNone/>
            </a:pPr>
            <a:r>
              <a:rPr lang="en-GB" dirty="0" smtClean="0"/>
              <a:t>1998 		$32,000</a:t>
            </a:r>
          </a:p>
          <a:p>
            <a:pPr marL="0" indent="0">
              <a:buNone/>
            </a:pPr>
            <a:r>
              <a:rPr lang="en-GB" dirty="0" smtClean="0"/>
              <a:t>1999 		$31,000</a:t>
            </a:r>
          </a:p>
          <a:p>
            <a:pPr marL="0" indent="0">
              <a:buNone/>
            </a:pPr>
            <a:r>
              <a:rPr lang="en-GB" dirty="0" smtClean="0"/>
              <a:t>2000 		$33,000</a:t>
            </a:r>
          </a:p>
          <a:p>
            <a:pPr marL="0" indent="0">
              <a:buNone/>
            </a:pPr>
            <a:r>
              <a:rPr lang="en-GB" b="1" dirty="0" smtClean="0"/>
              <a:t>Estimate the average rate of growth of dividends p.a..</a:t>
            </a:r>
            <a:endParaRPr lang="en-GB" b="1" dirty="0"/>
          </a:p>
        </p:txBody>
      </p:sp>
    </p:spTree>
    <p:extLst>
      <p:ext uri="{BB962C8B-B14F-4D97-AF65-F5344CB8AC3E}">
        <p14:creationId xmlns:p14="http://schemas.microsoft.com/office/powerpoint/2010/main" xmlns="" val="1897676999"/>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Cost of capital</a:t>
            </a:r>
            <a:endParaRPr lang="en-GB" dirty="0"/>
          </a:p>
        </p:txBody>
      </p:sp>
      <p:sp>
        <p:nvSpPr>
          <p:cNvPr id="3" name="Content Placeholder 2"/>
          <p:cNvSpPr>
            <a:spLocks noGrp="1"/>
          </p:cNvSpPr>
          <p:nvPr>
            <p:ph idx="1"/>
          </p:nvPr>
        </p:nvSpPr>
        <p:spPr/>
        <p:txBody>
          <a:bodyPr/>
          <a:lstStyle/>
          <a:p>
            <a:pPr marL="0" indent="0">
              <a:buNone/>
            </a:pPr>
            <a:r>
              <a:rPr lang="en-GB" b="1" dirty="0" smtClean="0"/>
              <a:t>Example four answer</a:t>
            </a:r>
          </a:p>
          <a:p>
            <a:pPr marL="0" indent="0">
              <a:buNone/>
            </a:pPr>
            <a:endParaRPr lang="en-GB" b="1" dirty="0"/>
          </a:p>
        </p:txBody>
      </p:sp>
      <p:pic>
        <p:nvPicPr>
          <p:cNvPr id="5122" name="Picture 2"/>
          <p:cNvPicPr>
            <a:picLocks noChangeAspect="1" noChangeArrowheads="1"/>
          </p:cNvPicPr>
          <p:nvPr/>
        </p:nvPicPr>
        <p:blipFill>
          <a:blip cstate="print">
            <a:extLst>
              <a:ext uri="{28A0092B-C50C-407E-A947-70E740481C1C}">
                <a14:useLocalDpi xmlns:a14="http://schemas.microsoft.com/office/drawing/2010/main" xmlns="" val="0"/>
              </a:ext>
            </a:extLst>
          </a:blip>
          <a:srcRect/>
          <a:stretch>
            <a:fillRect/>
          </a:stretch>
        </p:blipFill>
        <p:spPr bwMode="auto">
          <a:xfrm>
            <a:off x="1296987" y="2564904"/>
            <a:ext cx="5390894" cy="2138536"/>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pic>
        <p:nvPicPr>
          <p:cNvPr id="5123" name="Picture 3"/>
          <p:cNvPicPr>
            <a:picLocks noChangeAspect="1" noChangeArrowheads="1"/>
          </p:cNvPicPr>
          <p:nvPr/>
        </p:nvPicPr>
        <p:blipFill>
          <a:blip cstate="print">
            <a:extLst>
              <a:ext uri="{28A0092B-C50C-407E-A947-70E740481C1C}">
                <a14:useLocalDpi xmlns:a14="http://schemas.microsoft.com/office/drawing/2010/main" xmlns="" val="0"/>
              </a:ext>
            </a:extLst>
          </a:blip>
          <a:srcRect/>
          <a:stretch>
            <a:fillRect/>
          </a:stretch>
        </p:blipFill>
        <p:spPr bwMode="auto">
          <a:xfrm>
            <a:off x="973137" y="5661248"/>
            <a:ext cx="685516" cy="504056"/>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Tree>
    <p:extLst>
      <p:ext uri="{BB962C8B-B14F-4D97-AF65-F5344CB8AC3E}">
        <p14:creationId xmlns:p14="http://schemas.microsoft.com/office/powerpoint/2010/main" xmlns="" val="468451767"/>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Cost of capital</a:t>
            </a:r>
            <a:endParaRPr lang="en-GB" dirty="0"/>
          </a:p>
        </p:txBody>
      </p:sp>
      <p:sp>
        <p:nvSpPr>
          <p:cNvPr id="3" name="Content Placeholder 2"/>
          <p:cNvSpPr>
            <a:spLocks noGrp="1"/>
          </p:cNvSpPr>
          <p:nvPr>
            <p:ph idx="1"/>
          </p:nvPr>
        </p:nvSpPr>
        <p:spPr/>
        <p:txBody>
          <a:bodyPr/>
          <a:lstStyle/>
          <a:p>
            <a:pPr marL="0" indent="0">
              <a:buNone/>
            </a:pPr>
            <a:r>
              <a:rPr lang="en-GB" dirty="0" smtClean="0"/>
              <a:t>‘</a:t>
            </a:r>
            <a:r>
              <a:rPr lang="en-GB" dirty="0" err="1" smtClean="0"/>
              <a:t>rb</a:t>
            </a:r>
            <a:r>
              <a:rPr lang="en-GB" dirty="0" smtClean="0"/>
              <a:t>’ growth</a:t>
            </a:r>
          </a:p>
          <a:p>
            <a:r>
              <a:rPr lang="en-GB" dirty="0" smtClean="0"/>
              <a:t>This approach considers the reason for growth in dividends.</a:t>
            </a:r>
            <a:endParaRPr lang="en-GB" dirty="0"/>
          </a:p>
        </p:txBody>
      </p:sp>
      <p:pic>
        <p:nvPicPr>
          <p:cNvPr id="6146" name="Picture 2"/>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755576" y="3501008"/>
            <a:ext cx="7207275" cy="2484115"/>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Tree>
    <p:extLst>
      <p:ext uri="{BB962C8B-B14F-4D97-AF65-F5344CB8AC3E}">
        <p14:creationId xmlns:p14="http://schemas.microsoft.com/office/powerpoint/2010/main" xmlns="" val="327173541"/>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Cost of capital</a:t>
            </a:r>
            <a:endParaRPr lang="en-GB" dirty="0"/>
          </a:p>
        </p:txBody>
      </p:sp>
      <p:pic>
        <p:nvPicPr>
          <p:cNvPr id="7170" name="Picture 2"/>
          <p:cNvPicPr>
            <a:picLocks noGrp="1" noChangeAspect="1" noChangeArrowheads="1"/>
          </p:cNvPicPr>
          <p:nvPr>
            <p:ph idx="1"/>
          </p:nvPr>
        </p:nvPicPr>
        <p:blipFill>
          <a:blip r:embed="rId3" cstate="print">
            <a:extLst>
              <a:ext uri="{28A0092B-C50C-407E-A947-70E740481C1C}">
                <a14:useLocalDpi xmlns:a14="http://schemas.microsoft.com/office/drawing/2010/main" xmlns="" val="0"/>
              </a:ext>
            </a:extLst>
          </a:blip>
          <a:srcRect/>
          <a:stretch>
            <a:fillRect/>
          </a:stretch>
        </p:blipFill>
        <p:spPr bwMode="auto">
          <a:xfrm>
            <a:off x="1331640" y="1052616"/>
            <a:ext cx="6480719" cy="5621131"/>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Tree>
    <p:extLst>
      <p:ext uri="{BB962C8B-B14F-4D97-AF65-F5344CB8AC3E}">
        <p14:creationId xmlns:p14="http://schemas.microsoft.com/office/powerpoint/2010/main" xmlns="" val="1871030371"/>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Cost of capital</a:t>
            </a:r>
            <a:endParaRPr lang="en-GB" dirty="0"/>
          </a:p>
        </p:txBody>
      </p:sp>
      <p:sp>
        <p:nvSpPr>
          <p:cNvPr id="3" name="Content Placeholder 2"/>
          <p:cNvSpPr>
            <a:spLocks noGrp="1"/>
          </p:cNvSpPr>
          <p:nvPr>
            <p:ph idx="1"/>
          </p:nvPr>
        </p:nvSpPr>
        <p:spPr/>
        <p:txBody>
          <a:bodyPr/>
          <a:lstStyle/>
          <a:p>
            <a:pPr marL="0" indent="0">
              <a:buNone/>
            </a:pPr>
            <a:r>
              <a:rPr lang="en-GB" b="1" dirty="0" smtClean="0"/>
              <a:t>Example five</a:t>
            </a:r>
          </a:p>
          <a:p>
            <a:pPr marL="0" indent="0">
              <a:buNone/>
            </a:pPr>
            <a:r>
              <a:rPr lang="en-GB" dirty="0" smtClean="0"/>
              <a:t>Y plc retains 40% of earnings each year and is able to reinvest so as to earn a return of 20% p.a.</a:t>
            </a:r>
          </a:p>
          <a:p>
            <a:pPr marL="0" indent="0">
              <a:buNone/>
            </a:pPr>
            <a:r>
              <a:rPr lang="en-GB" b="1" dirty="0" smtClean="0"/>
              <a:t>What is the expected growth rate in dividends?</a:t>
            </a:r>
            <a:endParaRPr lang="en-GB" b="1" dirty="0"/>
          </a:p>
        </p:txBody>
      </p:sp>
    </p:spTree>
    <p:extLst>
      <p:ext uri="{BB962C8B-B14F-4D97-AF65-F5344CB8AC3E}">
        <p14:creationId xmlns:p14="http://schemas.microsoft.com/office/powerpoint/2010/main" xmlns="" val="1452951753"/>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Cost of capital</a:t>
            </a:r>
            <a:endParaRPr lang="en-GB" dirty="0"/>
          </a:p>
        </p:txBody>
      </p:sp>
      <p:sp>
        <p:nvSpPr>
          <p:cNvPr id="3" name="Content Placeholder 2"/>
          <p:cNvSpPr>
            <a:spLocks noGrp="1"/>
          </p:cNvSpPr>
          <p:nvPr>
            <p:ph idx="1"/>
          </p:nvPr>
        </p:nvSpPr>
        <p:spPr/>
        <p:txBody>
          <a:bodyPr/>
          <a:lstStyle/>
          <a:p>
            <a:pPr marL="0" indent="0">
              <a:buNone/>
            </a:pPr>
            <a:r>
              <a:rPr lang="en-GB" b="1" dirty="0" smtClean="0"/>
              <a:t>Example five answer</a:t>
            </a:r>
          </a:p>
          <a:p>
            <a:pPr marL="0" indent="0">
              <a:buNone/>
            </a:pPr>
            <a:r>
              <a:rPr lang="en-GB" b="1" dirty="0" smtClean="0"/>
              <a:t>g </a:t>
            </a:r>
            <a:r>
              <a:rPr lang="en-GB" dirty="0" smtClean="0"/>
              <a:t>= r b</a:t>
            </a:r>
          </a:p>
          <a:p>
            <a:pPr marL="0" indent="0">
              <a:buNone/>
            </a:pPr>
            <a:r>
              <a:rPr lang="en-GB" dirty="0" smtClean="0"/>
              <a:t>0.20 * 0.40 = 0.08 (or 8%)</a:t>
            </a:r>
            <a:endParaRPr lang="en-GB" dirty="0"/>
          </a:p>
        </p:txBody>
      </p:sp>
    </p:spTree>
    <p:extLst>
      <p:ext uri="{BB962C8B-B14F-4D97-AF65-F5344CB8AC3E}">
        <p14:creationId xmlns:p14="http://schemas.microsoft.com/office/powerpoint/2010/main" xmlns="" val="2482357274"/>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Cost of capital</a:t>
            </a:r>
            <a:endParaRPr lang="en-GB" dirty="0"/>
          </a:p>
        </p:txBody>
      </p:sp>
      <p:sp>
        <p:nvSpPr>
          <p:cNvPr id="3" name="Content Placeholder 2"/>
          <p:cNvSpPr>
            <a:spLocks noGrp="1"/>
          </p:cNvSpPr>
          <p:nvPr>
            <p:ph idx="1"/>
          </p:nvPr>
        </p:nvSpPr>
        <p:spPr/>
        <p:txBody>
          <a:bodyPr>
            <a:normAutofit fontScale="85000" lnSpcReduction="10000"/>
          </a:bodyPr>
          <a:lstStyle/>
          <a:p>
            <a:pPr marL="0" indent="0">
              <a:buNone/>
            </a:pPr>
            <a:r>
              <a:rPr lang="en-GB" b="1" dirty="0" smtClean="0"/>
              <a:t>Example six</a:t>
            </a:r>
          </a:p>
          <a:p>
            <a:pPr marL="0" indent="0">
              <a:buNone/>
            </a:pPr>
            <a:r>
              <a:rPr lang="en-GB" dirty="0" smtClean="0"/>
              <a:t>Z plc has in issue $1 shares with a market value of $2.80 per share. A dividend of 20c per share has just been</a:t>
            </a:r>
          </a:p>
          <a:p>
            <a:pPr marL="0" indent="0">
              <a:buNone/>
            </a:pPr>
            <a:r>
              <a:rPr lang="en-GB" dirty="0" smtClean="0"/>
              <a:t>paid (earnings per share were 32c).</a:t>
            </a:r>
          </a:p>
          <a:p>
            <a:pPr marL="0" indent="0">
              <a:buNone/>
            </a:pPr>
            <a:r>
              <a:rPr lang="en-GB" dirty="0" smtClean="0"/>
              <a:t>The company is able to invest so as to earn a return of 18% p.a..</a:t>
            </a:r>
          </a:p>
          <a:p>
            <a:pPr marL="0" indent="0">
              <a:buNone/>
            </a:pPr>
            <a:r>
              <a:rPr lang="en-GB" b="1" dirty="0" smtClean="0"/>
              <a:t>(a) Estimate the rate of growth in dividends</a:t>
            </a:r>
          </a:p>
          <a:p>
            <a:pPr marL="0" indent="0">
              <a:buNone/>
            </a:pPr>
            <a:r>
              <a:rPr lang="en-GB" b="1" dirty="0" smtClean="0"/>
              <a:t>(b) Estimate the cost of equity</a:t>
            </a:r>
          </a:p>
          <a:p>
            <a:pPr marL="0" indent="0">
              <a:buNone/>
            </a:pPr>
            <a:r>
              <a:rPr lang="en-GB" b="1" dirty="0" smtClean="0"/>
              <a:t>(c) Estimate the market value per share in 2 years time</a:t>
            </a:r>
          </a:p>
          <a:p>
            <a:pPr marL="0" indent="0">
              <a:buNone/>
            </a:pPr>
            <a:endParaRPr lang="en-GB" dirty="0"/>
          </a:p>
        </p:txBody>
      </p:sp>
    </p:spTree>
    <p:extLst>
      <p:ext uri="{BB962C8B-B14F-4D97-AF65-F5344CB8AC3E}">
        <p14:creationId xmlns:p14="http://schemas.microsoft.com/office/powerpoint/2010/main" xmlns="" val="2817498110"/>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Cost of capital</a:t>
            </a:r>
            <a:endParaRPr lang="en-GB" dirty="0"/>
          </a:p>
        </p:txBody>
      </p:sp>
      <p:sp>
        <p:nvSpPr>
          <p:cNvPr id="3" name="Content Placeholder 2"/>
          <p:cNvSpPr>
            <a:spLocks noGrp="1"/>
          </p:cNvSpPr>
          <p:nvPr>
            <p:ph idx="1"/>
          </p:nvPr>
        </p:nvSpPr>
        <p:spPr>
          <a:xfrm>
            <a:off x="457200" y="476672"/>
            <a:ext cx="8229600" cy="6048672"/>
          </a:xfrm>
        </p:spPr>
        <p:txBody>
          <a:bodyPr>
            <a:normAutofit/>
          </a:bodyPr>
          <a:lstStyle/>
          <a:p>
            <a:pPr>
              <a:buNone/>
            </a:pPr>
            <a:endParaRPr lang="en-GB" dirty="0" smtClean="0"/>
          </a:p>
          <a:p>
            <a:pPr>
              <a:buNone/>
            </a:pPr>
            <a:endParaRPr lang="en-GB" dirty="0" smtClean="0"/>
          </a:p>
          <a:p>
            <a:pPr>
              <a:buNone/>
            </a:pPr>
            <a:r>
              <a:rPr lang="en-GB" dirty="0" smtClean="0"/>
              <a:t>r</a:t>
            </a:r>
            <a:r>
              <a:rPr lang="en-GB" dirty="0" smtClean="0"/>
              <a:t> = 18%</a:t>
            </a:r>
            <a:endParaRPr lang="en-GB" dirty="0" smtClean="0"/>
          </a:p>
          <a:p>
            <a:pPr>
              <a:buNone/>
            </a:pPr>
            <a:r>
              <a:rPr lang="en-GB" dirty="0" smtClean="0"/>
              <a:t>b = 	</a:t>
            </a:r>
            <a:r>
              <a:rPr lang="en-GB" u="sng" dirty="0" smtClean="0"/>
              <a:t>12</a:t>
            </a:r>
            <a:r>
              <a:rPr lang="en-GB" dirty="0" smtClean="0"/>
              <a:t>  = 37.5%</a:t>
            </a:r>
            <a:endParaRPr lang="en-GB" u="sng" dirty="0" smtClean="0"/>
          </a:p>
          <a:p>
            <a:pPr>
              <a:buNone/>
            </a:pPr>
            <a:r>
              <a:rPr lang="en-GB" dirty="0" smtClean="0"/>
              <a:t>		32</a:t>
            </a:r>
          </a:p>
          <a:p>
            <a:pPr>
              <a:buNone/>
            </a:pPr>
            <a:r>
              <a:rPr lang="en-GB" dirty="0" smtClean="0"/>
              <a:t>a) g= </a:t>
            </a:r>
            <a:r>
              <a:rPr lang="en-GB" dirty="0" err="1" smtClean="0"/>
              <a:t>rb</a:t>
            </a:r>
            <a:r>
              <a:rPr lang="en-GB" dirty="0" smtClean="0"/>
              <a:t> = 0.18 * 0.375 = 0.675 (6.75% p.a.)</a:t>
            </a:r>
            <a:endParaRPr lang="en-GB" dirty="0" smtClean="0"/>
          </a:p>
          <a:p>
            <a:pPr>
              <a:buNone/>
            </a:pPr>
            <a:r>
              <a:rPr lang="en-GB" dirty="0" smtClean="0"/>
              <a:t>b) </a:t>
            </a:r>
            <a:r>
              <a:rPr lang="en-GB" dirty="0" err="1" smtClean="0"/>
              <a:t>Ke</a:t>
            </a:r>
            <a:r>
              <a:rPr lang="en-GB" dirty="0" smtClean="0"/>
              <a:t> </a:t>
            </a:r>
            <a:r>
              <a:rPr lang="en-GB" dirty="0" smtClean="0"/>
              <a:t>= </a:t>
            </a:r>
            <a:r>
              <a:rPr lang="en-GB" u="sng" dirty="0" smtClean="0"/>
              <a:t>0.2(1.0675)</a:t>
            </a:r>
            <a:r>
              <a:rPr lang="en-GB" dirty="0" smtClean="0"/>
              <a:t> </a:t>
            </a:r>
            <a:r>
              <a:rPr lang="en-GB" dirty="0" smtClean="0"/>
              <a:t>+ </a:t>
            </a:r>
            <a:r>
              <a:rPr lang="en-GB" dirty="0" smtClean="0"/>
              <a:t>0.0675 </a:t>
            </a:r>
            <a:r>
              <a:rPr lang="en-GB" dirty="0" smtClean="0"/>
              <a:t>= </a:t>
            </a:r>
            <a:r>
              <a:rPr lang="en-GB" dirty="0" smtClean="0"/>
              <a:t>14.375%</a:t>
            </a:r>
            <a:r>
              <a:rPr lang="en-GB" dirty="0" smtClean="0"/>
              <a:t/>
            </a:r>
            <a:br>
              <a:rPr lang="en-GB" dirty="0" smtClean="0"/>
            </a:br>
            <a:r>
              <a:rPr lang="en-GB" dirty="0" smtClean="0"/>
              <a:t>	</a:t>
            </a:r>
            <a:r>
              <a:rPr lang="en-GB" dirty="0" smtClean="0"/>
              <a:t>	2.80</a:t>
            </a:r>
          </a:p>
          <a:p>
            <a:pPr>
              <a:buNone/>
            </a:pPr>
            <a:r>
              <a:rPr lang="en-GB" dirty="0" smtClean="0"/>
              <a:t>c) MV in 2 years = 2.8(1.0675)</a:t>
            </a:r>
            <a:r>
              <a:rPr lang="en-GB" sz="3000" baseline="30000" dirty="0" smtClean="0"/>
              <a:t>2 </a:t>
            </a:r>
            <a:r>
              <a:rPr lang="en-GB" sz="3000" dirty="0" smtClean="0"/>
              <a:t>= $3.19</a:t>
            </a:r>
            <a:endParaRPr lang="en-GB" baseline="30000" dirty="0"/>
          </a:p>
        </p:txBody>
      </p:sp>
    </p:spTree>
    <p:extLst>
      <p:ext uri="{BB962C8B-B14F-4D97-AF65-F5344CB8AC3E}">
        <p14:creationId xmlns:p14="http://schemas.microsoft.com/office/powerpoint/2010/main" xmlns="" val="2892345450"/>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Cost of capital</a:t>
            </a:r>
            <a:endParaRPr lang="en-GB" dirty="0"/>
          </a:p>
        </p:txBody>
      </p:sp>
      <p:sp>
        <p:nvSpPr>
          <p:cNvPr id="3" name="Content Placeholder 2"/>
          <p:cNvSpPr>
            <a:spLocks noGrp="1"/>
          </p:cNvSpPr>
          <p:nvPr>
            <p:ph idx="1"/>
          </p:nvPr>
        </p:nvSpPr>
        <p:spPr/>
        <p:txBody>
          <a:bodyPr>
            <a:normAutofit fontScale="85000" lnSpcReduction="20000"/>
          </a:bodyPr>
          <a:lstStyle/>
          <a:p>
            <a:pPr marL="0" indent="0">
              <a:buNone/>
            </a:pPr>
            <a:r>
              <a:rPr lang="en-GB" b="1" i="0" u="none" strike="noStrike" baseline="0" dirty="0" smtClean="0">
                <a:solidFill>
                  <a:srgbClr val="0049BC"/>
                </a:solidFill>
                <a:latin typeface="WarnockPro-Bold"/>
              </a:rPr>
              <a:t>The cost of debt</a:t>
            </a:r>
          </a:p>
          <a:p>
            <a:r>
              <a:rPr lang="en-GB" sz="2800" i="0" u="none" strike="noStrike" baseline="0" dirty="0" smtClean="0">
                <a:latin typeface="WarnockPro-Bold"/>
              </a:rPr>
              <a:t>If we intend to raise debt to finance a project then we need to estimate the return that debt lenders will require. </a:t>
            </a:r>
          </a:p>
          <a:p>
            <a:r>
              <a:rPr lang="en-GB" sz="2800" i="0" u="none" strike="noStrike" baseline="0" dirty="0" smtClean="0">
                <a:latin typeface="WarnockPro-Bold"/>
              </a:rPr>
              <a:t>If the company has traded debt, we can do this by using the valuation theory </a:t>
            </a:r>
            <a:r>
              <a:rPr lang="en-GB" sz="2800" dirty="0">
                <a:latin typeface="WarnockPro-Bold"/>
              </a:rPr>
              <a:t>backwards. We know the current market value and the future receipts and can therefore calculate the investors’ required rate of return</a:t>
            </a:r>
            <a:r>
              <a:rPr lang="en-GB" sz="2800" dirty="0" smtClean="0">
                <a:latin typeface="WarnockPro-Bold"/>
              </a:rPr>
              <a:t>.</a:t>
            </a:r>
            <a:endParaRPr lang="en-GB" sz="2800" i="0" u="none" strike="noStrike" baseline="0" dirty="0" smtClean="0">
              <a:latin typeface="WarnockPro-Bold"/>
            </a:endParaRPr>
          </a:p>
          <a:p>
            <a:r>
              <a:rPr lang="en-GB" sz="2800" i="0" u="none" strike="noStrike" baseline="0" dirty="0" smtClean="0">
                <a:latin typeface="WarnockPro-Bold"/>
              </a:rPr>
              <a:t>There is one additional problem however</a:t>
            </a:r>
            <a:r>
              <a:rPr lang="en-GB" sz="2800" dirty="0">
                <a:latin typeface="WarnockPro-Bold"/>
              </a:rPr>
              <a:t>. Although it is the investors required rate of return that determines the rate of interest that the company has to pay, we assume that any debt interest payable attracts tax relief for the company and that therefore the actual cost of debt to the company is lower. </a:t>
            </a:r>
            <a:endParaRPr lang="en-GB" sz="2800" i="0" u="none" strike="noStrike" baseline="0" dirty="0" smtClean="0">
              <a:latin typeface="WarnockPro-Bold"/>
            </a:endParaRPr>
          </a:p>
          <a:p>
            <a:pPr marL="0" indent="0">
              <a:buNone/>
            </a:pPr>
            <a:endParaRPr lang="en-GB" dirty="0"/>
          </a:p>
        </p:txBody>
      </p:sp>
    </p:spTree>
    <p:extLst>
      <p:ext uri="{BB962C8B-B14F-4D97-AF65-F5344CB8AC3E}">
        <p14:creationId xmlns:p14="http://schemas.microsoft.com/office/powerpoint/2010/main" xmlns="" val="217665575"/>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Cost of capital</a:t>
            </a:r>
            <a:endParaRPr lang="en-GB" dirty="0"/>
          </a:p>
        </p:txBody>
      </p:sp>
      <p:sp>
        <p:nvSpPr>
          <p:cNvPr id="3" name="Content Placeholder 2"/>
          <p:cNvSpPr>
            <a:spLocks noGrp="1"/>
          </p:cNvSpPr>
          <p:nvPr>
            <p:ph idx="1"/>
          </p:nvPr>
        </p:nvSpPr>
        <p:spPr/>
        <p:txBody>
          <a:bodyPr/>
          <a:lstStyle/>
          <a:p>
            <a:pPr marL="0" indent="0">
              <a:buNone/>
            </a:pPr>
            <a:r>
              <a:rPr lang="en-GB" b="1" dirty="0" smtClean="0"/>
              <a:t>Irredeemable debt</a:t>
            </a:r>
          </a:p>
          <a:p>
            <a:pPr marL="0" indent="0">
              <a:buNone/>
            </a:pPr>
            <a:r>
              <a:rPr lang="en-GB" b="1" dirty="0" smtClean="0"/>
              <a:t>Example seven</a:t>
            </a:r>
          </a:p>
          <a:p>
            <a:pPr marL="0" indent="0">
              <a:buNone/>
            </a:pPr>
            <a:r>
              <a:rPr lang="en-GB" dirty="0" smtClean="0"/>
              <a:t>F plc has in issue 8% irredeemable debentures quoted at 90 p.c. ex int.</a:t>
            </a:r>
          </a:p>
          <a:p>
            <a:pPr marL="0" indent="0">
              <a:buNone/>
            </a:pPr>
            <a:r>
              <a:rPr lang="en-GB" b="1" dirty="0" smtClean="0"/>
              <a:t>(a) what is the return to investors ( </a:t>
            </a:r>
            <a:r>
              <a:rPr lang="en-GB" b="1" dirty="0" err="1" smtClean="0"/>
              <a:t>kd</a:t>
            </a:r>
            <a:r>
              <a:rPr lang="en-GB" b="1" dirty="0" smtClean="0"/>
              <a:t> ) ?</a:t>
            </a:r>
          </a:p>
          <a:p>
            <a:pPr marL="0" indent="0">
              <a:buNone/>
            </a:pPr>
            <a:r>
              <a:rPr lang="en-GB" b="1" dirty="0" smtClean="0"/>
              <a:t>(b) what is the cost to the company, if the rate of corporation tax is 30%?</a:t>
            </a:r>
            <a:endParaRPr lang="en-GB" b="1" dirty="0"/>
          </a:p>
        </p:txBody>
      </p:sp>
      <p:pic>
        <p:nvPicPr>
          <p:cNvPr id="1026" name="Picture 2"/>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5364088" y="5229200"/>
            <a:ext cx="1514475" cy="942975"/>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
        <p:nvSpPr>
          <p:cNvPr id="4" name="TextBox 3"/>
          <p:cNvSpPr txBox="1"/>
          <p:nvPr/>
        </p:nvSpPr>
        <p:spPr>
          <a:xfrm>
            <a:off x="925899" y="5779491"/>
            <a:ext cx="4434740" cy="369332"/>
          </a:xfrm>
          <a:prstGeom prst="rect">
            <a:avLst/>
          </a:prstGeom>
          <a:noFill/>
        </p:spPr>
        <p:txBody>
          <a:bodyPr wrap="none" rtlCol="0">
            <a:spAutoFit/>
          </a:bodyPr>
          <a:lstStyle/>
          <a:p>
            <a:r>
              <a:rPr lang="en-GB" dirty="0" smtClean="0"/>
              <a:t>I = interest, t = tax rate and Po = market value</a:t>
            </a:r>
            <a:endParaRPr lang="en-GB" dirty="0"/>
          </a:p>
        </p:txBody>
      </p:sp>
    </p:spTree>
    <p:extLst>
      <p:ext uri="{BB962C8B-B14F-4D97-AF65-F5344CB8AC3E}">
        <p14:creationId xmlns:p14="http://schemas.microsoft.com/office/powerpoint/2010/main" xmlns="" val="3536392333"/>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Cost of capital</a:t>
            </a:r>
            <a:endParaRPr lang="en-GB" dirty="0"/>
          </a:p>
        </p:txBody>
      </p:sp>
      <p:sp>
        <p:nvSpPr>
          <p:cNvPr id="3" name="Content Placeholder 2"/>
          <p:cNvSpPr>
            <a:spLocks noGrp="1"/>
          </p:cNvSpPr>
          <p:nvPr>
            <p:ph idx="1"/>
          </p:nvPr>
        </p:nvSpPr>
        <p:spPr/>
        <p:txBody>
          <a:bodyPr/>
          <a:lstStyle/>
          <a:p>
            <a:pPr marL="0" indent="0">
              <a:buNone/>
            </a:pPr>
            <a:r>
              <a:rPr lang="en-GB" b="1" dirty="0" smtClean="0"/>
              <a:t>Example seven answer</a:t>
            </a:r>
            <a:endParaRPr lang="en-GB" b="1" dirty="0"/>
          </a:p>
        </p:txBody>
      </p:sp>
      <p:pic>
        <p:nvPicPr>
          <p:cNvPr id="9218" name="Picture 2"/>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1043607" y="2492896"/>
            <a:ext cx="6179227" cy="2189212"/>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pic>
        <p:nvPicPr>
          <p:cNvPr id="5" name="Picture 2"/>
          <p:cNvPicPr>
            <a:picLocks noChangeAspect="1" noChangeArrowheads="1"/>
          </p:cNvPicPr>
          <p:nvPr/>
        </p:nvPicPr>
        <p:blipFill>
          <a:blip r:embed="rId4" cstate="print">
            <a:extLst>
              <a:ext uri="{28A0092B-C50C-407E-A947-70E740481C1C}">
                <a14:useLocalDpi xmlns:a14="http://schemas.microsoft.com/office/drawing/2010/main" xmlns="" val="0"/>
              </a:ext>
            </a:extLst>
          </a:blip>
          <a:srcRect/>
          <a:stretch>
            <a:fillRect/>
          </a:stretch>
        </p:blipFill>
        <p:spPr bwMode="auto">
          <a:xfrm>
            <a:off x="7219385" y="5589240"/>
            <a:ext cx="1514475" cy="942975"/>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
        <p:nvSpPr>
          <p:cNvPr id="6" name="TextBox 5"/>
          <p:cNvSpPr txBox="1"/>
          <p:nvPr/>
        </p:nvSpPr>
        <p:spPr>
          <a:xfrm>
            <a:off x="2339752" y="6173038"/>
            <a:ext cx="4434740" cy="369332"/>
          </a:xfrm>
          <a:prstGeom prst="rect">
            <a:avLst/>
          </a:prstGeom>
          <a:noFill/>
        </p:spPr>
        <p:txBody>
          <a:bodyPr wrap="none" rtlCol="0">
            <a:spAutoFit/>
          </a:bodyPr>
          <a:lstStyle/>
          <a:p>
            <a:r>
              <a:rPr lang="en-GB" dirty="0" smtClean="0"/>
              <a:t>I = interest, t = tax rate and Po = market value</a:t>
            </a:r>
            <a:endParaRPr lang="en-GB" dirty="0"/>
          </a:p>
        </p:txBody>
      </p:sp>
    </p:spTree>
    <p:extLst>
      <p:ext uri="{BB962C8B-B14F-4D97-AF65-F5344CB8AC3E}">
        <p14:creationId xmlns:p14="http://schemas.microsoft.com/office/powerpoint/2010/main" xmlns="" val="268836358"/>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Cost of capital</a:t>
            </a:r>
            <a:endParaRPr lang="en-GB" dirty="0"/>
          </a:p>
        </p:txBody>
      </p:sp>
      <p:sp>
        <p:nvSpPr>
          <p:cNvPr id="3" name="Content Placeholder 2"/>
          <p:cNvSpPr>
            <a:spLocks noGrp="1"/>
          </p:cNvSpPr>
          <p:nvPr>
            <p:ph idx="1"/>
          </p:nvPr>
        </p:nvSpPr>
        <p:spPr/>
        <p:txBody>
          <a:bodyPr/>
          <a:lstStyle/>
          <a:p>
            <a:pPr marL="0" indent="0">
              <a:buNone/>
            </a:pPr>
            <a:r>
              <a:rPr lang="en-GB" b="1" dirty="0" smtClean="0"/>
              <a:t>Example eight</a:t>
            </a:r>
          </a:p>
          <a:p>
            <a:pPr marL="0" indent="0">
              <a:buNone/>
            </a:pPr>
            <a:r>
              <a:rPr lang="en-GB" dirty="0" smtClean="0"/>
              <a:t>G plc has in issue 6% debentures quoted at 85 ex int.</a:t>
            </a:r>
          </a:p>
          <a:p>
            <a:pPr marL="0" indent="0">
              <a:buNone/>
            </a:pPr>
            <a:r>
              <a:rPr lang="en-GB" dirty="0" smtClean="0"/>
              <a:t>The debentures are redeemable in 5 years time at a premium of 10%</a:t>
            </a:r>
          </a:p>
          <a:p>
            <a:pPr marL="0" indent="0">
              <a:buNone/>
            </a:pPr>
            <a:r>
              <a:rPr lang="en-GB" b="1" dirty="0" smtClean="0"/>
              <a:t>(a) What is the return to investors ( </a:t>
            </a:r>
            <a:r>
              <a:rPr lang="en-GB" b="1" dirty="0" err="1" smtClean="0"/>
              <a:t>kd</a:t>
            </a:r>
            <a:r>
              <a:rPr lang="en-GB" b="1" dirty="0" smtClean="0"/>
              <a:t> ) ?</a:t>
            </a:r>
          </a:p>
          <a:p>
            <a:pPr marL="0" indent="0">
              <a:buNone/>
            </a:pPr>
            <a:r>
              <a:rPr lang="en-GB" b="1" dirty="0" smtClean="0"/>
              <a:t>(b) What is the cost to the company if the rate of corporation tax is 30%?</a:t>
            </a:r>
            <a:endParaRPr lang="en-GB" b="1" dirty="0"/>
          </a:p>
        </p:txBody>
      </p:sp>
    </p:spTree>
    <p:extLst>
      <p:ext uri="{BB962C8B-B14F-4D97-AF65-F5344CB8AC3E}">
        <p14:creationId xmlns:p14="http://schemas.microsoft.com/office/powerpoint/2010/main" xmlns="" val="1639097266"/>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Cost of capital</a:t>
            </a:r>
            <a:endParaRPr lang="en-GB" dirty="0"/>
          </a:p>
        </p:txBody>
      </p:sp>
      <p:sp>
        <p:nvSpPr>
          <p:cNvPr id="3" name="Content Placeholder 2"/>
          <p:cNvSpPr>
            <a:spLocks noGrp="1"/>
          </p:cNvSpPr>
          <p:nvPr>
            <p:ph idx="1"/>
          </p:nvPr>
        </p:nvSpPr>
        <p:spPr>
          <a:xfrm>
            <a:off x="457200" y="1600200"/>
            <a:ext cx="8507288" cy="4525963"/>
          </a:xfrm>
        </p:spPr>
        <p:txBody>
          <a:bodyPr>
            <a:normAutofit/>
          </a:bodyPr>
          <a:lstStyle/>
          <a:p>
            <a:pPr marL="0" indent="0">
              <a:buNone/>
            </a:pPr>
            <a:r>
              <a:rPr lang="en-GB" b="1" dirty="0" smtClean="0"/>
              <a:t>Example eight answer</a:t>
            </a:r>
          </a:p>
          <a:p>
            <a:pPr marL="0" indent="0">
              <a:buNone/>
            </a:pPr>
            <a:endParaRPr lang="en-GB" b="1" dirty="0"/>
          </a:p>
          <a:p>
            <a:pPr marL="0" indent="0">
              <a:buNone/>
            </a:pPr>
            <a:endParaRPr lang="en-GB" b="1" dirty="0" smtClean="0"/>
          </a:p>
          <a:p>
            <a:pPr marL="0" indent="0">
              <a:buNone/>
            </a:pPr>
            <a:endParaRPr lang="en-GB" b="1" dirty="0"/>
          </a:p>
          <a:p>
            <a:pPr marL="0" indent="0">
              <a:buNone/>
            </a:pPr>
            <a:endParaRPr lang="en-GB" b="1" dirty="0" smtClean="0"/>
          </a:p>
          <a:p>
            <a:pPr marL="0" indent="0">
              <a:buNone/>
            </a:pPr>
            <a:endParaRPr lang="en-GB" sz="2000" b="1" dirty="0" smtClean="0"/>
          </a:p>
          <a:p>
            <a:pPr marL="0" indent="0">
              <a:buNone/>
            </a:pPr>
            <a:endParaRPr lang="en-GB" b="1" dirty="0"/>
          </a:p>
          <a:p>
            <a:pPr marL="0" indent="0">
              <a:buNone/>
            </a:pPr>
            <a:endParaRPr lang="en-GB" b="1" dirty="0" smtClean="0"/>
          </a:p>
          <a:p>
            <a:pPr marL="0" indent="0">
              <a:buNone/>
            </a:pPr>
            <a:endParaRPr lang="en-GB" b="1" dirty="0" smtClean="0"/>
          </a:p>
          <a:p>
            <a:pPr marL="0" indent="0">
              <a:buNone/>
            </a:pPr>
            <a:endParaRPr lang="en-GB" b="1" dirty="0"/>
          </a:p>
        </p:txBody>
      </p:sp>
      <p:pic>
        <p:nvPicPr>
          <p:cNvPr id="1026" name="Picture 2"/>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144463" y="4087252"/>
            <a:ext cx="7174617" cy="2863221"/>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pic>
        <p:nvPicPr>
          <p:cNvPr id="1027" name="Picture 3"/>
          <p:cNvPicPr>
            <a:picLocks noChangeAspect="1" noChangeArrowheads="1"/>
          </p:cNvPicPr>
          <p:nvPr/>
        </p:nvPicPr>
        <p:blipFill>
          <a:blip r:embed="rId4" cstate="print">
            <a:extLst>
              <a:ext uri="{28A0092B-C50C-407E-A947-70E740481C1C}">
                <a14:useLocalDpi xmlns:a14="http://schemas.microsoft.com/office/drawing/2010/main" xmlns="" val="0"/>
              </a:ext>
            </a:extLst>
          </a:blip>
          <a:srcRect/>
          <a:stretch>
            <a:fillRect/>
          </a:stretch>
        </p:blipFill>
        <p:spPr bwMode="auto">
          <a:xfrm>
            <a:off x="144463" y="2257527"/>
            <a:ext cx="7675562" cy="182880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Tree>
    <p:extLst>
      <p:ext uri="{BB962C8B-B14F-4D97-AF65-F5344CB8AC3E}">
        <p14:creationId xmlns:p14="http://schemas.microsoft.com/office/powerpoint/2010/main" xmlns="" val="561649720"/>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Cost of capital</a:t>
            </a:r>
            <a:endParaRPr lang="en-GB" dirty="0"/>
          </a:p>
        </p:txBody>
      </p:sp>
      <p:sp>
        <p:nvSpPr>
          <p:cNvPr id="3" name="Content Placeholder 2"/>
          <p:cNvSpPr>
            <a:spLocks noGrp="1"/>
          </p:cNvSpPr>
          <p:nvPr>
            <p:ph idx="1"/>
          </p:nvPr>
        </p:nvSpPr>
        <p:spPr>
          <a:xfrm>
            <a:off x="179512" y="1124744"/>
            <a:ext cx="8964488" cy="5328592"/>
          </a:xfrm>
        </p:spPr>
        <p:txBody>
          <a:bodyPr>
            <a:normAutofit/>
          </a:bodyPr>
          <a:lstStyle/>
          <a:p>
            <a:pPr marL="0" indent="0">
              <a:buNone/>
            </a:pPr>
            <a:r>
              <a:rPr lang="en-GB" b="1" i="0" u="none" strike="noStrike" baseline="0" dirty="0" smtClean="0">
                <a:solidFill>
                  <a:srgbClr val="0049BC"/>
                </a:solidFill>
                <a:latin typeface="WarnockPro-Bold"/>
              </a:rPr>
              <a:t>The weighted average cost of capital (WACC)</a:t>
            </a:r>
          </a:p>
          <a:p>
            <a:r>
              <a:rPr lang="en-GB" sz="2000" dirty="0" smtClean="0"/>
              <a:t>In the previous sections we have seen how to calculate the cost of both equity and debt.</a:t>
            </a:r>
          </a:p>
          <a:p>
            <a:r>
              <a:rPr lang="en-GB" sz="2000" dirty="0" smtClean="0"/>
              <a:t>However, most companies are financed using a mixture of both equity and debt.</a:t>
            </a:r>
          </a:p>
          <a:p>
            <a:r>
              <a:rPr lang="en-GB" sz="2000" dirty="0" smtClean="0"/>
              <a:t>It is useful for our later work to be able to calculate the average cost of capital to the company</a:t>
            </a:r>
          </a:p>
          <a:p>
            <a:r>
              <a:rPr lang="en-GB" sz="2000" dirty="0"/>
              <a:t>The weighted average cost of capital is often (but not always) the rate that we use for the discounting of cash flows when we do investment appraisal. </a:t>
            </a:r>
            <a:endParaRPr lang="en-GB" sz="2000" dirty="0" smtClean="0"/>
          </a:p>
        </p:txBody>
      </p:sp>
      <p:pic>
        <p:nvPicPr>
          <p:cNvPr id="16386" name="Picture 2"/>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783088" y="4515002"/>
            <a:ext cx="4954150" cy="2376264"/>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Tree>
    <p:extLst>
      <p:ext uri="{BB962C8B-B14F-4D97-AF65-F5344CB8AC3E}">
        <p14:creationId xmlns:p14="http://schemas.microsoft.com/office/powerpoint/2010/main" xmlns="" val="3579272074"/>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Cost of capital</a:t>
            </a:r>
            <a:endParaRPr lang="en-GB" dirty="0"/>
          </a:p>
        </p:txBody>
      </p:sp>
      <p:sp>
        <p:nvSpPr>
          <p:cNvPr id="3" name="Content Placeholder 2"/>
          <p:cNvSpPr>
            <a:spLocks noGrp="1"/>
          </p:cNvSpPr>
          <p:nvPr>
            <p:ph idx="1"/>
          </p:nvPr>
        </p:nvSpPr>
        <p:spPr/>
        <p:txBody>
          <a:bodyPr>
            <a:normAutofit fontScale="92500" lnSpcReduction="20000"/>
          </a:bodyPr>
          <a:lstStyle/>
          <a:p>
            <a:pPr marL="0" indent="0">
              <a:buNone/>
            </a:pPr>
            <a:r>
              <a:rPr lang="en-GB" b="1" dirty="0" smtClean="0"/>
              <a:t>Example nine</a:t>
            </a:r>
          </a:p>
          <a:p>
            <a:pPr marL="0" indent="0">
              <a:buNone/>
            </a:pPr>
            <a:r>
              <a:rPr lang="en-GB" dirty="0" smtClean="0"/>
              <a:t>J plc is financed as follows:</a:t>
            </a:r>
          </a:p>
          <a:p>
            <a:pPr marL="0" indent="0">
              <a:buNone/>
            </a:pPr>
            <a:r>
              <a:rPr lang="en-GB" dirty="0" smtClean="0"/>
              <a:t>Equity – 5 million $1 shares quoted at $2.50 cum div, on which a constant dividend of 32c per share is about to be paid.</a:t>
            </a:r>
          </a:p>
          <a:p>
            <a:pPr marL="0" indent="0">
              <a:buNone/>
            </a:pPr>
            <a:r>
              <a:rPr lang="en-GB" dirty="0" smtClean="0"/>
              <a:t>Debt - $4M 8% debentures quoted at 92 ex int.</a:t>
            </a:r>
          </a:p>
          <a:p>
            <a:pPr marL="0" indent="0">
              <a:buNone/>
            </a:pPr>
            <a:r>
              <a:rPr lang="en-GB" dirty="0" smtClean="0"/>
              <a:t>Corporation tax is 30%</a:t>
            </a:r>
          </a:p>
          <a:p>
            <a:pPr marL="0" indent="0">
              <a:buNone/>
            </a:pPr>
            <a:r>
              <a:rPr lang="en-GB" b="1" dirty="0" smtClean="0"/>
              <a:t>(a) Calculate the returns to investors on equity and on debt</a:t>
            </a:r>
          </a:p>
          <a:p>
            <a:pPr marL="0" indent="0">
              <a:buNone/>
            </a:pPr>
            <a:r>
              <a:rPr lang="en-GB" b="1" dirty="0" smtClean="0"/>
              <a:t>(b) Calculate the WACC to the company</a:t>
            </a:r>
          </a:p>
          <a:p>
            <a:pPr marL="0" indent="0">
              <a:buNone/>
            </a:pPr>
            <a:endParaRPr lang="en-GB" dirty="0"/>
          </a:p>
        </p:txBody>
      </p:sp>
    </p:spTree>
    <p:extLst>
      <p:ext uri="{BB962C8B-B14F-4D97-AF65-F5344CB8AC3E}">
        <p14:creationId xmlns:p14="http://schemas.microsoft.com/office/powerpoint/2010/main" xmlns="" val="2686935090"/>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Cost of capital</a:t>
            </a:r>
            <a:endParaRPr lang="en-GB" dirty="0"/>
          </a:p>
        </p:txBody>
      </p:sp>
      <p:sp>
        <p:nvSpPr>
          <p:cNvPr id="3" name="Content Placeholder 2"/>
          <p:cNvSpPr>
            <a:spLocks noGrp="1"/>
          </p:cNvSpPr>
          <p:nvPr>
            <p:ph idx="1"/>
          </p:nvPr>
        </p:nvSpPr>
        <p:spPr>
          <a:xfrm>
            <a:off x="457200" y="1196752"/>
            <a:ext cx="8229600" cy="4929411"/>
          </a:xfrm>
        </p:spPr>
        <p:txBody>
          <a:bodyPr/>
          <a:lstStyle/>
          <a:p>
            <a:pPr marL="0" indent="0">
              <a:buNone/>
            </a:pPr>
            <a:r>
              <a:rPr lang="en-GB" b="1" dirty="0" smtClean="0"/>
              <a:t>Example nine answer</a:t>
            </a:r>
            <a:endParaRPr lang="en-GB" b="1" dirty="0"/>
          </a:p>
        </p:txBody>
      </p:sp>
      <p:pic>
        <p:nvPicPr>
          <p:cNvPr id="2050" name="Picture 2"/>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3623122" y="1627112"/>
            <a:ext cx="5291138" cy="526867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pic>
        <p:nvPicPr>
          <p:cNvPr id="2051" name="Picture 3"/>
          <p:cNvPicPr>
            <a:picLocks noChangeAspect="1" noChangeArrowheads="1"/>
          </p:cNvPicPr>
          <p:nvPr/>
        </p:nvPicPr>
        <p:blipFill>
          <a:blip r:embed="rId4" cstate="print">
            <a:extLst>
              <a:ext uri="{28A0092B-C50C-407E-A947-70E740481C1C}">
                <a14:useLocalDpi xmlns:a14="http://schemas.microsoft.com/office/drawing/2010/main" xmlns="" val="0"/>
              </a:ext>
            </a:extLst>
          </a:blip>
          <a:srcRect/>
          <a:stretch>
            <a:fillRect/>
          </a:stretch>
        </p:blipFill>
        <p:spPr bwMode="auto">
          <a:xfrm>
            <a:off x="-180528" y="1803811"/>
            <a:ext cx="3803650" cy="138430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pic>
        <p:nvPicPr>
          <p:cNvPr id="1028" name="Picture 4"/>
          <p:cNvPicPr>
            <a:picLocks noChangeAspect="1" noChangeArrowheads="1"/>
          </p:cNvPicPr>
          <p:nvPr/>
        </p:nvPicPr>
        <p:blipFill>
          <a:blip r:embed="rId5" cstate="print">
            <a:extLst>
              <a:ext uri="{28A0092B-C50C-407E-A947-70E740481C1C}">
                <a14:useLocalDpi xmlns:a14="http://schemas.microsoft.com/office/drawing/2010/main" xmlns="" val="0"/>
              </a:ext>
            </a:extLst>
          </a:blip>
          <a:srcRect/>
          <a:stretch>
            <a:fillRect/>
          </a:stretch>
        </p:blipFill>
        <p:spPr bwMode="auto">
          <a:xfrm>
            <a:off x="3779911" y="6231046"/>
            <a:ext cx="2733675" cy="523875"/>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Tree>
    <p:extLst>
      <p:ext uri="{BB962C8B-B14F-4D97-AF65-F5344CB8AC3E}">
        <p14:creationId xmlns:p14="http://schemas.microsoft.com/office/powerpoint/2010/main" xmlns="" val="2410512238"/>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Cost of capital</a:t>
            </a:r>
            <a:endParaRPr lang="en-GB" dirty="0"/>
          </a:p>
        </p:txBody>
      </p:sp>
      <p:sp>
        <p:nvSpPr>
          <p:cNvPr id="3" name="Content Placeholder 2"/>
          <p:cNvSpPr>
            <a:spLocks noGrp="1"/>
          </p:cNvSpPr>
          <p:nvPr>
            <p:ph idx="1"/>
          </p:nvPr>
        </p:nvSpPr>
        <p:spPr>
          <a:xfrm>
            <a:off x="179512" y="1600200"/>
            <a:ext cx="8784976" cy="4525963"/>
          </a:xfrm>
        </p:spPr>
        <p:txBody>
          <a:bodyPr>
            <a:normAutofit fontScale="92500" lnSpcReduction="20000"/>
          </a:bodyPr>
          <a:lstStyle/>
          <a:p>
            <a:pPr marL="0" indent="0">
              <a:buNone/>
            </a:pPr>
            <a:r>
              <a:rPr lang="en-GB" b="1" dirty="0" smtClean="0"/>
              <a:t>Example ten</a:t>
            </a:r>
          </a:p>
          <a:p>
            <a:pPr marL="0" indent="0">
              <a:buNone/>
            </a:pPr>
            <a:r>
              <a:rPr lang="en-GB" dirty="0" smtClean="0"/>
              <a:t>K plc is financed as follows:</a:t>
            </a:r>
          </a:p>
          <a:p>
            <a:pPr marL="0" indent="0">
              <a:buNone/>
            </a:pPr>
            <a:r>
              <a:rPr lang="en-GB" dirty="0" smtClean="0"/>
              <a:t>Equity – 10 million $1 shares quoted at $3.20 ex div, on which a dividend of 20c per share has just been paid.</a:t>
            </a:r>
          </a:p>
          <a:p>
            <a:pPr marL="0" indent="0">
              <a:buNone/>
            </a:pPr>
            <a:r>
              <a:rPr lang="en-GB" dirty="0" smtClean="0"/>
              <a:t>Dividends are growing at 8% p.a..</a:t>
            </a:r>
          </a:p>
          <a:p>
            <a:pPr marL="0" indent="0">
              <a:buNone/>
            </a:pPr>
            <a:r>
              <a:rPr lang="en-GB" dirty="0" smtClean="0"/>
              <a:t>Debt - $6M 10% debentures quoted at 105 ex int. The debentures are redeemable in 6 years time at a premium of 10%</a:t>
            </a:r>
          </a:p>
          <a:p>
            <a:pPr marL="0" indent="0">
              <a:buNone/>
            </a:pPr>
            <a:r>
              <a:rPr lang="en-GB" dirty="0" smtClean="0"/>
              <a:t>Corporation tax is 30%</a:t>
            </a:r>
          </a:p>
          <a:p>
            <a:pPr marL="0" indent="0">
              <a:buNone/>
            </a:pPr>
            <a:r>
              <a:rPr lang="en-GB" b="1" dirty="0" smtClean="0"/>
              <a:t>Calculate the weighted average cost of capital</a:t>
            </a:r>
            <a:endParaRPr lang="en-GB" b="1" dirty="0"/>
          </a:p>
        </p:txBody>
      </p:sp>
    </p:spTree>
    <p:extLst>
      <p:ext uri="{BB962C8B-B14F-4D97-AF65-F5344CB8AC3E}">
        <p14:creationId xmlns:p14="http://schemas.microsoft.com/office/powerpoint/2010/main" xmlns="" val="1388107721"/>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20482"/>
            <a:ext cx="8229600" cy="1143000"/>
          </a:xfrm>
        </p:spPr>
        <p:txBody>
          <a:bodyPr>
            <a:normAutofit fontScale="90000"/>
          </a:bodyPr>
          <a:lstStyle/>
          <a:p>
            <a:r>
              <a:rPr lang="en-GB" dirty="0" smtClean="0"/>
              <a:t>Cost of capital Example </a:t>
            </a:r>
            <a:r>
              <a:rPr lang="en-GB" dirty="0"/>
              <a:t>ten answer</a:t>
            </a:r>
            <a:br>
              <a:rPr lang="en-GB" dirty="0"/>
            </a:br>
            <a:endParaRPr lang="en-GB" dirty="0"/>
          </a:p>
        </p:txBody>
      </p:sp>
      <p:pic>
        <p:nvPicPr>
          <p:cNvPr id="5" name="Picture 2"/>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1187624" y="698283"/>
            <a:ext cx="5915769" cy="6159718"/>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Tree>
    <p:extLst>
      <p:ext uri="{BB962C8B-B14F-4D97-AF65-F5344CB8AC3E}">
        <p14:creationId xmlns:p14="http://schemas.microsoft.com/office/powerpoint/2010/main" xmlns="" val="700119205"/>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Cost of capital</a:t>
            </a:r>
            <a:endParaRPr lang="en-GB" dirty="0"/>
          </a:p>
        </p:txBody>
      </p:sp>
      <p:sp>
        <p:nvSpPr>
          <p:cNvPr id="3" name="Content Placeholder 2"/>
          <p:cNvSpPr>
            <a:spLocks noGrp="1"/>
          </p:cNvSpPr>
          <p:nvPr>
            <p:ph idx="1"/>
          </p:nvPr>
        </p:nvSpPr>
        <p:spPr/>
        <p:txBody>
          <a:bodyPr/>
          <a:lstStyle/>
          <a:p>
            <a:r>
              <a:rPr lang="en-GB" dirty="0" smtClean="0"/>
              <a:t>Read chapter 18 When (and when not!) to use the WACC for investment appraisal </a:t>
            </a:r>
            <a:r>
              <a:rPr lang="en-GB" dirty="0" err="1" smtClean="0"/>
              <a:t>Opentuition</a:t>
            </a:r>
            <a:r>
              <a:rPr lang="en-GB" dirty="0" smtClean="0"/>
              <a:t> Financial Management notes</a:t>
            </a:r>
            <a:endParaRPr lang="en-GB" dirty="0"/>
          </a:p>
        </p:txBody>
      </p:sp>
    </p:spTree>
    <p:extLst>
      <p:ext uri="{BB962C8B-B14F-4D97-AF65-F5344CB8AC3E}">
        <p14:creationId xmlns:p14="http://schemas.microsoft.com/office/powerpoint/2010/main" xmlns="" val="1527771982"/>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1204</TotalTime>
  <Words>1607</Words>
  <Application>Microsoft Office PowerPoint</Application>
  <PresentationFormat>On-screen Show (4:3)</PresentationFormat>
  <Paragraphs>173</Paragraphs>
  <Slides>30</Slides>
  <Notes>22</Notes>
  <HiddenSlides>0</HiddenSlides>
  <MMClips>0</MMClips>
  <ScaleCrop>false</ScaleCrop>
  <HeadingPairs>
    <vt:vector size="4" baseType="variant">
      <vt:variant>
        <vt:lpstr>Theme</vt:lpstr>
      </vt:variant>
      <vt:variant>
        <vt:i4>1</vt:i4>
      </vt:variant>
      <vt:variant>
        <vt:lpstr>Slide Titles</vt:lpstr>
      </vt:variant>
      <vt:variant>
        <vt:i4>30</vt:i4>
      </vt:variant>
    </vt:vector>
  </HeadingPairs>
  <TitlesOfParts>
    <vt:vector size="31" baseType="lpstr">
      <vt:lpstr>Office Theme</vt:lpstr>
      <vt:lpstr>Week seven session two</vt:lpstr>
      <vt:lpstr>The cost of capital</vt:lpstr>
      <vt:lpstr>The cost of capital</vt:lpstr>
      <vt:lpstr>Cost of capital</vt:lpstr>
      <vt:lpstr>Cost of capital</vt:lpstr>
      <vt:lpstr>Cost of capital</vt:lpstr>
      <vt:lpstr>Cost of capital</vt:lpstr>
      <vt:lpstr>Cost of capital</vt:lpstr>
      <vt:lpstr>Cost of capital</vt:lpstr>
      <vt:lpstr>Cost of capital</vt:lpstr>
      <vt:lpstr>Cost of capital</vt:lpstr>
      <vt:lpstr>Cost of capital</vt:lpstr>
      <vt:lpstr>Cost of capital</vt:lpstr>
      <vt:lpstr>Cost of capital</vt:lpstr>
      <vt:lpstr>Cost of capital</vt:lpstr>
      <vt:lpstr>Cost of capital</vt:lpstr>
      <vt:lpstr>Cost of capital</vt:lpstr>
      <vt:lpstr>Cost of capital</vt:lpstr>
      <vt:lpstr>Cost of capital</vt:lpstr>
      <vt:lpstr>Cost of capital</vt:lpstr>
      <vt:lpstr>Cost of capital</vt:lpstr>
      <vt:lpstr>Cost of capital</vt:lpstr>
      <vt:lpstr>Cost of capital</vt:lpstr>
      <vt:lpstr>Cost of capital</vt:lpstr>
      <vt:lpstr>Cost of capital</vt:lpstr>
      <vt:lpstr>Cost of capital</vt:lpstr>
      <vt:lpstr>Cost of capital</vt:lpstr>
      <vt:lpstr>Cost of capital</vt:lpstr>
      <vt:lpstr>Cost of capital Example ten answer </vt:lpstr>
      <vt:lpstr>Cost of capital</vt:lpstr>
    </vt:vector>
  </TitlesOfParts>
  <Company>University of Wales Trinity Saint David</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Week six session two</dc:title>
  <dc:creator>Anthony Burns</dc:creator>
  <cp:lastModifiedBy>se046</cp:lastModifiedBy>
  <cp:revision>104</cp:revision>
  <dcterms:created xsi:type="dcterms:W3CDTF">2016-08-09T13:23:32Z</dcterms:created>
  <dcterms:modified xsi:type="dcterms:W3CDTF">2018-11-13T19:21:34Z</dcterms:modified>
</cp:coreProperties>
</file>