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sldIdLst>
    <p:sldId id="370" r:id="rId3"/>
    <p:sldId id="355" r:id="rId4"/>
    <p:sldId id="353" r:id="rId5"/>
    <p:sldId id="258" r:id="rId6"/>
    <p:sldId id="356" r:id="rId7"/>
    <p:sldId id="361" r:id="rId8"/>
    <p:sldId id="257" r:id="rId9"/>
    <p:sldId id="357" r:id="rId10"/>
    <p:sldId id="358" r:id="rId11"/>
    <p:sldId id="360" r:id="rId12"/>
    <p:sldId id="323" r:id="rId13"/>
    <p:sldId id="364" r:id="rId14"/>
    <p:sldId id="365" r:id="rId15"/>
    <p:sldId id="366" r:id="rId16"/>
    <p:sldId id="367" r:id="rId17"/>
    <p:sldId id="352" r:id="rId18"/>
    <p:sldId id="298" r:id="rId19"/>
    <p:sldId id="348" r:id="rId20"/>
    <p:sldId id="368" r:id="rId21"/>
    <p:sldId id="288" r:id="rId22"/>
    <p:sldId id="362" r:id="rId23"/>
    <p:sldId id="343" r:id="rId24"/>
    <p:sldId id="369" r:id="rId25"/>
  </p:sldIdLst>
  <p:sldSz cx="9144000" cy="6858000" type="screen4x3"/>
  <p:notesSz cx="6858000" cy="9144000"/>
  <p:custDataLst>
    <p:tags r:id="rId27"/>
  </p:custDataLst>
  <p:defaultTex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15">
          <p15:clr>
            <a:srgbClr val="A4A3A4"/>
          </p15:clr>
        </p15:guide>
        <p15:guide id="2" orient="horz" pos="3864">
          <p15:clr>
            <a:srgbClr val="A4A3A4"/>
          </p15:clr>
        </p15:guide>
        <p15:guide id="3" orient="horz" pos="270">
          <p15:clr>
            <a:srgbClr val="A4A3A4"/>
          </p15:clr>
        </p15:guide>
        <p15:guide id="4" orient="horz" pos="899">
          <p15:clr>
            <a:srgbClr val="A4A3A4"/>
          </p15:clr>
        </p15:guide>
        <p15:guide id="5" pos="2880">
          <p15:clr>
            <a:srgbClr val="A4A3A4"/>
          </p15:clr>
        </p15:guide>
        <p15:guide id="6" pos="407">
          <p15:clr>
            <a:srgbClr val="A4A3A4"/>
          </p15:clr>
        </p15:guide>
        <p15:guide id="7" pos="301">
          <p15:clr>
            <a:srgbClr val="A4A3A4"/>
          </p15:clr>
        </p15:guide>
        <p15:guide id="8" pos="519">
          <p15:clr>
            <a:srgbClr val="A4A3A4"/>
          </p15:clr>
        </p15:guide>
        <p15:guide id="9" pos="9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a" lastIdx="1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007BA7"/>
    <a:srgbClr val="CCECFF"/>
    <a:srgbClr val="FFFFCC"/>
    <a:srgbClr val="99CCFF"/>
    <a:srgbClr val="CCFFFF"/>
    <a:srgbClr val="FFCC99"/>
    <a:srgbClr val="00FF00"/>
    <a:srgbClr val="FFFF99"/>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24" autoAdjust="0"/>
    <p:restoredTop sz="91314" autoAdjust="0"/>
  </p:normalViewPr>
  <p:slideViewPr>
    <p:cSldViewPr>
      <p:cViewPr varScale="1">
        <p:scale>
          <a:sx n="111" d="100"/>
          <a:sy n="111" d="100"/>
        </p:scale>
        <p:origin x="882" y="108"/>
      </p:cViewPr>
      <p:guideLst>
        <p:guide orient="horz" pos="2115"/>
        <p:guide orient="horz" pos="3864"/>
        <p:guide orient="horz" pos="270"/>
        <p:guide orient="horz" pos="899"/>
        <p:guide pos="2880"/>
        <p:guide pos="407"/>
        <p:guide pos="301"/>
        <p:guide pos="519"/>
        <p:guide pos="9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340"/>
    </p:cViewPr>
  </p:sorterViewPr>
  <p:notesViewPr>
    <p:cSldViewPr showGuides="1">
      <p:cViewPr varScale="1">
        <p:scale>
          <a:sx n="85" d="100"/>
          <a:sy n="85" d="100"/>
        </p:scale>
        <p:origin x="-3786"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gs" Target="tags/tag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GB"/>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GB"/>
          </a:p>
        </p:txBody>
      </p:sp>
      <p:sp>
        <p:nvSpPr>
          <p:cNvPr id="276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GB"/>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CBFFF009-79F1-4DCE-804C-04A1007EF81D}" type="slidenum">
              <a:rPr lang="en-GB"/>
              <a:pPr/>
              <a:t>‹#›</a:t>
            </a:fld>
            <a:endParaRPr lang="en-GB"/>
          </a:p>
        </p:txBody>
      </p:sp>
    </p:spTree>
    <p:extLst>
      <p:ext uri="{BB962C8B-B14F-4D97-AF65-F5344CB8AC3E}">
        <p14:creationId xmlns:p14="http://schemas.microsoft.com/office/powerpoint/2010/main" val="61318681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p:spPr>
        <p:txBody>
          <a:bodyPr/>
          <a:lstStyle/>
          <a:p>
            <a:pPr eaLnBrk="1" hangingPunct="1"/>
            <a:endParaRPr lang="en-GB" smtClean="0"/>
          </a:p>
        </p:txBody>
      </p:sp>
      <p:sp>
        <p:nvSpPr>
          <p:cNvPr id="35844" name="Slide Number Placeholder 3"/>
          <p:cNvSpPr>
            <a:spLocks noGrp="1"/>
          </p:cNvSpPr>
          <p:nvPr>
            <p:ph type="sldNum" sz="quarter" idx="5"/>
          </p:nvPr>
        </p:nvSpPr>
        <p:spPr>
          <a:noFill/>
        </p:spPr>
        <p:txBody>
          <a:bodyPr/>
          <a:lstStyle/>
          <a:p>
            <a:fld id="{4989652C-EA08-4A74-BA28-A1ADB37D6756}" type="slidenum">
              <a:rPr lang="en-US" smtClean="0"/>
              <a:pPr/>
              <a:t>2</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2D3B0839-D00F-411F-A1B3-D61A90817C4B}" type="slidenum">
              <a:rPr lang="en-GB" smtClean="0"/>
              <a:pPr>
                <a:defRPr/>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7.2  Layout involves the relative positioning of transforming resources within operations and processes, the allocation of tasks to the resources and their general appearance, which together dictate the nature and pattern of the flow of transformed resources through the operation or process</a:t>
            </a:r>
          </a:p>
        </p:txBody>
      </p:sp>
      <p:sp>
        <p:nvSpPr>
          <p:cNvPr id="4" name="Slide Number Placeholder 3"/>
          <p:cNvSpPr>
            <a:spLocks noGrp="1"/>
          </p:cNvSpPr>
          <p:nvPr>
            <p:ph type="sldNum" sz="quarter" idx="10"/>
          </p:nvPr>
        </p:nvSpPr>
        <p:spPr/>
        <p:txBody>
          <a:bodyPr/>
          <a:lstStyle/>
          <a:p>
            <a:fld id="{CBFFF009-79F1-4DCE-804C-04A1007EF81D}"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BFFF009-79F1-4DCE-804C-04A1007EF81D}"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FFF009-79F1-4DCE-804C-04A1007EF81D}"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7.3  ‘Assembly line’ surgery</a:t>
            </a:r>
          </a:p>
        </p:txBody>
      </p:sp>
      <p:sp>
        <p:nvSpPr>
          <p:cNvPr id="4" name="Slide Number Placeholder 3"/>
          <p:cNvSpPr>
            <a:spLocks noGrp="1"/>
          </p:cNvSpPr>
          <p:nvPr>
            <p:ph type="sldNum" sz="quarter" idx="10"/>
          </p:nvPr>
        </p:nvSpPr>
        <p:spPr/>
        <p:txBody>
          <a:bodyPr/>
          <a:lstStyle/>
          <a:p>
            <a:fld id="{CBFFF009-79F1-4DCE-804C-04A1007EF81D}"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endParaRPr lang="en-US" sz="1200" b="1" i="0" baseline="0" dirty="0" smtClean="0">
              <a:latin typeface="Arial" pitchFamily="34" charset="0"/>
            </a:endParaRPr>
          </a:p>
        </p:txBody>
      </p:sp>
      <p:sp>
        <p:nvSpPr>
          <p:cNvPr id="4" name="Slide Number Placeholder 3"/>
          <p:cNvSpPr>
            <a:spLocks noGrp="1"/>
          </p:cNvSpPr>
          <p:nvPr>
            <p:ph type="sldNum" sz="quarter" idx="10"/>
          </p:nvPr>
        </p:nvSpPr>
        <p:spPr/>
        <p:txBody>
          <a:bodyPr/>
          <a:lstStyle/>
          <a:p>
            <a:fld id="{CBFFF009-79F1-4DCE-804C-04A1007EF81D}" type="slidenum">
              <a:rPr lang="en-GB" smtClean="0"/>
              <a:pPr/>
              <a:t>8</a:t>
            </a:fld>
            <a:endParaRPr lang="en-GB"/>
          </a:p>
        </p:txBody>
      </p:sp>
    </p:spTree>
    <p:extLst>
      <p:ext uri="{BB962C8B-B14F-4D97-AF65-F5344CB8AC3E}">
        <p14:creationId xmlns:p14="http://schemas.microsoft.com/office/powerpoint/2010/main" val="817228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7.5  The floor plan of a department store showing the sports goods ‘shop-within-a-shop cell’ within the functional layout of the rest of the store</a:t>
            </a:r>
          </a:p>
        </p:txBody>
      </p:sp>
      <p:sp>
        <p:nvSpPr>
          <p:cNvPr id="4" name="Slide Number Placeholder 3"/>
          <p:cNvSpPr>
            <a:spLocks noGrp="1"/>
          </p:cNvSpPr>
          <p:nvPr>
            <p:ph type="sldNum" sz="quarter" idx="10"/>
          </p:nvPr>
        </p:nvSpPr>
        <p:spPr/>
        <p:txBody>
          <a:bodyPr/>
          <a:lstStyle/>
          <a:p>
            <a:fld id="{CBFFF009-79F1-4DCE-804C-04A1007EF81D}" type="slidenum">
              <a:rPr lang="en-GB" smtClean="0"/>
              <a:pPr/>
              <a:t>9</a:t>
            </a:fld>
            <a:endParaRPr lang="en-GB"/>
          </a:p>
        </p:txBody>
      </p:sp>
    </p:spTree>
    <p:extLst>
      <p:ext uri="{BB962C8B-B14F-4D97-AF65-F5344CB8AC3E}">
        <p14:creationId xmlns:p14="http://schemas.microsoft.com/office/powerpoint/2010/main" val="802909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7.6  Contrasting arrangements in product (line) layout for automobile assembly plants</a:t>
            </a:r>
          </a:p>
        </p:txBody>
      </p:sp>
      <p:sp>
        <p:nvSpPr>
          <p:cNvPr id="4" name="Slide Number Placeholder 3"/>
          <p:cNvSpPr>
            <a:spLocks noGrp="1"/>
          </p:cNvSpPr>
          <p:nvPr>
            <p:ph type="sldNum" sz="quarter" idx="10"/>
          </p:nvPr>
        </p:nvSpPr>
        <p:spPr/>
        <p:txBody>
          <a:bodyPr/>
          <a:lstStyle/>
          <a:p>
            <a:fld id="{CBFFF009-79F1-4DCE-804C-04A1007EF81D}" type="slidenum">
              <a:rPr lang="en-GB" smtClean="0"/>
              <a:pPr/>
              <a:t>10</a:t>
            </a:fld>
            <a:endParaRPr lang="en-GB"/>
          </a:p>
        </p:txBody>
      </p:sp>
    </p:spTree>
    <p:extLst>
      <p:ext uri="{BB962C8B-B14F-4D97-AF65-F5344CB8AC3E}">
        <p14:creationId xmlns:p14="http://schemas.microsoft.com/office/powerpoint/2010/main" val="2320483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9FF5631-2FE2-4E20-AE47-4F5C665E0CCD}" type="slidenum">
              <a:rPr lang="en-GB"/>
              <a:pPr/>
              <a:t>11</a:t>
            </a:fld>
            <a:endParaRPr lang="en-GB"/>
          </a:p>
        </p:txBody>
      </p:sp>
      <p:sp>
        <p:nvSpPr>
          <p:cNvPr id="96258" name="Rectangle 2"/>
          <p:cNvSpPr>
            <a:spLocks noChangeArrowheads="1"/>
          </p:cNvSpPr>
          <p:nvPr/>
        </p:nvSpPr>
        <p:spPr bwMode="auto">
          <a:xfrm>
            <a:off x="3886200" y="0"/>
            <a:ext cx="2971800" cy="457200"/>
          </a:xfrm>
          <a:prstGeom prst="rect">
            <a:avLst/>
          </a:prstGeom>
          <a:noFill/>
          <a:ln w="12700">
            <a:noFill/>
            <a:miter lim="800000"/>
            <a:headEnd/>
            <a:tailEnd/>
          </a:ln>
          <a:effectLst/>
        </p:spPr>
        <p:txBody>
          <a:bodyPr wrap="none" anchor="ctr"/>
          <a:lstStyle/>
          <a:p>
            <a:endParaRPr lang="en-GB"/>
          </a:p>
        </p:txBody>
      </p:sp>
      <p:sp>
        <p:nvSpPr>
          <p:cNvPr id="96259" name="Rectangle 3"/>
          <p:cNvSpPr>
            <a:spLocks noChangeArrowheads="1"/>
          </p:cNvSpPr>
          <p:nvPr/>
        </p:nvSpPr>
        <p:spPr bwMode="auto">
          <a:xfrm>
            <a:off x="3886200" y="8678863"/>
            <a:ext cx="2971800" cy="465137"/>
          </a:xfrm>
          <a:prstGeom prst="rect">
            <a:avLst/>
          </a:prstGeom>
          <a:noFill/>
          <a:ln w="12700">
            <a:noFill/>
            <a:miter lim="800000"/>
            <a:headEnd/>
            <a:tailEnd/>
          </a:ln>
          <a:effectLst/>
        </p:spPr>
        <p:txBody>
          <a:bodyPr lIns="90488" tIns="44450" rIns="90488" bIns="44450" anchor="b"/>
          <a:lstStyle/>
          <a:p>
            <a:pPr algn="r" eaLnBrk="0" hangingPunct="0"/>
            <a:r>
              <a:rPr lang="en-US" sz="1200">
                <a:latin typeface="Times New Roman" pitchFamily="18" charset="0"/>
              </a:rPr>
              <a:t>9</a:t>
            </a:r>
          </a:p>
        </p:txBody>
      </p:sp>
      <p:sp>
        <p:nvSpPr>
          <p:cNvPr id="96260" name="Rectangle 4"/>
          <p:cNvSpPr>
            <a:spLocks noChangeArrowheads="1"/>
          </p:cNvSpPr>
          <p:nvPr/>
        </p:nvSpPr>
        <p:spPr bwMode="auto">
          <a:xfrm>
            <a:off x="0" y="8678863"/>
            <a:ext cx="2963863" cy="465137"/>
          </a:xfrm>
          <a:prstGeom prst="rect">
            <a:avLst/>
          </a:prstGeom>
          <a:noFill/>
          <a:ln w="12700">
            <a:noFill/>
            <a:miter lim="800000"/>
            <a:headEnd/>
            <a:tailEnd/>
          </a:ln>
          <a:effectLst/>
        </p:spPr>
        <p:txBody>
          <a:bodyPr wrap="none" anchor="ctr"/>
          <a:lstStyle/>
          <a:p>
            <a:endParaRPr lang="en-GB"/>
          </a:p>
        </p:txBody>
      </p:sp>
      <p:sp>
        <p:nvSpPr>
          <p:cNvPr id="96261" name="Rectangle 5"/>
          <p:cNvSpPr>
            <a:spLocks noChangeArrowheads="1"/>
          </p:cNvSpPr>
          <p:nvPr/>
        </p:nvSpPr>
        <p:spPr bwMode="auto">
          <a:xfrm>
            <a:off x="0" y="0"/>
            <a:ext cx="2963863" cy="457200"/>
          </a:xfrm>
          <a:prstGeom prst="rect">
            <a:avLst/>
          </a:prstGeom>
          <a:noFill/>
          <a:ln w="12700">
            <a:noFill/>
            <a:miter lim="800000"/>
            <a:headEnd/>
            <a:tailEnd/>
          </a:ln>
          <a:effectLst/>
        </p:spPr>
        <p:txBody>
          <a:bodyPr wrap="none" anchor="ctr"/>
          <a:lstStyle/>
          <a:p>
            <a:endParaRPr lang="en-GB"/>
          </a:p>
        </p:txBody>
      </p:sp>
      <p:sp>
        <p:nvSpPr>
          <p:cNvPr id="96262" name="Rectangle 6"/>
          <p:cNvSpPr>
            <a:spLocks noGrp="1" noRot="1" noChangeAspect="1" noChangeArrowheads="1" noTextEdit="1"/>
          </p:cNvSpPr>
          <p:nvPr>
            <p:ph type="sldImg"/>
          </p:nvPr>
        </p:nvSpPr>
        <p:spPr>
          <a:xfrm>
            <a:off x="1298575" y="800100"/>
            <a:ext cx="4262438" cy="3198813"/>
          </a:xfrm>
          <a:ln w="12700" cap="flat"/>
        </p:spPr>
      </p:sp>
      <p:sp>
        <p:nvSpPr>
          <p:cNvPr id="96263" name="Rectangle 7"/>
          <p:cNvSpPr>
            <a:spLocks noGrp="1" noChangeArrowheads="1"/>
          </p:cNvSpPr>
          <p:nvPr>
            <p:ph type="body" idx="1"/>
          </p:nvPr>
        </p:nvSpPr>
        <p:spPr>
          <a:xfrm>
            <a:off x="914400" y="4338638"/>
            <a:ext cx="5021263" cy="4119562"/>
          </a:xfrm>
          <a:ln/>
        </p:spPr>
        <p:txBody>
          <a:bodyPr lIns="90488" tIns="44450" rIns="90488" bIns="44450"/>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BFFF009-79F1-4DCE-804C-04A1007EF81D}"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BFFF009-79F1-4DCE-804C-04A1007EF81D}"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BFFF009-79F1-4DCE-804C-04A1007EF81D}"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BFFF009-79F1-4DCE-804C-04A1007EF81D}"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7.8  Different process layouts are appropriate for different volume–variety combinations</a:t>
            </a:r>
          </a:p>
        </p:txBody>
      </p:sp>
      <p:sp>
        <p:nvSpPr>
          <p:cNvPr id="4" name="Slide Number Placeholder 3"/>
          <p:cNvSpPr>
            <a:spLocks noGrp="1"/>
          </p:cNvSpPr>
          <p:nvPr>
            <p:ph type="sldNum" sz="quarter" idx="10"/>
          </p:nvPr>
        </p:nvSpPr>
        <p:spPr/>
        <p:txBody>
          <a:bodyPr/>
          <a:lstStyle/>
          <a:p>
            <a:fld id="{CBFFF009-79F1-4DCE-804C-04A1007EF81D}"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816E53BE-E8E0-4DBD-9337-8044E85362A6}" type="slidenum">
              <a:rPr lang="en-GB"/>
              <a:pPr/>
              <a:t>17</a:t>
            </a:fld>
            <a:endParaRPr lang="en-GB"/>
          </a:p>
        </p:txBody>
      </p:sp>
      <p:sp>
        <p:nvSpPr>
          <p:cNvPr id="54274" name="Rectangle 2"/>
          <p:cNvSpPr>
            <a:spLocks noChangeArrowheads="1"/>
          </p:cNvSpPr>
          <p:nvPr/>
        </p:nvSpPr>
        <p:spPr bwMode="auto">
          <a:xfrm>
            <a:off x="3886200" y="0"/>
            <a:ext cx="2971800" cy="457200"/>
          </a:xfrm>
          <a:prstGeom prst="rect">
            <a:avLst/>
          </a:prstGeom>
          <a:noFill/>
          <a:ln w="12700">
            <a:noFill/>
            <a:miter lim="800000"/>
            <a:headEnd/>
            <a:tailEnd/>
          </a:ln>
          <a:effectLst/>
        </p:spPr>
        <p:txBody>
          <a:bodyPr wrap="none" anchor="ctr"/>
          <a:lstStyle/>
          <a:p>
            <a:endParaRPr lang="en-GB"/>
          </a:p>
        </p:txBody>
      </p:sp>
      <p:sp>
        <p:nvSpPr>
          <p:cNvPr id="54275" name="Rectangle 3"/>
          <p:cNvSpPr>
            <a:spLocks noChangeArrowheads="1"/>
          </p:cNvSpPr>
          <p:nvPr/>
        </p:nvSpPr>
        <p:spPr bwMode="auto">
          <a:xfrm>
            <a:off x="3886200" y="8678863"/>
            <a:ext cx="2971800" cy="465137"/>
          </a:xfrm>
          <a:prstGeom prst="rect">
            <a:avLst/>
          </a:prstGeom>
          <a:noFill/>
          <a:ln w="12700">
            <a:noFill/>
            <a:miter lim="800000"/>
            <a:headEnd/>
            <a:tailEnd/>
          </a:ln>
          <a:effectLst/>
        </p:spPr>
        <p:txBody>
          <a:bodyPr lIns="90488" tIns="44450" rIns="90488" bIns="44450" anchor="b"/>
          <a:lstStyle/>
          <a:p>
            <a:pPr algn="r" eaLnBrk="0" hangingPunct="0"/>
            <a:r>
              <a:rPr lang="en-US" sz="1200">
                <a:latin typeface="Times New Roman" pitchFamily="18" charset="0"/>
              </a:rPr>
              <a:t>9</a:t>
            </a:r>
          </a:p>
        </p:txBody>
      </p:sp>
      <p:sp>
        <p:nvSpPr>
          <p:cNvPr id="54276" name="Rectangle 4"/>
          <p:cNvSpPr>
            <a:spLocks noChangeArrowheads="1"/>
          </p:cNvSpPr>
          <p:nvPr/>
        </p:nvSpPr>
        <p:spPr bwMode="auto">
          <a:xfrm>
            <a:off x="0" y="8678863"/>
            <a:ext cx="2963863" cy="465137"/>
          </a:xfrm>
          <a:prstGeom prst="rect">
            <a:avLst/>
          </a:prstGeom>
          <a:noFill/>
          <a:ln w="12700">
            <a:noFill/>
            <a:miter lim="800000"/>
            <a:headEnd/>
            <a:tailEnd/>
          </a:ln>
          <a:effectLst/>
        </p:spPr>
        <p:txBody>
          <a:bodyPr wrap="none" anchor="ctr"/>
          <a:lstStyle/>
          <a:p>
            <a:endParaRPr lang="en-GB"/>
          </a:p>
        </p:txBody>
      </p:sp>
      <p:sp>
        <p:nvSpPr>
          <p:cNvPr id="54277" name="Rectangle 5"/>
          <p:cNvSpPr>
            <a:spLocks noChangeArrowheads="1"/>
          </p:cNvSpPr>
          <p:nvPr/>
        </p:nvSpPr>
        <p:spPr bwMode="auto">
          <a:xfrm>
            <a:off x="0" y="0"/>
            <a:ext cx="2963863" cy="457200"/>
          </a:xfrm>
          <a:prstGeom prst="rect">
            <a:avLst/>
          </a:prstGeom>
          <a:noFill/>
          <a:ln w="12700">
            <a:noFill/>
            <a:miter lim="800000"/>
            <a:headEnd/>
            <a:tailEnd/>
          </a:ln>
          <a:effectLst/>
        </p:spPr>
        <p:txBody>
          <a:bodyPr wrap="none" anchor="ctr"/>
          <a:lstStyle/>
          <a:p>
            <a:endParaRPr lang="en-GB"/>
          </a:p>
        </p:txBody>
      </p:sp>
      <p:sp>
        <p:nvSpPr>
          <p:cNvPr id="54278" name="Rectangle 6"/>
          <p:cNvSpPr>
            <a:spLocks noGrp="1" noRot="1" noChangeAspect="1" noChangeArrowheads="1" noTextEdit="1"/>
          </p:cNvSpPr>
          <p:nvPr>
            <p:ph type="sldImg"/>
          </p:nvPr>
        </p:nvSpPr>
        <p:spPr>
          <a:xfrm>
            <a:off x="1296988" y="800100"/>
            <a:ext cx="4264025" cy="3198813"/>
          </a:xfrm>
          <a:ln w="12700" cap="flat"/>
        </p:spPr>
      </p:sp>
      <p:sp>
        <p:nvSpPr>
          <p:cNvPr id="54279" name="Rectangle 7"/>
          <p:cNvSpPr>
            <a:spLocks noGrp="1" noChangeArrowheads="1"/>
          </p:cNvSpPr>
          <p:nvPr>
            <p:ph type="body" idx="1"/>
          </p:nvPr>
        </p:nvSpPr>
        <p:spPr>
          <a:xfrm>
            <a:off x="914400" y="4338638"/>
            <a:ext cx="5021263" cy="4119562"/>
          </a:xfrm>
          <a:ln/>
        </p:spPr>
        <p:txBody>
          <a:bodyPr lIns="90488" tIns="44450" rIns="90488" bIns="44450"/>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baseline="0" dirty="0" smtClean="0">
                <a:latin typeface="Arial" pitchFamily="34" charset="0"/>
              </a:rPr>
              <a:t>Figure 7.10(a)  The basic layout types have different fixed- and variable-cost characteristics which seem to determine which one to use</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A11AB69-8FCC-4482-9AD1-EBD58E933726}" type="slidenum">
              <a:rPr lang="en-GB"/>
              <a:pPr/>
              <a:t>18</a:t>
            </a:fld>
            <a:endParaRPr lang="en-GB"/>
          </a:p>
        </p:txBody>
      </p:sp>
      <p:sp>
        <p:nvSpPr>
          <p:cNvPr id="128002" name="Rectangle 2"/>
          <p:cNvSpPr>
            <a:spLocks noChangeArrowheads="1"/>
          </p:cNvSpPr>
          <p:nvPr/>
        </p:nvSpPr>
        <p:spPr bwMode="auto">
          <a:xfrm>
            <a:off x="3886200" y="0"/>
            <a:ext cx="2971800" cy="457200"/>
          </a:xfrm>
          <a:prstGeom prst="rect">
            <a:avLst/>
          </a:prstGeom>
          <a:noFill/>
          <a:ln w="12700">
            <a:noFill/>
            <a:miter lim="800000"/>
            <a:headEnd/>
            <a:tailEnd/>
          </a:ln>
          <a:effectLst/>
        </p:spPr>
        <p:txBody>
          <a:bodyPr wrap="none" anchor="ctr"/>
          <a:lstStyle/>
          <a:p>
            <a:endParaRPr lang="en-GB"/>
          </a:p>
        </p:txBody>
      </p:sp>
      <p:sp>
        <p:nvSpPr>
          <p:cNvPr id="128003" name="Rectangle 3"/>
          <p:cNvSpPr>
            <a:spLocks noChangeArrowheads="1"/>
          </p:cNvSpPr>
          <p:nvPr/>
        </p:nvSpPr>
        <p:spPr bwMode="auto">
          <a:xfrm>
            <a:off x="3886200" y="8678863"/>
            <a:ext cx="2971800" cy="465137"/>
          </a:xfrm>
          <a:prstGeom prst="rect">
            <a:avLst/>
          </a:prstGeom>
          <a:noFill/>
          <a:ln w="12700">
            <a:noFill/>
            <a:miter lim="800000"/>
            <a:headEnd/>
            <a:tailEnd/>
          </a:ln>
          <a:effectLst/>
        </p:spPr>
        <p:txBody>
          <a:bodyPr lIns="90488" tIns="44450" rIns="90488" bIns="44450" anchor="b"/>
          <a:lstStyle/>
          <a:p>
            <a:pPr algn="r" eaLnBrk="0" hangingPunct="0"/>
            <a:r>
              <a:rPr lang="en-US" sz="1200">
                <a:latin typeface="Times New Roman" pitchFamily="18" charset="0"/>
              </a:rPr>
              <a:t>9</a:t>
            </a:r>
          </a:p>
        </p:txBody>
      </p:sp>
      <p:sp>
        <p:nvSpPr>
          <p:cNvPr id="128004" name="Rectangle 4"/>
          <p:cNvSpPr>
            <a:spLocks noChangeArrowheads="1"/>
          </p:cNvSpPr>
          <p:nvPr/>
        </p:nvSpPr>
        <p:spPr bwMode="auto">
          <a:xfrm>
            <a:off x="0" y="8678863"/>
            <a:ext cx="2963863" cy="465137"/>
          </a:xfrm>
          <a:prstGeom prst="rect">
            <a:avLst/>
          </a:prstGeom>
          <a:noFill/>
          <a:ln w="12700">
            <a:noFill/>
            <a:miter lim="800000"/>
            <a:headEnd/>
            <a:tailEnd/>
          </a:ln>
          <a:effectLst/>
        </p:spPr>
        <p:txBody>
          <a:bodyPr wrap="none" anchor="ctr"/>
          <a:lstStyle/>
          <a:p>
            <a:endParaRPr lang="en-GB"/>
          </a:p>
        </p:txBody>
      </p:sp>
      <p:sp>
        <p:nvSpPr>
          <p:cNvPr id="128005" name="Rectangle 5"/>
          <p:cNvSpPr>
            <a:spLocks noChangeArrowheads="1"/>
          </p:cNvSpPr>
          <p:nvPr/>
        </p:nvSpPr>
        <p:spPr bwMode="auto">
          <a:xfrm>
            <a:off x="0" y="0"/>
            <a:ext cx="2963863" cy="457200"/>
          </a:xfrm>
          <a:prstGeom prst="rect">
            <a:avLst/>
          </a:prstGeom>
          <a:noFill/>
          <a:ln w="12700">
            <a:noFill/>
            <a:miter lim="800000"/>
            <a:headEnd/>
            <a:tailEnd/>
          </a:ln>
          <a:effectLst/>
        </p:spPr>
        <p:txBody>
          <a:bodyPr wrap="none" anchor="ctr"/>
          <a:lstStyle/>
          <a:p>
            <a:endParaRPr lang="en-GB"/>
          </a:p>
        </p:txBody>
      </p:sp>
      <p:sp>
        <p:nvSpPr>
          <p:cNvPr id="128006" name="Rectangle 6"/>
          <p:cNvSpPr>
            <a:spLocks noGrp="1" noRot="1" noChangeAspect="1" noChangeArrowheads="1" noTextEdit="1"/>
          </p:cNvSpPr>
          <p:nvPr>
            <p:ph type="sldImg"/>
          </p:nvPr>
        </p:nvSpPr>
        <p:spPr>
          <a:xfrm>
            <a:off x="1296988" y="800100"/>
            <a:ext cx="4264025" cy="3198813"/>
          </a:xfrm>
          <a:ln w="12700" cap="flat"/>
        </p:spPr>
      </p:sp>
      <p:sp>
        <p:nvSpPr>
          <p:cNvPr id="128007" name="Rectangle 7"/>
          <p:cNvSpPr>
            <a:spLocks noGrp="1" noChangeArrowheads="1"/>
          </p:cNvSpPr>
          <p:nvPr>
            <p:ph type="body" idx="1"/>
          </p:nvPr>
        </p:nvSpPr>
        <p:spPr>
          <a:xfrm>
            <a:off x="914400" y="4338638"/>
            <a:ext cx="5021263" cy="4119562"/>
          </a:xfrm>
          <a:ln/>
        </p:spPr>
        <p:txBody>
          <a:bodyPr lIns="90488" tIns="44450" rIns="90488" bIns="44450"/>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baseline="0" dirty="0" smtClean="0">
                <a:latin typeface="Arial" pitchFamily="34" charset="0"/>
              </a:rPr>
              <a:t>Figure 7.10(b)  In practice the uncertainty about the exact fixed and variable costs of each layout means the decision can rarely be made on cost alone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baseline="0" dirty="0" smtClean="0">
                <a:latin typeface="Arial" pitchFamily="34" charset="0"/>
              </a:rPr>
              <a:t>Figure 7.11  Using ‘hexagon’ seats and requiring some passengers to face backwards could increase seating density, but would you be prepared to?</a:t>
            </a:r>
          </a:p>
        </p:txBody>
      </p:sp>
      <p:sp>
        <p:nvSpPr>
          <p:cNvPr id="4" name="Slide Number Placeholder 3"/>
          <p:cNvSpPr>
            <a:spLocks noGrp="1"/>
          </p:cNvSpPr>
          <p:nvPr>
            <p:ph type="sldNum" sz="quarter" idx="10"/>
          </p:nvPr>
        </p:nvSpPr>
        <p:spPr/>
        <p:txBody>
          <a:bodyPr/>
          <a:lstStyle/>
          <a:p>
            <a:fld id="{CBFFF009-79F1-4DCE-804C-04A1007EF81D}" type="slidenum">
              <a:rPr lang="en-GB" smtClean="0"/>
              <a:pPr/>
              <a:t>19</a:t>
            </a:fld>
            <a:endParaRPr lang="en-GB"/>
          </a:p>
        </p:txBody>
      </p:sp>
    </p:spTree>
    <p:extLst>
      <p:ext uri="{BB962C8B-B14F-4D97-AF65-F5344CB8AC3E}">
        <p14:creationId xmlns:p14="http://schemas.microsoft.com/office/powerpoint/2010/main" val="9587366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BFFF009-79F1-4DCE-804C-04A1007EF81D}"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7.15  Cell layout groups the processes together which are necessary for a family of products/services</a:t>
            </a:r>
          </a:p>
        </p:txBody>
      </p:sp>
      <p:sp>
        <p:nvSpPr>
          <p:cNvPr id="4" name="Slide Number Placeholder 3"/>
          <p:cNvSpPr>
            <a:spLocks noGrp="1"/>
          </p:cNvSpPr>
          <p:nvPr>
            <p:ph type="sldNum" sz="quarter" idx="10"/>
          </p:nvPr>
        </p:nvSpPr>
        <p:spPr/>
        <p:txBody>
          <a:bodyPr/>
          <a:lstStyle/>
          <a:p>
            <a:fld id="{CBFFF009-79F1-4DCE-804C-04A1007EF81D}" type="slidenum">
              <a:rPr lang="en-GB" smtClean="0"/>
              <a:pPr/>
              <a:t>21</a:t>
            </a:fld>
            <a:endParaRPr lang="en-GB"/>
          </a:p>
        </p:txBody>
      </p:sp>
    </p:spTree>
    <p:extLst>
      <p:ext uri="{BB962C8B-B14F-4D97-AF65-F5344CB8AC3E}">
        <p14:creationId xmlns:p14="http://schemas.microsoft.com/office/powerpoint/2010/main" val="35492326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i="0" baseline="0" dirty="0" smtClean="0">
                <a:latin typeface="Arial" pitchFamily="34" charset="0"/>
              </a:rPr>
              <a:t>Figure 7.16  (a) and (b) Using production flow analysis to allocate machines to cells</a:t>
            </a:r>
          </a:p>
        </p:txBody>
      </p:sp>
      <p:sp>
        <p:nvSpPr>
          <p:cNvPr id="4" name="Slide Number Placeholder 3"/>
          <p:cNvSpPr>
            <a:spLocks noGrp="1"/>
          </p:cNvSpPr>
          <p:nvPr>
            <p:ph type="sldNum" sz="quarter" idx="10"/>
          </p:nvPr>
        </p:nvSpPr>
        <p:spPr/>
        <p:txBody>
          <a:bodyPr/>
          <a:lstStyle/>
          <a:p>
            <a:fld id="{CBFFF009-79F1-4DCE-804C-04A1007EF81D}" type="slidenum">
              <a:rPr lang="en-GB" smtClean="0"/>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solidFill>
                  <a:prstClr val="black"/>
                </a:solidFill>
              </a:rPr>
              <a:pPr/>
              <a:t>23</a:t>
            </a:fld>
            <a:endParaRPr lang="en-US" dirty="0">
              <a:solidFill>
                <a:prstClr val="black"/>
              </a:solidFill>
            </a:endParaRPr>
          </a:p>
        </p:txBody>
      </p:sp>
    </p:spTree>
    <p:extLst>
      <p:ext uri="{BB962C8B-B14F-4D97-AF65-F5344CB8AC3E}">
        <p14:creationId xmlns:p14="http://schemas.microsoft.com/office/powerpoint/2010/main" val="3648751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1905000" cy="457200"/>
          </a:xfrm>
          <a:prstGeom prst="rect">
            <a:avLst/>
          </a:prstGeom>
        </p:spPr>
        <p:txBody>
          <a:bodyPr/>
          <a:lstStyle>
            <a:lvl1pPr>
              <a:defRPr/>
            </a:lvl1pPr>
          </a:lstStyle>
          <a:p>
            <a:fld id="{265D4D9F-F0E9-4C58-BFA9-2B37E3B1C20E}"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685800" y="1981200"/>
            <a:ext cx="7772400" cy="4114800"/>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1905000" cy="457200"/>
          </a:xfrm>
          <a:prstGeom prst="rect">
            <a:avLst/>
          </a:prstGeom>
        </p:spPr>
        <p:txBody>
          <a:bodyPr/>
          <a:lstStyle>
            <a:lvl1pPr>
              <a:defRPr/>
            </a:lvl1pPr>
          </a:lstStyle>
          <a:p>
            <a:fld id="{3DCB1119-E492-43AD-9E5E-1D53ABA11A40}"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1905000" cy="457200"/>
          </a:xfrm>
          <a:prstGeom prst="rect">
            <a:avLst/>
          </a:prstGeom>
        </p:spPr>
        <p:txBody>
          <a:bodyPr/>
          <a:lstStyle>
            <a:lvl1pPr>
              <a:defRPr/>
            </a:lvl1pPr>
          </a:lstStyle>
          <a:p>
            <a:fld id="{66341DA2-FC89-4269-9762-9AC8C9A9EA4F}"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553200" y="6248400"/>
            <a:ext cx="1905000" cy="457200"/>
          </a:xfrm>
          <a:prstGeom prst="rect">
            <a:avLst/>
          </a:prstGeom>
        </p:spPr>
        <p:txBody>
          <a:bodyPr/>
          <a:lstStyle>
            <a:lvl1pPr>
              <a:defRPr/>
            </a:lvl1pPr>
          </a:lstStyle>
          <a:p>
            <a:fld id="{DA632984-DF55-404E-A4BF-F91D39CABFEF}"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8" name="Footer Placeholder 7"/>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9" name="Slide Number Placeholder 8"/>
          <p:cNvSpPr>
            <a:spLocks noGrp="1"/>
          </p:cNvSpPr>
          <p:nvPr>
            <p:ph type="sldNum" sz="quarter" idx="12"/>
          </p:nvPr>
        </p:nvSpPr>
        <p:spPr>
          <a:xfrm>
            <a:off x="6553200" y="6248400"/>
            <a:ext cx="1905000" cy="457200"/>
          </a:xfrm>
          <a:prstGeom prst="rect">
            <a:avLst/>
          </a:prstGeom>
        </p:spPr>
        <p:txBody>
          <a:bodyPr/>
          <a:lstStyle>
            <a:lvl1pPr>
              <a:defRPr/>
            </a:lvl1pPr>
          </a:lstStyle>
          <a:p>
            <a:fld id="{E89FECB1-1CF0-4F65-87CD-5C27CF17F37D}"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a:prstGeom prst="rect">
            <a:avLst/>
          </a:prstGeom>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4" name="Footer Placeholder 3"/>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5" name="Slide Number Placeholder 4"/>
          <p:cNvSpPr>
            <a:spLocks noGrp="1"/>
          </p:cNvSpPr>
          <p:nvPr>
            <p:ph type="sldNum" sz="quarter" idx="12"/>
          </p:nvPr>
        </p:nvSpPr>
        <p:spPr>
          <a:xfrm>
            <a:off x="6553200" y="6248400"/>
            <a:ext cx="1905000" cy="457200"/>
          </a:xfrm>
          <a:prstGeom prst="rect">
            <a:avLst/>
          </a:prstGeom>
        </p:spPr>
        <p:txBody>
          <a:bodyPr/>
          <a:lstStyle>
            <a:lvl1pPr>
              <a:defRPr/>
            </a:lvl1pPr>
          </a:lstStyle>
          <a:p>
            <a:fld id="{FA07B209-2011-4729-B48B-F36988411AA0}"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3" name="Footer Placeholder 2"/>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4" name="Slide Number Placeholder 3"/>
          <p:cNvSpPr>
            <a:spLocks noGrp="1"/>
          </p:cNvSpPr>
          <p:nvPr>
            <p:ph type="sldNum" sz="quarter" idx="12"/>
          </p:nvPr>
        </p:nvSpPr>
        <p:spPr>
          <a:xfrm>
            <a:off x="6553200" y="6248400"/>
            <a:ext cx="1905000" cy="457200"/>
          </a:xfrm>
          <a:prstGeom prst="rect">
            <a:avLst/>
          </a:prstGeom>
        </p:spPr>
        <p:txBody>
          <a:bodyPr/>
          <a:lstStyle>
            <a:lvl1pPr>
              <a:defRPr/>
            </a:lvl1pPr>
          </a:lstStyle>
          <a:p>
            <a:fld id="{19BD23CA-7B7D-424B-8849-EBAF943F9EBD}"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553200" y="6248400"/>
            <a:ext cx="1905000" cy="457200"/>
          </a:xfrm>
          <a:prstGeom prst="rect">
            <a:avLst/>
          </a:prstGeom>
        </p:spPr>
        <p:txBody>
          <a:bodyPr/>
          <a:lstStyle>
            <a:lvl1pPr>
              <a:defRPr/>
            </a:lvl1pPr>
          </a:lstStyle>
          <a:p>
            <a:fld id="{C1971386-D780-4FB5-9398-8FDD01404AD9}"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553200" y="6248400"/>
            <a:ext cx="1905000" cy="457200"/>
          </a:xfrm>
          <a:prstGeom prst="rect">
            <a:avLst/>
          </a:prstGeom>
        </p:spPr>
        <p:txBody>
          <a:bodyPr/>
          <a:lstStyle>
            <a:lvl1pPr>
              <a:defRPr/>
            </a:lvl1pPr>
          </a:lstStyle>
          <a:p>
            <a:fld id="{DF123753-AAFF-4BDB-8A7E-4234022A100E}"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1981200"/>
            <a:ext cx="7772400" cy="4114800"/>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1905000" cy="457200"/>
          </a:xfrm>
          <a:prstGeom prst="rect">
            <a:avLst/>
          </a:prstGeom>
        </p:spPr>
        <p:txBody>
          <a:bodyPr/>
          <a:lstStyle>
            <a:lvl1pPr>
              <a:defRPr/>
            </a:lvl1pPr>
          </a:lstStyle>
          <a:p>
            <a:fld id="{C7CAC152-B7B6-4D0D-9F33-2D99288C97E1}"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685800" y="6248400"/>
            <a:ext cx="1905000" cy="457200"/>
          </a:xfrm>
          <a:prstGeom prst="rect">
            <a:avLst/>
          </a:prstGeo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a:prstGeom prst="rect">
            <a:avLst/>
          </a:prstGeo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1905000" cy="457200"/>
          </a:xfrm>
          <a:prstGeom prst="rect">
            <a:avLst/>
          </a:prstGeom>
        </p:spPr>
        <p:txBody>
          <a:bodyPr/>
          <a:lstStyle>
            <a:lvl1pPr>
              <a:defRPr/>
            </a:lvl1pPr>
          </a:lstStyle>
          <a:p>
            <a:fld id="{D27CDFDC-3DA4-4DF4-8BB9-96A00594F989}"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a:prstGeom prst="rect">
            <a:avLst/>
          </a:prstGeo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a:prstGeom prst="rect">
            <a:avLst/>
          </a:prstGeo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a:prstGeom prst="rect">
            <a:avLst/>
          </a:prstGeo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a:prstGeom prst="rect">
            <a:avLst/>
          </a:prstGeo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sz="2800" b="1" dirty="0">
              <a:solidFill>
                <a:srgbClr val="000000"/>
              </a:solidFill>
            </a:endParaRPr>
          </a:p>
        </p:txBody>
      </p:sp>
      <p:sp>
        <p:nvSpPr>
          <p:cNvPr id="4" name="Date Placeholder 3"/>
          <p:cNvSpPr>
            <a:spLocks noGrp="1"/>
          </p:cNvSpPr>
          <p:nvPr>
            <p:ph type="dt" sz="half" idx="11"/>
          </p:nvPr>
        </p:nvSpPr>
        <p:spPr>
          <a:xfrm>
            <a:off x="6335713" y="113072"/>
            <a:ext cx="2133600" cy="182880"/>
          </a:xfrm>
          <a:prstGeom prst="rect">
            <a:avLst/>
          </a:prstGeom>
        </p:spPr>
        <p:txBody>
          <a:bodyPr/>
          <a:lstStyle/>
          <a:p>
            <a:fld id="{A9DF6EFB-3F44-496C-A842-1E0B3D3B975A}" type="datetimeFigureOut">
              <a:rPr lang="en-US" sz="2800" b="1" smtClean="0">
                <a:solidFill>
                  <a:srgbClr val="000000"/>
                </a:solidFill>
              </a:rPr>
              <a:pPr/>
              <a:t>11/28/2017</a:t>
            </a:fld>
            <a:endParaRPr lang="en-US" sz="2800" b="1" dirty="0">
              <a:solidFill>
                <a:srgbClr val="000000"/>
              </a:solidFill>
            </a:endParaRPr>
          </a:p>
        </p:txBody>
      </p:sp>
      <p:sp>
        <p:nvSpPr>
          <p:cNvPr id="5" name="Slide Number Placeholder 4"/>
          <p:cNvSpPr>
            <a:spLocks noGrp="1"/>
          </p:cNvSpPr>
          <p:nvPr>
            <p:ph type="sldNum" sz="quarter" idx="12"/>
          </p:nvPr>
        </p:nvSpPr>
        <p:spPr>
          <a:xfrm>
            <a:off x="8469312" y="113072"/>
            <a:ext cx="551783" cy="182880"/>
          </a:xfrm>
          <a:prstGeom prst="rect">
            <a:avLst/>
          </a:prstGeom>
        </p:spPr>
        <p:txBody>
          <a:bodyPr/>
          <a:lstStyle/>
          <a:p>
            <a:fld id="{200B2350-5261-4F5C-9DF5-EF0D264FC8D2}" type="slidenum">
              <a:rPr lang="en-US" sz="2800" b="1" smtClean="0">
                <a:solidFill>
                  <a:srgbClr val="000000"/>
                </a:solidFill>
              </a:rPr>
              <a:pPr/>
              <a:t>‹#›</a:t>
            </a:fld>
            <a:endParaRPr lang="en-US" sz="2800" b="1" dirty="0">
              <a:solidFill>
                <a:srgbClr val="000000"/>
              </a:solidFill>
            </a:endParaRPr>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17214949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3681502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19997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9223669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00434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41309033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1958988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54922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050909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141102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025620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688461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em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i="0" dirty="0" smtClean="0">
                <a:ea typeface="Verdana" panose="020B0604030504040204" pitchFamily="34" charset="0"/>
                <a:cs typeface="Verdana" panose="020B0604030504040204" pitchFamily="34" charset="0"/>
              </a:rPr>
              <a:t>Copyright © 2016, 2013, 2010 Pearson Education, Inc. All Rights Reserved</a:t>
            </a:r>
          </a:p>
        </p:txBody>
      </p:sp>
      <p:pic>
        <p:nvPicPr>
          <p:cNvPr id="4" name="Picture 3" descr="Pearson Logo"/>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userDrawn="1"/>
        </p:nvSpPr>
        <p:spPr>
          <a:xfrm>
            <a:off x="1600200" y="6429345"/>
            <a:ext cx="7162800" cy="200055"/>
          </a:xfrm>
          <a:prstGeom prst="rect">
            <a:avLst/>
          </a:prstGeom>
          <a:noFill/>
        </p:spPr>
        <p:txBody>
          <a:bodyPr wrap="square" rtlCol="0">
            <a:spAutoFit/>
          </a:bodyPr>
          <a:lstStyle/>
          <a:p>
            <a:pPr algn="r" fontAlgn="auto">
              <a:spcBef>
                <a:spcPts val="0"/>
              </a:spcBef>
              <a:spcAft>
                <a:spcPts val="0"/>
              </a:spcAft>
              <a:defRPr/>
            </a:pPr>
            <a:r>
              <a:rPr lang="en-US" altLang="en-US" sz="700" b="1" dirty="0" smtClean="0">
                <a:solidFill>
                  <a:srgbClr val="000000"/>
                </a:solidFill>
                <a:ea typeface="Verdana" panose="020B0604030504040204" pitchFamily="34" charset="0"/>
                <a:cs typeface="Verdana" panose="020B0604030504040204" pitchFamily="34" charset="0"/>
              </a:rPr>
              <a:t>Copyright © 2016, 2013, 2010 Pearson Education, Inc. All Rights Reserved</a:t>
            </a:r>
          </a:p>
        </p:txBody>
      </p:sp>
    </p:spTree>
    <p:extLst>
      <p:ext uri="{BB962C8B-B14F-4D97-AF65-F5344CB8AC3E}">
        <p14:creationId xmlns:p14="http://schemas.microsoft.com/office/powerpoint/2010/main" val="2273251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7</a:t>
            </a:r>
            <a:br>
              <a:rPr lang="en-GB" dirty="0" smtClean="0"/>
            </a:br>
            <a:r>
              <a:rPr lang="en-GB" dirty="0" smtClean="0"/>
              <a:t>Layout and Flow</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71521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Box 42"/>
          <p:cNvSpPr txBox="1"/>
          <p:nvPr/>
        </p:nvSpPr>
        <p:spPr>
          <a:xfrm>
            <a:off x="28046" y="28866"/>
            <a:ext cx="8506354" cy="954107"/>
          </a:xfrm>
          <a:prstGeom prst="rect">
            <a:avLst/>
          </a:prstGeom>
          <a:noFill/>
        </p:spPr>
        <p:txBody>
          <a:bodyPr wrap="square" rtlCol="0">
            <a:spAutoFit/>
          </a:bodyPr>
          <a:lstStyle/>
          <a:p>
            <a:r>
              <a:rPr lang="en-US" sz="2800" b="1" dirty="0" smtClean="0">
                <a:solidFill>
                  <a:srgbClr val="007FA3"/>
                </a:solidFill>
              </a:rPr>
              <a:t>Figure 7.1  </a:t>
            </a:r>
            <a:br>
              <a:rPr lang="en-US" sz="2800" b="1" dirty="0" smtClean="0">
                <a:solidFill>
                  <a:srgbClr val="007FA3"/>
                </a:solidFill>
              </a:rPr>
            </a:br>
            <a:r>
              <a:rPr lang="en-US" sz="2800" b="1" dirty="0" smtClean="0">
                <a:solidFill>
                  <a:srgbClr val="007FA3"/>
                </a:solidFill>
              </a:rPr>
              <a:t>This chapter examines layout and flow</a:t>
            </a:r>
            <a:endParaRPr lang="en-US" sz="2800" b="1" dirty="0">
              <a:solidFill>
                <a:srgbClr val="007FA3"/>
              </a:solidFill>
            </a:endParaRPr>
          </a:p>
        </p:txBody>
      </p:sp>
      <p:pic>
        <p:nvPicPr>
          <p:cNvPr id="1026" name="Picture 2" descr="Y:\08VOL4\Graphics\Powerpoint\PE_UK\PE522-SLACK\Final files\GIF\ch07\figure7-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610" y="1249680"/>
            <a:ext cx="8784780" cy="46177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7158" y="1308538"/>
            <a:ext cx="8572560" cy="3939539"/>
          </a:xfrm>
          <a:prstGeom prst="rect">
            <a:avLst/>
          </a:prstGeom>
          <a:noFill/>
        </p:spPr>
        <p:txBody>
          <a:bodyPr wrap="square" rtlCol="0">
            <a:spAutoFit/>
          </a:bodyPr>
          <a:lstStyle/>
          <a:p>
            <a:r>
              <a:rPr lang="en-GB" sz="2400" i="1" dirty="0" smtClean="0"/>
              <a:t>– </a:t>
            </a:r>
            <a:r>
              <a:rPr lang="en-GB" sz="2400" i="1" dirty="0"/>
              <a:t>Layout and </a:t>
            </a:r>
            <a:r>
              <a:rPr lang="en-GB" sz="2400" i="1" dirty="0" smtClean="0"/>
              <a:t>flow </a:t>
            </a:r>
            <a:r>
              <a:rPr lang="en-US" sz="2400" i="1" dirty="0" smtClean="0"/>
              <a:t>– Slack et al. identify the following key questions…</a:t>
            </a:r>
          </a:p>
          <a:p>
            <a:endParaRPr lang="en-GB" sz="2400" dirty="0" smtClean="0"/>
          </a:p>
          <a:p>
            <a:pPr marL="342900" indent="-342900">
              <a:lnSpc>
                <a:spcPct val="150000"/>
              </a:lnSpc>
              <a:buClr>
                <a:srgbClr val="FF0000"/>
              </a:buClr>
              <a:buFont typeface="Wingdings" charset="2"/>
              <a:buChar char="q"/>
            </a:pPr>
            <a:r>
              <a:rPr lang="en-GB" sz="2400" dirty="0"/>
              <a:t>What is layout and how can it influence performance?</a:t>
            </a:r>
          </a:p>
          <a:p>
            <a:pPr marL="342900" indent="-342900">
              <a:lnSpc>
                <a:spcPct val="150000"/>
              </a:lnSpc>
              <a:buClr>
                <a:srgbClr val="FF0000"/>
              </a:buClr>
              <a:buFont typeface="Wingdings" charset="2"/>
              <a:buChar char="q"/>
            </a:pPr>
            <a:r>
              <a:rPr lang="en-GB" sz="2400" dirty="0"/>
              <a:t>What are the basic layout types used in operations?</a:t>
            </a:r>
          </a:p>
          <a:p>
            <a:pPr marL="342900" indent="-342900">
              <a:lnSpc>
                <a:spcPct val="150000"/>
              </a:lnSpc>
              <a:buClr>
                <a:srgbClr val="FF0000"/>
              </a:buClr>
              <a:buFont typeface="Wingdings" charset="2"/>
              <a:buChar char="q"/>
            </a:pPr>
            <a:r>
              <a:rPr lang="en-GB" sz="2400" dirty="0"/>
              <a:t>How does the appearance of an operation affect its performance?</a:t>
            </a:r>
          </a:p>
          <a:p>
            <a:pPr marL="342900" indent="-342900">
              <a:lnSpc>
                <a:spcPct val="150000"/>
              </a:lnSpc>
              <a:buClr>
                <a:srgbClr val="FF0000"/>
              </a:buClr>
              <a:buFont typeface="Wingdings" charset="2"/>
              <a:buChar char="q"/>
            </a:pPr>
            <a:r>
              <a:rPr lang="en-GB" sz="2400" dirty="0"/>
              <a:t>How should each basic layout type be designed in detail</a:t>
            </a:r>
            <a:r>
              <a:rPr lang="en-GB" sz="2400" dirty="0" smtClean="0"/>
              <a:t>?</a:t>
            </a:r>
            <a:endParaRPr lang="en-GB" sz="2400" dirty="0"/>
          </a:p>
        </p:txBody>
      </p:sp>
      <p:sp>
        <p:nvSpPr>
          <p:cNvPr id="3" name="TextBox 2"/>
          <p:cNvSpPr txBox="1"/>
          <p:nvPr/>
        </p:nvSpPr>
        <p:spPr>
          <a:xfrm>
            <a:off x="15758" y="31513"/>
            <a:ext cx="4508946" cy="523220"/>
          </a:xfrm>
          <a:prstGeom prst="rect">
            <a:avLst/>
          </a:prstGeom>
          <a:noFill/>
        </p:spPr>
        <p:txBody>
          <a:bodyPr wrap="square" rtlCol="0">
            <a:spAutoFit/>
          </a:bodyPr>
          <a:lstStyle/>
          <a:p>
            <a:r>
              <a:rPr lang="en-US" sz="2800" b="1" dirty="0" smtClean="0">
                <a:solidFill>
                  <a:srgbClr val="007BA7"/>
                </a:solidFill>
              </a:rPr>
              <a:t>Key questions</a:t>
            </a:r>
            <a:endParaRPr lang="en-GB" sz="2800" b="1" dirty="0" smtClean="0">
              <a:solidFill>
                <a:srgbClr val="007BA7"/>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7" name="Text Box 11"/>
          <p:cNvSpPr txBox="1">
            <a:spLocks noChangeArrowheads="1"/>
          </p:cNvSpPr>
          <p:nvPr/>
        </p:nvSpPr>
        <p:spPr bwMode="auto">
          <a:xfrm>
            <a:off x="25401" y="99244"/>
            <a:ext cx="9143999" cy="458587"/>
          </a:xfrm>
          <a:prstGeom prst="rect">
            <a:avLst/>
          </a:prstGeom>
          <a:noFill/>
          <a:ln w="9525">
            <a:noFill/>
            <a:miter lim="800000"/>
            <a:headEnd/>
            <a:tailEnd/>
          </a:ln>
          <a:effectLst/>
        </p:spPr>
        <p:txBody>
          <a:bodyPr wrap="square">
            <a:spAutoFit/>
          </a:bodyPr>
          <a:lstStyle/>
          <a:p>
            <a:pPr>
              <a:lnSpc>
                <a:spcPct val="85000"/>
              </a:lnSpc>
              <a:spcBef>
                <a:spcPct val="50000"/>
              </a:spcBef>
            </a:pPr>
            <a:r>
              <a:rPr lang="en-GB" sz="2800" b="1" dirty="0" smtClean="0">
                <a:solidFill>
                  <a:srgbClr val="007FA3"/>
                </a:solidFill>
              </a:rPr>
              <a:t>Layout</a:t>
            </a:r>
            <a:endParaRPr lang="en-GB" sz="2800" b="1" dirty="0">
              <a:solidFill>
                <a:srgbClr val="007FA3"/>
              </a:solidFill>
            </a:endParaRPr>
          </a:p>
        </p:txBody>
      </p:sp>
      <p:pic>
        <p:nvPicPr>
          <p:cNvPr id="2050" name="Picture 2" descr="Y:\08VOL4\Graphics\Powerpoint\PE_UK\PE522-SLACK\Final files\GIF\ch07\figure7-2.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7919" y="1699260"/>
            <a:ext cx="8578962" cy="31013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9645"/>
            <a:ext cx="7992888" cy="1200329"/>
          </a:xfrm>
          <a:prstGeom prst="rect">
            <a:avLst/>
          </a:prstGeom>
          <a:noFill/>
        </p:spPr>
        <p:txBody>
          <a:bodyPr wrap="square" rtlCol="0">
            <a:spAutoFit/>
          </a:bodyPr>
          <a:lstStyle/>
          <a:p>
            <a:pPr>
              <a:lnSpc>
                <a:spcPct val="150000"/>
              </a:lnSpc>
            </a:pPr>
            <a:r>
              <a:rPr lang="en-GB" sz="2400" i="1" dirty="0" smtClean="0"/>
              <a:t>Most practical layouts are derived from only four basic layout types</a:t>
            </a:r>
            <a:r>
              <a:rPr lang="en-GB" sz="2400" b="1" i="1" dirty="0" smtClean="0"/>
              <a:t>…</a:t>
            </a:r>
            <a:endParaRPr lang="en-GB" sz="2400" i="1" dirty="0" smtClean="0"/>
          </a:p>
        </p:txBody>
      </p:sp>
      <p:sp>
        <p:nvSpPr>
          <p:cNvPr id="3" name="TextBox 2"/>
          <p:cNvSpPr txBox="1"/>
          <p:nvPr/>
        </p:nvSpPr>
        <p:spPr>
          <a:xfrm>
            <a:off x="1187624" y="2402165"/>
            <a:ext cx="4104456" cy="2308324"/>
          </a:xfrm>
          <a:prstGeom prst="rect">
            <a:avLst/>
          </a:prstGeom>
          <a:noFill/>
        </p:spPr>
        <p:txBody>
          <a:bodyPr wrap="square" rtlCol="0">
            <a:spAutoFit/>
          </a:bodyPr>
          <a:lstStyle/>
          <a:p>
            <a:pPr marL="354013" indent="-354013">
              <a:lnSpc>
                <a:spcPct val="150000"/>
              </a:lnSpc>
              <a:buClr>
                <a:srgbClr val="0070C0"/>
              </a:buClr>
              <a:buFont typeface="Wingdings" pitchFamily="2" charset="2"/>
              <a:buChar char="Ø"/>
            </a:pPr>
            <a:r>
              <a:rPr lang="en-GB" sz="2400" dirty="0" smtClean="0"/>
              <a:t>Fixed-position layout</a:t>
            </a:r>
          </a:p>
          <a:p>
            <a:pPr marL="354013" indent="-354013">
              <a:lnSpc>
                <a:spcPct val="150000"/>
              </a:lnSpc>
              <a:buClr>
                <a:srgbClr val="0070C0"/>
              </a:buClr>
              <a:buFont typeface="Wingdings" pitchFamily="2" charset="2"/>
              <a:buChar char="Ø"/>
            </a:pPr>
            <a:r>
              <a:rPr lang="en-GB" sz="2400" dirty="0" smtClean="0"/>
              <a:t>Functional layout</a:t>
            </a:r>
          </a:p>
          <a:p>
            <a:pPr marL="354013" indent="-354013">
              <a:lnSpc>
                <a:spcPct val="150000"/>
              </a:lnSpc>
              <a:buClr>
                <a:srgbClr val="0070C0"/>
              </a:buClr>
              <a:buFont typeface="Wingdings" pitchFamily="2" charset="2"/>
              <a:buChar char="Ø"/>
            </a:pPr>
            <a:r>
              <a:rPr lang="en-GB" sz="2400" dirty="0" smtClean="0"/>
              <a:t>Cell layout</a:t>
            </a:r>
          </a:p>
          <a:p>
            <a:pPr marL="354013" indent="-354013">
              <a:lnSpc>
                <a:spcPct val="150000"/>
              </a:lnSpc>
              <a:buClr>
                <a:srgbClr val="0070C0"/>
              </a:buClr>
              <a:buFont typeface="Wingdings" pitchFamily="2" charset="2"/>
              <a:buChar char="Ø"/>
            </a:pPr>
            <a:r>
              <a:rPr lang="en-GB" sz="2400" dirty="0" smtClean="0"/>
              <a:t>Product layout.</a:t>
            </a:r>
          </a:p>
        </p:txBody>
      </p:sp>
      <p:sp>
        <p:nvSpPr>
          <p:cNvPr id="4" name="TextBox 3"/>
          <p:cNvSpPr txBox="1"/>
          <p:nvPr/>
        </p:nvSpPr>
        <p:spPr>
          <a:xfrm>
            <a:off x="539552" y="4941168"/>
            <a:ext cx="7992888" cy="1131848"/>
          </a:xfrm>
          <a:prstGeom prst="rect">
            <a:avLst/>
          </a:prstGeom>
          <a:noFill/>
        </p:spPr>
        <p:txBody>
          <a:bodyPr wrap="square" rtlCol="0">
            <a:spAutoFit/>
          </a:bodyPr>
          <a:lstStyle/>
          <a:p>
            <a:pPr>
              <a:lnSpc>
                <a:spcPct val="150000"/>
              </a:lnSpc>
            </a:pPr>
            <a:r>
              <a:rPr lang="en-GB" sz="2400" dirty="0" smtClean="0"/>
              <a:t>These layout types are loosely related to the process types </a:t>
            </a:r>
            <a:r>
              <a:rPr lang="en-GB" sz="2400" smtClean="0"/>
              <a:t>described </a:t>
            </a:r>
            <a:r>
              <a:rPr lang="en-GB" sz="2400" smtClean="0"/>
              <a:t>by  </a:t>
            </a:r>
            <a:r>
              <a:rPr lang="en-GB" sz="2400" dirty="0" smtClean="0"/>
              <a:t>Slack </a:t>
            </a:r>
            <a:r>
              <a:rPr lang="en-GB" sz="2400" i="1" dirty="0" smtClean="0"/>
              <a:t>et al.</a:t>
            </a:r>
            <a:endParaRPr lang="en-GB" sz="2400" i="1" dirty="0"/>
          </a:p>
        </p:txBody>
      </p:sp>
      <p:sp>
        <p:nvSpPr>
          <p:cNvPr id="5" name="Text Box 11"/>
          <p:cNvSpPr txBox="1">
            <a:spLocks noChangeArrowheads="1"/>
          </p:cNvSpPr>
          <p:nvPr/>
        </p:nvSpPr>
        <p:spPr bwMode="auto">
          <a:xfrm>
            <a:off x="25401" y="96908"/>
            <a:ext cx="9143999" cy="458587"/>
          </a:xfrm>
          <a:prstGeom prst="rect">
            <a:avLst/>
          </a:prstGeom>
          <a:noFill/>
          <a:ln w="9525">
            <a:noFill/>
            <a:miter lim="800000"/>
            <a:headEnd/>
            <a:tailEnd/>
          </a:ln>
          <a:effectLst/>
        </p:spPr>
        <p:txBody>
          <a:bodyPr wrap="square">
            <a:spAutoFit/>
          </a:bodyPr>
          <a:lstStyle/>
          <a:p>
            <a:pPr>
              <a:lnSpc>
                <a:spcPct val="85000"/>
              </a:lnSpc>
              <a:spcBef>
                <a:spcPct val="50000"/>
              </a:spcBef>
            </a:pPr>
            <a:r>
              <a:rPr lang="en-GB" sz="2800" b="1" dirty="0" smtClean="0">
                <a:solidFill>
                  <a:srgbClr val="007FA3"/>
                </a:solidFill>
              </a:rPr>
              <a:t>Layout types</a:t>
            </a:r>
            <a:endParaRPr lang="en-GB" sz="2800" b="1" dirty="0">
              <a:solidFill>
                <a:srgbClr val="007FA3"/>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9"/>
          <p:cNvGrpSpPr>
            <a:grpSpLocks/>
          </p:cNvGrpSpPr>
          <p:nvPr/>
        </p:nvGrpSpPr>
        <p:grpSpPr bwMode="auto">
          <a:xfrm>
            <a:off x="5962650" y="981075"/>
            <a:ext cx="2857500" cy="4895850"/>
            <a:chOff x="3756" y="618"/>
            <a:chExt cx="1800" cy="3084"/>
          </a:xfrm>
        </p:grpSpPr>
        <p:sp>
          <p:nvSpPr>
            <p:cNvPr id="111624" name="Rectangle 8"/>
            <p:cNvSpPr>
              <a:spLocks noChangeArrowheads="1"/>
            </p:cNvSpPr>
            <p:nvPr/>
          </p:nvSpPr>
          <p:spPr bwMode="auto">
            <a:xfrm>
              <a:off x="3756" y="618"/>
              <a:ext cx="1800" cy="3084"/>
            </a:xfrm>
            <a:prstGeom prst="rect">
              <a:avLst/>
            </a:prstGeom>
            <a:solidFill>
              <a:srgbClr val="99C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27" name="Text Box 11"/>
            <p:cNvSpPr txBox="1">
              <a:spLocks noChangeArrowheads="1"/>
            </p:cNvSpPr>
            <p:nvPr/>
          </p:nvSpPr>
          <p:spPr bwMode="auto">
            <a:xfrm>
              <a:off x="4016" y="685"/>
              <a:ext cx="1250" cy="446"/>
            </a:xfrm>
            <a:prstGeom prst="rect">
              <a:avLst/>
            </a:prstGeom>
            <a:noFill/>
            <a:ln w="9525">
              <a:noFill/>
              <a:miter lim="800000"/>
              <a:headEnd/>
              <a:tailEnd/>
            </a:ln>
            <a:effectLst/>
          </p:spPr>
          <p:txBody>
            <a:bodyPr>
              <a:spAutoFit/>
            </a:bodyPr>
            <a:lstStyle/>
            <a:p>
              <a:pPr algn="ctr">
                <a:spcBef>
                  <a:spcPct val="50000"/>
                </a:spcBef>
              </a:pPr>
              <a:r>
                <a:rPr lang="en-GB" sz="2000" dirty="0"/>
                <a:t>Service functional types</a:t>
              </a:r>
              <a:endParaRPr lang="en-US" sz="2000" dirty="0"/>
            </a:p>
          </p:txBody>
        </p:sp>
      </p:grpSp>
      <p:grpSp>
        <p:nvGrpSpPr>
          <p:cNvPr id="3" name="Group 72"/>
          <p:cNvGrpSpPr>
            <a:grpSpLocks/>
          </p:cNvGrpSpPr>
          <p:nvPr/>
        </p:nvGrpSpPr>
        <p:grpSpPr bwMode="auto">
          <a:xfrm>
            <a:off x="5997575" y="4033838"/>
            <a:ext cx="2824163" cy="1843087"/>
            <a:chOff x="3778" y="2541"/>
            <a:chExt cx="1779" cy="1161"/>
          </a:xfrm>
        </p:grpSpPr>
        <p:sp>
          <p:nvSpPr>
            <p:cNvPr id="111667" name="Text Box 51"/>
            <p:cNvSpPr txBox="1">
              <a:spLocks noChangeArrowheads="1"/>
            </p:cNvSpPr>
            <p:nvPr/>
          </p:nvSpPr>
          <p:spPr bwMode="auto">
            <a:xfrm>
              <a:off x="3932" y="3113"/>
              <a:ext cx="1171" cy="198"/>
            </a:xfrm>
            <a:prstGeom prst="rect">
              <a:avLst/>
            </a:prstGeom>
            <a:noFill/>
            <a:ln w="9525">
              <a:noFill/>
              <a:miter lim="800000"/>
              <a:headEnd/>
              <a:tailEnd/>
            </a:ln>
            <a:effectLst/>
          </p:spPr>
          <p:txBody>
            <a:bodyPr>
              <a:spAutoFit/>
            </a:bodyPr>
            <a:lstStyle/>
            <a:p>
              <a:pPr>
                <a:lnSpc>
                  <a:spcPct val="80000"/>
                </a:lnSpc>
                <a:spcBef>
                  <a:spcPct val="50000"/>
                </a:spcBef>
              </a:pPr>
              <a:r>
                <a:rPr lang="en-GB" sz="1800" dirty="0"/>
                <a:t>Mass services</a:t>
              </a:r>
              <a:endParaRPr lang="en-US" sz="1800" dirty="0"/>
            </a:p>
          </p:txBody>
        </p:sp>
        <p:sp>
          <p:nvSpPr>
            <p:cNvPr id="111670" name="Rectangle 54"/>
            <p:cNvSpPr>
              <a:spLocks noChangeArrowheads="1"/>
            </p:cNvSpPr>
            <p:nvPr/>
          </p:nvSpPr>
          <p:spPr bwMode="auto">
            <a:xfrm>
              <a:off x="3778" y="2568"/>
              <a:ext cx="1779" cy="318"/>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72" name="Line 56"/>
            <p:cNvSpPr>
              <a:spLocks noChangeShapeType="1"/>
            </p:cNvSpPr>
            <p:nvPr/>
          </p:nvSpPr>
          <p:spPr bwMode="auto">
            <a:xfrm flipH="1">
              <a:off x="3923" y="2541"/>
              <a:ext cx="0" cy="1161"/>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4" name="Group 71"/>
          <p:cNvGrpSpPr>
            <a:grpSpLocks/>
          </p:cNvGrpSpPr>
          <p:nvPr/>
        </p:nvGrpSpPr>
        <p:grpSpPr bwMode="auto">
          <a:xfrm>
            <a:off x="5995988" y="2952750"/>
            <a:ext cx="2824162" cy="1628775"/>
            <a:chOff x="3777" y="1860"/>
            <a:chExt cx="1779" cy="1026"/>
          </a:xfrm>
        </p:grpSpPr>
        <p:sp>
          <p:nvSpPr>
            <p:cNvPr id="111668" name="Text Box 52"/>
            <p:cNvSpPr txBox="1">
              <a:spLocks noChangeArrowheads="1"/>
            </p:cNvSpPr>
            <p:nvPr/>
          </p:nvSpPr>
          <p:spPr bwMode="auto">
            <a:xfrm>
              <a:off x="4404" y="2296"/>
              <a:ext cx="1043" cy="198"/>
            </a:xfrm>
            <a:prstGeom prst="rect">
              <a:avLst/>
            </a:prstGeom>
            <a:noFill/>
            <a:ln w="9525">
              <a:noFill/>
              <a:miter lim="800000"/>
              <a:headEnd/>
              <a:tailEnd/>
            </a:ln>
            <a:effectLst/>
          </p:spPr>
          <p:txBody>
            <a:bodyPr>
              <a:spAutoFit/>
            </a:bodyPr>
            <a:lstStyle/>
            <a:p>
              <a:pPr>
                <a:lnSpc>
                  <a:spcPct val="80000"/>
                </a:lnSpc>
                <a:spcBef>
                  <a:spcPct val="50000"/>
                </a:spcBef>
              </a:pPr>
              <a:r>
                <a:rPr lang="en-GB" sz="1800" dirty="0"/>
                <a:t>Service shops</a:t>
              </a:r>
              <a:endParaRPr lang="en-US" sz="1800" dirty="0"/>
            </a:p>
          </p:txBody>
        </p:sp>
        <p:sp>
          <p:nvSpPr>
            <p:cNvPr id="111669" name="Rectangle 53"/>
            <p:cNvSpPr>
              <a:spLocks noChangeArrowheads="1"/>
            </p:cNvSpPr>
            <p:nvPr/>
          </p:nvSpPr>
          <p:spPr bwMode="auto">
            <a:xfrm>
              <a:off x="3777" y="1879"/>
              <a:ext cx="1779" cy="318"/>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73" name="Line 57"/>
            <p:cNvSpPr>
              <a:spLocks noChangeShapeType="1"/>
            </p:cNvSpPr>
            <p:nvPr/>
          </p:nvSpPr>
          <p:spPr bwMode="auto">
            <a:xfrm flipH="1">
              <a:off x="5420" y="1860"/>
              <a:ext cx="0" cy="1026"/>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5" name="Group 58"/>
          <p:cNvGrpSpPr>
            <a:grpSpLocks/>
          </p:cNvGrpSpPr>
          <p:nvPr/>
        </p:nvGrpSpPr>
        <p:grpSpPr bwMode="auto">
          <a:xfrm>
            <a:off x="265113" y="981075"/>
            <a:ext cx="2857500" cy="4895850"/>
            <a:chOff x="167" y="618"/>
            <a:chExt cx="1800" cy="3084"/>
          </a:xfrm>
        </p:grpSpPr>
        <p:sp>
          <p:nvSpPr>
            <p:cNvPr id="111620" name="Rectangle 4"/>
            <p:cNvSpPr>
              <a:spLocks noChangeArrowheads="1"/>
            </p:cNvSpPr>
            <p:nvPr/>
          </p:nvSpPr>
          <p:spPr bwMode="auto">
            <a:xfrm>
              <a:off x="167" y="618"/>
              <a:ext cx="1800" cy="3084"/>
            </a:xfrm>
            <a:prstGeom prst="rect">
              <a:avLst/>
            </a:prstGeom>
            <a:solidFill>
              <a:srgbClr val="99C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25" name="Text Box 9"/>
            <p:cNvSpPr txBox="1">
              <a:spLocks noChangeArrowheads="1"/>
            </p:cNvSpPr>
            <p:nvPr/>
          </p:nvSpPr>
          <p:spPr bwMode="auto">
            <a:xfrm>
              <a:off x="407" y="685"/>
              <a:ext cx="1250" cy="446"/>
            </a:xfrm>
            <a:prstGeom prst="rect">
              <a:avLst/>
            </a:prstGeom>
            <a:noFill/>
            <a:ln w="9525">
              <a:noFill/>
              <a:miter lim="800000"/>
              <a:headEnd/>
              <a:tailEnd/>
            </a:ln>
            <a:effectLst/>
          </p:spPr>
          <p:txBody>
            <a:bodyPr>
              <a:spAutoFit/>
            </a:bodyPr>
            <a:lstStyle/>
            <a:p>
              <a:pPr algn="ctr">
                <a:spcBef>
                  <a:spcPct val="50000"/>
                </a:spcBef>
              </a:pPr>
              <a:r>
                <a:rPr lang="en-GB" sz="2000" dirty="0"/>
                <a:t>Manufacturing functional types</a:t>
              </a:r>
              <a:endParaRPr lang="en-US" sz="2000" dirty="0"/>
            </a:p>
          </p:txBody>
        </p:sp>
      </p:grpSp>
      <p:grpSp>
        <p:nvGrpSpPr>
          <p:cNvPr id="6" name="Group 69"/>
          <p:cNvGrpSpPr>
            <a:grpSpLocks/>
          </p:cNvGrpSpPr>
          <p:nvPr/>
        </p:nvGrpSpPr>
        <p:grpSpPr bwMode="auto">
          <a:xfrm>
            <a:off x="284163" y="5330821"/>
            <a:ext cx="2819400" cy="603250"/>
            <a:chOff x="179" y="3358"/>
            <a:chExt cx="1776" cy="380"/>
          </a:xfrm>
        </p:grpSpPr>
        <p:sp>
          <p:nvSpPr>
            <p:cNvPr id="111653" name="Rectangle 37"/>
            <p:cNvSpPr>
              <a:spLocks noChangeArrowheads="1"/>
            </p:cNvSpPr>
            <p:nvPr/>
          </p:nvSpPr>
          <p:spPr bwMode="auto">
            <a:xfrm>
              <a:off x="179" y="3373"/>
              <a:ext cx="1776" cy="188"/>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60" name="Text Box 44"/>
            <p:cNvSpPr txBox="1">
              <a:spLocks noChangeArrowheads="1"/>
            </p:cNvSpPr>
            <p:nvPr/>
          </p:nvSpPr>
          <p:spPr bwMode="auto">
            <a:xfrm>
              <a:off x="225" y="3540"/>
              <a:ext cx="1593" cy="198"/>
            </a:xfrm>
            <a:prstGeom prst="rect">
              <a:avLst/>
            </a:prstGeom>
            <a:noFill/>
            <a:ln w="9525">
              <a:noFill/>
              <a:miter lim="800000"/>
              <a:headEnd/>
              <a:tailEnd/>
            </a:ln>
            <a:effectLst/>
          </p:spPr>
          <p:txBody>
            <a:bodyPr wrap="square">
              <a:spAutoFit/>
            </a:bodyPr>
            <a:lstStyle/>
            <a:p>
              <a:pPr algn="r">
                <a:lnSpc>
                  <a:spcPct val="80000"/>
                </a:lnSpc>
                <a:spcBef>
                  <a:spcPct val="50000"/>
                </a:spcBef>
              </a:pPr>
              <a:r>
                <a:rPr lang="en-GB" sz="1800" dirty="0"/>
                <a:t>Continuous processes</a:t>
              </a:r>
              <a:endParaRPr lang="en-US" sz="1800" dirty="0"/>
            </a:p>
          </p:txBody>
        </p:sp>
        <p:sp>
          <p:nvSpPr>
            <p:cNvPr id="111663" name="Line 47"/>
            <p:cNvSpPr>
              <a:spLocks noChangeShapeType="1"/>
            </p:cNvSpPr>
            <p:nvPr/>
          </p:nvSpPr>
          <p:spPr bwMode="auto">
            <a:xfrm>
              <a:off x="1837" y="3358"/>
              <a:ext cx="0" cy="344"/>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7" name="Group 68"/>
          <p:cNvGrpSpPr>
            <a:grpSpLocks/>
          </p:cNvGrpSpPr>
          <p:nvPr/>
        </p:nvGrpSpPr>
        <p:grpSpPr bwMode="auto">
          <a:xfrm>
            <a:off x="282575" y="4221163"/>
            <a:ext cx="2824163" cy="1439862"/>
            <a:chOff x="178" y="2659"/>
            <a:chExt cx="1779" cy="907"/>
          </a:xfrm>
        </p:grpSpPr>
        <p:sp>
          <p:nvSpPr>
            <p:cNvPr id="111650" name="Rectangle 34"/>
            <p:cNvSpPr>
              <a:spLocks noChangeArrowheads="1"/>
            </p:cNvSpPr>
            <p:nvPr/>
          </p:nvSpPr>
          <p:spPr bwMode="auto">
            <a:xfrm>
              <a:off x="178" y="2674"/>
              <a:ext cx="1779" cy="514"/>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58" name="Text Box 42"/>
            <p:cNvSpPr txBox="1">
              <a:spLocks noChangeArrowheads="1"/>
            </p:cNvSpPr>
            <p:nvPr/>
          </p:nvSpPr>
          <p:spPr bwMode="auto">
            <a:xfrm>
              <a:off x="340" y="3176"/>
              <a:ext cx="1198" cy="198"/>
            </a:xfrm>
            <a:prstGeom prst="rect">
              <a:avLst/>
            </a:prstGeom>
            <a:noFill/>
            <a:ln w="9525">
              <a:noFill/>
              <a:miter lim="800000"/>
              <a:headEnd/>
              <a:tailEnd/>
            </a:ln>
            <a:effectLst/>
          </p:spPr>
          <p:txBody>
            <a:bodyPr>
              <a:spAutoFit/>
            </a:bodyPr>
            <a:lstStyle/>
            <a:p>
              <a:pPr>
                <a:lnSpc>
                  <a:spcPct val="80000"/>
                </a:lnSpc>
                <a:spcBef>
                  <a:spcPct val="50000"/>
                </a:spcBef>
              </a:pPr>
              <a:r>
                <a:rPr lang="en-GB" sz="1800" dirty="0"/>
                <a:t>Mass processes</a:t>
              </a:r>
              <a:endParaRPr lang="en-US" sz="1800" dirty="0"/>
            </a:p>
          </p:txBody>
        </p:sp>
        <p:sp>
          <p:nvSpPr>
            <p:cNvPr id="111664" name="Line 48"/>
            <p:cNvSpPr>
              <a:spLocks noChangeShapeType="1"/>
            </p:cNvSpPr>
            <p:nvPr/>
          </p:nvSpPr>
          <p:spPr bwMode="auto">
            <a:xfrm flipH="1">
              <a:off x="340" y="2659"/>
              <a:ext cx="0" cy="907"/>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8" name="Group 67"/>
          <p:cNvGrpSpPr>
            <a:grpSpLocks/>
          </p:cNvGrpSpPr>
          <p:nvPr/>
        </p:nvGrpSpPr>
        <p:grpSpPr bwMode="auto">
          <a:xfrm>
            <a:off x="282575" y="3213100"/>
            <a:ext cx="2824163" cy="1871663"/>
            <a:chOff x="178" y="2024"/>
            <a:chExt cx="1779" cy="1179"/>
          </a:xfrm>
        </p:grpSpPr>
        <p:sp>
          <p:nvSpPr>
            <p:cNvPr id="111647" name="Rectangle 31"/>
            <p:cNvSpPr>
              <a:spLocks noChangeArrowheads="1"/>
            </p:cNvSpPr>
            <p:nvPr/>
          </p:nvSpPr>
          <p:spPr bwMode="auto">
            <a:xfrm>
              <a:off x="178" y="2024"/>
              <a:ext cx="1779" cy="219"/>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59" name="Text Box 43"/>
            <p:cNvSpPr txBox="1">
              <a:spLocks noChangeArrowheads="1"/>
            </p:cNvSpPr>
            <p:nvPr/>
          </p:nvSpPr>
          <p:spPr bwMode="auto">
            <a:xfrm>
              <a:off x="476" y="2364"/>
              <a:ext cx="1351" cy="198"/>
            </a:xfrm>
            <a:prstGeom prst="rect">
              <a:avLst/>
            </a:prstGeom>
            <a:noFill/>
            <a:ln w="9525">
              <a:noFill/>
              <a:miter lim="800000"/>
              <a:headEnd/>
              <a:tailEnd/>
            </a:ln>
            <a:effectLst/>
          </p:spPr>
          <p:txBody>
            <a:bodyPr>
              <a:spAutoFit/>
            </a:bodyPr>
            <a:lstStyle/>
            <a:p>
              <a:pPr algn="r">
                <a:lnSpc>
                  <a:spcPct val="80000"/>
                </a:lnSpc>
                <a:spcBef>
                  <a:spcPct val="50000"/>
                </a:spcBef>
              </a:pPr>
              <a:r>
                <a:rPr lang="en-GB" sz="1800" dirty="0"/>
                <a:t>Batch processes</a:t>
              </a:r>
              <a:endParaRPr lang="en-US" sz="1800" dirty="0"/>
            </a:p>
          </p:txBody>
        </p:sp>
        <p:sp>
          <p:nvSpPr>
            <p:cNvPr id="111662" name="Line 46"/>
            <p:cNvSpPr>
              <a:spLocks noChangeShapeType="1"/>
            </p:cNvSpPr>
            <p:nvPr/>
          </p:nvSpPr>
          <p:spPr bwMode="auto">
            <a:xfrm flipH="1">
              <a:off x="1837" y="2024"/>
              <a:ext cx="0" cy="1179"/>
            </a:xfrm>
            <a:prstGeom prst="line">
              <a:avLst/>
            </a:prstGeom>
            <a:noFill/>
            <a:ln w="38100">
              <a:solidFill>
                <a:srgbClr val="0000FF"/>
              </a:solidFill>
              <a:round/>
              <a:headEnd type="triangle" w="med" len="med"/>
              <a:tailEnd type="triangle" w="med" len="med"/>
            </a:ln>
            <a:effectLst/>
          </p:spPr>
          <p:txBody>
            <a:bodyPr/>
            <a:lstStyle/>
            <a:p>
              <a:endParaRPr lang="en-GB"/>
            </a:p>
          </p:txBody>
        </p:sp>
      </p:grpSp>
      <p:sp>
        <p:nvSpPr>
          <p:cNvPr id="111621" name="Rectangle 5"/>
          <p:cNvSpPr>
            <a:spLocks noChangeArrowheads="1"/>
          </p:cNvSpPr>
          <p:nvPr/>
        </p:nvSpPr>
        <p:spPr bwMode="auto">
          <a:xfrm>
            <a:off x="3108325" y="962042"/>
            <a:ext cx="2855913" cy="4895850"/>
          </a:xfrm>
          <a:prstGeom prst="rect">
            <a:avLst/>
          </a:prstGeom>
          <a:solidFill>
            <a:srgbClr val="FF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26" name="Text Box 10"/>
          <p:cNvSpPr txBox="1">
            <a:spLocks noChangeArrowheads="1"/>
          </p:cNvSpPr>
          <p:nvPr/>
        </p:nvSpPr>
        <p:spPr bwMode="auto">
          <a:xfrm>
            <a:off x="3519488" y="1087438"/>
            <a:ext cx="1982787" cy="707886"/>
          </a:xfrm>
          <a:prstGeom prst="rect">
            <a:avLst/>
          </a:prstGeom>
          <a:noFill/>
          <a:ln w="9525">
            <a:noFill/>
            <a:miter lim="800000"/>
            <a:headEnd/>
            <a:tailEnd/>
          </a:ln>
          <a:effectLst/>
        </p:spPr>
        <p:txBody>
          <a:bodyPr>
            <a:spAutoFit/>
          </a:bodyPr>
          <a:lstStyle/>
          <a:p>
            <a:pPr algn="ctr">
              <a:spcBef>
                <a:spcPct val="50000"/>
              </a:spcBef>
            </a:pPr>
            <a:r>
              <a:rPr lang="en-GB" sz="2000" dirty="0"/>
              <a:t>Basic layout types</a:t>
            </a:r>
            <a:endParaRPr lang="en-US" sz="2000" dirty="0"/>
          </a:p>
        </p:txBody>
      </p:sp>
      <p:sp>
        <p:nvSpPr>
          <p:cNvPr id="111634" name="Line 18"/>
          <p:cNvSpPr>
            <a:spLocks noChangeShapeType="1"/>
          </p:cNvSpPr>
          <p:nvPr/>
        </p:nvSpPr>
        <p:spPr bwMode="auto">
          <a:xfrm>
            <a:off x="250825" y="1943100"/>
            <a:ext cx="8569325" cy="1588"/>
          </a:xfrm>
          <a:prstGeom prst="line">
            <a:avLst/>
          </a:prstGeom>
          <a:noFill/>
          <a:ln w="9525">
            <a:solidFill>
              <a:schemeClr val="tx1"/>
            </a:solidFill>
            <a:round/>
            <a:headEnd/>
            <a:tailEnd/>
          </a:ln>
          <a:effectLst/>
        </p:spPr>
        <p:txBody>
          <a:bodyPr/>
          <a:lstStyle/>
          <a:p>
            <a:endParaRPr lang="en-GB"/>
          </a:p>
        </p:txBody>
      </p:sp>
      <p:sp>
        <p:nvSpPr>
          <p:cNvPr id="111643" name="Rectangle 27"/>
          <p:cNvSpPr>
            <a:spLocks noChangeArrowheads="1"/>
          </p:cNvSpPr>
          <p:nvPr/>
        </p:nvSpPr>
        <p:spPr bwMode="auto">
          <a:xfrm>
            <a:off x="3108325" y="1944688"/>
            <a:ext cx="2854325" cy="984250"/>
          </a:xfrm>
          <a:prstGeom prst="rect">
            <a:avLst/>
          </a:prstGeom>
          <a:solidFill>
            <a:srgbClr val="CCFFCC"/>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39" name="Text Box 23"/>
          <p:cNvSpPr txBox="1">
            <a:spLocks noChangeArrowheads="1"/>
          </p:cNvSpPr>
          <p:nvPr/>
        </p:nvSpPr>
        <p:spPr bwMode="auto">
          <a:xfrm>
            <a:off x="3248025" y="2198688"/>
            <a:ext cx="2540000" cy="366712"/>
          </a:xfrm>
          <a:prstGeom prst="rect">
            <a:avLst/>
          </a:prstGeom>
          <a:noFill/>
          <a:ln w="9525">
            <a:noFill/>
            <a:miter lim="800000"/>
            <a:headEnd/>
            <a:tailEnd/>
          </a:ln>
          <a:effectLst/>
        </p:spPr>
        <p:txBody>
          <a:bodyPr>
            <a:spAutoFit/>
          </a:bodyPr>
          <a:lstStyle/>
          <a:p>
            <a:pPr algn="ctr">
              <a:spcBef>
                <a:spcPct val="50000"/>
              </a:spcBef>
            </a:pPr>
            <a:r>
              <a:rPr lang="en-GB" sz="1800"/>
              <a:t>Fixed position layout</a:t>
            </a:r>
            <a:endParaRPr lang="en-US" sz="1800"/>
          </a:p>
        </p:txBody>
      </p:sp>
      <p:sp>
        <p:nvSpPr>
          <p:cNvPr id="111644" name="Rectangle 28"/>
          <p:cNvSpPr>
            <a:spLocks noChangeArrowheads="1"/>
          </p:cNvSpPr>
          <p:nvPr/>
        </p:nvSpPr>
        <p:spPr bwMode="auto">
          <a:xfrm>
            <a:off x="3108325" y="2924175"/>
            <a:ext cx="2854325" cy="982663"/>
          </a:xfrm>
          <a:prstGeom prst="rect">
            <a:avLst/>
          </a:prstGeom>
          <a:solidFill>
            <a:srgbClr val="CCC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40" name="Text Box 24"/>
          <p:cNvSpPr txBox="1">
            <a:spLocks noChangeArrowheads="1"/>
          </p:cNvSpPr>
          <p:nvPr/>
        </p:nvSpPr>
        <p:spPr bwMode="auto">
          <a:xfrm>
            <a:off x="2947988" y="3194050"/>
            <a:ext cx="3176587" cy="366713"/>
          </a:xfrm>
          <a:prstGeom prst="rect">
            <a:avLst/>
          </a:prstGeom>
          <a:noFill/>
          <a:ln w="9525">
            <a:noFill/>
            <a:miter lim="800000"/>
            <a:headEnd/>
            <a:tailEnd/>
          </a:ln>
          <a:effectLst/>
        </p:spPr>
        <p:txBody>
          <a:bodyPr>
            <a:spAutoFit/>
          </a:bodyPr>
          <a:lstStyle/>
          <a:p>
            <a:pPr algn="ctr">
              <a:spcBef>
                <a:spcPct val="50000"/>
              </a:spcBef>
            </a:pPr>
            <a:r>
              <a:rPr lang="en-GB" sz="1800"/>
              <a:t>Functional layout</a:t>
            </a:r>
            <a:endParaRPr lang="en-US" sz="1800"/>
          </a:p>
        </p:txBody>
      </p:sp>
      <p:sp>
        <p:nvSpPr>
          <p:cNvPr id="111645" name="Rectangle 29"/>
          <p:cNvSpPr>
            <a:spLocks noChangeArrowheads="1"/>
          </p:cNvSpPr>
          <p:nvPr/>
        </p:nvSpPr>
        <p:spPr bwMode="auto">
          <a:xfrm>
            <a:off x="3108325" y="3884613"/>
            <a:ext cx="2854325" cy="984250"/>
          </a:xfrm>
          <a:prstGeom prst="rect">
            <a:avLst/>
          </a:prstGeom>
          <a:solidFill>
            <a:srgbClr val="99CCFF"/>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46" name="Rectangle 30"/>
          <p:cNvSpPr>
            <a:spLocks noChangeArrowheads="1"/>
          </p:cNvSpPr>
          <p:nvPr/>
        </p:nvSpPr>
        <p:spPr bwMode="auto">
          <a:xfrm>
            <a:off x="3108325" y="4875213"/>
            <a:ext cx="2854325" cy="992187"/>
          </a:xfrm>
          <a:prstGeom prst="rect">
            <a:avLst/>
          </a:prstGeom>
          <a:solidFill>
            <a:srgbClr val="FFCC99"/>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none" anchor="ctr"/>
          <a:lstStyle/>
          <a:p>
            <a:endParaRPr lang="en-GB"/>
          </a:p>
        </p:txBody>
      </p:sp>
      <p:sp>
        <p:nvSpPr>
          <p:cNvPr id="111641" name="Text Box 25"/>
          <p:cNvSpPr txBox="1">
            <a:spLocks noChangeArrowheads="1"/>
          </p:cNvSpPr>
          <p:nvPr/>
        </p:nvSpPr>
        <p:spPr bwMode="auto">
          <a:xfrm>
            <a:off x="2951163" y="4198938"/>
            <a:ext cx="3175000" cy="366712"/>
          </a:xfrm>
          <a:prstGeom prst="rect">
            <a:avLst/>
          </a:prstGeom>
          <a:noFill/>
          <a:ln w="9525">
            <a:noFill/>
            <a:miter lim="800000"/>
            <a:headEnd/>
            <a:tailEnd/>
          </a:ln>
          <a:effectLst/>
        </p:spPr>
        <p:txBody>
          <a:bodyPr>
            <a:spAutoFit/>
          </a:bodyPr>
          <a:lstStyle/>
          <a:p>
            <a:pPr algn="ctr">
              <a:spcBef>
                <a:spcPct val="50000"/>
              </a:spcBef>
            </a:pPr>
            <a:r>
              <a:rPr lang="en-GB" sz="1800"/>
              <a:t>Cell layout</a:t>
            </a:r>
            <a:endParaRPr lang="en-US" sz="1800"/>
          </a:p>
        </p:txBody>
      </p:sp>
      <p:sp>
        <p:nvSpPr>
          <p:cNvPr id="111642" name="Text Box 26"/>
          <p:cNvSpPr txBox="1">
            <a:spLocks noChangeArrowheads="1"/>
          </p:cNvSpPr>
          <p:nvPr/>
        </p:nvSpPr>
        <p:spPr bwMode="auto">
          <a:xfrm>
            <a:off x="2952750" y="5207000"/>
            <a:ext cx="3175000" cy="366713"/>
          </a:xfrm>
          <a:prstGeom prst="rect">
            <a:avLst/>
          </a:prstGeom>
          <a:noFill/>
          <a:ln w="9525">
            <a:noFill/>
            <a:miter lim="800000"/>
            <a:headEnd/>
            <a:tailEnd/>
          </a:ln>
          <a:effectLst/>
        </p:spPr>
        <p:txBody>
          <a:bodyPr>
            <a:spAutoFit/>
          </a:bodyPr>
          <a:lstStyle/>
          <a:p>
            <a:pPr algn="ctr">
              <a:spcBef>
                <a:spcPct val="50000"/>
              </a:spcBef>
            </a:pPr>
            <a:r>
              <a:rPr lang="en-GB" sz="1800"/>
              <a:t>Product layout</a:t>
            </a:r>
            <a:endParaRPr lang="en-US" sz="1800"/>
          </a:p>
        </p:txBody>
      </p:sp>
      <p:sp>
        <p:nvSpPr>
          <p:cNvPr id="111657" name="Text Box 41"/>
          <p:cNvSpPr txBox="1">
            <a:spLocks noChangeArrowheads="1"/>
          </p:cNvSpPr>
          <p:nvPr/>
        </p:nvSpPr>
        <p:spPr bwMode="auto">
          <a:xfrm>
            <a:off x="42335" y="33919"/>
            <a:ext cx="9144000" cy="954107"/>
          </a:xfrm>
          <a:prstGeom prst="rect">
            <a:avLst/>
          </a:prstGeom>
          <a:noFill/>
          <a:ln w="9525">
            <a:noFill/>
            <a:miter lim="800000"/>
            <a:headEnd/>
            <a:tailEnd/>
          </a:ln>
          <a:effectLst/>
        </p:spPr>
        <p:txBody>
          <a:bodyPr wrap="square">
            <a:spAutoFit/>
          </a:bodyPr>
          <a:lstStyle/>
          <a:p>
            <a:pPr>
              <a:spcBef>
                <a:spcPct val="50000"/>
              </a:spcBef>
            </a:pPr>
            <a:r>
              <a:rPr lang="en-GB" sz="2800" b="1" dirty="0">
                <a:solidFill>
                  <a:srgbClr val="007FA3"/>
                </a:solidFill>
              </a:rPr>
              <a:t>The relationship between functional </a:t>
            </a:r>
            <a:r>
              <a:rPr lang="en-GB" sz="2800" b="1" dirty="0" smtClean="0">
                <a:solidFill>
                  <a:srgbClr val="007FA3"/>
                </a:solidFill>
              </a:rPr>
              <a:t>and </a:t>
            </a:r>
            <a:r>
              <a:rPr lang="en-GB" sz="2800" b="1" dirty="0">
                <a:solidFill>
                  <a:srgbClr val="007FA3"/>
                </a:solidFill>
              </a:rPr>
              <a:t>layout types</a:t>
            </a:r>
            <a:endParaRPr lang="en-US" sz="2800" b="1" dirty="0">
              <a:solidFill>
                <a:srgbClr val="007FA3"/>
              </a:solidFill>
            </a:endParaRPr>
          </a:p>
        </p:txBody>
      </p:sp>
      <p:grpSp>
        <p:nvGrpSpPr>
          <p:cNvPr id="9" name="Group 66"/>
          <p:cNvGrpSpPr>
            <a:grpSpLocks/>
          </p:cNvGrpSpPr>
          <p:nvPr/>
        </p:nvGrpSpPr>
        <p:grpSpPr bwMode="auto">
          <a:xfrm>
            <a:off x="279400" y="2420938"/>
            <a:ext cx="2824163" cy="1152525"/>
            <a:chOff x="176" y="1525"/>
            <a:chExt cx="1779" cy="726"/>
          </a:xfrm>
        </p:grpSpPr>
        <p:sp>
          <p:nvSpPr>
            <p:cNvPr id="111649" name="Rectangle 33"/>
            <p:cNvSpPr>
              <a:spLocks noChangeArrowheads="1"/>
            </p:cNvSpPr>
            <p:nvPr/>
          </p:nvSpPr>
          <p:spPr bwMode="auto">
            <a:xfrm>
              <a:off x="176" y="1525"/>
              <a:ext cx="1779" cy="272"/>
            </a:xfrm>
            <a:prstGeom prst="rect">
              <a:avLst/>
            </a:prstGeom>
            <a:solidFill>
              <a:schemeClr val="accent5">
                <a:lumMod val="60000"/>
                <a:lumOff val="40000"/>
              </a:schemeClr>
            </a:solidFill>
            <a:ln w="9525">
              <a:noFill/>
              <a:miter lim="800000"/>
              <a:headEnd/>
              <a:tailEnd/>
            </a:ln>
            <a:effectLst/>
          </p:spPr>
          <p:txBody>
            <a:bodyPr wrap="none" anchor="ctr"/>
            <a:lstStyle/>
            <a:p>
              <a:pPr algn="ctr"/>
              <a:endParaRPr lang="en-GB" sz="1000"/>
            </a:p>
          </p:txBody>
        </p:sp>
        <p:sp>
          <p:nvSpPr>
            <p:cNvPr id="111655" name="Text Box 39"/>
            <p:cNvSpPr txBox="1">
              <a:spLocks noChangeArrowheads="1"/>
            </p:cNvSpPr>
            <p:nvPr/>
          </p:nvSpPr>
          <p:spPr bwMode="auto">
            <a:xfrm>
              <a:off x="348" y="1807"/>
              <a:ext cx="1452" cy="198"/>
            </a:xfrm>
            <a:prstGeom prst="rect">
              <a:avLst/>
            </a:prstGeom>
            <a:noFill/>
            <a:ln w="9525">
              <a:noFill/>
              <a:miter lim="800000"/>
              <a:headEnd/>
              <a:tailEnd/>
            </a:ln>
            <a:effectLst/>
          </p:spPr>
          <p:txBody>
            <a:bodyPr wrap="square">
              <a:spAutoFit/>
            </a:bodyPr>
            <a:lstStyle/>
            <a:p>
              <a:pPr>
                <a:lnSpc>
                  <a:spcPct val="80000"/>
                </a:lnSpc>
                <a:spcBef>
                  <a:spcPct val="50000"/>
                </a:spcBef>
              </a:pPr>
              <a:r>
                <a:rPr lang="en-GB" sz="1800" dirty="0"/>
                <a:t>Jobbing processes</a:t>
              </a:r>
              <a:endParaRPr lang="en-US" sz="1800" dirty="0"/>
            </a:p>
          </p:txBody>
        </p:sp>
        <p:sp>
          <p:nvSpPr>
            <p:cNvPr id="111665" name="Line 49"/>
            <p:cNvSpPr>
              <a:spLocks noChangeShapeType="1"/>
            </p:cNvSpPr>
            <p:nvPr/>
          </p:nvSpPr>
          <p:spPr bwMode="auto">
            <a:xfrm flipH="1">
              <a:off x="340" y="1525"/>
              <a:ext cx="0" cy="726"/>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10" name="Group 70"/>
          <p:cNvGrpSpPr>
            <a:grpSpLocks/>
          </p:cNvGrpSpPr>
          <p:nvPr/>
        </p:nvGrpSpPr>
        <p:grpSpPr bwMode="auto">
          <a:xfrm>
            <a:off x="6227763" y="1916113"/>
            <a:ext cx="2487612" cy="1584325"/>
            <a:chOff x="3923" y="1207"/>
            <a:chExt cx="1567" cy="998"/>
          </a:xfrm>
        </p:grpSpPr>
        <p:sp>
          <p:nvSpPr>
            <p:cNvPr id="111666" name="Text Box 50"/>
            <p:cNvSpPr txBox="1">
              <a:spLocks noChangeArrowheads="1"/>
            </p:cNvSpPr>
            <p:nvPr/>
          </p:nvSpPr>
          <p:spPr bwMode="auto">
            <a:xfrm>
              <a:off x="3923" y="1556"/>
              <a:ext cx="1567" cy="198"/>
            </a:xfrm>
            <a:prstGeom prst="rect">
              <a:avLst/>
            </a:prstGeom>
            <a:noFill/>
            <a:ln w="9525">
              <a:noFill/>
              <a:miter lim="800000"/>
              <a:headEnd/>
              <a:tailEnd/>
            </a:ln>
            <a:effectLst/>
          </p:spPr>
          <p:txBody>
            <a:bodyPr wrap="square">
              <a:spAutoFit/>
            </a:bodyPr>
            <a:lstStyle/>
            <a:p>
              <a:pPr>
                <a:lnSpc>
                  <a:spcPct val="80000"/>
                </a:lnSpc>
                <a:spcBef>
                  <a:spcPct val="50000"/>
                </a:spcBef>
              </a:pPr>
              <a:r>
                <a:rPr lang="en-GB" sz="1800" dirty="0"/>
                <a:t>Professional services</a:t>
              </a:r>
              <a:endParaRPr lang="en-US" sz="1800" dirty="0"/>
            </a:p>
          </p:txBody>
        </p:sp>
        <p:sp>
          <p:nvSpPr>
            <p:cNvPr id="111671" name="Line 55"/>
            <p:cNvSpPr>
              <a:spLocks noChangeShapeType="1"/>
            </p:cNvSpPr>
            <p:nvPr/>
          </p:nvSpPr>
          <p:spPr bwMode="auto">
            <a:xfrm flipH="1">
              <a:off x="3923" y="1207"/>
              <a:ext cx="0" cy="998"/>
            </a:xfrm>
            <a:prstGeom prst="line">
              <a:avLst/>
            </a:prstGeom>
            <a:noFill/>
            <a:ln w="38100">
              <a:solidFill>
                <a:srgbClr val="0000FF"/>
              </a:solidFill>
              <a:round/>
              <a:headEnd type="triangle" w="med" len="med"/>
              <a:tailEnd type="triangle" w="med" len="med"/>
            </a:ln>
            <a:effectLst/>
          </p:spPr>
          <p:txBody>
            <a:bodyPr/>
            <a:lstStyle/>
            <a:p>
              <a:endParaRPr lang="en-GB"/>
            </a:p>
          </p:txBody>
        </p:sp>
      </p:grpSp>
      <p:grpSp>
        <p:nvGrpSpPr>
          <p:cNvPr id="11" name="Group 65"/>
          <p:cNvGrpSpPr>
            <a:grpSpLocks/>
          </p:cNvGrpSpPr>
          <p:nvPr/>
        </p:nvGrpSpPr>
        <p:grpSpPr bwMode="auto">
          <a:xfrm>
            <a:off x="855664" y="1920875"/>
            <a:ext cx="2087563" cy="936621"/>
            <a:chOff x="539" y="1210"/>
            <a:chExt cx="1315" cy="590"/>
          </a:xfrm>
        </p:grpSpPr>
        <p:sp>
          <p:nvSpPr>
            <p:cNvPr id="111654" name="Text Box 38"/>
            <p:cNvSpPr txBox="1">
              <a:spLocks noChangeArrowheads="1"/>
            </p:cNvSpPr>
            <p:nvPr/>
          </p:nvSpPr>
          <p:spPr bwMode="auto">
            <a:xfrm>
              <a:off x="539" y="1320"/>
              <a:ext cx="1315" cy="198"/>
            </a:xfrm>
            <a:prstGeom prst="rect">
              <a:avLst/>
            </a:prstGeom>
            <a:noFill/>
            <a:ln w="9525">
              <a:noFill/>
              <a:miter lim="800000"/>
              <a:headEnd/>
              <a:tailEnd/>
            </a:ln>
            <a:effectLst/>
          </p:spPr>
          <p:txBody>
            <a:bodyPr>
              <a:spAutoFit/>
            </a:bodyPr>
            <a:lstStyle/>
            <a:p>
              <a:pPr algn="r">
                <a:lnSpc>
                  <a:spcPct val="80000"/>
                </a:lnSpc>
                <a:spcBef>
                  <a:spcPct val="50000"/>
                </a:spcBef>
              </a:pPr>
              <a:r>
                <a:rPr lang="en-GB" sz="1800" dirty="0"/>
                <a:t>Project processes</a:t>
              </a:r>
              <a:endParaRPr lang="en-US" sz="1800" dirty="0"/>
            </a:p>
          </p:txBody>
        </p:sp>
        <p:sp>
          <p:nvSpPr>
            <p:cNvPr id="111661" name="Line 45"/>
            <p:cNvSpPr>
              <a:spLocks noChangeShapeType="1"/>
            </p:cNvSpPr>
            <p:nvPr/>
          </p:nvSpPr>
          <p:spPr bwMode="auto">
            <a:xfrm>
              <a:off x="1837" y="1210"/>
              <a:ext cx="2" cy="590"/>
            </a:xfrm>
            <a:prstGeom prst="line">
              <a:avLst/>
            </a:prstGeom>
            <a:noFill/>
            <a:ln w="38100">
              <a:solidFill>
                <a:srgbClr val="0000FF"/>
              </a:solidFill>
              <a:round/>
              <a:headEnd type="triangle" w="med" len="med"/>
              <a:tailEnd type="triangle" w="med" len="med"/>
            </a:ln>
            <a:effec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dissolv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dissolv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dissolv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dissolve">
                                      <p:cBhvr>
                                        <p:cTn id="37" dur="500"/>
                                        <p:tgtEl>
                                          <p:spTgt spid="2"/>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dissolv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dissolve">
                                      <p:cBhvr>
                                        <p:cTn id="47" dur="500"/>
                                        <p:tgtEl>
                                          <p:spTgt spid="4"/>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nodeType="clickEffect">
                                  <p:stCondLst>
                                    <p:cond delay="0"/>
                                  </p:stCondLst>
                                  <p:childTnLst>
                                    <p:set>
                                      <p:cBhvr>
                                        <p:cTn id="51" dur="1" fill="hold">
                                          <p:stCondLst>
                                            <p:cond delay="0"/>
                                          </p:stCondLst>
                                        </p:cTn>
                                        <p:tgtEl>
                                          <p:spTgt spid="3"/>
                                        </p:tgtEl>
                                        <p:attrNameLst>
                                          <p:attrName>style.visibility</p:attrName>
                                        </p:attrNameLst>
                                      </p:cBhvr>
                                      <p:to>
                                        <p:strVal val="visible"/>
                                      </p:to>
                                    </p:set>
                                    <p:animEffect transition="in" filter="dissolve">
                                      <p:cBhvr>
                                        <p:cTn id="5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2303" y="33844"/>
            <a:ext cx="9144032" cy="954107"/>
          </a:xfrm>
          <a:prstGeom prst="rect">
            <a:avLst/>
          </a:prstGeom>
          <a:noFill/>
        </p:spPr>
        <p:txBody>
          <a:bodyPr wrap="square" rtlCol="0">
            <a:spAutoFit/>
          </a:bodyPr>
          <a:lstStyle/>
          <a:p>
            <a:r>
              <a:rPr lang="en-GB" sz="2800" b="1" dirty="0" smtClean="0">
                <a:solidFill>
                  <a:srgbClr val="007FA3"/>
                </a:solidFill>
              </a:rPr>
              <a:t>An innovative layout in a surgery improves its efficiency</a:t>
            </a:r>
            <a:endParaRPr lang="en-GB" sz="2800" b="1" dirty="0">
              <a:solidFill>
                <a:srgbClr val="007FA3"/>
              </a:solidFill>
            </a:endParaRPr>
          </a:p>
        </p:txBody>
      </p:sp>
      <p:pic>
        <p:nvPicPr>
          <p:cNvPr id="3074" name="Picture 2" descr="Y:\08VOL4\Graphics\Powerpoint\PE_UK\PE522-SLACK\Final files\GIF\ch07\figure7-3.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6261" y="997191"/>
            <a:ext cx="8491478" cy="51739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 name="TextBox 87"/>
          <p:cNvSpPr txBox="1"/>
          <p:nvPr/>
        </p:nvSpPr>
        <p:spPr>
          <a:xfrm>
            <a:off x="0" y="22036"/>
            <a:ext cx="8532440" cy="523220"/>
          </a:xfrm>
          <a:prstGeom prst="rect">
            <a:avLst/>
          </a:prstGeom>
          <a:noFill/>
        </p:spPr>
        <p:txBody>
          <a:bodyPr wrap="square" rtlCol="0">
            <a:spAutoFit/>
          </a:bodyPr>
          <a:lstStyle/>
          <a:p>
            <a:r>
              <a:rPr lang="en-GB" sz="2800" b="0" dirty="0" smtClean="0">
                <a:solidFill>
                  <a:schemeClr val="bg2">
                    <a:lumMod val="75000"/>
                  </a:schemeClr>
                </a:solidFill>
              </a:rPr>
              <a:t> </a:t>
            </a:r>
            <a:endParaRPr lang="en-GB" sz="2800" b="0" dirty="0">
              <a:solidFill>
                <a:schemeClr val="bg2">
                  <a:lumMod val="75000"/>
                </a:schemeClr>
              </a:solidFill>
            </a:endParaRPr>
          </a:p>
        </p:txBody>
      </p:sp>
      <p:sp>
        <p:nvSpPr>
          <p:cNvPr id="91" name="TextBox 90"/>
          <p:cNvSpPr txBox="1"/>
          <p:nvPr/>
        </p:nvSpPr>
        <p:spPr>
          <a:xfrm>
            <a:off x="42303" y="33844"/>
            <a:ext cx="9144032" cy="954107"/>
          </a:xfrm>
          <a:prstGeom prst="rect">
            <a:avLst/>
          </a:prstGeom>
          <a:noFill/>
        </p:spPr>
        <p:txBody>
          <a:bodyPr wrap="square" rtlCol="0">
            <a:spAutoFit/>
          </a:bodyPr>
          <a:lstStyle/>
          <a:p>
            <a:r>
              <a:rPr lang="en-US" sz="2800" b="1" dirty="0" smtClean="0">
                <a:solidFill>
                  <a:srgbClr val="007FA3"/>
                </a:solidFill>
              </a:rPr>
              <a:t>Figure 7.4  </a:t>
            </a:r>
            <a:br>
              <a:rPr lang="en-US" sz="2800" b="1" dirty="0" smtClean="0">
                <a:solidFill>
                  <a:srgbClr val="007FA3"/>
                </a:solidFill>
              </a:rPr>
            </a:br>
            <a:r>
              <a:rPr lang="en-US" sz="2800" b="1" dirty="0" smtClean="0">
                <a:solidFill>
                  <a:srgbClr val="007FA3"/>
                </a:solidFill>
              </a:rPr>
              <a:t>An </a:t>
            </a:r>
            <a:r>
              <a:rPr lang="en-US" sz="2800" b="1" dirty="0">
                <a:solidFill>
                  <a:srgbClr val="007FA3"/>
                </a:solidFill>
              </a:rPr>
              <a:t>example of a functional layout in a library</a:t>
            </a:r>
          </a:p>
        </p:txBody>
      </p:sp>
      <p:pic>
        <p:nvPicPr>
          <p:cNvPr id="4098" name="Picture 2" descr="Y:\08VOL4\Graphics\Powerpoint\PE_UK\PE522-SLACK\Final files\GIF\ch07\figure7-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288" y="1398331"/>
            <a:ext cx="8627424" cy="43565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Rectangle 3"/>
          <p:cNvSpPr>
            <a:spLocks noChangeArrowheads="1"/>
          </p:cNvSpPr>
          <p:nvPr/>
        </p:nvSpPr>
        <p:spPr bwMode="auto">
          <a:xfrm>
            <a:off x="25401" y="115034"/>
            <a:ext cx="8579047" cy="434478"/>
          </a:xfrm>
          <a:prstGeom prst="rect">
            <a:avLst/>
          </a:prstGeom>
          <a:noFill/>
          <a:ln w="12700">
            <a:noFill/>
            <a:miter lim="800000"/>
            <a:headEnd/>
            <a:tailEnd/>
          </a:ln>
          <a:effectLst/>
        </p:spPr>
        <p:txBody>
          <a:bodyPr wrap="square" lIns="90488" tIns="44450" rIns="90488" bIns="44450">
            <a:spAutoFit/>
          </a:bodyPr>
          <a:lstStyle/>
          <a:p>
            <a:pPr defTabSz="762000" eaLnBrk="0" hangingPunct="0">
              <a:lnSpc>
                <a:spcPct val="80000"/>
              </a:lnSpc>
            </a:pPr>
            <a:r>
              <a:rPr lang="en-US" sz="2800" b="1" dirty="0" smtClean="0">
                <a:solidFill>
                  <a:srgbClr val="007FA3"/>
                </a:solidFill>
              </a:rPr>
              <a:t>‘Shop-within-a-shop’ (cell) in a department store </a:t>
            </a:r>
            <a:endParaRPr lang="en-US" sz="2800" b="1" dirty="0">
              <a:solidFill>
                <a:srgbClr val="007FA3"/>
              </a:solidFill>
            </a:endParaRPr>
          </a:p>
        </p:txBody>
      </p:sp>
      <p:pic>
        <p:nvPicPr>
          <p:cNvPr id="5122" name="Picture 2" descr="Y:\08VOL4\Graphics\Powerpoint\PE_UK\PE522-SLACK\Final files\GIF\ch07\figure7-5.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9721" y="1375410"/>
            <a:ext cx="8541628" cy="41871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90"/>
          <p:cNvGrpSpPr/>
          <p:nvPr/>
        </p:nvGrpSpPr>
        <p:grpSpPr>
          <a:xfrm>
            <a:off x="1128355" y="2289683"/>
            <a:ext cx="2979901" cy="3524633"/>
            <a:chOff x="172289" y="3707903"/>
            <a:chExt cx="2968214" cy="3481817"/>
          </a:xfrm>
        </p:grpSpPr>
        <p:pic>
          <p:nvPicPr>
            <p:cNvPr id="68" name="Picture 67" descr="car from front.jpg"/>
            <p:cNvPicPr>
              <a:picLocks noChangeAspect="1"/>
            </p:cNvPicPr>
            <p:nvPr/>
          </p:nvPicPr>
          <p:blipFill>
            <a:blip r:embed="rId3" cstate="print"/>
            <a:stretch>
              <a:fillRect/>
            </a:stretch>
          </p:blipFill>
          <p:spPr>
            <a:xfrm>
              <a:off x="863531" y="5004048"/>
              <a:ext cx="1440160" cy="922522"/>
            </a:xfrm>
            <a:prstGeom prst="rect">
              <a:avLst/>
            </a:prstGeom>
          </p:spPr>
        </p:pic>
        <p:grpSp>
          <p:nvGrpSpPr>
            <p:cNvPr id="39" name="Group 81"/>
            <p:cNvGrpSpPr/>
            <p:nvPr/>
          </p:nvGrpSpPr>
          <p:grpSpPr>
            <a:xfrm>
              <a:off x="2455364" y="4793110"/>
              <a:ext cx="253556" cy="1219050"/>
              <a:chOff x="2455364" y="4793110"/>
              <a:chExt cx="253556" cy="1219050"/>
            </a:xfrm>
          </p:grpSpPr>
          <p:sp>
            <p:nvSpPr>
              <p:cNvPr id="137" name="Rectangle 78"/>
              <p:cNvSpPr/>
              <p:nvPr/>
            </p:nvSpPr>
            <p:spPr bwMode="auto">
              <a:xfrm>
                <a:off x="2564904" y="5364088"/>
                <a:ext cx="144016" cy="64807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38" name="Rectangle 79"/>
              <p:cNvSpPr/>
              <p:nvPr/>
            </p:nvSpPr>
            <p:spPr bwMode="auto">
              <a:xfrm rot="-1200000">
                <a:off x="2455364" y="4793110"/>
                <a:ext cx="144016" cy="64807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grpSp>
          <p:nvGrpSpPr>
            <p:cNvPr id="40" name="Group 82"/>
            <p:cNvGrpSpPr/>
            <p:nvPr/>
          </p:nvGrpSpPr>
          <p:grpSpPr>
            <a:xfrm flipH="1">
              <a:off x="501938" y="4795975"/>
              <a:ext cx="253556" cy="1219050"/>
              <a:chOff x="2455364" y="4793110"/>
              <a:chExt cx="253556" cy="1219050"/>
            </a:xfrm>
          </p:grpSpPr>
          <p:sp>
            <p:nvSpPr>
              <p:cNvPr id="135" name="Rectangle 83"/>
              <p:cNvSpPr/>
              <p:nvPr/>
            </p:nvSpPr>
            <p:spPr bwMode="auto">
              <a:xfrm>
                <a:off x="2564904" y="5364088"/>
                <a:ext cx="144016" cy="64807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36" name="Rectangle 135"/>
              <p:cNvSpPr/>
              <p:nvPr/>
            </p:nvSpPr>
            <p:spPr bwMode="auto">
              <a:xfrm rot="-1200000">
                <a:off x="2455364" y="4793110"/>
                <a:ext cx="144016" cy="64807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grpSp>
          <p:nvGrpSpPr>
            <p:cNvPr id="47" name="Group 90"/>
            <p:cNvGrpSpPr/>
            <p:nvPr/>
          </p:nvGrpSpPr>
          <p:grpSpPr>
            <a:xfrm>
              <a:off x="2060848" y="5836340"/>
              <a:ext cx="511109" cy="144016"/>
              <a:chOff x="2197811" y="6804248"/>
              <a:chExt cx="511109" cy="144016"/>
            </a:xfrm>
          </p:grpSpPr>
          <p:sp>
            <p:nvSpPr>
              <p:cNvPr id="133" name="Rectangle 88"/>
              <p:cNvSpPr/>
              <p:nvPr/>
            </p:nvSpPr>
            <p:spPr bwMode="auto">
              <a:xfrm>
                <a:off x="2420888" y="6804248"/>
                <a:ext cx="288032" cy="144016"/>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34" name="Rectangle 89"/>
              <p:cNvSpPr/>
              <p:nvPr/>
            </p:nvSpPr>
            <p:spPr bwMode="auto">
              <a:xfrm>
                <a:off x="2197811" y="6900109"/>
                <a:ext cx="288032" cy="4571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grpSp>
          <p:nvGrpSpPr>
            <p:cNvPr id="69" name="Group 91"/>
            <p:cNvGrpSpPr/>
            <p:nvPr/>
          </p:nvGrpSpPr>
          <p:grpSpPr>
            <a:xfrm flipH="1">
              <a:off x="595937" y="5835891"/>
              <a:ext cx="511109" cy="144016"/>
              <a:chOff x="2197811" y="6804248"/>
              <a:chExt cx="511109" cy="144016"/>
            </a:xfrm>
          </p:grpSpPr>
          <p:sp>
            <p:nvSpPr>
              <p:cNvPr id="131" name="Rectangle 130"/>
              <p:cNvSpPr/>
              <p:nvPr/>
            </p:nvSpPr>
            <p:spPr bwMode="auto">
              <a:xfrm>
                <a:off x="2420888" y="6804248"/>
                <a:ext cx="288032" cy="144016"/>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32" name="Rectangle 93"/>
              <p:cNvSpPr/>
              <p:nvPr/>
            </p:nvSpPr>
            <p:spPr bwMode="auto">
              <a:xfrm>
                <a:off x="2197811" y="6900109"/>
                <a:ext cx="288032" cy="4571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sp>
          <p:nvSpPr>
            <p:cNvPr id="73" name="Rectangle 72"/>
            <p:cNvSpPr/>
            <p:nvPr/>
          </p:nvSpPr>
          <p:spPr bwMode="auto">
            <a:xfrm>
              <a:off x="620688" y="4788024"/>
              <a:ext cx="1944216" cy="10801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74" name="Rectangle 73"/>
            <p:cNvSpPr/>
            <p:nvPr/>
          </p:nvSpPr>
          <p:spPr bwMode="auto">
            <a:xfrm>
              <a:off x="1988840" y="4427984"/>
              <a:ext cx="72008" cy="360040"/>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75" name="Rectangle 74"/>
            <p:cNvSpPr/>
            <p:nvPr/>
          </p:nvSpPr>
          <p:spPr bwMode="auto">
            <a:xfrm>
              <a:off x="1580645" y="4067944"/>
              <a:ext cx="48155" cy="720080"/>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76" name="Rectangle 75"/>
            <p:cNvSpPr/>
            <p:nvPr/>
          </p:nvSpPr>
          <p:spPr bwMode="auto">
            <a:xfrm>
              <a:off x="1716710" y="4043642"/>
              <a:ext cx="128114" cy="17626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77" name="Rectangle 76"/>
            <p:cNvSpPr/>
            <p:nvPr/>
          </p:nvSpPr>
          <p:spPr bwMode="auto">
            <a:xfrm>
              <a:off x="1532939" y="4059993"/>
              <a:ext cx="144016" cy="28803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nvGrpSpPr>
            <p:cNvPr id="70" name="Group 103"/>
            <p:cNvGrpSpPr/>
            <p:nvPr/>
          </p:nvGrpSpPr>
          <p:grpSpPr>
            <a:xfrm>
              <a:off x="2245068" y="4603804"/>
              <a:ext cx="216024" cy="216024"/>
              <a:chOff x="2060848" y="6876256"/>
              <a:chExt cx="216024" cy="216024"/>
            </a:xfrm>
          </p:grpSpPr>
          <p:sp>
            <p:nvSpPr>
              <p:cNvPr id="127" name="Rectangle 126"/>
              <p:cNvSpPr/>
              <p:nvPr/>
            </p:nvSpPr>
            <p:spPr bwMode="auto">
              <a:xfrm>
                <a:off x="2060848" y="7020272"/>
                <a:ext cx="216024" cy="72008"/>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28" name="Rectangle 127"/>
              <p:cNvSpPr/>
              <p:nvPr/>
            </p:nvSpPr>
            <p:spPr bwMode="auto">
              <a:xfrm>
                <a:off x="2100603" y="6964166"/>
                <a:ext cx="135632" cy="8039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29" name="Rectangle 128"/>
              <p:cNvSpPr/>
              <p:nvPr/>
            </p:nvSpPr>
            <p:spPr bwMode="auto">
              <a:xfrm>
                <a:off x="2149207" y="6876256"/>
                <a:ext cx="45719" cy="119730"/>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30" name="Rectangle 129"/>
              <p:cNvSpPr/>
              <p:nvPr/>
            </p:nvSpPr>
            <p:spPr bwMode="auto">
              <a:xfrm>
                <a:off x="2085150" y="6892158"/>
                <a:ext cx="167885" cy="4571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grpSp>
          <p:nvGrpSpPr>
            <p:cNvPr id="71" name="Group 104"/>
            <p:cNvGrpSpPr/>
            <p:nvPr/>
          </p:nvGrpSpPr>
          <p:grpSpPr>
            <a:xfrm>
              <a:off x="765153" y="4603804"/>
              <a:ext cx="216024" cy="216024"/>
              <a:chOff x="2060848" y="6876256"/>
              <a:chExt cx="216024" cy="216024"/>
            </a:xfrm>
          </p:grpSpPr>
          <p:sp>
            <p:nvSpPr>
              <p:cNvPr id="123" name="Rectangle 122"/>
              <p:cNvSpPr/>
              <p:nvPr/>
            </p:nvSpPr>
            <p:spPr bwMode="auto">
              <a:xfrm>
                <a:off x="2060848" y="7020272"/>
                <a:ext cx="216024" cy="72008"/>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24" name="Rectangle 123"/>
              <p:cNvSpPr/>
              <p:nvPr/>
            </p:nvSpPr>
            <p:spPr bwMode="auto">
              <a:xfrm>
                <a:off x="2100603" y="6964166"/>
                <a:ext cx="135632" cy="80392"/>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25" name="Rectangle 124"/>
              <p:cNvSpPr/>
              <p:nvPr/>
            </p:nvSpPr>
            <p:spPr bwMode="auto">
              <a:xfrm>
                <a:off x="2149207" y="6876256"/>
                <a:ext cx="45719" cy="119730"/>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126" name="Rectangle 125"/>
              <p:cNvSpPr/>
              <p:nvPr/>
            </p:nvSpPr>
            <p:spPr bwMode="auto">
              <a:xfrm>
                <a:off x="2085150" y="6892158"/>
                <a:ext cx="167885" cy="4571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sp>
          <p:nvSpPr>
            <p:cNvPr id="80" name="Rectangle 79"/>
            <p:cNvSpPr/>
            <p:nvPr/>
          </p:nvSpPr>
          <p:spPr bwMode="auto">
            <a:xfrm>
              <a:off x="748353" y="4403683"/>
              <a:ext cx="1704339" cy="72008"/>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1" name="Rectangle 80"/>
            <p:cNvSpPr/>
            <p:nvPr/>
          </p:nvSpPr>
          <p:spPr bwMode="auto">
            <a:xfrm>
              <a:off x="1133144" y="4435935"/>
              <a:ext cx="72008" cy="360040"/>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2" name="Rectangle 81"/>
            <p:cNvSpPr/>
            <p:nvPr/>
          </p:nvSpPr>
          <p:spPr bwMode="auto">
            <a:xfrm>
              <a:off x="1372572" y="4044091"/>
              <a:ext cx="128114" cy="17626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3" name="Rectangle 82"/>
            <p:cNvSpPr/>
            <p:nvPr/>
          </p:nvSpPr>
          <p:spPr bwMode="auto">
            <a:xfrm>
              <a:off x="1445028" y="4315772"/>
              <a:ext cx="327787" cy="144016"/>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4" name="Rectangle 83"/>
            <p:cNvSpPr/>
            <p:nvPr/>
          </p:nvSpPr>
          <p:spPr bwMode="auto">
            <a:xfrm>
              <a:off x="1468882" y="4092246"/>
              <a:ext cx="288032" cy="45719"/>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5" name="Rectangle 84"/>
            <p:cNvSpPr/>
            <p:nvPr/>
          </p:nvSpPr>
          <p:spPr bwMode="auto">
            <a:xfrm>
              <a:off x="453268" y="3851920"/>
              <a:ext cx="576064" cy="216024"/>
            </a:xfrm>
            <a:prstGeom prst="rect">
              <a:avLst/>
            </a:prstGeom>
            <a:noFill/>
            <a:ln w="57150" cap="flat" cmpd="sng" algn="ctr">
              <a:solidFill>
                <a:srgbClr val="99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6" name="Rectangle 85"/>
            <p:cNvSpPr/>
            <p:nvPr/>
          </p:nvSpPr>
          <p:spPr bwMode="auto">
            <a:xfrm>
              <a:off x="1029332" y="3851920"/>
              <a:ext cx="576064" cy="216024"/>
            </a:xfrm>
            <a:prstGeom prst="rect">
              <a:avLst/>
            </a:prstGeom>
            <a:noFill/>
            <a:ln w="57150" cap="flat" cmpd="sng" algn="ctr">
              <a:solidFill>
                <a:srgbClr val="99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7" name="Rectangle 86"/>
            <p:cNvSpPr/>
            <p:nvPr/>
          </p:nvSpPr>
          <p:spPr bwMode="auto">
            <a:xfrm>
              <a:off x="1613347" y="3851920"/>
              <a:ext cx="576064" cy="216024"/>
            </a:xfrm>
            <a:prstGeom prst="rect">
              <a:avLst/>
            </a:prstGeom>
            <a:noFill/>
            <a:ln w="57150" cap="flat" cmpd="sng" algn="ctr">
              <a:solidFill>
                <a:srgbClr val="99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88" name="Rectangle 87"/>
            <p:cNvSpPr/>
            <p:nvPr/>
          </p:nvSpPr>
          <p:spPr bwMode="auto">
            <a:xfrm>
              <a:off x="2189411" y="3851920"/>
              <a:ext cx="576064" cy="216024"/>
            </a:xfrm>
            <a:prstGeom prst="rect">
              <a:avLst/>
            </a:prstGeom>
            <a:noFill/>
            <a:ln w="57150" cap="flat" cmpd="sng" algn="ctr">
              <a:solidFill>
                <a:srgbClr val="99CC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nvGrpSpPr>
            <p:cNvPr id="72" name="Group 126"/>
            <p:cNvGrpSpPr/>
            <p:nvPr/>
          </p:nvGrpSpPr>
          <p:grpSpPr>
            <a:xfrm>
              <a:off x="453268" y="3851920"/>
              <a:ext cx="576064" cy="216024"/>
              <a:chOff x="548680" y="3851920"/>
              <a:chExt cx="576064" cy="216024"/>
            </a:xfrm>
          </p:grpSpPr>
          <p:cxnSp>
            <p:nvCxnSpPr>
              <p:cNvPr id="121" name="Straight Connector 120"/>
              <p:cNvCxnSpPr/>
              <p:nvPr/>
            </p:nvCxnSpPr>
            <p:spPr bwMode="auto">
              <a:xfrm flipH="1">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cxnSp>
            <p:nvCxnSpPr>
              <p:cNvPr id="122" name="Straight Connector 121"/>
              <p:cNvCxnSpPr/>
              <p:nvPr/>
            </p:nvCxnSpPr>
            <p:spPr bwMode="auto">
              <a:xfrm>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grpSp>
        <p:grpSp>
          <p:nvGrpSpPr>
            <p:cNvPr id="78" name="Group 127"/>
            <p:cNvGrpSpPr/>
            <p:nvPr/>
          </p:nvGrpSpPr>
          <p:grpSpPr>
            <a:xfrm>
              <a:off x="1029332" y="3851920"/>
              <a:ext cx="576064" cy="216024"/>
              <a:chOff x="548680" y="3851920"/>
              <a:chExt cx="576064" cy="216024"/>
            </a:xfrm>
          </p:grpSpPr>
          <p:cxnSp>
            <p:nvCxnSpPr>
              <p:cNvPr id="119" name="Straight Connector 118"/>
              <p:cNvCxnSpPr/>
              <p:nvPr/>
            </p:nvCxnSpPr>
            <p:spPr bwMode="auto">
              <a:xfrm flipH="1">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cxnSp>
            <p:nvCxnSpPr>
              <p:cNvPr id="120" name="Straight Connector 119"/>
              <p:cNvCxnSpPr/>
              <p:nvPr/>
            </p:nvCxnSpPr>
            <p:spPr bwMode="auto">
              <a:xfrm>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grpSp>
        <p:grpSp>
          <p:nvGrpSpPr>
            <p:cNvPr id="79" name="Group 130"/>
            <p:cNvGrpSpPr/>
            <p:nvPr/>
          </p:nvGrpSpPr>
          <p:grpSpPr>
            <a:xfrm>
              <a:off x="1605396" y="3851920"/>
              <a:ext cx="576064" cy="216024"/>
              <a:chOff x="548680" y="3851920"/>
              <a:chExt cx="576064" cy="216024"/>
            </a:xfrm>
          </p:grpSpPr>
          <p:cxnSp>
            <p:nvCxnSpPr>
              <p:cNvPr id="117" name="Straight Connector 116"/>
              <p:cNvCxnSpPr/>
              <p:nvPr/>
            </p:nvCxnSpPr>
            <p:spPr bwMode="auto">
              <a:xfrm flipH="1">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cxnSp>
            <p:nvCxnSpPr>
              <p:cNvPr id="118" name="Straight Connector 117"/>
              <p:cNvCxnSpPr/>
              <p:nvPr/>
            </p:nvCxnSpPr>
            <p:spPr bwMode="auto">
              <a:xfrm>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grpSp>
        <p:grpSp>
          <p:nvGrpSpPr>
            <p:cNvPr id="89" name="Group 133"/>
            <p:cNvGrpSpPr/>
            <p:nvPr/>
          </p:nvGrpSpPr>
          <p:grpSpPr>
            <a:xfrm>
              <a:off x="2181460" y="3851920"/>
              <a:ext cx="576064" cy="216024"/>
              <a:chOff x="548680" y="3851920"/>
              <a:chExt cx="576064" cy="216024"/>
            </a:xfrm>
          </p:grpSpPr>
          <p:cxnSp>
            <p:nvCxnSpPr>
              <p:cNvPr id="115" name="Straight Connector 114"/>
              <p:cNvCxnSpPr/>
              <p:nvPr/>
            </p:nvCxnSpPr>
            <p:spPr bwMode="auto">
              <a:xfrm flipH="1">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cxnSp>
            <p:nvCxnSpPr>
              <p:cNvPr id="116" name="Straight Connector 115"/>
              <p:cNvCxnSpPr/>
              <p:nvPr/>
            </p:nvCxnSpPr>
            <p:spPr bwMode="auto">
              <a:xfrm>
                <a:off x="548680" y="3851920"/>
                <a:ext cx="576064" cy="216024"/>
              </a:xfrm>
              <a:prstGeom prst="line">
                <a:avLst/>
              </a:prstGeom>
              <a:solidFill>
                <a:schemeClr val="accent1"/>
              </a:solidFill>
              <a:ln w="57150" cap="flat" cmpd="sng" algn="ctr">
                <a:solidFill>
                  <a:srgbClr val="99CCFF"/>
                </a:solidFill>
                <a:prstDash val="solid"/>
                <a:round/>
                <a:headEnd type="none" w="med" len="med"/>
                <a:tailEnd type="none" w="med" len="med"/>
              </a:ln>
              <a:effectLst/>
            </p:spPr>
          </p:cxnSp>
        </p:grpSp>
        <p:sp>
          <p:nvSpPr>
            <p:cNvPr id="93" name="Freeform 92"/>
            <p:cNvSpPr/>
            <p:nvPr/>
          </p:nvSpPr>
          <p:spPr bwMode="auto">
            <a:xfrm flipH="1">
              <a:off x="1313948" y="5858337"/>
              <a:ext cx="470428" cy="1331383"/>
            </a:xfrm>
            <a:custGeom>
              <a:avLst/>
              <a:gdLst>
                <a:gd name="connsiteX0" fmla="*/ 181504 w 470429"/>
                <a:gd name="connsiteY0" fmla="*/ 1058 h 1331383"/>
                <a:gd name="connsiteX1" fmla="*/ 146579 w 470429"/>
                <a:gd name="connsiteY1" fmla="*/ 64558 h 1331383"/>
                <a:gd name="connsiteX2" fmla="*/ 108479 w 470429"/>
                <a:gd name="connsiteY2" fmla="*/ 118533 h 1331383"/>
                <a:gd name="connsiteX3" fmla="*/ 89429 w 470429"/>
                <a:gd name="connsiteY3" fmla="*/ 147108 h 1331383"/>
                <a:gd name="connsiteX4" fmla="*/ 86254 w 470429"/>
                <a:gd name="connsiteY4" fmla="*/ 169333 h 1331383"/>
                <a:gd name="connsiteX5" fmla="*/ 57679 w 470429"/>
                <a:gd name="connsiteY5" fmla="*/ 194733 h 1331383"/>
                <a:gd name="connsiteX6" fmla="*/ 35454 w 470429"/>
                <a:gd name="connsiteY6" fmla="*/ 229658 h 1331383"/>
                <a:gd name="connsiteX7" fmla="*/ 41804 w 470429"/>
                <a:gd name="connsiteY7" fmla="*/ 270933 h 1331383"/>
                <a:gd name="connsiteX8" fmla="*/ 19579 w 470429"/>
                <a:gd name="connsiteY8" fmla="*/ 302683 h 1331383"/>
                <a:gd name="connsiteX9" fmla="*/ 3704 w 470429"/>
                <a:gd name="connsiteY9" fmla="*/ 334433 h 1331383"/>
                <a:gd name="connsiteX10" fmla="*/ 19579 w 470429"/>
                <a:gd name="connsiteY10" fmla="*/ 369358 h 1331383"/>
                <a:gd name="connsiteX11" fmla="*/ 35454 w 470429"/>
                <a:gd name="connsiteY11" fmla="*/ 445558 h 1331383"/>
                <a:gd name="connsiteX12" fmla="*/ 44979 w 470429"/>
                <a:gd name="connsiteY12" fmla="*/ 512233 h 1331383"/>
                <a:gd name="connsiteX13" fmla="*/ 51329 w 470429"/>
                <a:gd name="connsiteY13" fmla="*/ 563033 h 1331383"/>
                <a:gd name="connsiteX14" fmla="*/ 41804 w 470429"/>
                <a:gd name="connsiteY14" fmla="*/ 591608 h 1331383"/>
                <a:gd name="connsiteX15" fmla="*/ 35454 w 470429"/>
                <a:gd name="connsiteY15" fmla="*/ 655108 h 1331383"/>
                <a:gd name="connsiteX16" fmla="*/ 64029 w 470429"/>
                <a:gd name="connsiteY16" fmla="*/ 677333 h 1331383"/>
                <a:gd name="connsiteX17" fmla="*/ 54504 w 470429"/>
                <a:gd name="connsiteY17" fmla="*/ 699558 h 1331383"/>
                <a:gd name="connsiteX18" fmla="*/ 54504 w 470429"/>
                <a:gd name="connsiteY18" fmla="*/ 731308 h 1331383"/>
                <a:gd name="connsiteX19" fmla="*/ 67204 w 470429"/>
                <a:gd name="connsiteY19" fmla="*/ 753533 h 1331383"/>
                <a:gd name="connsiteX20" fmla="*/ 67204 w 470429"/>
                <a:gd name="connsiteY20" fmla="*/ 769408 h 1331383"/>
                <a:gd name="connsiteX21" fmla="*/ 92604 w 470429"/>
                <a:gd name="connsiteY21" fmla="*/ 807508 h 1331383"/>
                <a:gd name="connsiteX22" fmla="*/ 95779 w 470429"/>
                <a:gd name="connsiteY22" fmla="*/ 836083 h 1331383"/>
                <a:gd name="connsiteX23" fmla="*/ 89429 w 470429"/>
                <a:gd name="connsiteY23" fmla="*/ 890058 h 1331383"/>
                <a:gd name="connsiteX24" fmla="*/ 67204 w 470429"/>
                <a:gd name="connsiteY24" fmla="*/ 953558 h 1331383"/>
                <a:gd name="connsiteX25" fmla="*/ 54504 w 470429"/>
                <a:gd name="connsiteY25" fmla="*/ 994833 h 1331383"/>
                <a:gd name="connsiteX26" fmla="*/ 57679 w 470429"/>
                <a:gd name="connsiteY26" fmla="*/ 1029758 h 1331383"/>
                <a:gd name="connsiteX27" fmla="*/ 54504 w 470429"/>
                <a:gd name="connsiteY27" fmla="*/ 1061508 h 1331383"/>
                <a:gd name="connsiteX28" fmla="*/ 38629 w 470429"/>
                <a:gd name="connsiteY28" fmla="*/ 1102783 h 1331383"/>
                <a:gd name="connsiteX29" fmla="*/ 29104 w 470429"/>
                <a:gd name="connsiteY29" fmla="*/ 1144058 h 1331383"/>
                <a:gd name="connsiteX30" fmla="*/ 25929 w 470429"/>
                <a:gd name="connsiteY30" fmla="*/ 1185333 h 1331383"/>
                <a:gd name="connsiteX31" fmla="*/ 19579 w 470429"/>
                <a:gd name="connsiteY31" fmla="*/ 1223433 h 1331383"/>
                <a:gd name="connsiteX32" fmla="*/ 10054 w 470429"/>
                <a:gd name="connsiteY32" fmla="*/ 1252008 h 1331383"/>
                <a:gd name="connsiteX33" fmla="*/ 529 w 470429"/>
                <a:gd name="connsiteY33" fmla="*/ 1283758 h 1331383"/>
                <a:gd name="connsiteX34" fmla="*/ 13229 w 470429"/>
                <a:gd name="connsiteY34" fmla="*/ 1302808 h 1331383"/>
                <a:gd name="connsiteX35" fmla="*/ 57679 w 470429"/>
                <a:gd name="connsiteY35" fmla="*/ 1305983 h 1331383"/>
                <a:gd name="connsiteX36" fmla="*/ 64029 w 470429"/>
                <a:gd name="connsiteY36" fmla="*/ 1315508 h 1331383"/>
                <a:gd name="connsiteX37" fmla="*/ 73554 w 470429"/>
                <a:gd name="connsiteY37" fmla="*/ 1328208 h 1331383"/>
                <a:gd name="connsiteX38" fmla="*/ 245004 w 470429"/>
                <a:gd name="connsiteY38" fmla="*/ 1296458 h 1331383"/>
                <a:gd name="connsiteX39" fmla="*/ 273579 w 470429"/>
                <a:gd name="connsiteY39" fmla="*/ 1277408 h 1331383"/>
                <a:gd name="connsiteX40" fmla="*/ 257704 w 470429"/>
                <a:gd name="connsiteY40" fmla="*/ 1255183 h 1331383"/>
                <a:gd name="connsiteX41" fmla="*/ 241829 w 470429"/>
                <a:gd name="connsiteY41" fmla="*/ 1245658 h 1331383"/>
                <a:gd name="connsiteX42" fmla="*/ 206904 w 470429"/>
                <a:gd name="connsiteY42" fmla="*/ 1245658 h 1331383"/>
                <a:gd name="connsiteX43" fmla="*/ 194204 w 470429"/>
                <a:gd name="connsiteY43" fmla="*/ 1223433 h 1331383"/>
                <a:gd name="connsiteX44" fmla="*/ 197379 w 470429"/>
                <a:gd name="connsiteY44" fmla="*/ 1140883 h 1331383"/>
                <a:gd name="connsiteX45" fmla="*/ 216429 w 470429"/>
                <a:gd name="connsiteY45" fmla="*/ 1048808 h 1331383"/>
                <a:gd name="connsiteX46" fmla="*/ 235479 w 470429"/>
                <a:gd name="connsiteY46" fmla="*/ 988483 h 1331383"/>
                <a:gd name="connsiteX47" fmla="*/ 248179 w 470429"/>
                <a:gd name="connsiteY47" fmla="*/ 972608 h 1331383"/>
                <a:gd name="connsiteX48" fmla="*/ 245004 w 470429"/>
                <a:gd name="connsiteY48" fmla="*/ 944033 h 1331383"/>
                <a:gd name="connsiteX49" fmla="*/ 279929 w 470429"/>
                <a:gd name="connsiteY49" fmla="*/ 839258 h 1331383"/>
                <a:gd name="connsiteX50" fmla="*/ 298979 w 470429"/>
                <a:gd name="connsiteY50" fmla="*/ 810683 h 1331383"/>
                <a:gd name="connsiteX51" fmla="*/ 298979 w 470429"/>
                <a:gd name="connsiteY51" fmla="*/ 731308 h 1331383"/>
                <a:gd name="connsiteX52" fmla="*/ 292629 w 470429"/>
                <a:gd name="connsiteY52" fmla="*/ 686858 h 1331383"/>
                <a:gd name="connsiteX53" fmla="*/ 289454 w 470429"/>
                <a:gd name="connsiteY53" fmla="*/ 648758 h 1331383"/>
                <a:gd name="connsiteX54" fmla="*/ 308504 w 470429"/>
                <a:gd name="connsiteY54" fmla="*/ 623358 h 1331383"/>
                <a:gd name="connsiteX55" fmla="*/ 295804 w 470429"/>
                <a:gd name="connsiteY55" fmla="*/ 601133 h 1331383"/>
                <a:gd name="connsiteX56" fmla="*/ 276754 w 470429"/>
                <a:gd name="connsiteY56" fmla="*/ 566208 h 1331383"/>
                <a:gd name="connsiteX57" fmla="*/ 276754 w 470429"/>
                <a:gd name="connsiteY57" fmla="*/ 543983 h 1331383"/>
                <a:gd name="connsiteX58" fmla="*/ 286279 w 470429"/>
                <a:gd name="connsiteY58" fmla="*/ 509058 h 1331383"/>
                <a:gd name="connsiteX59" fmla="*/ 298979 w 470429"/>
                <a:gd name="connsiteY59" fmla="*/ 461433 h 1331383"/>
                <a:gd name="connsiteX60" fmla="*/ 333904 w 470429"/>
                <a:gd name="connsiteY60" fmla="*/ 451908 h 1331383"/>
                <a:gd name="connsiteX61" fmla="*/ 372004 w 470429"/>
                <a:gd name="connsiteY61" fmla="*/ 442383 h 1331383"/>
                <a:gd name="connsiteX62" fmla="*/ 384704 w 470429"/>
                <a:gd name="connsiteY62" fmla="*/ 439208 h 1331383"/>
                <a:gd name="connsiteX63" fmla="*/ 387879 w 470429"/>
                <a:gd name="connsiteY63" fmla="*/ 432858 h 1331383"/>
                <a:gd name="connsiteX64" fmla="*/ 445029 w 470429"/>
                <a:gd name="connsiteY64" fmla="*/ 413808 h 1331383"/>
                <a:gd name="connsiteX65" fmla="*/ 470429 w 470429"/>
                <a:gd name="connsiteY65" fmla="*/ 391583 h 1331383"/>
                <a:gd name="connsiteX66" fmla="*/ 445029 w 470429"/>
                <a:gd name="connsiteY66" fmla="*/ 331258 h 1331383"/>
                <a:gd name="connsiteX67" fmla="*/ 419629 w 470429"/>
                <a:gd name="connsiteY67" fmla="*/ 299508 h 1331383"/>
                <a:gd name="connsiteX68" fmla="*/ 394229 w 470429"/>
                <a:gd name="connsiteY68" fmla="*/ 245533 h 1331383"/>
                <a:gd name="connsiteX69" fmla="*/ 387879 w 470429"/>
                <a:gd name="connsiteY69" fmla="*/ 207433 h 1331383"/>
                <a:gd name="connsiteX70" fmla="*/ 368829 w 470429"/>
                <a:gd name="connsiteY70" fmla="*/ 175683 h 1331383"/>
                <a:gd name="connsiteX71" fmla="*/ 340254 w 470429"/>
                <a:gd name="connsiteY71" fmla="*/ 159808 h 1331383"/>
                <a:gd name="connsiteX72" fmla="*/ 327554 w 470429"/>
                <a:gd name="connsiteY72" fmla="*/ 182033 h 1331383"/>
                <a:gd name="connsiteX73" fmla="*/ 321204 w 470429"/>
                <a:gd name="connsiteY73" fmla="*/ 194733 h 1331383"/>
                <a:gd name="connsiteX74" fmla="*/ 305329 w 470429"/>
                <a:gd name="connsiteY74" fmla="*/ 188383 h 1331383"/>
                <a:gd name="connsiteX75" fmla="*/ 308504 w 470429"/>
                <a:gd name="connsiteY75" fmla="*/ 223308 h 1331383"/>
                <a:gd name="connsiteX76" fmla="*/ 337079 w 470429"/>
                <a:gd name="connsiteY76" fmla="*/ 245533 h 1331383"/>
                <a:gd name="connsiteX77" fmla="*/ 359304 w 470429"/>
                <a:gd name="connsiteY77" fmla="*/ 267758 h 1331383"/>
                <a:gd name="connsiteX78" fmla="*/ 381529 w 470429"/>
                <a:gd name="connsiteY78" fmla="*/ 315383 h 1331383"/>
                <a:gd name="connsiteX79" fmla="*/ 384704 w 470429"/>
                <a:gd name="connsiteY79" fmla="*/ 340783 h 1331383"/>
                <a:gd name="connsiteX80" fmla="*/ 372004 w 470429"/>
                <a:gd name="connsiteY80" fmla="*/ 359833 h 1331383"/>
                <a:gd name="connsiteX81" fmla="*/ 327554 w 470429"/>
                <a:gd name="connsiteY81" fmla="*/ 343958 h 1331383"/>
                <a:gd name="connsiteX82" fmla="*/ 292629 w 470429"/>
                <a:gd name="connsiteY82" fmla="*/ 328083 h 1331383"/>
                <a:gd name="connsiteX83" fmla="*/ 276754 w 470429"/>
                <a:gd name="connsiteY83" fmla="*/ 318558 h 1331383"/>
                <a:gd name="connsiteX84" fmla="*/ 264054 w 470429"/>
                <a:gd name="connsiteY84" fmla="*/ 318558 h 1331383"/>
                <a:gd name="connsiteX85" fmla="*/ 257704 w 470429"/>
                <a:gd name="connsiteY85" fmla="*/ 305858 h 1331383"/>
                <a:gd name="connsiteX86" fmla="*/ 225954 w 470429"/>
                <a:gd name="connsiteY86" fmla="*/ 296333 h 1331383"/>
                <a:gd name="connsiteX87" fmla="*/ 222779 w 470429"/>
                <a:gd name="connsiteY87" fmla="*/ 277283 h 1331383"/>
                <a:gd name="connsiteX88" fmla="*/ 235479 w 470429"/>
                <a:gd name="connsiteY88" fmla="*/ 255058 h 1331383"/>
                <a:gd name="connsiteX89" fmla="*/ 238654 w 470429"/>
                <a:gd name="connsiteY89" fmla="*/ 236008 h 1331383"/>
                <a:gd name="connsiteX90" fmla="*/ 225954 w 470429"/>
                <a:gd name="connsiteY90" fmla="*/ 204258 h 1331383"/>
                <a:gd name="connsiteX91" fmla="*/ 210079 w 470429"/>
                <a:gd name="connsiteY91" fmla="*/ 175683 h 1331383"/>
                <a:gd name="connsiteX92" fmla="*/ 200554 w 470429"/>
                <a:gd name="connsiteY92" fmla="*/ 147108 h 1331383"/>
                <a:gd name="connsiteX93" fmla="*/ 168804 w 470429"/>
                <a:gd name="connsiteY93" fmla="*/ 140758 h 1331383"/>
                <a:gd name="connsiteX94" fmla="*/ 168804 w 470429"/>
                <a:gd name="connsiteY94" fmla="*/ 105833 h 1331383"/>
                <a:gd name="connsiteX95" fmla="*/ 184679 w 470429"/>
                <a:gd name="connsiteY95" fmla="*/ 70908 h 1331383"/>
                <a:gd name="connsiteX96" fmla="*/ 181504 w 470429"/>
                <a:gd name="connsiteY96" fmla="*/ 1058 h 1331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70429" h="1331383">
                  <a:moveTo>
                    <a:pt x="181504" y="1058"/>
                  </a:moveTo>
                  <a:cubicBezTo>
                    <a:pt x="175154" y="0"/>
                    <a:pt x="158750" y="44979"/>
                    <a:pt x="146579" y="64558"/>
                  </a:cubicBezTo>
                  <a:cubicBezTo>
                    <a:pt x="134408" y="84137"/>
                    <a:pt x="118004" y="104775"/>
                    <a:pt x="108479" y="118533"/>
                  </a:cubicBezTo>
                  <a:cubicBezTo>
                    <a:pt x="98954" y="132291"/>
                    <a:pt x="93133" y="138641"/>
                    <a:pt x="89429" y="147108"/>
                  </a:cubicBezTo>
                  <a:cubicBezTo>
                    <a:pt x="85725" y="155575"/>
                    <a:pt x="91546" y="161396"/>
                    <a:pt x="86254" y="169333"/>
                  </a:cubicBezTo>
                  <a:cubicBezTo>
                    <a:pt x="80962" y="177270"/>
                    <a:pt x="66146" y="184679"/>
                    <a:pt x="57679" y="194733"/>
                  </a:cubicBezTo>
                  <a:cubicBezTo>
                    <a:pt x="49212" y="204787"/>
                    <a:pt x="38100" y="216958"/>
                    <a:pt x="35454" y="229658"/>
                  </a:cubicBezTo>
                  <a:cubicBezTo>
                    <a:pt x="32808" y="242358"/>
                    <a:pt x="44450" y="258762"/>
                    <a:pt x="41804" y="270933"/>
                  </a:cubicBezTo>
                  <a:cubicBezTo>
                    <a:pt x="39158" y="283104"/>
                    <a:pt x="25929" y="292100"/>
                    <a:pt x="19579" y="302683"/>
                  </a:cubicBezTo>
                  <a:cubicBezTo>
                    <a:pt x="13229" y="313266"/>
                    <a:pt x="3704" y="323321"/>
                    <a:pt x="3704" y="334433"/>
                  </a:cubicBezTo>
                  <a:cubicBezTo>
                    <a:pt x="3704" y="345545"/>
                    <a:pt x="14287" y="350837"/>
                    <a:pt x="19579" y="369358"/>
                  </a:cubicBezTo>
                  <a:cubicBezTo>
                    <a:pt x="24871" y="387879"/>
                    <a:pt x="31221" y="421746"/>
                    <a:pt x="35454" y="445558"/>
                  </a:cubicBezTo>
                  <a:cubicBezTo>
                    <a:pt x="39687" y="469370"/>
                    <a:pt x="42333" y="492654"/>
                    <a:pt x="44979" y="512233"/>
                  </a:cubicBezTo>
                  <a:cubicBezTo>
                    <a:pt x="47625" y="531812"/>
                    <a:pt x="51858" y="549804"/>
                    <a:pt x="51329" y="563033"/>
                  </a:cubicBezTo>
                  <a:cubicBezTo>
                    <a:pt x="50800" y="576262"/>
                    <a:pt x="44450" y="576262"/>
                    <a:pt x="41804" y="591608"/>
                  </a:cubicBezTo>
                  <a:cubicBezTo>
                    <a:pt x="39158" y="606954"/>
                    <a:pt x="31750" y="640821"/>
                    <a:pt x="35454" y="655108"/>
                  </a:cubicBezTo>
                  <a:cubicBezTo>
                    <a:pt x="39158" y="669395"/>
                    <a:pt x="60854" y="669925"/>
                    <a:pt x="64029" y="677333"/>
                  </a:cubicBezTo>
                  <a:cubicBezTo>
                    <a:pt x="67204" y="684741"/>
                    <a:pt x="56091" y="690562"/>
                    <a:pt x="54504" y="699558"/>
                  </a:cubicBezTo>
                  <a:cubicBezTo>
                    <a:pt x="52917" y="708554"/>
                    <a:pt x="52387" y="722312"/>
                    <a:pt x="54504" y="731308"/>
                  </a:cubicBezTo>
                  <a:cubicBezTo>
                    <a:pt x="56621" y="740304"/>
                    <a:pt x="65087" y="747183"/>
                    <a:pt x="67204" y="753533"/>
                  </a:cubicBezTo>
                  <a:cubicBezTo>
                    <a:pt x="69321" y="759883"/>
                    <a:pt x="62971" y="760412"/>
                    <a:pt x="67204" y="769408"/>
                  </a:cubicBezTo>
                  <a:cubicBezTo>
                    <a:pt x="71437" y="778404"/>
                    <a:pt x="87842" y="796396"/>
                    <a:pt x="92604" y="807508"/>
                  </a:cubicBezTo>
                  <a:cubicBezTo>
                    <a:pt x="97366" y="818620"/>
                    <a:pt x="96308" y="822325"/>
                    <a:pt x="95779" y="836083"/>
                  </a:cubicBezTo>
                  <a:cubicBezTo>
                    <a:pt x="95250" y="849841"/>
                    <a:pt x="94191" y="870479"/>
                    <a:pt x="89429" y="890058"/>
                  </a:cubicBezTo>
                  <a:cubicBezTo>
                    <a:pt x="84667" y="909637"/>
                    <a:pt x="73025" y="936096"/>
                    <a:pt x="67204" y="953558"/>
                  </a:cubicBezTo>
                  <a:cubicBezTo>
                    <a:pt x="61383" y="971020"/>
                    <a:pt x="56091" y="982133"/>
                    <a:pt x="54504" y="994833"/>
                  </a:cubicBezTo>
                  <a:cubicBezTo>
                    <a:pt x="52917" y="1007533"/>
                    <a:pt x="57679" y="1018646"/>
                    <a:pt x="57679" y="1029758"/>
                  </a:cubicBezTo>
                  <a:cubicBezTo>
                    <a:pt x="57679" y="1040870"/>
                    <a:pt x="57679" y="1049337"/>
                    <a:pt x="54504" y="1061508"/>
                  </a:cubicBezTo>
                  <a:cubicBezTo>
                    <a:pt x="51329" y="1073679"/>
                    <a:pt x="42862" y="1089025"/>
                    <a:pt x="38629" y="1102783"/>
                  </a:cubicBezTo>
                  <a:cubicBezTo>
                    <a:pt x="34396" y="1116541"/>
                    <a:pt x="31221" y="1130300"/>
                    <a:pt x="29104" y="1144058"/>
                  </a:cubicBezTo>
                  <a:cubicBezTo>
                    <a:pt x="26987" y="1157816"/>
                    <a:pt x="27516" y="1172104"/>
                    <a:pt x="25929" y="1185333"/>
                  </a:cubicBezTo>
                  <a:cubicBezTo>
                    <a:pt x="24342" y="1198562"/>
                    <a:pt x="22225" y="1212320"/>
                    <a:pt x="19579" y="1223433"/>
                  </a:cubicBezTo>
                  <a:cubicBezTo>
                    <a:pt x="16933" y="1234546"/>
                    <a:pt x="13229" y="1241954"/>
                    <a:pt x="10054" y="1252008"/>
                  </a:cubicBezTo>
                  <a:cubicBezTo>
                    <a:pt x="6879" y="1262062"/>
                    <a:pt x="0" y="1275291"/>
                    <a:pt x="529" y="1283758"/>
                  </a:cubicBezTo>
                  <a:cubicBezTo>
                    <a:pt x="1058" y="1292225"/>
                    <a:pt x="3704" y="1299104"/>
                    <a:pt x="13229" y="1302808"/>
                  </a:cubicBezTo>
                  <a:cubicBezTo>
                    <a:pt x="22754" y="1306512"/>
                    <a:pt x="49212" y="1303866"/>
                    <a:pt x="57679" y="1305983"/>
                  </a:cubicBezTo>
                  <a:cubicBezTo>
                    <a:pt x="66146" y="1308100"/>
                    <a:pt x="61383" y="1311804"/>
                    <a:pt x="64029" y="1315508"/>
                  </a:cubicBezTo>
                  <a:cubicBezTo>
                    <a:pt x="66675" y="1319212"/>
                    <a:pt x="43391" y="1331383"/>
                    <a:pt x="73554" y="1328208"/>
                  </a:cubicBezTo>
                  <a:cubicBezTo>
                    <a:pt x="103717" y="1325033"/>
                    <a:pt x="211667" y="1304925"/>
                    <a:pt x="245004" y="1296458"/>
                  </a:cubicBezTo>
                  <a:cubicBezTo>
                    <a:pt x="278341" y="1287991"/>
                    <a:pt x="271462" y="1284287"/>
                    <a:pt x="273579" y="1277408"/>
                  </a:cubicBezTo>
                  <a:cubicBezTo>
                    <a:pt x="275696" y="1270529"/>
                    <a:pt x="262996" y="1260475"/>
                    <a:pt x="257704" y="1255183"/>
                  </a:cubicBezTo>
                  <a:cubicBezTo>
                    <a:pt x="252412" y="1249891"/>
                    <a:pt x="250296" y="1247245"/>
                    <a:pt x="241829" y="1245658"/>
                  </a:cubicBezTo>
                  <a:cubicBezTo>
                    <a:pt x="233362" y="1244071"/>
                    <a:pt x="214841" y="1249362"/>
                    <a:pt x="206904" y="1245658"/>
                  </a:cubicBezTo>
                  <a:cubicBezTo>
                    <a:pt x="198967" y="1241954"/>
                    <a:pt x="195791" y="1240895"/>
                    <a:pt x="194204" y="1223433"/>
                  </a:cubicBezTo>
                  <a:cubicBezTo>
                    <a:pt x="192617" y="1205971"/>
                    <a:pt x="193675" y="1169987"/>
                    <a:pt x="197379" y="1140883"/>
                  </a:cubicBezTo>
                  <a:cubicBezTo>
                    <a:pt x="201083" y="1111779"/>
                    <a:pt x="210079" y="1074208"/>
                    <a:pt x="216429" y="1048808"/>
                  </a:cubicBezTo>
                  <a:cubicBezTo>
                    <a:pt x="222779" y="1023408"/>
                    <a:pt x="230187" y="1001183"/>
                    <a:pt x="235479" y="988483"/>
                  </a:cubicBezTo>
                  <a:cubicBezTo>
                    <a:pt x="240771" y="975783"/>
                    <a:pt x="246592" y="980016"/>
                    <a:pt x="248179" y="972608"/>
                  </a:cubicBezTo>
                  <a:cubicBezTo>
                    <a:pt x="249766" y="965200"/>
                    <a:pt x="239712" y="966258"/>
                    <a:pt x="245004" y="944033"/>
                  </a:cubicBezTo>
                  <a:cubicBezTo>
                    <a:pt x="250296" y="921808"/>
                    <a:pt x="270933" y="861483"/>
                    <a:pt x="279929" y="839258"/>
                  </a:cubicBezTo>
                  <a:cubicBezTo>
                    <a:pt x="288925" y="817033"/>
                    <a:pt x="295804" y="828675"/>
                    <a:pt x="298979" y="810683"/>
                  </a:cubicBezTo>
                  <a:cubicBezTo>
                    <a:pt x="302154" y="792691"/>
                    <a:pt x="300037" y="751945"/>
                    <a:pt x="298979" y="731308"/>
                  </a:cubicBezTo>
                  <a:cubicBezTo>
                    <a:pt x="297921" y="710671"/>
                    <a:pt x="294216" y="700616"/>
                    <a:pt x="292629" y="686858"/>
                  </a:cubicBezTo>
                  <a:cubicBezTo>
                    <a:pt x="291042" y="673100"/>
                    <a:pt x="286808" y="659341"/>
                    <a:pt x="289454" y="648758"/>
                  </a:cubicBezTo>
                  <a:cubicBezTo>
                    <a:pt x="292100" y="638175"/>
                    <a:pt x="307446" y="631295"/>
                    <a:pt x="308504" y="623358"/>
                  </a:cubicBezTo>
                  <a:cubicBezTo>
                    <a:pt x="309562" y="615421"/>
                    <a:pt x="301096" y="610658"/>
                    <a:pt x="295804" y="601133"/>
                  </a:cubicBezTo>
                  <a:cubicBezTo>
                    <a:pt x="290512" y="591608"/>
                    <a:pt x="279929" y="575733"/>
                    <a:pt x="276754" y="566208"/>
                  </a:cubicBezTo>
                  <a:cubicBezTo>
                    <a:pt x="273579" y="556683"/>
                    <a:pt x="275167" y="553508"/>
                    <a:pt x="276754" y="543983"/>
                  </a:cubicBezTo>
                  <a:cubicBezTo>
                    <a:pt x="278342" y="534458"/>
                    <a:pt x="282575" y="522816"/>
                    <a:pt x="286279" y="509058"/>
                  </a:cubicBezTo>
                  <a:cubicBezTo>
                    <a:pt x="289983" y="495300"/>
                    <a:pt x="291042" y="470958"/>
                    <a:pt x="298979" y="461433"/>
                  </a:cubicBezTo>
                  <a:cubicBezTo>
                    <a:pt x="306916" y="451908"/>
                    <a:pt x="321733" y="455083"/>
                    <a:pt x="333904" y="451908"/>
                  </a:cubicBezTo>
                  <a:cubicBezTo>
                    <a:pt x="346075" y="448733"/>
                    <a:pt x="372004" y="442383"/>
                    <a:pt x="372004" y="442383"/>
                  </a:cubicBezTo>
                  <a:cubicBezTo>
                    <a:pt x="380471" y="440266"/>
                    <a:pt x="382058" y="440796"/>
                    <a:pt x="384704" y="439208"/>
                  </a:cubicBezTo>
                  <a:cubicBezTo>
                    <a:pt x="387350" y="437621"/>
                    <a:pt x="377825" y="437091"/>
                    <a:pt x="387879" y="432858"/>
                  </a:cubicBezTo>
                  <a:cubicBezTo>
                    <a:pt x="397933" y="428625"/>
                    <a:pt x="431271" y="420687"/>
                    <a:pt x="445029" y="413808"/>
                  </a:cubicBezTo>
                  <a:cubicBezTo>
                    <a:pt x="458787" y="406929"/>
                    <a:pt x="470429" y="405341"/>
                    <a:pt x="470429" y="391583"/>
                  </a:cubicBezTo>
                  <a:cubicBezTo>
                    <a:pt x="470429" y="377825"/>
                    <a:pt x="453496" y="346604"/>
                    <a:pt x="445029" y="331258"/>
                  </a:cubicBezTo>
                  <a:cubicBezTo>
                    <a:pt x="436562" y="315912"/>
                    <a:pt x="428096" y="313796"/>
                    <a:pt x="419629" y="299508"/>
                  </a:cubicBezTo>
                  <a:cubicBezTo>
                    <a:pt x="411162" y="285220"/>
                    <a:pt x="399521" y="260879"/>
                    <a:pt x="394229" y="245533"/>
                  </a:cubicBezTo>
                  <a:cubicBezTo>
                    <a:pt x="388937" y="230187"/>
                    <a:pt x="392112" y="219075"/>
                    <a:pt x="387879" y="207433"/>
                  </a:cubicBezTo>
                  <a:cubicBezTo>
                    <a:pt x="383646" y="195791"/>
                    <a:pt x="376766" y="183620"/>
                    <a:pt x="368829" y="175683"/>
                  </a:cubicBezTo>
                  <a:cubicBezTo>
                    <a:pt x="360892" y="167746"/>
                    <a:pt x="347133" y="158750"/>
                    <a:pt x="340254" y="159808"/>
                  </a:cubicBezTo>
                  <a:cubicBezTo>
                    <a:pt x="333375" y="160866"/>
                    <a:pt x="330729" y="176212"/>
                    <a:pt x="327554" y="182033"/>
                  </a:cubicBezTo>
                  <a:cubicBezTo>
                    <a:pt x="324379" y="187854"/>
                    <a:pt x="324908" y="193675"/>
                    <a:pt x="321204" y="194733"/>
                  </a:cubicBezTo>
                  <a:cubicBezTo>
                    <a:pt x="317500" y="195791"/>
                    <a:pt x="307446" y="183621"/>
                    <a:pt x="305329" y="188383"/>
                  </a:cubicBezTo>
                  <a:cubicBezTo>
                    <a:pt x="303212" y="193145"/>
                    <a:pt x="303212" y="213783"/>
                    <a:pt x="308504" y="223308"/>
                  </a:cubicBezTo>
                  <a:cubicBezTo>
                    <a:pt x="313796" y="232833"/>
                    <a:pt x="328612" y="238125"/>
                    <a:pt x="337079" y="245533"/>
                  </a:cubicBezTo>
                  <a:cubicBezTo>
                    <a:pt x="345546" y="252941"/>
                    <a:pt x="351896" y="256116"/>
                    <a:pt x="359304" y="267758"/>
                  </a:cubicBezTo>
                  <a:cubicBezTo>
                    <a:pt x="366712" y="279400"/>
                    <a:pt x="377296" y="303212"/>
                    <a:pt x="381529" y="315383"/>
                  </a:cubicBezTo>
                  <a:cubicBezTo>
                    <a:pt x="385762" y="327554"/>
                    <a:pt x="386291" y="333375"/>
                    <a:pt x="384704" y="340783"/>
                  </a:cubicBezTo>
                  <a:cubicBezTo>
                    <a:pt x="383117" y="348191"/>
                    <a:pt x="381529" y="359304"/>
                    <a:pt x="372004" y="359833"/>
                  </a:cubicBezTo>
                  <a:cubicBezTo>
                    <a:pt x="362479" y="360362"/>
                    <a:pt x="340783" y="349250"/>
                    <a:pt x="327554" y="343958"/>
                  </a:cubicBezTo>
                  <a:cubicBezTo>
                    <a:pt x="314325" y="338666"/>
                    <a:pt x="301096" y="332316"/>
                    <a:pt x="292629" y="328083"/>
                  </a:cubicBezTo>
                  <a:cubicBezTo>
                    <a:pt x="284162" y="323850"/>
                    <a:pt x="281516" y="320145"/>
                    <a:pt x="276754" y="318558"/>
                  </a:cubicBezTo>
                  <a:cubicBezTo>
                    <a:pt x="271992" y="316971"/>
                    <a:pt x="267229" y="320675"/>
                    <a:pt x="264054" y="318558"/>
                  </a:cubicBezTo>
                  <a:cubicBezTo>
                    <a:pt x="260879" y="316441"/>
                    <a:pt x="264054" y="309562"/>
                    <a:pt x="257704" y="305858"/>
                  </a:cubicBezTo>
                  <a:cubicBezTo>
                    <a:pt x="251354" y="302154"/>
                    <a:pt x="231775" y="301095"/>
                    <a:pt x="225954" y="296333"/>
                  </a:cubicBezTo>
                  <a:cubicBezTo>
                    <a:pt x="220133" y="291571"/>
                    <a:pt x="221192" y="284162"/>
                    <a:pt x="222779" y="277283"/>
                  </a:cubicBezTo>
                  <a:cubicBezTo>
                    <a:pt x="224366" y="270404"/>
                    <a:pt x="232833" y="261937"/>
                    <a:pt x="235479" y="255058"/>
                  </a:cubicBezTo>
                  <a:cubicBezTo>
                    <a:pt x="238125" y="248179"/>
                    <a:pt x="240241" y="244475"/>
                    <a:pt x="238654" y="236008"/>
                  </a:cubicBezTo>
                  <a:cubicBezTo>
                    <a:pt x="237067" y="227541"/>
                    <a:pt x="230717" y="214312"/>
                    <a:pt x="225954" y="204258"/>
                  </a:cubicBezTo>
                  <a:cubicBezTo>
                    <a:pt x="221192" y="194204"/>
                    <a:pt x="214312" y="185208"/>
                    <a:pt x="210079" y="175683"/>
                  </a:cubicBezTo>
                  <a:cubicBezTo>
                    <a:pt x="205846" y="166158"/>
                    <a:pt x="207433" y="152929"/>
                    <a:pt x="200554" y="147108"/>
                  </a:cubicBezTo>
                  <a:cubicBezTo>
                    <a:pt x="193675" y="141287"/>
                    <a:pt x="174096" y="147637"/>
                    <a:pt x="168804" y="140758"/>
                  </a:cubicBezTo>
                  <a:cubicBezTo>
                    <a:pt x="163512" y="133879"/>
                    <a:pt x="166158" y="117475"/>
                    <a:pt x="168804" y="105833"/>
                  </a:cubicBezTo>
                  <a:cubicBezTo>
                    <a:pt x="171450" y="94191"/>
                    <a:pt x="179387" y="80962"/>
                    <a:pt x="184679" y="70908"/>
                  </a:cubicBezTo>
                  <a:cubicBezTo>
                    <a:pt x="189971" y="60854"/>
                    <a:pt x="187854" y="2116"/>
                    <a:pt x="181504" y="1058"/>
                  </a:cubicBezTo>
                  <a:close/>
                </a:path>
              </a:pathLst>
            </a:custGeom>
            <a:solidFill>
              <a:schemeClr val="bg1">
                <a:lumMod val="5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nvGrpSpPr>
            <p:cNvPr id="90" name="Group 166"/>
            <p:cNvGrpSpPr/>
            <p:nvPr/>
          </p:nvGrpSpPr>
          <p:grpSpPr>
            <a:xfrm>
              <a:off x="172289" y="3707903"/>
              <a:ext cx="2968214" cy="120163"/>
              <a:chOff x="172289" y="3684051"/>
              <a:chExt cx="2968214" cy="144016"/>
            </a:xfrm>
          </p:grpSpPr>
          <p:cxnSp>
            <p:nvCxnSpPr>
              <p:cNvPr id="95" name="Straight Connector 94"/>
              <p:cNvCxnSpPr/>
              <p:nvPr/>
            </p:nvCxnSpPr>
            <p:spPr bwMode="auto">
              <a:xfrm>
                <a:off x="172289" y="3828067"/>
                <a:ext cx="2952328"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6" name="Straight Connector 95"/>
              <p:cNvCxnSpPr/>
              <p:nvPr/>
            </p:nvCxnSpPr>
            <p:spPr bwMode="auto">
              <a:xfrm flipV="1">
                <a:off x="260648"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7" name="Straight Connector 96"/>
              <p:cNvCxnSpPr/>
              <p:nvPr/>
            </p:nvCxnSpPr>
            <p:spPr bwMode="auto">
              <a:xfrm flipV="1">
                <a:off x="413048"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8" name="Straight Connector 97"/>
              <p:cNvCxnSpPr/>
              <p:nvPr/>
            </p:nvCxnSpPr>
            <p:spPr bwMode="auto">
              <a:xfrm flipV="1">
                <a:off x="564582"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9" name="Straight Connector 98"/>
              <p:cNvCxnSpPr/>
              <p:nvPr/>
            </p:nvCxnSpPr>
            <p:spPr bwMode="auto">
              <a:xfrm flipV="1">
                <a:off x="716982"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0" name="Straight Connector 99"/>
              <p:cNvCxnSpPr/>
              <p:nvPr/>
            </p:nvCxnSpPr>
            <p:spPr bwMode="auto">
              <a:xfrm flipV="1">
                <a:off x="868981"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1" name="Straight Connector 100"/>
              <p:cNvCxnSpPr/>
              <p:nvPr/>
            </p:nvCxnSpPr>
            <p:spPr bwMode="auto">
              <a:xfrm flipV="1">
                <a:off x="1021381"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2" name="Straight Connector 101"/>
              <p:cNvCxnSpPr/>
              <p:nvPr/>
            </p:nvCxnSpPr>
            <p:spPr bwMode="auto">
              <a:xfrm flipV="1">
                <a:off x="1172915"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3" name="Straight Connector 102"/>
              <p:cNvCxnSpPr/>
              <p:nvPr/>
            </p:nvCxnSpPr>
            <p:spPr bwMode="auto">
              <a:xfrm flipV="1">
                <a:off x="1325315"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4" name="Straight Connector 103"/>
              <p:cNvCxnSpPr/>
              <p:nvPr/>
            </p:nvCxnSpPr>
            <p:spPr bwMode="auto">
              <a:xfrm flipV="1">
                <a:off x="146843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5" name="Straight Connector 104"/>
              <p:cNvCxnSpPr/>
              <p:nvPr/>
            </p:nvCxnSpPr>
            <p:spPr bwMode="auto">
              <a:xfrm flipV="1">
                <a:off x="162083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6" name="Straight Connector 105"/>
              <p:cNvCxnSpPr/>
              <p:nvPr/>
            </p:nvCxnSpPr>
            <p:spPr bwMode="auto">
              <a:xfrm flipV="1">
                <a:off x="177236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7" name="Straight Connector 106"/>
              <p:cNvCxnSpPr/>
              <p:nvPr/>
            </p:nvCxnSpPr>
            <p:spPr bwMode="auto">
              <a:xfrm flipV="1">
                <a:off x="192476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8" name="Straight Connector 107"/>
              <p:cNvCxnSpPr/>
              <p:nvPr/>
            </p:nvCxnSpPr>
            <p:spPr bwMode="auto">
              <a:xfrm flipV="1">
                <a:off x="2076766"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09" name="Straight Connector 108"/>
              <p:cNvCxnSpPr/>
              <p:nvPr/>
            </p:nvCxnSpPr>
            <p:spPr bwMode="auto">
              <a:xfrm flipV="1">
                <a:off x="2229166"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0" name="Straight Connector 109"/>
              <p:cNvCxnSpPr/>
              <p:nvPr/>
            </p:nvCxnSpPr>
            <p:spPr bwMode="auto">
              <a:xfrm flipV="1">
                <a:off x="2380700"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1" name="Straight Connector 110"/>
              <p:cNvCxnSpPr/>
              <p:nvPr/>
            </p:nvCxnSpPr>
            <p:spPr bwMode="auto">
              <a:xfrm flipV="1">
                <a:off x="2533100"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2" name="Straight Connector 111"/>
              <p:cNvCxnSpPr/>
              <p:nvPr/>
            </p:nvCxnSpPr>
            <p:spPr bwMode="auto">
              <a:xfrm flipV="1">
                <a:off x="269255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3" name="Straight Connector 112"/>
              <p:cNvCxnSpPr/>
              <p:nvPr/>
            </p:nvCxnSpPr>
            <p:spPr bwMode="auto">
              <a:xfrm flipV="1">
                <a:off x="284495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114" name="Straight Connector 113"/>
              <p:cNvCxnSpPr/>
              <p:nvPr/>
            </p:nvCxnSpPr>
            <p:spPr bwMode="auto">
              <a:xfrm flipV="1">
                <a:off x="299648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grpSp>
      <p:grpSp>
        <p:nvGrpSpPr>
          <p:cNvPr id="91" name="Group 189"/>
          <p:cNvGrpSpPr/>
          <p:nvPr/>
        </p:nvGrpSpPr>
        <p:grpSpPr>
          <a:xfrm>
            <a:off x="5185493" y="2842067"/>
            <a:ext cx="2979901" cy="2976013"/>
            <a:chOff x="3156870" y="4251715"/>
            <a:chExt cx="2968214" cy="2939861"/>
          </a:xfrm>
        </p:grpSpPr>
        <p:pic>
          <p:nvPicPr>
            <p:cNvPr id="42" name="Picture 41" descr="car from front.jpg"/>
            <p:cNvPicPr>
              <a:picLocks noChangeAspect="1"/>
            </p:cNvPicPr>
            <p:nvPr/>
          </p:nvPicPr>
          <p:blipFill>
            <a:blip r:embed="rId3" cstate="print"/>
            <a:stretch>
              <a:fillRect/>
            </a:stretch>
          </p:blipFill>
          <p:spPr>
            <a:xfrm>
              <a:off x="4005064" y="5004048"/>
              <a:ext cx="1440160" cy="922523"/>
            </a:xfrm>
            <a:prstGeom prst="rect">
              <a:avLst/>
            </a:prstGeom>
          </p:spPr>
        </p:pic>
        <p:sp>
          <p:nvSpPr>
            <p:cNvPr id="43" name="Rectangle 42"/>
            <p:cNvSpPr/>
            <p:nvPr/>
          </p:nvSpPr>
          <p:spPr bwMode="auto">
            <a:xfrm>
              <a:off x="3761263" y="5952027"/>
              <a:ext cx="216024" cy="1224136"/>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44" name="Rectangle 43"/>
            <p:cNvSpPr/>
            <p:nvPr/>
          </p:nvSpPr>
          <p:spPr bwMode="auto">
            <a:xfrm>
              <a:off x="5517232" y="5963902"/>
              <a:ext cx="216024" cy="1224136"/>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45" name="Rectangle 44"/>
            <p:cNvSpPr/>
            <p:nvPr/>
          </p:nvSpPr>
          <p:spPr bwMode="auto">
            <a:xfrm>
              <a:off x="3764532" y="5940152"/>
              <a:ext cx="1968724" cy="216024"/>
            </a:xfrm>
            <a:prstGeom prst="rect">
              <a:avLst/>
            </a:prstGeom>
            <a:solidFill>
              <a:srgbClr val="99CCF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sp>
          <p:nvSpPr>
            <p:cNvPr id="46" name="Freeform 45"/>
            <p:cNvSpPr/>
            <p:nvPr/>
          </p:nvSpPr>
          <p:spPr bwMode="auto">
            <a:xfrm flipH="1">
              <a:off x="4548875" y="5860193"/>
              <a:ext cx="470428" cy="1331383"/>
            </a:xfrm>
            <a:custGeom>
              <a:avLst/>
              <a:gdLst>
                <a:gd name="connsiteX0" fmla="*/ 181504 w 470429"/>
                <a:gd name="connsiteY0" fmla="*/ 1058 h 1331383"/>
                <a:gd name="connsiteX1" fmla="*/ 146579 w 470429"/>
                <a:gd name="connsiteY1" fmla="*/ 64558 h 1331383"/>
                <a:gd name="connsiteX2" fmla="*/ 108479 w 470429"/>
                <a:gd name="connsiteY2" fmla="*/ 118533 h 1331383"/>
                <a:gd name="connsiteX3" fmla="*/ 89429 w 470429"/>
                <a:gd name="connsiteY3" fmla="*/ 147108 h 1331383"/>
                <a:gd name="connsiteX4" fmla="*/ 86254 w 470429"/>
                <a:gd name="connsiteY4" fmla="*/ 169333 h 1331383"/>
                <a:gd name="connsiteX5" fmla="*/ 57679 w 470429"/>
                <a:gd name="connsiteY5" fmla="*/ 194733 h 1331383"/>
                <a:gd name="connsiteX6" fmla="*/ 35454 w 470429"/>
                <a:gd name="connsiteY6" fmla="*/ 229658 h 1331383"/>
                <a:gd name="connsiteX7" fmla="*/ 41804 w 470429"/>
                <a:gd name="connsiteY7" fmla="*/ 270933 h 1331383"/>
                <a:gd name="connsiteX8" fmla="*/ 19579 w 470429"/>
                <a:gd name="connsiteY8" fmla="*/ 302683 h 1331383"/>
                <a:gd name="connsiteX9" fmla="*/ 3704 w 470429"/>
                <a:gd name="connsiteY9" fmla="*/ 334433 h 1331383"/>
                <a:gd name="connsiteX10" fmla="*/ 19579 w 470429"/>
                <a:gd name="connsiteY10" fmla="*/ 369358 h 1331383"/>
                <a:gd name="connsiteX11" fmla="*/ 35454 w 470429"/>
                <a:gd name="connsiteY11" fmla="*/ 445558 h 1331383"/>
                <a:gd name="connsiteX12" fmla="*/ 44979 w 470429"/>
                <a:gd name="connsiteY12" fmla="*/ 512233 h 1331383"/>
                <a:gd name="connsiteX13" fmla="*/ 51329 w 470429"/>
                <a:gd name="connsiteY13" fmla="*/ 563033 h 1331383"/>
                <a:gd name="connsiteX14" fmla="*/ 41804 w 470429"/>
                <a:gd name="connsiteY14" fmla="*/ 591608 h 1331383"/>
                <a:gd name="connsiteX15" fmla="*/ 35454 w 470429"/>
                <a:gd name="connsiteY15" fmla="*/ 655108 h 1331383"/>
                <a:gd name="connsiteX16" fmla="*/ 64029 w 470429"/>
                <a:gd name="connsiteY16" fmla="*/ 677333 h 1331383"/>
                <a:gd name="connsiteX17" fmla="*/ 54504 w 470429"/>
                <a:gd name="connsiteY17" fmla="*/ 699558 h 1331383"/>
                <a:gd name="connsiteX18" fmla="*/ 54504 w 470429"/>
                <a:gd name="connsiteY18" fmla="*/ 731308 h 1331383"/>
                <a:gd name="connsiteX19" fmla="*/ 67204 w 470429"/>
                <a:gd name="connsiteY19" fmla="*/ 753533 h 1331383"/>
                <a:gd name="connsiteX20" fmla="*/ 67204 w 470429"/>
                <a:gd name="connsiteY20" fmla="*/ 769408 h 1331383"/>
                <a:gd name="connsiteX21" fmla="*/ 92604 w 470429"/>
                <a:gd name="connsiteY21" fmla="*/ 807508 h 1331383"/>
                <a:gd name="connsiteX22" fmla="*/ 95779 w 470429"/>
                <a:gd name="connsiteY22" fmla="*/ 836083 h 1331383"/>
                <a:gd name="connsiteX23" fmla="*/ 89429 w 470429"/>
                <a:gd name="connsiteY23" fmla="*/ 890058 h 1331383"/>
                <a:gd name="connsiteX24" fmla="*/ 67204 w 470429"/>
                <a:gd name="connsiteY24" fmla="*/ 953558 h 1331383"/>
                <a:gd name="connsiteX25" fmla="*/ 54504 w 470429"/>
                <a:gd name="connsiteY25" fmla="*/ 994833 h 1331383"/>
                <a:gd name="connsiteX26" fmla="*/ 57679 w 470429"/>
                <a:gd name="connsiteY26" fmla="*/ 1029758 h 1331383"/>
                <a:gd name="connsiteX27" fmla="*/ 54504 w 470429"/>
                <a:gd name="connsiteY27" fmla="*/ 1061508 h 1331383"/>
                <a:gd name="connsiteX28" fmla="*/ 38629 w 470429"/>
                <a:gd name="connsiteY28" fmla="*/ 1102783 h 1331383"/>
                <a:gd name="connsiteX29" fmla="*/ 29104 w 470429"/>
                <a:gd name="connsiteY29" fmla="*/ 1144058 h 1331383"/>
                <a:gd name="connsiteX30" fmla="*/ 25929 w 470429"/>
                <a:gd name="connsiteY30" fmla="*/ 1185333 h 1331383"/>
                <a:gd name="connsiteX31" fmla="*/ 19579 w 470429"/>
                <a:gd name="connsiteY31" fmla="*/ 1223433 h 1331383"/>
                <a:gd name="connsiteX32" fmla="*/ 10054 w 470429"/>
                <a:gd name="connsiteY32" fmla="*/ 1252008 h 1331383"/>
                <a:gd name="connsiteX33" fmla="*/ 529 w 470429"/>
                <a:gd name="connsiteY33" fmla="*/ 1283758 h 1331383"/>
                <a:gd name="connsiteX34" fmla="*/ 13229 w 470429"/>
                <a:gd name="connsiteY34" fmla="*/ 1302808 h 1331383"/>
                <a:gd name="connsiteX35" fmla="*/ 57679 w 470429"/>
                <a:gd name="connsiteY35" fmla="*/ 1305983 h 1331383"/>
                <a:gd name="connsiteX36" fmla="*/ 64029 w 470429"/>
                <a:gd name="connsiteY36" fmla="*/ 1315508 h 1331383"/>
                <a:gd name="connsiteX37" fmla="*/ 73554 w 470429"/>
                <a:gd name="connsiteY37" fmla="*/ 1328208 h 1331383"/>
                <a:gd name="connsiteX38" fmla="*/ 245004 w 470429"/>
                <a:gd name="connsiteY38" fmla="*/ 1296458 h 1331383"/>
                <a:gd name="connsiteX39" fmla="*/ 273579 w 470429"/>
                <a:gd name="connsiteY39" fmla="*/ 1277408 h 1331383"/>
                <a:gd name="connsiteX40" fmla="*/ 257704 w 470429"/>
                <a:gd name="connsiteY40" fmla="*/ 1255183 h 1331383"/>
                <a:gd name="connsiteX41" fmla="*/ 241829 w 470429"/>
                <a:gd name="connsiteY41" fmla="*/ 1245658 h 1331383"/>
                <a:gd name="connsiteX42" fmla="*/ 206904 w 470429"/>
                <a:gd name="connsiteY42" fmla="*/ 1245658 h 1331383"/>
                <a:gd name="connsiteX43" fmla="*/ 194204 w 470429"/>
                <a:gd name="connsiteY43" fmla="*/ 1223433 h 1331383"/>
                <a:gd name="connsiteX44" fmla="*/ 197379 w 470429"/>
                <a:gd name="connsiteY44" fmla="*/ 1140883 h 1331383"/>
                <a:gd name="connsiteX45" fmla="*/ 216429 w 470429"/>
                <a:gd name="connsiteY45" fmla="*/ 1048808 h 1331383"/>
                <a:gd name="connsiteX46" fmla="*/ 235479 w 470429"/>
                <a:gd name="connsiteY46" fmla="*/ 988483 h 1331383"/>
                <a:gd name="connsiteX47" fmla="*/ 248179 w 470429"/>
                <a:gd name="connsiteY47" fmla="*/ 972608 h 1331383"/>
                <a:gd name="connsiteX48" fmla="*/ 245004 w 470429"/>
                <a:gd name="connsiteY48" fmla="*/ 944033 h 1331383"/>
                <a:gd name="connsiteX49" fmla="*/ 279929 w 470429"/>
                <a:gd name="connsiteY49" fmla="*/ 839258 h 1331383"/>
                <a:gd name="connsiteX50" fmla="*/ 298979 w 470429"/>
                <a:gd name="connsiteY50" fmla="*/ 810683 h 1331383"/>
                <a:gd name="connsiteX51" fmla="*/ 298979 w 470429"/>
                <a:gd name="connsiteY51" fmla="*/ 731308 h 1331383"/>
                <a:gd name="connsiteX52" fmla="*/ 292629 w 470429"/>
                <a:gd name="connsiteY52" fmla="*/ 686858 h 1331383"/>
                <a:gd name="connsiteX53" fmla="*/ 289454 w 470429"/>
                <a:gd name="connsiteY53" fmla="*/ 648758 h 1331383"/>
                <a:gd name="connsiteX54" fmla="*/ 308504 w 470429"/>
                <a:gd name="connsiteY54" fmla="*/ 623358 h 1331383"/>
                <a:gd name="connsiteX55" fmla="*/ 295804 w 470429"/>
                <a:gd name="connsiteY55" fmla="*/ 601133 h 1331383"/>
                <a:gd name="connsiteX56" fmla="*/ 276754 w 470429"/>
                <a:gd name="connsiteY56" fmla="*/ 566208 h 1331383"/>
                <a:gd name="connsiteX57" fmla="*/ 276754 w 470429"/>
                <a:gd name="connsiteY57" fmla="*/ 543983 h 1331383"/>
                <a:gd name="connsiteX58" fmla="*/ 286279 w 470429"/>
                <a:gd name="connsiteY58" fmla="*/ 509058 h 1331383"/>
                <a:gd name="connsiteX59" fmla="*/ 298979 w 470429"/>
                <a:gd name="connsiteY59" fmla="*/ 461433 h 1331383"/>
                <a:gd name="connsiteX60" fmla="*/ 333904 w 470429"/>
                <a:gd name="connsiteY60" fmla="*/ 451908 h 1331383"/>
                <a:gd name="connsiteX61" fmla="*/ 372004 w 470429"/>
                <a:gd name="connsiteY61" fmla="*/ 442383 h 1331383"/>
                <a:gd name="connsiteX62" fmla="*/ 384704 w 470429"/>
                <a:gd name="connsiteY62" fmla="*/ 439208 h 1331383"/>
                <a:gd name="connsiteX63" fmla="*/ 387879 w 470429"/>
                <a:gd name="connsiteY63" fmla="*/ 432858 h 1331383"/>
                <a:gd name="connsiteX64" fmla="*/ 445029 w 470429"/>
                <a:gd name="connsiteY64" fmla="*/ 413808 h 1331383"/>
                <a:gd name="connsiteX65" fmla="*/ 470429 w 470429"/>
                <a:gd name="connsiteY65" fmla="*/ 391583 h 1331383"/>
                <a:gd name="connsiteX66" fmla="*/ 445029 w 470429"/>
                <a:gd name="connsiteY66" fmla="*/ 331258 h 1331383"/>
                <a:gd name="connsiteX67" fmla="*/ 419629 w 470429"/>
                <a:gd name="connsiteY67" fmla="*/ 299508 h 1331383"/>
                <a:gd name="connsiteX68" fmla="*/ 394229 w 470429"/>
                <a:gd name="connsiteY68" fmla="*/ 245533 h 1331383"/>
                <a:gd name="connsiteX69" fmla="*/ 387879 w 470429"/>
                <a:gd name="connsiteY69" fmla="*/ 207433 h 1331383"/>
                <a:gd name="connsiteX70" fmla="*/ 368829 w 470429"/>
                <a:gd name="connsiteY70" fmla="*/ 175683 h 1331383"/>
                <a:gd name="connsiteX71" fmla="*/ 340254 w 470429"/>
                <a:gd name="connsiteY71" fmla="*/ 159808 h 1331383"/>
                <a:gd name="connsiteX72" fmla="*/ 327554 w 470429"/>
                <a:gd name="connsiteY72" fmla="*/ 182033 h 1331383"/>
                <a:gd name="connsiteX73" fmla="*/ 321204 w 470429"/>
                <a:gd name="connsiteY73" fmla="*/ 194733 h 1331383"/>
                <a:gd name="connsiteX74" fmla="*/ 305329 w 470429"/>
                <a:gd name="connsiteY74" fmla="*/ 188383 h 1331383"/>
                <a:gd name="connsiteX75" fmla="*/ 308504 w 470429"/>
                <a:gd name="connsiteY75" fmla="*/ 223308 h 1331383"/>
                <a:gd name="connsiteX76" fmla="*/ 337079 w 470429"/>
                <a:gd name="connsiteY76" fmla="*/ 245533 h 1331383"/>
                <a:gd name="connsiteX77" fmla="*/ 359304 w 470429"/>
                <a:gd name="connsiteY77" fmla="*/ 267758 h 1331383"/>
                <a:gd name="connsiteX78" fmla="*/ 381529 w 470429"/>
                <a:gd name="connsiteY78" fmla="*/ 315383 h 1331383"/>
                <a:gd name="connsiteX79" fmla="*/ 384704 w 470429"/>
                <a:gd name="connsiteY79" fmla="*/ 340783 h 1331383"/>
                <a:gd name="connsiteX80" fmla="*/ 372004 w 470429"/>
                <a:gd name="connsiteY80" fmla="*/ 359833 h 1331383"/>
                <a:gd name="connsiteX81" fmla="*/ 327554 w 470429"/>
                <a:gd name="connsiteY81" fmla="*/ 343958 h 1331383"/>
                <a:gd name="connsiteX82" fmla="*/ 292629 w 470429"/>
                <a:gd name="connsiteY82" fmla="*/ 328083 h 1331383"/>
                <a:gd name="connsiteX83" fmla="*/ 276754 w 470429"/>
                <a:gd name="connsiteY83" fmla="*/ 318558 h 1331383"/>
                <a:gd name="connsiteX84" fmla="*/ 264054 w 470429"/>
                <a:gd name="connsiteY84" fmla="*/ 318558 h 1331383"/>
                <a:gd name="connsiteX85" fmla="*/ 257704 w 470429"/>
                <a:gd name="connsiteY85" fmla="*/ 305858 h 1331383"/>
                <a:gd name="connsiteX86" fmla="*/ 225954 w 470429"/>
                <a:gd name="connsiteY86" fmla="*/ 296333 h 1331383"/>
                <a:gd name="connsiteX87" fmla="*/ 222779 w 470429"/>
                <a:gd name="connsiteY87" fmla="*/ 277283 h 1331383"/>
                <a:gd name="connsiteX88" fmla="*/ 235479 w 470429"/>
                <a:gd name="connsiteY88" fmla="*/ 255058 h 1331383"/>
                <a:gd name="connsiteX89" fmla="*/ 238654 w 470429"/>
                <a:gd name="connsiteY89" fmla="*/ 236008 h 1331383"/>
                <a:gd name="connsiteX90" fmla="*/ 225954 w 470429"/>
                <a:gd name="connsiteY90" fmla="*/ 204258 h 1331383"/>
                <a:gd name="connsiteX91" fmla="*/ 210079 w 470429"/>
                <a:gd name="connsiteY91" fmla="*/ 175683 h 1331383"/>
                <a:gd name="connsiteX92" fmla="*/ 200554 w 470429"/>
                <a:gd name="connsiteY92" fmla="*/ 147108 h 1331383"/>
                <a:gd name="connsiteX93" fmla="*/ 168804 w 470429"/>
                <a:gd name="connsiteY93" fmla="*/ 140758 h 1331383"/>
                <a:gd name="connsiteX94" fmla="*/ 168804 w 470429"/>
                <a:gd name="connsiteY94" fmla="*/ 105833 h 1331383"/>
                <a:gd name="connsiteX95" fmla="*/ 184679 w 470429"/>
                <a:gd name="connsiteY95" fmla="*/ 70908 h 1331383"/>
                <a:gd name="connsiteX96" fmla="*/ 181504 w 470429"/>
                <a:gd name="connsiteY96" fmla="*/ 1058 h 1331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70429" h="1331383">
                  <a:moveTo>
                    <a:pt x="181504" y="1058"/>
                  </a:moveTo>
                  <a:cubicBezTo>
                    <a:pt x="175154" y="0"/>
                    <a:pt x="158750" y="44979"/>
                    <a:pt x="146579" y="64558"/>
                  </a:cubicBezTo>
                  <a:cubicBezTo>
                    <a:pt x="134408" y="84137"/>
                    <a:pt x="118004" y="104775"/>
                    <a:pt x="108479" y="118533"/>
                  </a:cubicBezTo>
                  <a:cubicBezTo>
                    <a:pt x="98954" y="132291"/>
                    <a:pt x="93133" y="138641"/>
                    <a:pt x="89429" y="147108"/>
                  </a:cubicBezTo>
                  <a:cubicBezTo>
                    <a:pt x="85725" y="155575"/>
                    <a:pt x="91546" y="161396"/>
                    <a:pt x="86254" y="169333"/>
                  </a:cubicBezTo>
                  <a:cubicBezTo>
                    <a:pt x="80962" y="177270"/>
                    <a:pt x="66146" y="184679"/>
                    <a:pt x="57679" y="194733"/>
                  </a:cubicBezTo>
                  <a:cubicBezTo>
                    <a:pt x="49212" y="204787"/>
                    <a:pt x="38100" y="216958"/>
                    <a:pt x="35454" y="229658"/>
                  </a:cubicBezTo>
                  <a:cubicBezTo>
                    <a:pt x="32808" y="242358"/>
                    <a:pt x="44450" y="258762"/>
                    <a:pt x="41804" y="270933"/>
                  </a:cubicBezTo>
                  <a:cubicBezTo>
                    <a:pt x="39158" y="283104"/>
                    <a:pt x="25929" y="292100"/>
                    <a:pt x="19579" y="302683"/>
                  </a:cubicBezTo>
                  <a:cubicBezTo>
                    <a:pt x="13229" y="313266"/>
                    <a:pt x="3704" y="323321"/>
                    <a:pt x="3704" y="334433"/>
                  </a:cubicBezTo>
                  <a:cubicBezTo>
                    <a:pt x="3704" y="345545"/>
                    <a:pt x="14287" y="350837"/>
                    <a:pt x="19579" y="369358"/>
                  </a:cubicBezTo>
                  <a:cubicBezTo>
                    <a:pt x="24871" y="387879"/>
                    <a:pt x="31221" y="421746"/>
                    <a:pt x="35454" y="445558"/>
                  </a:cubicBezTo>
                  <a:cubicBezTo>
                    <a:pt x="39687" y="469370"/>
                    <a:pt x="42333" y="492654"/>
                    <a:pt x="44979" y="512233"/>
                  </a:cubicBezTo>
                  <a:cubicBezTo>
                    <a:pt x="47625" y="531812"/>
                    <a:pt x="51858" y="549804"/>
                    <a:pt x="51329" y="563033"/>
                  </a:cubicBezTo>
                  <a:cubicBezTo>
                    <a:pt x="50800" y="576262"/>
                    <a:pt x="44450" y="576262"/>
                    <a:pt x="41804" y="591608"/>
                  </a:cubicBezTo>
                  <a:cubicBezTo>
                    <a:pt x="39158" y="606954"/>
                    <a:pt x="31750" y="640821"/>
                    <a:pt x="35454" y="655108"/>
                  </a:cubicBezTo>
                  <a:cubicBezTo>
                    <a:pt x="39158" y="669395"/>
                    <a:pt x="60854" y="669925"/>
                    <a:pt x="64029" y="677333"/>
                  </a:cubicBezTo>
                  <a:cubicBezTo>
                    <a:pt x="67204" y="684741"/>
                    <a:pt x="56091" y="690562"/>
                    <a:pt x="54504" y="699558"/>
                  </a:cubicBezTo>
                  <a:cubicBezTo>
                    <a:pt x="52917" y="708554"/>
                    <a:pt x="52387" y="722312"/>
                    <a:pt x="54504" y="731308"/>
                  </a:cubicBezTo>
                  <a:cubicBezTo>
                    <a:pt x="56621" y="740304"/>
                    <a:pt x="65087" y="747183"/>
                    <a:pt x="67204" y="753533"/>
                  </a:cubicBezTo>
                  <a:cubicBezTo>
                    <a:pt x="69321" y="759883"/>
                    <a:pt x="62971" y="760412"/>
                    <a:pt x="67204" y="769408"/>
                  </a:cubicBezTo>
                  <a:cubicBezTo>
                    <a:pt x="71437" y="778404"/>
                    <a:pt x="87842" y="796396"/>
                    <a:pt x="92604" y="807508"/>
                  </a:cubicBezTo>
                  <a:cubicBezTo>
                    <a:pt x="97366" y="818620"/>
                    <a:pt x="96308" y="822325"/>
                    <a:pt x="95779" y="836083"/>
                  </a:cubicBezTo>
                  <a:cubicBezTo>
                    <a:pt x="95250" y="849841"/>
                    <a:pt x="94191" y="870479"/>
                    <a:pt x="89429" y="890058"/>
                  </a:cubicBezTo>
                  <a:cubicBezTo>
                    <a:pt x="84667" y="909637"/>
                    <a:pt x="73025" y="936096"/>
                    <a:pt x="67204" y="953558"/>
                  </a:cubicBezTo>
                  <a:cubicBezTo>
                    <a:pt x="61383" y="971020"/>
                    <a:pt x="56091" y="982133"/>
                    <a:pt x="54504" y="994833"/>
                  </a:cubicBezTo>
                  <a:cubicBezTo>
                    <a:pt x="52917" y="1007533"/>
                    <a:pt x="57679" y="1018646"/>
                    <a:pt x="57679" y="1029758"/>
                  </a:cubicBezTo>
                  <a:cubicBezTo>
                    <a:pt x="57679" y="1040870"/>
                    <a:pt x="57679" y="1049337"/>
                    <a:pt x="54504" y="1061508"/>
                  </a:cubicBezTo>
                  <a:cubicBezTo>
                    <a:pt x="51329" y="1073679"/>
                    <a:pt x="42862" y="1089025"/>
                    <a:pt x="38629" y="1102783"/>
                  </a:cubicBezTo>
                  <a:cubicBezTo>
                    <a:pt x="34396" y="1116541"/>
                    <a:pt x="31221" y="1130300"/>
                    <a:pt x="29104" y="1144058"/>
                  </a:cubicBezTo>
                  <a:cubicBezTo>
                    <a:pt x="26987" y="1157816"/>
                    <a:pt x="27516" y="1172104"/>
                    <a:pt x="25929" y="1185333"/>
                  </a:cubicBezTo>
                  <a:cubicBezTo>
                    <a:pt x="24342" y="1198562"/>
                    <a:pt x="22225" y="1212320"/>
                    <a:pt x="19579" y="1223433"/>
                  </a:cubicBezTo>
                  <a:cubicBezTo>
                    <a:pt x="16933" y="1234546"/>
                    <a:pt x="13229" y="1241954"/>
                    <a:pt x="10054" y="1252008"/>
                  </a:cubicBezTo>
                  <a:cubicBezTo>
                    <a:pt x="6879" y="1262062"/>
                    <a:pt x="0" y="1275291"/>
                    <a:pt x="529" y="1283758"/>
                  </a:cubicBezTo>
                  <a:cubicBezTo>
                    <a:pt x="1058" y="1292225"/>
                    <a:pt x="3704" y="1299104"/>
                    <a:pt x="13229" y="1302808"/>
                  </a:cubicBezTo>
                  <a:cubicBezTo>
                    <a:pt x="22754" y="1306512"/>
                    <a:pt x="49212" y="1303866"/>
                    <a:pt x="57679" y="1305983"/>
                  </a:cubicBezTo>
                  <a:cubicBezTo>
                    <a:pt x="66146" y="1308100"/>
                    <a:pt x="61383" y="1311804"/>
                    <a:pt x="64029" y="1315508"/>
                  </a:cubicBezTo>
                  <a:cubicBezTo>
                    <a:pt x="66675" y="1319212"/>
                    <a:pt x="43391" y="1331383"/>
                    <a:pt x="73554" y="1328208"/>
                  </a:cubicBezTo>
                  <a:cubicBezTo>
                    <a:pt x="103717" y="1325033"/>
                    <a:pt x="211667" y="1304925"/>
                    <a:pt x="245004" y="1296458"/>
                  </a:cubicBezTo>
                  <a:cubicBezTo>
                    <a:pt x="278341" y="1287991"/>
                    <a:pt x="271462" y="1284287"/>
                    <a:pt x="273579" y="1277408"/>
                  </a:cubicBezTo>
                  <a:cubicBezTo>
                    <a:pt x="275696" y="1270529"/>
                    <a:pt x="262996" y="1260475"/>
                    <a:pt x="257704" y="1255183"/>
                  </a:cubicBezTo>
                  <a:cubicBezTo>
                    <a:pt x="252412" y="1249891"/>
                    <a:pt x="250296" y="1247245"/>
                    <a:pt x="241829" y="1245658"/>
                  </a:cubicBezTo>
                  <a:cubicBezTo>
                    <a:pt x="233362" y="1244071"/>
                    <a:pt x="214841" y="1249362"/>
                    <a:pt x="206904" y="1245658"/>
                  </a:cubicBezTo>
                  <a:cubicBezTo>
                    <a:pt x="198967" y="1241954"/>
                    <a:pt x="195791" y="1240895"/>
                    <a:pt x="194204" y="1223433"/>
                  </a:cubicBezTo>
                  <a:cubicBezTo>
                    <a:pt x="192617" y="1205971"/>
                    <a:pt x="193675" y="1169987"/>
                    <a:pt x="197379" y="1140883"/>
                  </a:cubicBezTo>
                  <a:cubicBezTo>
                    <a:pt x="201083" y="1111779"/>
                    <a:pt x="210079" y="1074208"/>
                    <a:pt x="216429" y="1048808"/>
                  </a:cubicBezTo>
                  <a:cubicBezTo>
                    <a:pt x="222779" y="1023408"/>
                    <a:pt x="230187" y="1001183"/>
                    <a:pt x="235479" y="988483"/>
                  </a:cubicBezTo>
                  <a:cubicBezTo>
                    <a:pt x="240771" y="975783"/>
                    <a:pt x="246592" y="980016"/>
                    <a:pt x="248179" y="972608"/>
                  </a:cubicBezTo>
                  <a:cubicBezTo>
                    <a:pt x="249766" y="965200"/>
                    <a:pt x="239712" y="966258"/>
                    <a:pt x="245004" y="944033"/>
                  </a:cubicBezTo>
                  <a:cubicBezTo>
                    <a:pt x="250296" y="921808"/>
                    <a:pt x="270933" y="861483"/>
                    <a:pt x="279929" y="839258"/>
                  </a:cubicBezTo>
                  <a:cubicBezTo>
                    <a:pt x="288925" y="817033"/>
                    <a:pt x="295804" y="828675"/>
                    <a:pt x="298979" y="810683"/>
                  </a:cubicBezTo>
                  <a:cubicBezTo>
                    <a:pt x="302154" y="792691"/>
                    <a:pt x="300037" y="751945"/>
                    <a:pt x="298979" y="731308"/>
                  </a:cubicBezTo>
                  <a:cubicBezTo>
                    <a:pt x="297921" y="710671"/>
                    <a:pt x="294216" y="700616"/>
                    <a:pt x="292629" y="686858"/>
                  </a:cubicBezTo>
                  <a:cubicBezTo>
                    <a:pt x="291042" y="673100"/>
                    <a:pt x="286808" y="659341"/>
                    <a:pt x="289454" y="648758"/>
                  </a:cubicBezTo>
                  <a:cubicBezTo>
                    <a:pt x="292100" y="638175"/>
                    <a:pt x="307446" y="631295"/>
                    <a:pt x="308504" y="623358"/>
                  </a:cubicBezTo>
                  <a:cubicBezTo>
                    <a:pt x="309562" y="615421"/>
                    <a:pt x="301096" y="610658"/>
                    <a:pt x="295804" y="601133"/>
                  </a:cubicBezTo>
                  <a:cubicBezTo>
                    <a:pt x="290512" y="591608"/>
                    <a:pt x="279929" y="575733"/>
                    <a:pt x="276754" y="566208"/>
                  </a:cubicBezTo>
                  <a:cubicBezTo>
                    <a:pt x="273579" y="556683"/>
                    <a:pt x="275167" y="553508"/>
                    <a:pt x="276754" y="543983"/>
                  </a:cubicBezTo>
                  <a:cubicBezTo>
                    <a:pt x="278342" y="534458"/>
                    <a:pt x="282575" y="522816"/>
                    <a:pt x="286279" y="509058"/>
                  </a:cubicBezTo>
                  <a:cubicBezTo>
                    <a:pt x="289983" y="495300"/>
                    <a:pt x="291042" y="470958"/>
                    <a:pt x="298979" y="461433"/>
                  </a:cubicBezTo>
                  <a:cubicBezTo>
                    <a:pt x="306916" y="451908"/>
                    <a:pt x="321733" y="455083"/>
                    <a:pt x="333904" y="451908"/>
                  </a:cubicBezTo>
                  <a:cubicBezTo>
                    <a:pt x="346075" y="448733"/>
                    <a:pt x="372004" y="442383"/>
                    <a:pt x="372004" y="442383"/>
                  </a:cubicBezTo>
                  <a:cubicBezTo>
                    <a:pt x="380471" y="440266"/>
                    <a:pt x="382058" y="440796"/>
                    <a:pt x="384704" y="439208"/>
                  </a:cubicBezTo>
                  <a:cubicBezTo>
                    <a:pt x="387350" y="437621"/>
                    <a:pt x="377825" y="437091"/>
                    <a:pt x="387879" y="432858"/>
                  </a:cubicBezTo>
                  <a:cubicBezTo>
                    <a:pt x="397933" y="428625"/>
                    <a:pt x="431271" y="420687"/>
                    <a:pt x="445029" y="413808"/>
                  </a:cubicBezTo>
                  <a:cubicBezTo>
                    <a:pt x="458787" y="406929"/>
                    <a:pt x="470429" y="405341"/>
                    <a:pt x="470429" y="391583"/>
                  </a:cubicBezTo>
                  <a:cubicBezTo>
                    <a:pt x="470429" y="377825"/>
                    <a:pt x="453496" y="346604"/>
                    <a:pt x="445029" y="331258"/>
                  </a:cubicBezTo>
                  <a:cubicBezTo>
                    <a:pt x="436562" y="315912"/>
                    <a:pt x="428096" y="313796"/>
                    <a:pt x="419629" y="299508"/>
                  </a:cubicBezTo>
                  <a:cubicBezTo>
                    <a:pt x="411162" y="285220"/>
                    <a:pt x="399521" y="260879"/>
                    <a:pt x="394229" y="245533"/>
                  </a:cubicBezTo>
                  <a:cubicBezTo>
                    <a:pt x="388937" y="230187"/>
                    <a:pt x="392112" y="219075"/>
                    <a:pt x="387879" y="207433"/>
                  </a:cubicBezTo>
                  <a:cubicBezTo>
                    <a:pt x="383646" y="195791"/>
                    <a:pt x="376766" y="183620"/>
                    <a:pt x="368829" y="175683"/>
                  </a:cubicBezTo>
                  <a:cubicBezTo>
                    <a:pt x="360892" y="167746"/>
                    <a:pt x="347133" y="158750"/>
                    <a:pt x="340254" y="159808"/>
                  </a:cubicBezTo>
                  <a:cubicBezTo>
                    <a:pt x="333375" y="160866"/>
                    <a:pt x="330729" y="176212"/>
                    <a:pt x="327554" y="182033"/>
                  </a:cubicBezTo>
                  <a:cubicBezTo>
                    <a:pt x="324379" y="187854"/>
                    <a:pt x="324908" y="193675"/>
                    <a:pt x="321204" y="194733"/>
                  </a:cubicBezTo>
                  <a:cubicBezTo>
                    <a:pt x="317500" y="195791"/>
                    <a:pt x="307446" y="183621"/>
                    <a:pt x="305329" y="188383"/>
                  </a:cubicBezTo>
                  <a:cubicBezTo>
                    <a:pt x="303212" y="193145"/>
                    <a:pt x="303212" y="213783"/>
                    <a:pt x="308504" y="223308"/>
                  </a:cubicBezTo>
                  <a:cubicBezTo>
                    <a:pt x="313796" y="232833"/>
                    <a:pt x="328612" y="238125"/>
                    <a:pt x="337079" y="245533"/>
                  </a:cubicBezTo>
                  <a:cubicBezTo>
                    <a:pt x="345546" y="252941"/>
                    <a:pt x="351896" y="256116"/>
                    <a:pt x="359304" y="267758"/>
                  </a:cubicBezTo>
                  <a:cubicBezTo>
                    <a:pt x="366712" y="279400"/>
                    <a:pt x="377296" y="303212"/>
                    <a:pt x="381529" y="315383"/>
                  </a:cubicBezTo>
                  <a:cubicBezTo>
                    <a:pt x="385762" y="327554"/>
                    <a:pt x="386291" y="333375"/>
                    <a:pt x="384704" y="340783"/>
                  </a:cubicBezTo>
                  <a:cubicBezTo>
                    <a:pt x="383117" y="348191"/>
                    <a:pt x="381529" y="359304"/>
                    <a:pt x="372004" y="359833"/>
                  </a:cubicBezTo>
                  <a:cubicBezTo>
                    <a:pt x="362479" y="360362"/>
                    <a:pt x="340783" y="349250"/>
                    <a:pt x="327554" y="343958"/>
                  </a:cubicBezTo>
                  <a:cubicBezTo>
                    <a:pt x="314325" y="338666"/>
                    <a:pt x="301096" y="332316"/>
                    <a:pt x="292629" y="328083"/>
                  </a:cubicBezTo>
                  <a:cubicBezTo>
                    <a:pt x="284162" y="323850"/>
                    <a:pt x="281516" y="320145"/>
                    <a:pt x="276754" y="318558"/>
                  </a:cubicBezTo>
                  <a:cubicBezTo>
                    <a:pt x="271992" y="316971"/>
                    <a:pt x="267229" y="320675"/>
                    <a:pt x="264054" y="318558"/>
                  </a:cubicBezTo>
                  <a:cubicBezTo>
                    <a:pt x="260879" y="316441"/>
                    <a:pt x="264054" y="309562"/>
                    <a:pt x="257704" y="305858"/>
                  </a:cubicBezTo>
                  <a:cubicBezTo>
                    <a:pt x="251354" y="302154"/>
                    <a:pt x="231775" y="301095"/>
                    <a:pt x="225954" y="296333"/>
                  </a:cubicBezTo>
                  <a:cubicBezTo>
                    <a:pt x="220133" y="291571"/>
                    <a:pt x="221192" y="284162"/>
                    <a:pt x="222779" y="277283"/>
                  </a:cubicBezTo>
                  <a:cubicBezTo>
                    <a:pt x="224366" y="270404"/>
                    <a:pt x="232833" y="261937"/>
                    <a:pt x="235479" y="255058"/>
                  </a:cubicBezTo>
                  <a:cubicBezTo>
                    <a:pt x="238125" y="248179"/>
                    <a:pt x="240241" y="244475"/>
                    <a:pt x="238654" y="236008"/>
                  </a:cubicBezTo>
                  <a:cubicBezTo>
                    <a:pt x="237067" y="227541"/>
                    <a:pt x="230717" y="214312"/>
                    <a:pt x="225954" y="204258"/>
                  </a:cubicBezTo>
                  <a:cubicBezTo>
                    <a:pt x="221192" y="194204"/>
                    <a:pt x="214312" y="185208"/>
                    <a:pt x="210079" y="175683"/>
                  </a:cubicBezTo>
                  <a:cubicBezTo>
                    <a:pt x="205846" y="166158"/>
                    <a:pt x="207433" y="152929"/>
                    <a:pt x="200554" y="147108"/>
                  </a:cubicBezTo>
                  <a:cubicBezTo>
                    <a:pt x="193675" y="141287"/>
                    <a:pt x="174096" y="147637"/>
                    <a:pt x="168804" y="140758"/>
                  </a:cubicBezTo>
                  <a:cubicBezTo>
                    <a:pt x="163512" y="133879"/>
                    <a:pt x="166158" y="117475"/>
                    <a:pt x="168804" y="105833"/>
                  </a:cubicBezTo>
                  <a:cubicBezTo>
                    <a:pt x="171450" y="94191"/>
                    <a:pt x="179387" y="80962"/>
                    <a:pt x="184679" y="70908"/>
                  </a:cubicBezTo>
                  <a:cubicBezTo>
                    <a:pt x="189971" y="60854"/>
                    <a:pt x="187854" y="2116"/>
                    <a:pt x="181504" y="1058"/>
                  </a:cubicBezTo>
                  <a:close/>
                </a:path>
              </a:pathLst>
            </a:custGeom>
            <a:solidFill>
              <a:schemeClr val="bg1">
                <a:lumMod val="5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000" b="1" i="0" u="none" strike="noStrike" cap="none" normalizeH="0" baseline="0" smtClean="0">
                <a:ln>
                  <a:noFill/>
                </a:ln>
                <a:solidFill>
                  <a:schemeClr val="tx1"/>
                </a:solidFill>
                <a:effectLst/>
                <a:latin typeface="Arial" charset="0"/>
              </a:endParaRPr>
            </a:p>
          </p:txBody>
        </p:sp>
        <p:grpSp>
          <p:nvGrpSpPr>
            <p:cNvPr id="92" name="Group 167"/>
            <p:cNvGrpSpPr/>
            <p:nvPr/>
          </p:nvGrpSpPr>
          <p:grpSpPr>
            <a:xfrm>
              <a:off x="3156870" y="4251715"/>
              <a:ext cx="2968214" cy="120163"/>
              <a:chOff x="172289" y="3684051"/>
              <a:chExt cx="2968214" cy="144016"/>
            </a:xfrm>
          </p:grpSpPr>
          <p:cxnSp>
            <p:nvCxnSpPr>
              <p:cNvPr id="48" name="Straight Connector 47"/>
              <p:cNvCxnSpPr/>
              <p:nvPr/>
            </p:nvCxnSpPr>
            <p:spPr bwMode="auto">
              <a:xfrm>
                <a:off x="172289" y="3828067"/>
                <a:ext cx="2952329"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49" name="Straight Connector 48"/>
              <p:cNvCxnSpPr/>
              <p:nvPr/>
            </p:nvCxnSpPr>
            <p:spPr bwMode="auto">
              <a:xfrm flipV="1">
                <a:off x="260648"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0" name="Straight Connector 49"/>
              <p:cNvCxnSpPr/>
              <p:nvPr/>
            </p:nvCxnSpPr>
            <p:spPr bwMode="auto">
              <a:xfrm flipV="1">
                <a:off x="413048"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1" name="Straight Connector 50"/>
              <p:cNvCxnSpPr/>
              <p:nvPr/>
            </p:nvCxnSpPr>
            <p:spPr bwMode="auto">
              <a:xfrm flipV="1">
                <a:off x="564582"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2" name="Straight Connector 51"/>
              <p:cNvCxnSpPr/>
              <p:nvPr/>
            </p:nvCxnSpPr>
            <p:spPr bwMode="auto">
              <a:xfrm flipV="1">
                <a:off x="716982"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3" name="Straight Connector 52"/>
              <p:cNvCxnSpPr/>
              <p:nvPr/>
            </p:nvCxnSpPr>
            <p:spPr bwMode="auto">
              <a:xfrm flipV="1">
                <a:off x="868981"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4" name="Straight Connector 53"/>
              <p:cNvCxnSpPr/>
              <p:nvPr/>
            </p:nvCxnSpPr>
            <p:spPr bwMode="auto">
              <a:xfrm flipV="1">
                <a:off x="1021381"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5" name="Straight Connector 54"/>
              <p:cNvCxnSpPr/>
              <p:nvPr/>
            </p:nvCxnSpPr>
            <p:spPr bwMode="auto">
              <a:xfrm flipV="1">
                <a:off x="1172915"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6" name="Straight Connector 55"/>
              <p:cNvCxnSpPr/>
              <p:nvPr/>
            </p:nvCxnSpPr>
            <p:spPr bwMode="auto">
              <a:xfrm flipV="1">
                <a:off x="1325315"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7" name="Straight Connector 56"/>
              <p:cNvCxnSpPr/>
              <p:nvPr/>
            </p:nvCxnSpPr>
            <p:spPr bwMode="auto">
              <a:xfrm flipV="1">
                <a:off x="146843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8" name="Straight Connector 57"/>
              <p:cNvCxnSpPr/>
              <p:nvPr/>
            </p:nvCxnSpPr>
            <p:spPr bwMode="auto">
              <a:xfrm flipV="1">
                <a:off x="162083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59" name="Straight Connector 58"/>
              <p:cNvCxnSpPr/>
              <p:nvPr/>
            </p:nvCxnSpPr>
            <p:spPr bwMode="auto">
              <a:xfrm flipV="1">
                <a:off x="177236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0" name="Straight Connector 59"/>
              <p:cNvCxnSpPr/>
              <p:nvPr/>
            </p:nvCxnSpPr>
            <p:spPr bwMode="auto">
              <a:xfrm flipV="1">
                <a:off x="192476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1" name="Straight Connector 60"/>
              <p:cNvCxnSpPr/>
              <p:nvPr/>
            </p:nvCxnSpPr>
            <p:spPr bwMode="auto">
              <a:xfrm flipV="1">
                <a:off x="2076766"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2" name="Straight Connector 61"/>
              <p:cNvCxnSpPr/>
              <p:nvPr/>
            </p:nvCxnSpPr>
            <p:spPr bwMode="auto">
              <a:xfrm flipV="1">
                <a:off x="2229166"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3" name="Straight Connector 62"/>
              <p:cNvCxnSpPr/>
              <p:nvPr/>
            </p:nvCxnSpPr>
            <p:spPr bwMode="auto">
              <a:xfrm flipV="1">
                <a:off x="2380700"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4" name="Straight Connector 63"/>
              <p:cNvCxnSpPr/>
              <p:nvPr/>
            </p:nvCxnSpPr>
            <p:spPr bwMode="auto">
              <a:xfrm flipV="1">
                <a:off x="2533100"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5" name="Straight Connector 64"/>
              <p:cNvCxnSpPr/>
              <p:nvPr/>
            </p:nvCxnSpPr>
            <p:spPr bwMode="auto">
              <a:xfrm flipV="1">
                <a:off x="269255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6" name="Straight Connector 65"/>
              <p:cNvCxnSpPr/>
              <p:nvPr/>
            </p:nvCxnSpPr>
            <p:spPr bwMode="auto">
              <a:xfrm flipV="1">
                <a:off x="2844953"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67" name="Straight Connector 66"/>
              <p:cNvCxnSpPr/>
              <p:nvPr/>
            </p:nvCxnSpPr>
            <p:spPr bwMode="auto">
              <a:xfrm flipV="1">
                <a:off x="2996487" y="3684051"/>
                <a:ext cx="144016" cy="144016"/>
              </a:xfrm>
              <a:prstGeom prst="line">
                <a:avLst/>
              </a:prstGeom>
              <a:solidFill>
                <a:schemeClr val="accent1"/>
              </a:solidFill>
              <a:ln w="9525" cap="flat" cmpd="sng" algn="ctr">
                <a:solidFill>
                  <a:schemeClr val="tx1"/>
                </a:solidFill>
                <a:prstDash val="solid"/>
                <a:round/>
                <a:headEnd type="none" w="med" len="med"/>
                <a:tailEnd type="none" w="med" len="med"/>
              </a:ln>
              <a:effectLst/>
            </p:spPr>
          </p:cxnSp>
        </p:grpSp>
      </p:grpSp>
      <p:cxnSp>
        <p:nvCxnSpPr>
          <p:cNvPr id="41" name="Straight Connector 40"/>
          <p:cNvCxnSpPr/>
          <p:nvPr/>
        </p:nvCxnSpPr>
        <p:spPr bwMode="auto">
          <a:xfrm>
            <a:off x="1947475" y="5811114"/>
            <a:ext cx="6217919"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TextBox 4"/>
          <p:cNvSpPr txBox="1"/>
          <p:nvPr/>
        </p:nvSpPr>
        <p:spPr>
          <a:xfrm>
            <a:off x="5648874" y="921522"/>
            <a:ext cx="2824297" cy="830998"/>
          </a:xfrm>
          <a:prstGeom prst="rect">
            <a:avLst/>
          </a:prstGeom>
          <a:noFill/>
        </p:spPr>
        <p:txBody>
          <a:bodyPr wrap="square" rtlCol="0">
            <a:spAutoFit/>
          </a:bodyPr>
          <a:lstStyle/>
          <a:p>
            <a:pPr algn="ctr"/>
            <a:r>
              <a:rPr lang="en-GB" sz="2400" b="0" dirty="0" smtClean="0"/>
              <a:t>New Toyota elevated platform</a:t>
            </a:r>
            <a:endParaRPr lang="en-GB" sz="2400" b="0" dirty="0"/>
          </a:p>
        </p:txBody>
      </p:sp>
      <p:sp>
        <p:nvSpPr>
          <p:cNvPr id="6" name="TextBox 5"/>
          <p:cNvSpPr txBox="1"/>
          <p:nvPr/>
        </p:nvSpPr>
        <p:spPr>
          <a:xfrm>
            <a:off x="1349315" y="921520"/>
            <a:ext cx="2560320" cy="1200329"/>
          </a:xfrm>
          <a:prstGeom prst="rect">
            <a:avLst/>
          </a:prstGeom>
          <a:noFill/>
        </p:spPr>
        <p:txBody>
          <a:bodyPr wrap="square" rtlCol="0">
            <a:spAutoFit/>
          </a:bodyPr>
          <a:lstStyle/>
          <a:p>
            <a:pPr algn="ctr"/>
            <a:r>
              <a:rPr lang="en-GB" sz="2400" b="0" dirty="0" smtClean="0"/>
              <a:t>Conventional overhead chassis frame </a:t>
            </a:r>
            <a:endParaRPr lang="en-GB" sz="2400" b="0" dirty="0"/>
          </a:p>
        </p:txBody>
      </p:sp>
      <p:cxnSp>
        <p:nvCxnSpPr>
          <p:cNvPr id="7" name="Straight Arrow Connector 6"/>
          <p:cNvCxnSpPr/>
          <p:nvPr/>
        </p:nvCxnSpPr>
        <p:spPr bwMode="auto">
          <a:xfrm>
            <a:off x="4296707" y="2435717"/>
            <a:ext cx="0" cy="3358773"/>
          </a:xfrm>
          <a:prstGeom prst="straightConnector1">
            <a:avLst/>
          </a:prstGeom>
          <a:solidFill>
            <a:schemeClr val="accent1"/>
          </a:solidFill>
          <a:ln w="19050" cap="flat" cmpd="sng" algn="ctr">
            <a:solidFill>
              <a:schemeClr val="tx1"/>
            </a:solidFill>
            <a:prstDash val="solid"/>
            <a:round/>
            <a:headEnd type="triangle" w="med" len="med"/>
            <a:tailEnd type="triangle" w="med" len="med"/>
          </a:ln>
          <a:effectLst/>
        </p:spPr>
      </p:cxnSp>
      <p:cxnSp>
        <p:nvCxnSpPr>
          <p:cNvPr id="8" name="Straight Arrow Connector 7"/>
          <p:cNvCxnSpPr/>
          <p:nvPr/>
        </p:nvCxnSpPr>
        <p:spPr bwMode="auto">
          <a:xfrm>
            <a:off x="5088795" y="2987602"/>
            <a:ext cx="0" cy="2806888"/>
          </a:xfrm>
          <a:prstGeom prst="straightConnector1">
            <a:avLst/>
          </a:prstGeom>
          <a:solidFill>
            <a:schemeClr val="accent1"/>
          </a:solidFill>
          <a:ln w="19050" cap="flat" cmpd="sng" algn="ctr">
            <a:solidFill>
              <a:schemeClr val="tx1"/>
            </a:solidFill>
            <a:prstDash val="solid"/>
            <a:round/>
            <a:headEnd type="triangle" w="med" len="med"/>
            <a:tailEnd type="triangle" w="med" len="med"/>
          </a:ln>
          <a:effectLst/>
        </p:spPr>
      </p:cxnSp>
      <p:sp>
        <p:nvSpPr>
          <p:cNvPr id="9" name="TextBox 8"/>
          <p:cNvSpPr txBox="1"/>
          <p:nvPr/>
        </p:nvSpPr>
        <p:spPr>
          <a:xfrm>
            <a:off x="3833499" y="3750020"/>
            <a:ext cx="1793891" cy="369332"/>
          </a:xfrm>
          <a:prstGeom prst="rect">
            <a:avLst/>
          </a:prstGeom>
          <a:solidFill>
            <a:schemeClr val="bg1"/>
          </a:solidFill>
        </p:spPr>
        <p:txBody>
          <a:bodyPr wrap="square" rtlCol="0">
            <a:spAutoFit/>
          </a:bodyPr>
          <a:lstStyle/>
          <a:p>
            <a:pPr algn="ctr"/>
            <a:r>
              <a:rPr lang="en-GB" sz="1800" b="0" dirty="0" smtClean="0"/>
              <a:t>Ceiling heights</a:t>
            </a:r>
            <a:endParaRPr lang="en-GB" sz="1800" b="0" dirty="0"/>
          </a:p>
        </p:txBody>
      </p:sp>
      <p:sp>
        <p:nvSpPr>
          <p:cNvPr id="139" name="TextBox 138"/>
          <p:cNvSpPr txBox="1"/>
          <p:nvPr/>
        </p:nvSpPr>
        <p:spPr>
          <a:xfrm>
            <a:off x="33868" y="33868"/>
            <a:ext cx="9110132" cy="523220"/>
          </a:xfrm>
          <a:prstGeom prst="rect">
            <a:avLst/>
          </a:prstGeom>
          <a:solidFill>
            <a:schemeClr val="bg1"/>
          </a:solidFill>
        </p:spPr>
        <p:txBody>
          <a:bodyPr wrap="square" rtlCol="0">
            <a:spAutoFit/>
          </a:bodyPr>
          <a:lstStyle/>
          <a:p>
            <a:r>
              <a:rPr lang="en-GB" sz="2800" b="1" dirty="0" smtClean="0">
                <a:solidFill>
                  <a:srgbClr val="007FA3"/>
                </a:solidFill>
              </a:rPr>
              <a:t>Contrasting arrangements in product (line) layout</a:t>
            </a:r>
            <a:endParaRPr lang="en-GB" sz="2800" b="1" dirty="0">
              <a:solidFill>
                <a:srgbClr val="007FA3"/>
              </a:solidFill>
            </a:endParaRPr>
          </a:p>
        </p:txBody>
      </p:sp>
      <p:sp>
        <p:nvSpPr>
          <p:cNvPr id="140" name="TextBox 139"/>
          <p:cNvSpPr txBox="1"/>
          <p:nvPr/>
        </p:nvSpPr>
        <p:spPr>
          <a:xfrm>
            <a:off x="381774" y="5975910"/>
            <a:ext cx="8669869" cy="338554"/>
          </a:xfrm>
          <a:prstGeom prst="rect">
            <a:avLst/>
          </a:prstGeom>
          <a:noFill/>
        </p:spPr>
        <p:txBody>
          <a:bodyPr wrap="square" rtlCol="0">
            <a:spAutoFit/>
          </a:bodyPr>
          <a:lstStyle/>
          <a:p>
            <a:r>
              <a:rPr lang="en-US" sz="800" i="1" dirty="0" smtClean="0"/>
              <a:t>Source: From For Toyota, patriotism and profits may not mix, Wall Street Journal, 29/11/2011 (Dawson, C.), Reprinted with </a:t>
            </a:r>
            <a:r>
              <a:rPr lang="en-US" sz="800" dirty="0" smtClean="0"/>
              <a:t>permission of Wall Street Journal, Copyright © 2011 </a:t>
            </a:r>
            <a:br>
              <a:rPr lang="en-US" sz="800" dirty="0" smtClean="0"/>
            </a:br>
            <a:r>
              <a:rPr lang="en-US" sz="800" dirty="0" smtClean="0"/>
              <a:t>Dow Jones &amp; Company, Inc. All Rights Reserved Worldwide. License numbers 3841860034292 and 3841860323322.</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TextBox 218"/>
          <p:cNvSpPr txBox="1"/>
          <p:nvPr/>
        </p:nvSpPr>
        <p:spPr>
          <a:xfrm>
            <a:off x="28046" y="28866"/>
            <a:ext cx="8887354" cy="1384995"/>
          </a:xfrm>
          <a:prstGeom prst="rect">
            <a:avLst/>
          </a:prstGeom>
          <a:noFill/>
        </p:spPr>
        <p:txBody>
          <a:bodyPr wrap="square" rtlCol="0">
            <a:spAutoFit/>
          </a:bodyPr>
          <a:lstStyle/>
          <a:p>
            <a:r>
              <a:rPr lang="en-US" sz="2800" b="1" dirty="0">
                <a:solidFill>
                  <a:srgbClr val="007FA3"/>
                </a:solidFill>
              </a:rPr>
              <a:t>Figure </a:t>
            </a:r>
            <a:r>
              <a:rPr lang="en-US" sz="2800" b="1" dirty="0" smtClean="0">
                <a:solidFill>
                  <a:srgbClr val="007FA3"/>
                </a:solidFill>
              </a:rPr>
              <a:t>7.7  </a:t>
            </a:r>
            <a:br>
              <a:rPr lang="en-US" sz="2800" b="1" dirty="0" smtClean="0">
                <a:solidFill>
                  <a:srgbClr val="007FA3"/>
                </a:solidFill>
              </a:rPr>
            </a:br>
            <a:r>
              <a:rPr lang="en-US" sz="2800" b="1" dirty="0" smtClean="0">
                <a:solidFill>
                  <a:srgbClr val="007FA3"/>
                </a:solidFill>
              </a:rPr>
              <a:t>A </a:t>
            </a:r>
            <a:r>
              <a:rPr lang="en-US" sz="2800" b="1" dirty="0">
                <a:solidFill>
                  <a:srgbClr val="007FA3"/>
                </a:solidFill>
              </a:rPr>
              <a:t>restaurant complex with all four basic layout types</a:t>
            </a:r>
          </a:p>
        </p:txBody>
      </p:sp>
      <p:pic>
        <p:nvPicPr>
          <p:cNvPr id="6146" name="Picture 2" descr="Y:\08VOL4\Graphics\Powerpoint\PE_UK\PE522-SLACK\Final files\GIF\ch07\figure7-7.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8817" y="1965960"/>
            <a:ext cx="8526366" cy="34442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6"/>
          <p:cNvSpPr>
            <a:spLocks noChangeArrowheads="1"/>
          </p:cNvSpPr>
          <p:nvPr/>
        </p:nvSpPr>
        <p:spPr bwMode="auto">
          <a:xfrm>
            <a:off x="42169" y="28518"/>
            <a:ext cx="9127232" cy="951543"/>
          </a:xfrm>
          <a:prstGeom prst="rect">
            <a:avLst/>
          </a:prstGeom>
          <a:noFill/>
          <a:ln w="12700">
            <a:noFill/>
            <a:miter lim="800000"/>
            <a:headEnd/>
            <a:tailEnd/>
          </a:ln>
        </p:spPr>
        <p:txBody>
          <a:bodyPr wrap="square" lIns="90488" tIns="44450" rIns="90488" bIns="44450">
            <a:spAutoFit/>
          </a:bodyPr>
          <a:lstStyle/>
          <a:p>
            <a:pPr>
              <a:spcBef>
                <a:spcPct val="50000"/>
              </a:spcBef>
            </a:pPr>
            <a:r>
              <a:rPr lang="en-GB" sz="2800" b="1" dirty="0">
                <a:solidFill>
                  <a:srgbClr val="007FA3"/>
                </a:solidFill>
              </a:rPr>
              <a:t>A</a:t>
            </a:r>
            <a:r>
              <a:rPr lang="en-GB" sz="2800" b="1" dirty="0" smtClean="0">
                <a:solidFill>
                  <a:srgbClr val="007FA3"/>
                </a:solidFill>
              </a:rPr>
              <a:t>dvantages </a:t>
            </a:r>
            <a:r>
              <a:rPr lang="en-GB" sz="2800" b="1" dirty="0">
                <a:solidFill>
                  <a:srgbClr val="007FA3"/>
                </a:solidFill>
              </a:rPr>
              <a:t>and disadvantages of </a:t>
            </a:r>
            <a:r>
              <a:rPr lang="en-GB" sz="2800" b="1" dirty="0" smtClean="0">
                <a:solidFill>
                  <a:srgbClr val="007FA3"/>
                </a:solidFill>
              </a:rPr>
              <a:t>fixed position layout</a:t>
            </a:r>
            <a:endParaRPr lang="en-GB" sz="2800" b="1" dirty="0">
              <a:solidFill>
                <a:srgbClr val="007FA3"/>
              </a:solidFill>
            </a:endParaRPr>
          </a:p>
        </p:txBody>
      </p:sp>
      <p:sp>
        <p:nvSpPr>
          <p:cNvPr id="5" name="Rectangle 192"/>
          <p:cNvSpPr>
            <a:spLocks noChangeArrowheads="1"/>
          </p:cNvSpPr>
          <p:nvPr/>
        </p:nvSpPr>
        <p:spPr bwMode="auto">
          <a:xfrm>
            <a:off x="539552" y="1268760"/>
            <a:ext cx="1910519"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Advantages</a:t>
            </a:r>
            <a:endParaRPr lang="en-US" sz="2000" b="0" dirty="0"/>
          </a:p>
        </p:txBody>
      </p:sp>
      <p:sp>
        <p:nvSpPr>
          <p:cNvPr id="6" name="Rectangle 192"/>
          <p:cNvSpPr>
            <a:spLocks noChangeArrowheads="1"/>
          </p:cNvSpPr>
          <p:nvPr/>
        </p:nvSpPr>
        <p:spPr bwMode="auto">
          <a:xfrm>
            <a:off x="6228184" y="1268760"/>
            <a:ext cx="2171873"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Disadvantages</a:t>
            </a:r>
            <a:endParaRPr lang="en-US" sz="2000" b="0" dirty="0"/>
          </a:p>
        </p:txBody>
      </p:sp>
      <p:sp>
        <p:nvSpPr>
          <p:cNvPr id="8" name="Rectangle 192"/>
          <p:cNvSpPr>
            <a:spLocks noChangeArrowheads="1"/>
          </p:cNvSpPr>
          <p:nvPr/>
        </p:nvSpPr>
        <p:spPr bwMode="auto">
          <a:xfrm>
            <a:off x="3491880" y="2420888"/>
            <a:ext cx="1944216" cy="818173"/>
          </a:xfrm>
          <a:prstGeom prst="rect">
            <a:avLst/>
          </a:prstGeom>
          <a:noFill/>
          <a:ln w="12700">
            <a:noFill/>
            <a:miter lim="800000"/>
            <a:headEnd/>
            <a:tailEnd/>
          </a:ln>
        </p:spPr>
        <p:txBody>
          <a:bodyPr wrap="square" lIns="90488" tIns="44450" rIns="90488" bIns="44450">
            <a:spAutoFit/>
          </a:bodyPr>
          <a:lstStyle/>
          <a:p>
            <a:pPr algn="ctr">
              <a:lnSpc>
                <a:spcPct val="120000"/>
              </a:lnSpc>
              <a:spcBef>
                <a:spcPct val="50000"/>
              </a:spcBef>
            </a:pPr>
            <a:r>
              <a:rPr lang="en-GB" sz="2000" b="0" dirty="0"/>
              <a:t>Fixed position layout</a:t>
            </a:r>
            <a:endParaRPr lang="en-US" sz="2000" b="0" dirty="0"/>
          </a:p>
        </p:txBody>
      </p:sp>
      <p:grpSp>
        <p:nvGrpSpPr>
          <p:cNvPr id="9" name="Group 8"/>
          <p:cNvGrpSpPr/>
          <p:nvPr/>
        </p:nvGrpSpPr>
        <p:grpSpPr>
          <a:xfrm>
            <a:off x="3779912" y="3501008"/>
            <a:ext cx="1368152" cy="790322"/>
            <a:chOff x="1342629" y="1789113"/>
            <a:chExt cx="1189037" cy="865187"/>
          </a:xfrm>
        </p:grpSpPr>
        <p:sp>
          <p:nvSpPr>
            <p:cNvPr id="10" name="Rectangle 181"/>
            <p:cNvSpPr>
              <a:spLocks noChangeArrowheads="1"/>
            </p:cNvSpPr>
            <p:nvPr/>
          </p:nvSpPr>
          <p:spPr bwMode="auto">
            <a:xfrm>
              <a:off x="1342629" y="1789113"/>
              <a:ext cx="1189037" cy="865187"/>
            </a:xfrm>
            <a:prstGeom prst="rect">
              <a:avLst/>
            </a:prstGeom>
            <a:solidFill>
              <a:srgbClr val="FFFFCC"/>
            </a:solidFill>
            <a:ln w="19050">
              <a:solidFill>
                <a:schemeClr val="bg1"/>
              </a:solidFill>
              <a:miter lim="800000"/>
              <a:headEnd/>
              <a:tailEnd/>
            </a:ln>
          </p:spPr>
          <p:txBody>
            <a:bodyPr wrap="none" anchor="ctr"/>
            <a:lstStyle/>
            <a:p>
              <a:pPr>
                <a:lnSpc>
                  <a:spcPct val="120000"/>
                </a:lnSpc>
              </a:pPr>
              <a:endParaRPr lang="en-GB" sz="2000" b="0"/>
            </a:p>
          </p:txBody>
        </p:sp>
        <p:sp>
          <p:nvSpPr>
            <p:cNvPr id="11" name="Oval 159"/>
            <p:cNvSpPr>
              <a:spLocks noChangeArrowheads="1"/>
            </p:cNvSpPr>
            <p:nvPr/>
          </p:nvSpPr>
          <p:spPr bwMode="auto">
            <a:xfrm flipH="1">
              <a:off x="1842691" y="2043113"/>
              <a:ext cx="250825" cy="24606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grpSp>
          <p:nvGrpSpPr>
            <p:cNvPr id="12" name="Group 301"/>
            <p:cNvGrpSpPr>
              <a:grpSpLocks/>
            </p:cNvGrpSpPr>
            <p:nvPr/>
          </p:nvGrpSpPr>
          <p:grpSpPr bwMode="auto">
            <a:xfrm>
              <a:off x="1687116" y="1835150"/>
              <a:ext cx="549275" cy="288925"/>
              <a:chOff x="1360" y="1156"/>
              <a:chExt cx="346" cy="182"/>
            </a:xfrm>
          </p:grpSpPr>
          <p:sp>
            <p:nvSpPr>
              <p:cNvPr id="17" name="Line 298"/>
              <p:cNvSpPr>
                <a:spLocks noChangeShapeType="1"/>
              </p:cNvSpPr>
              <p:nvPr/>
            </p:nvSpPr>
            <p:spPr bwMode="auto">
              <a:xfrm>
                <a:off x="1537" y="1156"/>
                <a:ext cx="0" cy="13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18" name="Line 299"/>
              <p:cNvSpPr>
                <a:spLocks noChangeShapeType="1"/>
              </p:cNvSpPr>
              <p:nvPr/>
            </p:nvSpPr>
            <p:spPr bwMode="auto">
              <a:xfrm flipH="1">
                <a:off x="1616" y="1247"/>
                <a:ext cx="90" cy="91"/>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19" name="Line 300"/>
              <p:cNvSpPr>
                <a:spLocks noChangeShapeType="1"/>
              </p:cNvSpPr>
              <p:nvPr/>
            </p:nvSpPr>
            <p:spPr bwMode="auto">
              <a:xfrm>
                <a:off x="1360" y="1247"/>
                <a:ext cx="90" cy="91"/>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grpSp>
        <p:grpSp>
          <p:nvGrpSpPr>
            <p:cNvPr id="13" name="Group 302"/>
            <p:cNvGrpSpPr>
              <a:grpSpLocks/>
            </p:cNvGrpSpPr>
            <p:nvPr/>
          </p:nvGrpSpPr>
          <p:grpSpPr bwMode="auto">
            <a:xfrm flipV="1">
              <a:off x="1699816" y="2227263"/>
              <a:ext cx="549275" cy="288925"/>
              <a:chOff x="1360" y="1156"/>
              <a:chExt cx="346" cy="182"/>
            </a:xfrm>
          </p:grpSpPr>
          <p:sp>
            <p:nvSpPr>
              <p:cNvPr id="14" name="Line 303"/>
              <p:cNvSpPr>
                <a:spLocks noChangeShapeType="1"/>
              </p:cNvSpPr>
              <p:nvPr/>
            </p:nvSpPr>
            <p:spPr bwMode="auto">
              <a:xfrm>
                <a:off x="1537" y="1156"/>
                <a:ext cx="0" cy="13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15" name="Line 304"/>
              <p:cNvSpPr>
                <a:spLocks noChangeShapeType="1"/>
              </p:cNvSpPr>
              <p:nvPr/>
            </p:nvSpPr>
            <p:spPr bwMode="auto">
              <a:xfrm flipH="1">
                <a:off x="1616" y="1247"/>
                <a:ext cx="90" cy="91"/>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16" name="Line 305"/>
              <p:cNvSpPr>
                <a:spLocks noChangeShapeType="1"/>
              </p:cNvSpPr>
              <p:nvPr/>
            </p:nvSpPr>
            <p:spPr bwMode="auto">
              <a:xfrm>
                <a:off x="1360" y="1247"/>
                <a:ext cx="90" cy="91"/>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grpSp>
      </p:grpSp>
      <p:sp>
        <p:nvSpPr>
          <p:cNvPr id="20" name="TextBox 19"/>
          <p:cNvSpPr txBox="1"/>
          <p:nvPr/>
        </p:nvSpPr>
        <p:spPr>
          <a:xfrm>
            <a:off x="332658" y="2319729"/>
            <a:ext cx="3041442" cy="2298065"/>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Very high mix and product flexibility </a:t>
            </a:r>
            <a:endParaRPr lang="en-GB" sz="2000" b="0" dirty="0" smtClean="0"/>
          </a:p>
          <a:p>
            <a:pPr marL="171450" indent="-171450">
              <a:lnSpc>
                <a:spcPct val="120000"/>
              </a:lnSpc>
              <a:buFont typeface="Arial" charset="0"/>
              <a:buChar char="•"/>
            </a:pPr>
            <a:r>
              <a:rPr lang="en-GB" sz="2000" b="0" dirty="0"/>
              <a:t>Product or customer not moved </a:t>
            </a:r>
            <a:r>
              <a:rPr lang="en-GB" sz="2000" b="0" dirty="0" smtClean="0"/>
              <a:t>or disturbed</a:t>
            </a:r>
          </a:p>
          <a:p>
            <a:pPr marL="171450" indent="-171450">
              <a:lnSpc>
                <a:spcPct val="120000"/>
              </a:lnSpc>
              <a:buFont typeface="Arial" charset="0"/>
              <a:buChar char="•"/>
            </a:pPr>
            <a:r>
              <a:rPr lang="en-GB" sz="2000" b="0" dirty="0" smtClean="0"/>
              <a:t>High variety of tasks for staff</a:t>
            </a:r>
            <a:endParaRPr lang="en-US" sz="2000" b="0" dirty="0"/>
          </a:p>
        </p:txBody>
      </p:sp>
      <p:sp>
        <p:nvSpPr>
          <p:cNvPr id="21" name="TextBox 20"/>
          <p:cNvSpPr txBox="1"/>
          <p:nvPr/>
        </p:nvSpPr>
        <p:spPr>
          <a:xfrm>
            <a:off x="5563006" y="2319729"/>
            <a:ext cx="3041442" cy="2667397"/>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Very high </a:t>
            </a:r>
            <a:r>
              <a:rPr lang="en-GB" sz="2000" b="0" dirty="0" smtClean="0"/>
              <a:t>unit costs</a:t>
            </a:r>
          </a:p>
          <a:p>
            <a:pPr marL="171450" indent="-171450">
              <a:lnSpc>
                <a:spcPct val="120000"/>
              </a:lnSpc>
              <a:buFont typeface="Arial" charset="0"/>
              <a:buChar char="•"/>
            </a:pPr>
            <a:r>
              <a:rPr lang="en-GB" sz="2000" b="0" dirty="0" smtClean="0"/>
              <a:t>Scheduling of space and activities can be difficult</a:t>
            </a:r>
          </a:p>
          <a:p>
            <a:pPr marL="171450" indent="-171450">
              <a:lnSpc>
                <a:spcPct val="120000"/>
              </a:lnSpc>
              <a:buFont typeface="Arial" charset="0"/>
              <a:buChar char="•"/>
            </a:pPr>
            <a:r>
              <a:rPr lang="en-GB" sz="2000" b="0" dirty="0" smtClean="0"/>
              <a:t>Can mean much movement of equipment and staff</a:t>
            </a:r>
          </a:p>
        </p:txBody>
      </p:sp>
    </p:spTree>
    <p:extLst>
      <p:ext uri="{BB962C8B-B14F-4D97-AF65-F5344CB8AC3E}">
        <p14:creationId xmlns:p14="http://schemas.microsoft.com/office/powerpoint/2010/main" val="3307873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6"/>
          <p:cNvSpPr>
            <a:spLocks noChangeArrowheads="1"/>
          </p:cNvSpPr>
          <p:nvPr/>
        </p:nvSpPr>
        <p:spPr bwMode="auto">
          <a:xfrm>
            <a:off x="42169" y="28518"/>
            <a:ext cx="9127232" cy="520655"/>
          </a:xfrm>
          <a:prstGeom prst="rect">
            <a:avLst/>
          </a:prstGeom>
          <a:noFill/>
          <a:ln w="12700">
            <a:noFill/>
            <a:miter lim="800000"/>
            <a:headEnd/>
            <a:tailEnd/>
          </a:ln>
        </p:spPr>
        <p:txBody>
          <a:bodyPr wrap="square" lIns="90488" tIns="44450" rIns="90488" bIns="44450">
            <a:spAutoFit/>
          </a:bodyPr>
          <a:lstStyle/>
          <a:p>
            <a:pPr>
              <a:spcBef>
                <a:spcPct val="50000"/>
              </a:spcBef>
            </a:pPr>
            <a:r>
              <a:rPr lang="en-GB" sz="2800" b="1" dirty="0">
                <a:solidFill>
                  <a:srgbClr val="007FA3"/>
                </a:solidFill>
              </a:rPr>
              <a:t>A</a:t>
            </a:r>
            <a:r>
              <a:rPr lang="en-GB" sz="2800" b="1" dirty="0" smtClean="0">
                <a:solidFill>
                  <a:srgbClr val="007FA3"/>
                </a:solidFill>
              </a:rPr>
              <a:t>dvantages </a:t>
            </a:r>
            <a:r>
              <a:rPr lang="en-GB" sz="2800" b="1" dirty="0">
                <a:solidFill>
                  <a:srgbClr val="007FA3"/>
                </a:solidFill>
              </a:rPr>
              <a:t>and disadvantages of </a:t>
            </a:r>
            <a:r>
              <a:rPr lang="en-GB" sz="2800" b="1" dirty="0" smtClean="0">
                <a:solidFill>
                  <a:srgbClr val="007FA3"/>
                </a:solidFill>
              </a:rPr>
              <a:t>functional layout</a:t>
            </a:r>
            <a:endParaRPr lang="en-GB" sz="2800" b="1" dirty="0">
              <a:solidFill>
                <a:srgbClr val="007FA3"/>
              </a:solidFill>
            </a:endParaRPr>
          </a:p>
        </p:txBody>
      </p:sp>
      <p:sp>
        <p:nvSpPr>
          <p:cNvPr id="5" name="Rectangle 192"/>
          <p:cNvSpPr>
            <a:spLocks noChangeArrowheads="1"/>
          </p:cNvSpPr>
          <p:nvPr/>
        </p:nvSpPr>
        <p:spPr bwMode="auto">
          <a:xfrm>
            <a:off x="539552" y="1268760"/>
            <a:ext cx="1910519"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Advantages</a:t>
            </a:r>
            <a:endParaRPr lang="en-US" sz="2000" b="0" dirty="0"/>
          </a:p>
        </p:txBody>
      </p:sp>
      <p:sp>
        <p:nvSpPr>
          <p:cNvPr id="6" name="Rectangle 192"/>
          <p:cNvSpPr>
            <a:spLocks noChangeArrowheads="1"/>
          </p:cNvSpPr>
          <p:nvPr/>
        </p:nvSpPr>
        <p:spPr bwMode="auto">
          <a:xfrm>
            <a:off x="6228184" y="1268760"/>
            <a:ext cx="2171873"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Disadvantages</a:t>
            </a:r>
            <a:endParaRPr lang="en-US" sz="2000" b="0" dirty="0"/>
          </a:p>
        </p:txBody>
      </p:sp>
      <p:sp>
        <p:nvSpPr>
          <p:cNvPr id="11" name="Rectangle 193"/>
          <p:cNvSpPr>
            <a:spLocks noChangeArrowheads="1"/>
          </p:cNvSpPr>
          <p:nvPr/>
        </p:nvSpPr>
        <p:spPr bwMode="auto">
          <a:xfrm>
            <a:off x="3635897" y="2060849"/>
            <a:ext cx="1728190" cy="818174"/>
          </a:xfrm>
          <a:prstGeom prst="rect">
            <a:avLst/>
          </a:prstGeom>
          <a:noFill/>
          <a:ln w="12700">
            <a:noFill/>
            <a:miter lim="800000"/>
            <a:headEnd/>
            <a:tailEnd/>
          </a:ln>
        </p:spPr>
        <p:txBody>
          <a:bodyPr wrap="square" lIns="90488" tIns="44450" rIns="90488" bIns="44450">
            <a:spAutoFit/>
          </a:bodyPr>
          <a:lstStyle/>
          <a:p>
            <a:pPr algn="ctr">
              <a:lnSpc>
                <a:spcPct val="120000"/>
              </a:lnSpc>
              <a:spcBef>
                <a:spcPct val="50000"/>
              </a:spcBef>
            </a:pPr>
            <a:r>
              <a:rPr lang="en-GB" sz="2000" b="0" dirty="0"/>
              <a:t>Functional layout</a:t>
            </a:r>
            <a:endParaRPr lang="en-US" sz="2000" b="0" dirty="0"/>
          </a:p>
        </p:txBody>
      </p:sp>
      <p:grpSp>
        <p:nvGrpSpPr>
          <p:cNvPr id="12" name="Group 11"/>
          <p:cNvGrpSpPr/>
          <p:nvPr/>
        </p:nvGrpSpPr>
        <p:grpSpPr>
          <a:xfrm>
            <a:off x="3563888" y="2805717"/>
            <a:ext cx="1800200" cy="1775411"/>
            <a:chOff x="1343632" y="3357759"/>
            <a:chExt cx="933240" cy="726913"/>
          </a:xfrm>
        </p:grpSpPr>
        <p:sp>
          <p:nvSpPr>
            <p:cNvPr id="13" name="Rectangle 182"/>
            <p:cNvSpPr>
              <a:spLocks noChangeArrowheads="1"/>
            </p:cNvSpPr>
            <p:nvPr/>
          </p:nvSpPr>
          <p:spPr bwMode="auto">
            <a:xfrm>
              <a:off x="1343632" y="3357759"/>
              <a:ext cx="933240" cy="726913"/>
            </a:xfrm>
            <a:prstGeom prst="rect">
              <a:avLst/>
            </a:prstGeom>
            <a:solidFill>
              <a:srgbClr val="FFFFCC"/>
            </a:solidFill>
            <a:ln w="19050">
              <a:solidFill>
                <a:schemeClr val="bg1"/>
              </a:solidFill>
              <a:miter lim="800000"/>
              <a:headEnd/>
              <a:tailEnd/>
            </a:ln>
          </p:spPr>
          <p:txBody>
            <a:bodyPr wrap="none" anchor="ctr"/>
            <a:lstStyle/>
            <a:p>
              <a:pPr>
                <a:lnSpc>
                  <a:spcPct val="120000"/>
                </a:lnSpc>
              </a:pPr>
              <a:endParaRPr lang="en-GB" sz="2000" b="0"/>
            </a:p>
          </p:txBody>
        </p:sp>
        <p:sp>
          <p:nvSpPr>
            <p:cNvPr id="14" name="Oval 75"/>
            <p:cNvSpPr>
              <a:spLocks noChangeArrowheads="1"/>
            </p:cNvSpPr>
            <p:nvPr/>
          </p:nvSpPr>
          <p:spPr bwMode="auto">
            <a:xfrm>
              <a:off x="1651804" y="3657347"/>
              <a:ext cx="108252" cy="9361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5" name="Oval 76"/>
            <p:cNvSpPr>
              <a:spLocks noChangeArrowheads="1"/>
            </p:cNvSpPr>
            <p:nvPr/>
          </p:nvSpPr>
          <p:spPr bwMode="auto">
            <a:xfrm>
              <a:off x="1659660" y="3902324"/>
              <a:ext cx="108252" cy="9361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6" name="Oval 77"/>
            <p:cNvSpPr>
              <a:spLocks noChangeArrowheads="1"/>
            </p:cNvSpPr>
            <p:nvPr/>
          </p:nvSpPr>
          <p:spPr bwMode="auto">
            <a:xfrm>
              <a:off x="1927672" y="3437564"/>
              <a:ext cx="108252" cy="944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7" name="Oval 78"/>
            <p:cNvSpPr>
              <a:spLocks noChangeArrowheads="1"/>
            </p:cNvSpPr>
            <p:nvPr/>
          </p:nvSpPr>
          <p:spPr bwMode="auto">
            <a:xfrm>
              <a:off x="1944259" y="3657347"/>
              <a:ext cx="109126" cy="9361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8" name="Oval 79"/>
            <p:cNvSpPr>
              <a:spLocks noChangeArrowheads="1"/>
            </p:cNvSpPr>
            <p:nvPr/>
          </p:nvSpPr>
          <p:spPr bwMode="auto">
            <a:xfrm>
              <a:off x="1952989" y="3902324"/>
              <a:ext cx="109126" cy="9361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9" name="Line 290"/>
            <p:cNvSpPr>
              <a:spLocks noChangeShapeType="1"/>
            </p:cNvSpPr>
            <p:nvPr/>
          </p:nvSpPr>
          <p:spPr bwMode="auto">
            <a:xfrm>
              <a:off x="1443888" y="3917587"/>
              <a:ext cx="198172" cy="325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0" name="Line 291"/>
            <p:cNvSpPr>
              <a:spLocks noChangeShapeType="1"/>
            </p:cNvSpPr>
            <p:nvPr/>
          </p:nvSpPr>
          <p:spPr bwMode="auto">
            <a:xfrm flipV="1">
              <a:off x="1748707" y="3749331"/>
              <a:ext cx="198172" cy="14815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1" name="Line 292"/>
            <p:cNvSpPr>
              <a:spLocks noChangeShapeType="1"/>
            </p:cNvSpPr>
            <p:nvPr/>
          </p:nvSpPr>
          <p:spPr bwMode="auto">
            <a:xfrm flipH="1">
              <a:off x="1748707" y="3712700"/>
              <a:ext cx="198172" cy="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2" name="Line 293"/>
            <p:cNvSpPr>
              <a:spLocks noChangeShapeType="1"/>
            </p:cNvSpPr>
            <p:nvPr/>
          </p:nvSpPr>
          <p:spPr bwMode="auto">
            <a:xfrm flipV="1">
              <a:off x="1698946" y="3534431"/>
              <a:ext cx="0" cy="11070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3" name="Line 294"/>
            <p:cNvSpPr>
              <a:spLocks noChangeShapeType="1"/>
            </p:cNvSpPr>
            <p:nvPr/>
          </p:nvSpPr>
          <p:spPr bwMode="auto">
            <a:xfrm>
              <a:off x="1748342" y="3469590"/>
              <a:ext cx="198172" cy="325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4" name="Line 295"/>
            <p:cNvSpPr>
              <a:spLocks noChangeShapeType="1"/>
            </p:cNvSpPr>
            <p:nvPr/>
          </p:nvSpPr>
          <p:spPr bwMode="auto">
            <a:xfrm>
              <a:off x="1989655" y="3537687"/>
              <a:ext cx="0" cy="11070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5" name="Line 297"/>
            <p:cNvSpPr>
              <a:spLocks noChangeShapeType="1"/>
            </p:cNvSpPr>
            <p:nvPr/>
          </p:nvSpPr>
          <p:spPr bwMode="auto">
            <a:xfrm>
              <a:off x="2058623" y="3681442"/>
              <a:ext cx="198171" cy="3256"/>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6" name="Oval 74"/>
            <p:cNvSpPr>
              <a:spLocks noChangeArrowheads="1"/>
            </p:cNvSpPr>
            <p:nvPr/>
          </p:nvSpPr>
          <p:spPr bwMode="auto">
            <a:xfrm>
              <a:off x="1639582" y="3433214"/>
              <a:ext cx="109125" cy="944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27" name="Line 285"/>
            <p:cNvSpPr>
              <a:spLocks noChangeShapeType="1"/>
            </p:cNvSpPr>
            <p:nvPr/>
          </p:nvSpPr>
          <p:spPr bwMode="auto">
            <a:xfrm>
              <a:off x="1448028" y="3973445"/>
              <a:ext cx="196824" cy="4065"/>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28" name="Line 285"/>
            <p:cNvSpPr>
              <a:spLocks noChangeShapeType="1"/>
            </p:cNvSpPr>
            <p:nvPr/>
          </p:nvSpPr>
          <p:spPr bwMode="auto">
            <a:xfrm flipV="1">
              <a:off x="1791280" y="3946281"/>
              <a:ext cx="169598" cy="8674"/>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29" name="Line 285"/>
            <p:cNvSpPr>
              <a:spLocks noChangeShapeType="1"/>
            </p:cNvSpPr>
            <p:nvPr/>
          </p:nvSpPr>
          <p:spPr bwMode="auto">
            <a:xfrm flipH="1" flipV="1">
              <a:off x="2002227" y="3756023"/>
              <a:ext cx="0" cy="139468"/>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0" name="Line 285"/>
            <p:cNvSpPr>
              <a:spLocks noChangeShapeType="1"/>
            </p:cNvSpPr>
            <p:nvPr/>
          </p:nvSpPr>
          <p:spPr bwMode="auto">
            <a:xfrm>
              <a:off x="2066718" y="3720501"/>
              <a:ext cx="196824" cy="4065"/>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grpSp>
      <p:sp>
        <p:nvSpPr>
          <p:cNvPr id="9" name="TextBox 8"/>
          <p:cNvSpPr txBox="1"/>
          <p:nvPr/>
        </p:nvSpPr>
        <p:spPr>
          <a:xfrm>
            <a:off x="179512" y="2323357"/>
            <a:ext cx="3117657" cy="2667398"/>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H</a:t>
            </a:r>
            <a:r>
              <a:rPr lang="en-GB" sz="2000" b="0" dirty="0" smtClean="0"/>
              <a:t>igh </a:t>
            </a:r>
            <a:r>
              <a:rPr lang="en-GB" sz="2000" b="0" dirty="0"/>
              <a:t>mix and product flexibility </a:t>
            </a:r>
            <a:endParaRPr lang="en-GB" sz="2000" b="0" dirty="0" smtClean="0"/>
          </a:p>
          <a:p>
            <a:pPr marL="171450" indent="-171450">
              <a:lnSpc>
                <a:spcPct val="120000"/>
              </a:lnSpc>
              <a:buFont typeface="Arial" charset="0"/>
              <a:buChar char="•"/>
            </a:pPr>
            <a:r>
              <a:rPr lang="en-GB" sz="2000" b="0" dirty="0" smtClean="0"/>
              <a:t>Relatively robust in the case of disruptions</a:t>
            </a:r>
          </a:p>
          <a:p>
            <a:pPr marL="171450" indent="-171450">
              <a:lnSpc>
                <a:spcPct val="120000"/>
              </a:lnSpc>
              <a:buFont typeface="Arial" charset="0"/>
              <a:buChar char="•"/>
            </a:pPr>
            <a:r>
              <a:rPr lang="en-GB" sz="2000" b="0" dirty="0" smtClean="0"/>
              <a:t>Relatively easy supervision of transforming resources</a:t>
            </a:r>
            <a:endParaRPr lang="en-US" sz="2000" b="0" dirty="0"/>
          </a:p>
        </p:txBody>
      </p:sp>
      <p:sp>
        <p:nvSpPr>
          <p:cNvPr id="10" name="TextBox 9"/>
          <p:cNvSpPr txBox="1"/>
          <p:nvPr/>
        </p:nvSpPr>
        <p:spPr>
          <a:xfrm>
            <a:off x="5540929" y="2323357"/>
            <a:ext cx="3207535" cy="2298065"/>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Low facilities utilization</a:t>
            </a:r>
          </a:p>
          <a:p>
            <a:pPr marL="171450" indent="-171450">
              <a:lnSpc>
                <a:spcPct val="120000"/>
              </a:lnSpc>
              <a:buFont typeface="Arial" charset="0"/>
              <a:buChar char="•"/>
            </a:pPr>
            <a:r>
              <a:rPr lang="en-GB" sz="2000" b="0" dirty="0" smtClean="0"/>
              <a:t> </a:t>
            </a:r>
            <a:r>
              <a:rPr lang="en-GB" sz="2000" b="0" dirty="0"/>
              <a:t>Can have very high </a:t>
            </a:r>
            <a:r>
              <a:rPr lang="en-GB" sz="2000" b="0" dirty="0" smtClean="0"/>
              <a:t>work-in-progress or customer queuing</a:t>
            </a:r>
            <a:endParaRPr lang="en-GB" sz="2000" b="0" dirty="0"/>
          </a:p>
          <a:p>
            <a:pPr marL="171450" indent="-171450">
              <a:lnSpc>
                <a:spcPct val="120000"/>
              </a:lnSpc>
              <a:buFont typeface="Arial" charset="0"/>
              <a:buChar char="•"/>
            </a:pPr>
            <a:r>
              <a:rPr lang="en-GB" sz="2000" b="0" dirty="0"/>
              <a:t>Complex flow can be </a:t>
            </a:r>
            <a:r>
              <a:rPr lang="en-GB" sz="2000" b="0" dirty="0" smtClean="0"/>
              <a:t>difficult to control</a:t>
            </a:r>
            <a:endParaRPr lang="en-GB" sz="2000" b="0" dirty="0"/>
          </a:p>
        </p:txBody>
      </p:sp>
    </p:spTree>
    <p:extLst>
      <p:ext uri="{BB962C8B-B14F-4D97-AF65-F5344CB8AC3E}">
        <p14:creationId xmlns:p14="http://schemas.microsoft.com/office/powerpoint/2010/main" val="1831395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6"/>
          <p:cNvSpPr>
            <a:spLocks noChangeArrowheads="1"/>
          </p:cNvSpPr>
          <p:nvPr/>
        </p:nvSpPr>
        <p:spPr bwMode="auto">
          <a:xfrm>
            <a:off x="42169" y="28518"/>
            <a:ext cx="9127232" cy="520655"/>
          </a:xfrm>
          <a:prstGeom prst="rect">
            <a:avLst/>
          </a:prstGeom>
          <a:noFill/>
          <a:ln w="12700">
            <a:noFill/>
            <a:miter lim="800000"/>
            <a:headEnd/>
            <a:tailEnd/>
          </a:ln>
        </p:spPr>
        <p:txBody>
          <a:bodyPr wrap="square" lIns="90488" tIns="44450" rIns="90488" bIns="44450">
            <a:spAutoFit/>
          </a:bodyPr>
          <a:lstStyle/>
          <a:p>
            <a:pPr>
              <a:spcBef>
                <a:spcPct val="50000"/>
              </a:spcBef>
            </a:pPr>
            <a:r>
              <a:rPr lang="en-GB" sz="2800" b="1" dirty="0">
                <a:solidFill>
                  <a:srgbClr val="007FA3"/>
                </a:solidFill>
              </a:rPr>
              <a:t>A</a:t>
            </a:r>
            <a:r>
              <a:rPr lang="en-GB" sz="2800" b="1" dirty="0" smtClean="0">
                <a:solidFill>
                  <a:srgbClr val="007FA3"/>
                </a:solidFill>
              </a:rPr>
              <a:t>dvantages </a:t>
            </a:r>
            <a:r>
              <a:rPr lang="en-GB" sz="2800" b="1" dirty="0">
                <a:solidFill>
                  <a:srgbClr val="007FA3"/>
                </a:solidFill>
              </a:rPr>
              <a:t>and disadvantages of </a:t>
            </a:r>
            <a:r>
              <a:rPr lang="en-GB" sz="2800" b="1" dirty="0" smtClean="0">
                <a:solidFill>
                  <a:srgbClr val="007FA3"/>
                </a:solidFill>
              </a:rPr>
              <a:t>cell layout</a:t>
            </a:r>
            <a:endParaRPr lang="en-GB" sz="2800" b="1" dirty="0">
              <a:solidFill>
                <a:srgbClr val="007FA3"/>
              </a:solidFill>
            </a:endParaRPr>
          </a:p>
        </p:txBody>
      </p:sp>
      <p:sp>
        <p:nvSpPr>
          <p:cNvPr id="5" name="Rectangle 192"/>
          <p:cNvSpPr>
            <a:spLocks noChangeArrowheads="1"/>
          </p:cNvSpPr>
          <p:nvPr/>
        </p:nvSpPr>
        <p:spPr bwMode="auto">
          <a:xfrm>
            <a:off x="539552" y="1268760"/>
            <a:ext cx="1910519"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Advantages</a:t>
            </a:r>
            <a:endParaRPr lang="en-US" sz="2000" b="0" dirty="0"/>
          </a:p>
        </p:txBody>
      </p:sp>
      <p:sp>
        <p:nvSpPr>
          <p:cNvPr id="6" name="Rectangle 192"/>
          <p:cNvSpPr>
            <a:spLocks noChangeArrowheads="1"/>
          </p:cNvSpPr>
          <p:nvPr/>
        </p:nvSpPr>
        <p:spPr bwMode="auto">
          <a:xfrm>
            <a:off x="6228184" y="1268760"/>
            <a:ext cx="2171873"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Disadvantages</a:t>
            </a:r>
            <a:endParaRPr lang="en-US" sz="2000" b="0" dirty="0"/>
          </a:p>
        </p:txBody>
      </p:sp>
      <p:sp>
        <p:nvSpPr>
          <p:cNvPr id="11" name="Rectangle 194"/>
          <p:cNvSpPr>
            <a:spLocks noChangeArrowheads="1"/>
          </p:cNvSpPr>
          <p:nvPr/>
        </p:nvSpPr>
        <p:spPr bwMode="auto">
          <a:xfrm>
            <a:off x="3905452" y="2132856"/>
            <a:ext cx="1530644" cy="448841"/>
          </a:xfrm>
          <a:prstGeom prst="rect">
            <a:avLst/>
          </a:prstGeom>
          <a:noFill/>
          <a:ln w="12700">
            <a:noFill/>
            <a:miter lim="800000"/>
            <a:headEnd/>
            <a:tailEnd/>
          </a:ln>
        </p:spPr>
        <p:txBody>
          <a:bodyPr wrap="square" lIns="90488" tIns="44450" rIns="90488" bIns="44450">
            <a:spAutoFit/>
          </a:bodyPr>
          <a:lstStyle/>
          <a:p>
            <a:pPr algn="ctr">
              <a:lnSpc>
                <a:spcPct val="120000"/>
              </a:lnSpc>
              <a:spcBef>
                <a:spcPct val="50000"/>
              </a:spcBef>
            </a:pPr>
            <a:r>
              <a:rPr lang="en-GB" sz="2000" b="0" dirty="0"/>
              <a:t>Cell layout</a:t>
            </a:r>
            <a:endParaRPr lang="en-US" sz="2000" b="0" dirty="0"/>
          </a:p>
        </p:txBody>
      </p:sp>
      <p:grpSp>
        <p:nvGrpSpPr>
          <p:cNvPr id="12" name="Group 11"/>
          <p:cNvGrpSpPr/>
          <p:nvPr/>
        </p:nvGrpSpPr>
        <p:grpSpPr>
          <a:xfrm>
            <a:off x="3635896" y="2725344"/>
            <a:ext cx="1908761" cy="2215824"/>
            <a:chOff x="3211116" y="3125788"/>
            <a:chExt cx="1698625" cy="1417637"/>
          </a:xfrm>
        </p:grpSpPr>
        <p:sp>
          <p:nvSpPr>
            <p:cNvPr id="13" name="Rectangle 183"/>
            <p:cNvSpPr>
              <a:spLocks noChangeArrowheads="1"/>
            </p:cNvSpPr>
            <p:nvPr/>
          </p:nvSpPr>
          <p:spPr bwMode="auto">
            <a:xfrm>
              <a:off x="3211116" y="3125788"/>
              <a:ext cx="1698625" cy="1417637"/>
            </a:xfrm>
            <a:prstGeom prst="rect">
              <a:avLst/>
            </a:prstGeom>
            <a:solidFill>
              <a:srgbClr val="FFFFCC"/>
            </a:solidFill>
            <a:ln w="19050">
              <a:solidFill>
                <a:schemeClr val="bg1"/>
              </a:solidFill>
              <a:miter lim="800000"/>
              <a:headEnd/>
              <a:tailEnd/>
            </a:ln>
          </p:spPr>
          <p:txBody>
            <a:bodyPr wrap="none" anchor="ctr"/>
            <a:lstStyle/>
            <a:p>
              <a:pPr>
                <a:lnSpc>
                  <a:spcPct val="120000"/>
                </a:lnSpc>
              </a:pPr>
              <a:endParaRPr lang="en-GB" sz="2000" b="0"/>
            </a:p>
          </p:txBody>
        </p:sp>
        <p:sp>
          <p:nvSpPr>
            <p:cNvPr id="14" name="Oval 102"/>
            <p:cNvSpPr>
              <a:spLocks noChangeArrowheads="1"/>
            </p:cNvSpPr>
            <p:nvPr/>
          </p:nvSpPr>
          <p:spPr bwMode="auto">
            <a:xfrm>
              <a:off x="3769916" y="3281363"/>
              <a:ext cx="158750"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5" name="Oval 103"/>
            <p:cNvSpPr>
              <a:spLocks noChangeArrowheads="1"/>
            </p:cNvSpPr>
            <p:nvPr/>
          </p:nvSpPr>
          <p:spPr bwMode="auto">
            <a:xfrm>
              <a:off x="3761979" y="3617913"/>
              <a:ext cx="155575"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6" name="Oval 105"/>
            <p:cNvSpPr>
              <a:spLocks noChangeArrowheads="1"/>
            </p:cNvSpPr>
            <p:nvPr/>
          </p:nvSpPr>
          <p:spPr bwMode="auto">
            <a:xfrm>
              <a:off x="4236641" y="3281363"/>
              <a:ext cx="160338"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7" name="Oval 106"/>
            <p:cNvSpPr>
              <a:spLocks noChangeArrowheads="1"/>
            </p:cNvSpPr>
            <p:nvPr/>
          </p:nvSpPr>
          <p:spPr bwMode="auto">
            <a:xfrm>
              <a:off x="4252516" y="3617913"/>
              <a:ext cx="160338"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8" name="Rectangle 139"/>
            <p:cNvSpPr>
              <a:spLocks noChangeArrowheads="1"/>
            </p:cNvSpPr>
            <p:nvPr/>
          </p:nvSpPr>
          <p:spPr bwMode="auto">
            <a:xfrm>
              <a:off x="3614341" y="3244850"/>
              <a:ext cx="900113" cy="577850"/>
            </a:xfrm>
            <a:prstGeom prst="rect">
              <a:avLst/>
            </a:prstGeom>
            <a:noFill/>
            <a:ln w="19050">
              <a:solidFill>
                <a:schemeClr val="tx1"/>
              </a:solidFill>
              <a:miter lim="800000"/>
              <a:headEnd/>
              <a:tailEnd/>
            </a:ln>
          </p:spPr>
          <p:txBody>
            <a:bodyPr wrap="none" anchor="ctr"/>
            <a:lstStyle/>
            <a:p>
              <a:pPr>
                <a:lnSpc>
                  <a:spcPct val="120000"/>
                </a:lnSpc>
              </a:pPr>
              <a:endParaRPr lang="en-GB" sz="2000" b="0"/>
            </a:p>
          </p:txBody>
        </p:sp>
        <p:sp>
          <p:nvSpPr>
            <p:cNvPr id="19" name="Rectangle 140"/>
            <p:cNvSpPr>
              <a:spLocks noChangeArrowheads="1"/>
            </p:cNvSpPr>
            <p:nvPr/>
          </p:nvSpPr>
          <p:spPr bwMode="auto">
            <a:xfrm>
              <a:off x="3614341" y="3894138"/>
              <a:ext cx="900113" cy="576262"/>
            </a:xfrm>
            <a:prstGeom prst="rect">
              <a:avLst/>
            </a:prstGeom>
            <a:noFill/>
            <a:ln w="19050">
              <a:solidFill>
                <a:schemeClr val="tx1"/>
              </a:solidFill>
              <a:miter lim="800000"/>
              <a:headEnd/>
              <a:tailEnd/>
            </a:ln>
          </p:spPr>
          <p:txBody>
            <a:bodyPr wrap="none" anchor="ctr"/>
            <a:lstStyle/>
            <a:p>
              <a:pPr>
                <a:lnSpc>
                  <a:spcPct val="120000"/>
                </a:lnSpc>
              </a:pPr>
              <a:endParaRPr lang="en-GB" sz="2000" b="0"/>
            </a:p>
          </p:txBody>
        </p:sp>
        <p:sp>
          <p:nvSpPr>
            <p:cNvPr id="20" name="Line 141"/>
            <p:cNvSpPr>
              <a:spLocks noChangeShapeType="1"/>
            </p:cNvSpPr>
            <p:nvPr/>
          </p:nvSpPr>
          <p:spPr bwMode="auto">
            <a:xfrm>
              <a:off x="3387329" y="3846512"/>
              <a:ext cx="1587" cy="149225"/>
            </a:xfrm>
            <a:prstGeom prst="line">
              <a:avLst/>
            </a:prstGeom>
            <a:noFill/>
            <a:ln w="19050">
              <a:solidFill>
                <a:srgbClr val="FF3300"/>
              </a:solidFill>
              <a:round/>
              <a:headEnd/>
              <a:tailEnd/>
            </a:ln>
          </p:spPr>
          <p:txBody>
            <a:bodyPr/>
            <a:lstStyle/>
            <a:p>
              <a:pPr>
                <a:lnSpc>
                  <a:spcPct val="120000"/>
                </a:lnSpc>
              </a:pPr>
              <a:endParaRPr lang="en-GB" sz="2000" b="0"/>
            </a:p>
          </p:txBody>
        </p:sp>
        <p:sp>
          <p:nvSpPr>
            <p:cNvPr id="21" name="Line 142"/>
            <p:cNvSpPr>
              <a:spLocks noChangeShapeType="1"/>
            </p:cNvSpPr>
            <p:nvPr/>
          </p:nvSpPr>
          <p:spPr bwMode="auto">
            <a:xfrm>
              <a:off x="3274616" y="3846513"/>
              <a:ext cx="112713" cy="0"/>
            </a:xfrm>
            <a:prstGeom prst="line">
              <a:avLst/>
            </a:prstGeom>
            <a:noFill/>
            <a:ln w="19050">
              <a:solidFill>
                <a:schemeClr val="tx1"/>
              </a:solidFill>
              <a:round/>
              <a:headEnd/>
              <a:tailEnd/>
            </a:ln>
          </p:spPr>
          <p:txBody>
            <a:bodyPr/>
            <a:lstStyle/>
            <a:p>
              <a:pPr>
                <a:lnSpc>
                  <a:spcPct val="120000"/>
                </a:lnSpc>
              </a:pPr>
              <a:endParaRPr lang="en-GB" sz="2000" b="0"/>
            </a:p>
          </p:txBody>
        </p:sp>
        <p:sp>
          <p:nvSpPr>
            <p:cNvPr id="22" name="Oval 265"/>
            <p:cNvSpPr>
              <a:spLocks noChangeArrowheads="1"/>
            </p:cNvSpPr>
            <p:nvPr/>
          </p:nvSpPr>
          <p:spPr bwMode="auto">
            <a:xfrm>
              <a:off x="3774679" y="3937000"/>
              <a:ext cx="158750"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23" name="Oval 266"/>
            <p:cNvSpPr>
              <a:spLocks noChangeArrowheads="1"/>
            </p:cNvSpPr>
            <p:nvPr/>
          </p:nvSpPr>
          <p:spPr bwMode="auto">
            <a:xfrm>
              <a:off x="3779441" y="4273550"/>
              <a:ext cx="155575"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24" name="Oval 267"/>
            <p:cNvSpPr>
              <a:spLocks noChangeArrowheads="1"/>
            </p:cNvSpPr>
            <p:nvPr/>
          </p:nvSpPr>
          <p:spPr bwMode="auto">
            <a:xfrm>
              <a:off x="4241404" y="3937000"/>
              <a:ext cx="160337"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25" name="Oval 268"/>
            <p:cNvSpPr>
              <a:spLocks noChangeArrowheads="1"/>
            </p:cNvSpPr>
            <p:nvPr/>
          </p:nvSpPr>
          <p:spPr bwMode="auto">
            <a:xfrm>
              <a:off x="4269979" y="4273550"/>
              <a:ext cx="160337" cy="161925"/>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26" name="Line 279"/>
            <p:cNvSpPr>
              <a:spLocks noChangeShapeType="1"/>
            </p:cNvSpPr>
            <p:nvPr/>
          </p:nvSpPr>
          <p:spPr bwMode="auto">
            <a:xfrm>
              <a:off x="3388916" y="4008438"/>
              <a:ext cx="360363" cy="635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7" name="Line 280"/>
            <p:cNvSpPr>
              <a:spLocks noChangeShapeType="1"/>
            </p:cNvSpPr>
            <p:nvPr/>
          </p:nvSpPr>
          <p:spPr bwMode="auto">
            <a:xfrm rot="16200000" flipH="1">
              <a:off x="3769122" y="4191794"/>
              <a:ext cx="179388" cy="635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8" name="Line 281"/>
            <p:cNvSpPr>
              <a:spLocks noChangeShapeType="1"/>
            </p:cNvSpPr>
            <p:nvPr/>
          </p:nvSpPr>
          <p:spPr bwMode="auto">
            <a:xfrm flipV="1">
              <a:off x="3906441" y="4048125"/>
              <a:ext cx="358775" cy="288925"/>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9" name="Line 282"/>
            <p:cNvSpPr>
              <a:spLocks noChangeShapeType="1"/>
            </p:cNvSpPr>
            <p:nvPr/>
          </p:nvSpPr>
          <p:spPr bwMode="auto">
            <a:xfrm rot="16200000" flipH="1">
              <a:off x="4245372" y="4201319"/>
              <a:ext cx="179388" cy="635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30" name="Line 283"/>
            <p:cNvSpPr>
              <a:spLocks noChangeShapeType="1"/>
            </p:cNvSpPr>
            <p:nvPr/>
          </p:nvSpPr>
          <p:spPr bwMode="auto">
            <a:xfrm>
              <a:off x="4450293" y="4342322"/>
              <a:ext cx="360362" cy="635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31" name="Line 284"/>
            <p:cNvSpPr>
              <a:spLocks noChangeShapeType="1"/>
            </p:cNvSpPr>
            <p:nvPr/>
          </p:nvSpPr>
          <p:spPr bwMode="auto">
            <a:xfrm>
              <a:off x="3388916" y="3686175"/>
              <a:ext cx="360363" cy="6350"/>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2" name="Line 285"/>
            <p:cNvSpPr>
              <a:spLocks noChangeShapeType="1"/>
            </p:cNvSpPr>
            <p:nvPr/>
          </p:nvSpPr>
          <p:spPr bwMode="auto">
            <a:xfrm>
              <a:off x="3933429" y="3689350"/>
              <a:ext cx="360362" cy="6350"/>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3" name="Line 286"/>
            <p:cNvSpPr>
              <a:spLocks noChangeShapeType="1"/>
            </p:cNvSpPr>
            <p:nvPr/>
          </p:nvSpPr>
          <p:spPr bwMode="auto">
            <a:xfrm flipH="1" flipV="1">
              <a:off x="3912791" y="3360738"/>
              <a:ext cx="358775" cy="287337"/>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4" name="Line 287"/>
            <p:cNvSpPr>
              <a:spLocks noChangeShapeType="1"/>
            </p:cNvSpPr>
            <p:nvPr/>
          </p:nvSpPr>
          <p:spPr bwMode="auto">
            <a:xfrm>
              <a:off x="3927079" y="3352800"/>
              <a:ext cx="360362" cy="6350"/>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5" name="Line 288"/>
            <p:cNvSpPr>
              <a:spLocks noChangeShapeType="1"/>
            </p:cNvSpPr>
            <p:nvPr/>
          </p:nvSpPr>
          <p:spPr bwMode="auto">
            <a:xfrm rot="16200000" flipH="1">
              <a:off x="4239022" y="3534569"/>
              <a:ext cx="179388" cy="6350"/>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6" name="Line 289"/>
            <p:cNvSpPr>
              <a:spLocks noChangeShapeType="1"/>
            </p:cNvSpPr>
            <p:nvPr/>
          </p:nvSpPr>
          <p:spPr bwMode="auto">
            <a:xfrm>
              <a:off x="4430316" y="3698875"/>
              <a:ext cx="360363" cy="6350"/>
            </a:xfrm>
            <a:prstGeom prst="line">
              <a:avLst/>
            </a:prstGeom>
            <a:noFill/>
            <a:ln w="19050">
              <a:solidFill>
                <a:srgbClr val="00B050"/>
              </a:solidFill>
              <a:round/>
              <a:headEnd/>
              <a:tailEnd type="triangle" w="med" len="med"/>
            </a:ln>
          </p:spPr>
          <p:txBody>
            <a:bodyPr/>
            <a:lstStyle/>
            <a:p>
              <a:pPr>
                <a:lnSpc>
                  <a:spcPct val="120000"/>
                </a:lnSpc>
              </a:pPr>
              <a:endParaRPr lang="en-GB" sz="2000" b="0"/>
            </a:p>
          </p:txBody>
        </p:sp>
        <p:sp>
          <p:nvSpPr>
            <p:cNvPr id="37" name="Line 141"/>
            <p:cNvSpPr>
              <a:spLocks noChangeShapeType="1"/>
            </p:cNvSpPr>
            <p:nvPr/>
          </p:nvSpPr>
          <p:spPr bwMode="auto">
            <a:xfrm>
              <a:off x="3387329" y="3692525"/>
              <a:ext cx="1587" cy="149225"/>
            </a:xfrm>
            <a:prstGeom prst="line">
              <a:avLst/>
            </a:prstGeom>
            <a:noFill/>
            <a:ln w="19050">
              <a:solidFill>
                <a:srgbClr val="00B050"/>
              </a:solidFill>
              <a:round/>
              <a:headEnd/>
              <a:tailEnd/>
            </a:ln>
          </p:spPr>
          <p:txBody>
            <a:bodyPr/>
            <a:lstStyle/>
            <a:p>
              <a:pPr>
                <a:lnSpc>
                  <a:spcPct val="120000"/>
                </a:lnSpc>
              </a:pPr>
              <a:endParaRPr lang="en-GB" sz="2000" b="0"/>
            </a:p>
          </p:txBody>
        </p:sp>
      </p:grpSp>
      <p:sp>
        <p:nvSpPr>
          <p:cNvPr id="9" name="TextBox 8"/>
          <p:cNvSpPr txBox="1"/>
          <p:nvPr/>
        </p:nvSpPr>
        <p:spPr>
          <a:xfrm>
            <a:off x="107504" y="2445921"/>
            <a:ext cx="3283087" cy="2667397"/>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smtClean="0"/>
              <a:t>Gives a compromise between cost and flexibility for relatively high-variety operations </a:t>
            </a:r>
          </a:p>
          <a:p>
            <a:pPr marL="171450" indent="-171450">
              <a:lnSpc>
                <a:spcPct val="120000"/>
              </a:lnSpc>
              <a:buFont typeface="Arial" charset="0"/>
              <a:buChar char="•"/>
            </a:pPr>
            <a:r>
              <a:rPr lang="en-GB" sz="2000" b="0" dirty="0" smtClean="0"/>
              <a:t>Fast throughput</a:t>
            </a:r>
          </a:p>
          <a:p>
            <a:pPr marL="171450" indent="-171450">
              <a:lnSpc>
                <a:spcPct val="120000"/>
              </a:lnSpc>
              <a:buFont typeface="Arial" charset="0"/>
              <a:buChar char="•"/>
            </a:pPr>
            <a:r>
              <a:rPr lang="en-GB" sz="2000" b="0" dirty="0" smtClean="0"/>
              <a:t>Potential good  staff motivation</a:t>
            </a:r>
            <a:endParaRPr lang="en-GB" sz="2000" b="0" dirty="0"/>
          </a:p>
        </p:txBody>
      </p:sp>
      <p:sp>
        <p:nvSpPr>
          <p:cNvPr id="10" name="TextBox 9"/>
          <p:cNvSpPr txBox="1"/>
          <p:nvPr/>
        </p:nvSpPr>
        <p:spPr>
          <a:xfrm>
            <a:off x="5753410" y="2445921"/>
            <a:ext cx="3283086" cy="2298064"/>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Can be costly to rearrange existing layout</a:t>
            </a:r>
          </a:p>
          <a:p>
            <a:pPr marL="171450" indent="-171450">
              <a:lnSpc>
                <a:spcPct val="120000"/>
              </a:lnSpc>
              <a:buFont typeface="Arial" charset="0"/>
              <a:buChar char="•"/>
            </a:pPr>
            <a:r>
              <a:rPr lang="en-GB" sz="2000" b="0" dirty="0"/>
              <a:t>Can </a:t>
            </a:r>
            <a:r>
              <a:rPr lang="en-GB" sz="2000" b="0" dirty="0" smtClean="0"/>
              <a:t>require more </a:t>
            </a:r>
            <a:r>
              <a:rPr lang="en-GB" sz="2000" b="0" dirty="0"/>
              <a:t>equipment </a:t>
            </a:r>
            <a:endParaRPr lang="en-GB" sz="2000" b="0" dirty="0" smtClean="0"/>
          </a:p>
          <a:p>
            <a:pPr marL="171450" indent="-171450">
              <a:lnSpc>
                <a:spcPct val="120000"/>
              </a:lnSpc>
              <a:buFont typeface="Arial" charset="0"/>
              <a:buChar char="•"/>
            </a:pPr>
            <a:r>
              <a:rPr lang="en-GB" sz="2000" b="0" dirty="0"/>
              <a:t>Can give lower </a:t>
            </a:r>
            <a:r>
              <a:rPr lang="en-GB" sz="2000" b="0" dirty="0" smtClean="0"/>
              <a:t>equipment </a:t>
            </a:r>
            <a:r>
              <a:rPr lang="en-GB" sz="2000" b="0" dirty="0"/>
              <a:t>utilization </a:t>
            </a:r>
          </a:p>
        </p:txBody>
      </p:sp>
    </p:spTree>
    <p:extLst>
      <p:ext uri="{BB962C8B-B14F-4D97-AF65-F5344CB8AC3E}">
        <p14:creationId xmlns:p14="http://schemas.microsoft.com/office/powerpoint/2010/main" val="1831395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6"/>
          <p:cNvSpPr>
            <a:spLocks noChangeArrowheads="1"/>
          </p:cNvSpPr>
          <p:nvPr/>
        </p:nvSpPr>
        <p:spPr bwMode="auto">
          <a:xfrm>
            <a:off x="42169" y="28518"/>
            <a:ext cx="9127232" cy="520655"/>
          </a:xfrm>
          <a:prstGeom prst="rect">
            <a:avLst/>
          </a:prstGeom>
          <a:noFill/>
          <a:ln w="12700">
            <a:noFill/>
            <a:miter lim="800000"/>
            <a:headEnd/>
            <a:tailEnd/>
          </a:ln>
        </p:spPr>
        <p:txBody>
          <a:bodyPr wrap="square" lIns="90488" tIns="44450" rIns="90488" bIns="44450">
            <a:spAutoFit/>
          </a:bodyPr>
          <a:lstStyle/>
          <a:p>
            <a:pPr>
              <a:spcBef>
                <a:spcPct val="50000"/>
              </a:spcBef>
            </a:pPr>
            <a:r>
              <a:rPr lang="en-GB" sz="2800" b="1" dirty="0">
                <a:solidFill>
                  <a:srgbClr val="007FA3"/>
                </a:solidFill>
              </a:rPr>
              <a:t>A</a:t>
            </a:r>
            <a:r>
              <a:rPr lang="en-GB" sz="2800" b="1" dirty="0" smtClean="0">
                <a:solidFill>
                  <a:srgbClr val="007FA3"/>
                </a:solidFill>
              </a:rPr>
              <a:t>dvantages </a:t>
            </a:r>
            <a:r>
              <a:rPr lang="en-GB" sz="2800" b="1" dirty="0">
                <a:solidFill>
                  <a:srgbClr val="007FA3"/>
                </a:solidFill>
              </a:rPr>
              <a:t>and disadvantages </a:t>
            </a:r>
            <a:r>
              <a:rPr lang="en-GB" sz="2800" b="1">
                <a:solidFill>
                  <a:srgbClr val="007FA3"/>
                </a:solidFill>
              </a:rPr>
              <a:t>of </a:t>
            </a:r>
            <a:r>
              <a:rPr lang="en-GB" sz="2800" b="1" smtClean="0">
                <a:solidFill>
                  <a:srgbClr val="007FA3"/>
                </a:solidFill>
              </a:rPr>
              <a:t>line </a:t>
            </a:r>
            <a:r>
              <a:rPr lang="en-GB" sz="2800" b="1" dirty="0" smtClean="0">
                <a:solidFill>
                  <a:srgbClr val="007FA3"/>
                </a:solidFill>
              </a:rPr>
              <a:t>layout</a:t>
            </a:r>
            <a:endParaRPr lang="en-GB" sz="2800" b="1" dirty="0">
              <a:solidFill>
                <a:srgbClr val="007FA3"/>
              </a:solidFill>
            </a:endParaRPr>
          </a:p>
        </p:txBody>
      </p:sp>
      <p:sp>
        <p:nvSpPr>
          <p:cNvPr id="5" name="Rectangle 192"/>
          <p:cNvSpPr>
            <a:spLocks noChangeArrowheads="1"/>
          </p:cNvSpPr>
          <p:nvPr/>
        </p:nvSpPr>
        <p:spPr bwMode="auto">
          <a:xfrm>
            <a:off x="539552" y="1268760"/>
            <a:ext cx="1910519"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Advantages</a:t>
            </a:r>
            <a:endParaRPr lang="en-US" sz="2000" b="0" dirty="0"/>
          </a:p>
        </p:txBody>
      </p:sp>
      <p:sp>
        <p:nvSpPr>
          <p:cNvPr id="6" name="Rectangle 192"/>
          <p:cNvSpPr>
            <a:spLocks noChangeArrowheads="1"/>
          </p:cNvSpPr>
          <p:nvPr/>
        </p:nvSpPr>
        <p:spPr bwMode="auto">
          <a:xfrm>
            <a:off x="6228184" y="1268760"/>
            <a:ext cx="2171873" cy="397545"/>
          </a:xfrm>
          <a:prstGeom prst="rect">
            <a:avLst/>
          </a:prstGeom>
          <a:noFill/>
          <a:ln w="12700">
            <a:noFill/>
            <a:miter lim="800000"/>
            <a:headEnd/>
            <a:tailEnd/>
          </a:ln>
        </p:spPr>
        <p:txBody>
          <a:bodyPr wrap="square" lIns="90488" tIns="44450" rIns="90488" bIns="44450">
            <a:spAutoFit/>
          </a:bodyPr>
          <a:lstStyle/>
          <a:p>
            <a:pPr algn="ctr">
              <a:spcBef>
                <a:spcPct val="50000"/>
              </a:spcBef>
            </a:pPr>
            <a:r>
              <a:rPr lang="en-GB" sz="2000" b="0" dirty="0" smtClean="0"/>
              <a:t>Disadvantages</a:t>
            </a:r>
            <a:endParaRPr lang="en-US" sz="2000" b="0" dirty="0"/>
          </a:p>
        </p:txBody>
      </p:sp>
      <p:sp>
        <p:nvSpPr>
          <p:cNvPr id="11" name="Rectangle 195"/>
          <p:cNvSpPr>
            <a:spLocks noChangeArrowheads="1"/>
          </p:cNvSpPr>
          <p:nvPr/>
        </p:nvSpPr>
        <p:spPr bwMode="auto">
          <a:xfrm>
            <a:off x="3707905" y="1988840"/>
            <a:ext cx="1638398" cy="448842"/>
          </a:xfrm>
          <a:prstGeom prst="rect">
            <a:avLst/>
          </a:prstGeom>
          <a:noFill/>
          <a:ln w="12700">
            <a:noFill/>
            <a:miter lim="800000"/>
            <a:headEnd/>
            <a:tailEnd/>
          </a:ln>
        </p:spPr>
        <p:txBody>
          <a:bodyPr wrap="square" lIns="90488" tIns="44450" rIns="90488" bIns="44450">
            <a:spAutoFit/>
          </a:bodyPr>
          <a:lstStyle/>
          <a:p>
            <a:pPr algn="ctr">
              <a:lnSpc>
                <a:spcPct val="120000"/>
              </a:lnSpc>
              <a:spcBef>
                <a:spcPct val="50000"/>
              </a:spcBef>
            </a:pPr>
            <a:r>
              <a:rPr lang="en-GB" sz="2000" b="0" dirty="0" smtClean="0"/>
              <a:t>Line </a:t>
            </a:r>
            <a:r>
              <a:rPr lang="en-GB" sz="2000" b="0" dirty="0"/>
              <a:t>layout</a:t>
            </a:r>
            <a:endParaRPr lang="en-US" sz="2000" b="0" dirty="0"/>
          </a:p>
        </p:txBody>
      </p:sp>
      <p:grpSp>
        <p:nvGrpSpPr>
          <p:cNvPr id="12" name="Group 11"/>
          <p:cNvGrpSpPr/>
          <p:nvPr/>
        </p:nvGrpSpPr>
        <p:grpSpPr>
          <a:xfrm>
            <a:off x="3563888" y="2852936"/>
            <a:ext cx="1944215" cy="1944216"/>
            <a:chOff x="1337047" y="4560320"/>
            <a:chExt cx="1192461" cy="842538"/>
          </a:xfrm>
        </p:grpSpPr>
        <p:sp>
          <p:nvSpPr>
            <p:cNvPr id="13" name="Rectangle 184"/>
            <p:cNvSpPr>
              <a:spLocks noChangeArrowheads="1"/>
            </p:cNvSpPr>
            <p:nvPr/>
          </p:nvSpPr>
          <p:spPr bwMode="auto">
            <a:xfrm>
              <a:off x="1370280" y="4560320"/>
              <a:ext cx="1159228" cy="842538"/>
            </a:xfrm>
            <a:prstGeom prst="rect">
              <a:avLst/>
            </a:prstGeom>
            <a:solidFill>
              <a:srgbClr val="FFFFCC"/>
            </a:solidFill>
            <a:ln w="28575">
              <a:solidFill>
                <a:schemeClr val="bg1"/>
              </a:solidFill>
              <a:miter lim="800000"/>
              <a:headEnd/>
              <a:tailEnd/>
            </a:ln>
          </p:spPr>
          <p:txBody>
            <a:bodyPr wrap="none" anchor="ctr"/>
            <a:lstStyle/>
            <a:p>
              <a:pPr>
                <a:lnSpc>
                  <a:spcPct val="120000"/>
                </a:lnSpc>
              </a:pPr>
              <a:endParaRPr lang="en-GB" sz="2000" b="0"/>
            </a:p>
          </p:txBody>
        </p:sp>
        <p:grpSp>
          <p:nvGrpSpPr>
            <p:cNvPr id="14" name="Group 306"/>
            <p:cNvGrpSpPr>
              <a:grpSpLocks/>
            </p:cNvGrpSpPr>
            <p:nvPr/>
          </p:nvGrpSpPr>
          <p:grpSpPr bwMode="auto">
            <a:xfrm>
              <a:off x="1337047" y="4928725"/>
              <a:ext cx="1083841" cy="107641"/>
              <a:chOff x="2931" y="3004"/>
              <a:chExt cx="923" cy="103"/>
            </a:xfrm>
          </p:grpSpPr>
          <p:sp>
            <p:nvSpPr>
              <p:cNvPr id="15" name="Oval 269"/>
              <p:cNvSpPr>
                <a:spLocks noChangeArrowheads="1"/>
              </p:cNvSpPr>
              <p:nvPr/>
            </p:nvSpPr>
            <p:spPr bwMode="auto">
              <a:xfrm>
                <a:off x="3065" y="3005"/>
                <a:ext cx="98" cy="10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6" name="Oval 270"/>
              <p:cNvSpPr>
                <a:spLocks noChangeArrowheads="1"/>
              </p:cNvSpPr>
              <p:nvPr/>
            </p:nvSpPr>
            <p:spPr bwMode="auto">
              <a:xfrm>
                <a:off x="3294" y="3005"/>
                <a:ext cx="101" cy="10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7" name="Oval 273"/>
              <p:cNvSpPr>
                <a:spLocks noChangeArrowheads="1"/>
              </p:cNvSpPr>
              <p:nvPr/>
            </p:nvSpPr>
            <p:spPr bwMode="auto">
              <a:xfrm>
                <a:off x="3524" y="3004"/>
                <a:ext cx="98" cy="10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8" name="Oval 274"/>
              <p:cNvSpPr>
                <a:spLocks noChangeArrowheads="1"/>
              </p:cNvSpPr>
              <p:nvPr/>
            </p:nvSpPr>
            <p:spPr bwMode="auto">
              <a:xfrm>
                <a:off x="3753" y="3004"/>
                <a:ext cx="101" cy="102"/>
              </a:xfrm>
              <a:prstGeom prst="ellipse">
                <a:avLst/>
              </a:prstGeom>
              <a:solidFill>
                <a:schemeClr val="tx1"/>
              </a:solidFill>
              <a:ln w="19050">
                <a:solidFill>
                  <a:schemeClr val="tx1"/>
                </a:solidFill>
                <a:round/>
                <a:headEnd/>
                <a:tailEnd/>
              </a:ln>
            </p:spPr>
            <p:txBody>
              <a:bodyPr wrap="none" anchor="ctr"/>
              <a:lstStyle/>
              <a:p>
                <a:pPr>
                  <a:lnSpc>
                    <a:spcPct val="120000"/>
                  </a:lnSpc>
                </a:pPr>
                <a:endParaRPr lang="en-GB" sz="2000" b="0"/>
              </a:p>
            </p:txBody>
          </p:sp>
          <p:sp>
            <p:nvSpPr>
              <p:cNvPr id="19" name="Line 275"/>
              <p:cNvSpPr>
                <a:spLocks noChangeShapeType="1"/>
              </p:cNvSpPr>
              <p:nvPr/>
            </p:nvSpPr>
            <p:spPr bwMode="auto">
              <a:xfrm>
                <a:off x="2931" y="3057"/>
                <a:ext cx="136" cy="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0" name="Line 276"/>
              <p:cNvSpPr>
                <a:spLocks noChangeShapeType="1"/>
              </p:cNvSpPr>
              <p:nvPr/>
            </p:nvSpPr>
            <p:spPr bwMode="auto">
              <a:xfrm>
                <a:off x="3171" y="3061"/>
                <a:ext cx="136" cy="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1" name="Line 277"/>
              <p:cNvSpPr>
                <a:spLocks noChangeShapeType="1"/>
              </p:cNvSpPr>
              <p:nvPr/>
            </p:nvSpPr>
            <p:spPr bwMode="auto">
              <a:xfrm>
                <a:off x="3402" y="3061"/>
                <a:ext cx="136" cy="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sp>
            <p:nvSpPr>
              <p:cNvPr id="22" name="Line 278"/>
              <p:cNvSpPr>
                <a:spLocks noChangeShapeType="1"/>
              </p:cNvSpPr>
              <p:nvPr/>
            </p:nvSpPr>
            <p:spPr bwMode="auto">
              <a:xfrm>
                <a:off x="3628" y="3061"/>
                <a:ext cx="136" cy="0"/>
              </a:xfrm>
              <a:prstGeom prst="line">
                <a:avLst/>
              </a:prstGeom>
              <a:noFill/>
              <a:ln w="19050">
                <a:solidFill>
                  <a:srgbClr val="FF3300"/>
                </a:solidFill>
                <a:round/>
                <a:headEnd/>
                <a:tailEnd type="triangle" w="med" len="med"/>
              </a:ln>
            </p:spPr>
            <p:txBody>
              <a:bodyPr/>
              <a:lstStyle/>
              <a:p>
                <a:pPr>
                  <a:lnSpc>
                    <a:spcPct val="120000"/>
                  </a:lnSpc>
                </a:pPr>
                <a:endParaRPr lang="en-GB" sz="2000" b="0"/>
              </a:p>
            </p:txBody>
          </p:sp>
        </p:grpSp>
      </p:grpSp>
      <p:sp>
        <p:nvSpPr>
          <p:cNvPr id="9" name="TextBox 8"/>
          <p:cNvSpPr txBox="1"/>
          <p:nvPr/>
        </p:nvSpPr>
        <p:spPr>
          <a:xfrm>
            <a:off x="323528" y="2227595"/>
            <a:ext cx="3071275" cy="3036727"/>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a:t>Low unit costs </a:t>
            </a:r>
            <a:r>
              <a:rPr lang="en-GB" sz="2000" b="0"/>
              <a:t>for </a:t>
            </a:r>
            <a:r>
              <a:rPr lang="en-GB" sz="2000" b="0" smtClean="0"/>
              <a:t>high volume </a:t>
            </a:r>
            <a:endParaRPr lang="en-GB" sz="2000" b="0" dirty="0" smtClean="0"/>
          </a:p>
          <a:p>
            <a:pPr marL="171450" indent="-171450">
              <a:lnSpc>
                <a:spcPct val="120000"/>
              </a:lnSpc>
              <a:buFont typeface="Arial" charset="0"/>
              <a:buChar char="•"/>
            </a:pPr>
            <a:r>
              <a:rPr lang="en-GB" sz="2000" b="0" dirty="0"/>
              <a:t>Gives opportunities for specialization </a:t>
            </a:r>
            <a:r>
              <a:rPr lang="en-GB" sz="2000" b="0" dirty="0" smtClean="0"/>
              <a:t>of equipment</a:t>
            </a:r>
          </a:p>
          <a:p>
            <a:pPr marL="171450" indent="-171450">
              <a:lnSpc>
                <a:spcPct val="120000"/>
              </a:lnSpc>
              <a:buFont typeface="Arial" charset="0"/>
              <a:buChar char="•"/>
            </a:pPr>
            <a:r>
              <a:rPr lang="en-GB" sz="2000" b="0" dirty="0"/>
              <a:t>Materials or customer movement </a:t>
            </a:r>
            <a:r>
              <a:rPr lang="en-GB" sz="2000" b="0" dirty="0" smtClean="0"/>
              <a:t>is convenient</a:t>
            </a:r>
            <a:endParaRPr lang="en-GB" sz="2000" b="0" dirty="0"/>
          </a:p>
        </p:txBody>
      </p:sp>
      <p:sp>
        <p:nvSpPr>
          <p:cNvPr id="10" name="TextBox 9"/>
          <p:cNvSpPr txBox="1"/>
          <p:nvPr/>
        </p:nvSpPr>
        <p:spPr>
          <a:xfrm>
            <a:off x="5605182" y="2480705"/>
            <a:ext cx="3071274" cy="2298064"/>
          </a:xfrm>
          <a:prstGeom prst="rect">
            <a:avLst/>
          </a:prstGeom>
          <a:solidFill>
            <a:srgbClr val="CCECFF"/>
          </a:solidFill>
        </p:spPr>
        <p:txBody>
          <a:bodyPr wrap="square" rtlCol="0">
            <a:spAutoFit/>
          </a:bodyPr>
          <a:lstStyle/>
          <a:p>
            <a:pPr marL="171450" indent="-171450">
              <a:lnSpc>
                <a:spcPct val="120000"/>
              </a:lnSpc>
              <a:buFont typeface="Arial" charset="0"/>
              <a:buChar char="•"/>
            </a:pPr>
            <a:r>
              <a:rPr lang="en-GB" sz="2000" b="0" dirty="0" smtClean="0"/>
              <a:t>Can have low mix flexibility</a:t>
            </a:r>
          </a:p>
          <a:p>
            <a:pPr marL="171450" indent="-171450">
              <a:lnSpc>
                <a:spcPct val="120000"/>
              </a:lnSpc>
              <a:buFont typeface="Arial" charset="0"/>
              <a:buChar char="•"/>
            </a:pPr>
            <a:r>
              <a:rPr lang="en-GB" sz="2000" b="0" dirty="0"/>
              <a:t>Not very robust if there is disruption </a:t>
            </a:r>
            <a:endParaRPr lang="en-GB" sz="2000" b="0" dirty="0" smtClean="0"/>
          </a:p>
          <a:p>
            <a:pPr marL="171450" indent="-171450">
              <a:lnSpc>
                <a:spcPct val="120000"/>
              </a:lnSpc>
              <a:buFont typeface="Arial" charset="0"/>
              <a:buChar char="•"/>
            </a:pPr>
            <a:r>
              <a:rPr lang="en-GB" sz="2000" b="0" dirty="0"/>
              <a:t>Work can be very repetitive </a:t>
            </a:r>
          </a:p>
        </p:txBody>
      </p:sp>
    </p:spTree>
    <p:extLst>
      <p:ext uri="{BB962C8B-B14F-4D97-AF65-F5344CB8AC3E}">
        <p14:creationId xmlns:p14="http://schemas.microsoft.com/office/powerpoint/2010/main" val="1831395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
          <p:cNvSpPr>
            <a:spLocks noChangeArrowheads="1"/>
          </p:cNvSpPr>
          <p:nvPr/>
        </p:nvSpPr>
        <p:spPr bwMode="auto">
          <a:xfrm>
            <a:off x="33868" y="27872"/>
            <a:ext cx="8929718" cy="520655"/>
          </a:xfrm>
          <a:prstGeom prst="rect">
            <a:avLst/>
          </a:prstGeom>
          <a:noFill/>
          <a:ln w="12700">
            <a:noFill/>
            <a:miter lim="800000"/>
            <a:headEnd/>
            <a:tailEnd/>
          </a:ln>
          <a:effectLst/>
        </p:spPr>
        <p:txBody>
          <a:bodyPr wrap="square" lIns="90488" tIns="44450" rIns="90488" bIns="44450">
            <a:spAutoFit/>
          </a:bodyPr>
          <a:lstStyle/>
          <a:p>
            <a:pPr defTabSz="762000" eaLnBrk="0" hangingPunct="0"/>
            <a:r>
              <a:rPr lang="en-US" sz="2800" b="1" dirty="0" smtClean="0">
                <a:solidFill>
                  <a:srgbClr val="007FA3"/>
                </a:solidFill>
              </a:rPr>
              <a:t>Volume and variety characteristics of layout types</a:t>
            </a:r>
            <a:endParaRPr lang="en-US" sz="2800" b="1" dirty="0">
              <a:solidFill>
                <a:srgbClr val="007FA3"/>
              </a:solidFill>
            </a:endParaRPr>
          </a:p>
        </p:txBody>
      </p:sp>
      <p:pic>
        <p:nvPicPr>
          <p:cNvPr id="7170" name="Picture 2" descr="Y:\08VOL4\Graphics\Powerpoint\PE_UK\PE522-SLACK\Final files\GIF\ch07\figure7-8.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07161" y="807720"/>
            <a:ext cx="7129678" cy="55168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Y:\08VOL4\Graphics\Powerpoint\PE_UK\PE522-SLACK\Final files\GIF\ch07\figure7-10a.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37221" y="536582"/>
            <a:ext cx="6669558" cy="55975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Y:\08VOL4\Graphics\Powerpoint\PE_UK\PE522-SLACK\Final files\GIF\ch07\figure7-10b.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28825" y="443041"/>
            <a:ext cx="5086350" cy="566928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Y:\08VOL4\Graphics\Powerpoint\PE_UK\PE522-SLACK\Final files\GIF\ch07\figure7-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870" y="1376680"/>
            <a:ext cx="8456260" cy="38811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4"/>
          <p:cNvSpPr>
            <a:spLocks noChangeArrowheads="1"/>
          </p:cNvSpPr>
          <p:nvPr/>
        </p:nvSpPr>
        <p:spPr bwMode="auto">
          <a:xfrm>
            <a:off x="33868" y="27872"/>
            <a:ext cx="8929718" cy="951543"/>
          </a:xfrm>
          <a:prstGeom prst="rect">
            <a:avLst/>
          </a:prstGeom>
          <a:noFill/>
          <a:ln w="12700">
            <a:noFill/>
            <a:miter lim="800000"/>
            <a:headEnd/>
            <a:tailEnd/>
          </a:ln>
          <a:effectLst/>
        </p:spPr>
        <p:txBody>
          <a:bodyPr wrap="square" lIns="90488" tIns="44450" rIns="90488" bIns="44450">
            <a:spAutoFit/>
          </a:bodyPr>
          <a:lstStyle/>
          <a:p>
            <a:pPr defTabSz="762000" eaLnBrk="0" hangingPunct="0"/>
            <a:r>
              <a:rPr lang="en-US" sz="2800" b="1" dirty="0">
                <a:solidFill>
                  <a:srgbClr val="007FA3"/>
                </a:solidFill>
              </a:rPr>
              <a:t>A space saving seating layout (but would you </a:t>
            </a:r>
            <a:r>
              <a:rPr lang="en-US" sz="2800" b="1" dirty="0" smtClean="0">
                <a:solidFill>
                  <a:srgbClr val="007FA3"/>
                </a:solidFill>
              </a:rPr>
              <a:t/>
            </a:r>
            <a:br>
              <a:rPr lang="en-US" sz="2800" b="1" dirty="0" smtClean="0">
                <a:solidFill>
                  <a:srgbClr val="007FA3"/>
                </a:solidFill>
              </a:rPr>
            </a:br>
            <a:r>
              <a:rPr lang="en-US" sz="2800" b="1" dirty="0" smtClean="0">
                <a:solidFill>
                  <a:srgbClr val="007FA3"/>
                </a:solidFill>
              </a:rPr>
              <a:t>want </a:t>
            </a:r>
            <a:r>
              <a:rPr lang="en-US" sz="2800" b="1" dirty="0">
                <a:solidFill>
                  <a:srgbClr val="007FA3"/>
                </a:solidFill>
              </a:rPr>
              <a:t>to?</a:t>
            </a:r>
          </a:p>
        </p:txBody>
      </p:sp>
    </p:spTree>
    <p:extLst>
      <p:ext uri="{BB962C8B-B14F-4D97-AF65-F5344CB8AC3E}">
        <p14:creationId xmlns:p14="http://schemas.microsoft.com/office/powerpoint/2010/main" val="874398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118506" y="87216"/>
            <a:ext cx="4656724" cy="430887"/>
          </a:xfrm>
          <a:prstGeom prst="rect">
            <a:avLst/>
          </a:prstGeom>
          <a:noFill/>
          <a:ln w="12700">
            <a:noFill/>
            <a:miter lim="800000"/>
            <a:headEnd/>
            <a:tailEnd/>
          </a:ln>
          <a:effectLst/>
        </p:spPr>
        <p:txBody>
          <a:bodyPr wrap="none" lIns="0" tIns="0" rIns="0" bIns="0">
            <a:spAutoFit/>
          </a:bodyPr>
          <a:lstStyle/>
          <a:p>
            <a:pPr defTabSz="762000" eaLnBrk="0" hangingPunct="0"/>
            <a:r>
              <a:rPr lang="en-US" sz="2800" b="1" dirty="0">
                <a:solidFill>
                  <a:srgbClr val="007FA3"/>
                </a:solidFill>
              </a:rPr>
              <a:t>Detailed design techniques</a:t>
            </a:r>
          </a:p>
        </p:txBody>
      </p:sp>
      <p:grpSp>
        <p:nvGrpSpPr>
          <p:cNvPr id="38926" name="Group 14"/>
          <p:cNvGrpSpPr>
            <a:grpSpLocks/>
          </p:cNvGrpSpPr>
          <p:nvPr/>
        </p:nvGrpSpPr>
        <p:grpSpPr bwMode="auto">
          <a:xfrm>
            <a:off x="472538" y="1351473"/>
            <a:ext cx="6215063" cy="369888"/>
            <a:chOff x="431" y="1253"/>
            <a:chExt cx="3915" cy="233"/>
          </a:xfrm>
        </p:grpSpPr>
        <p:sp>
          <p:nvSpPr>
            <p:cNvPr id="38915" name="Rectangle 3"/>
            <p:cNvSpPr>
              <a:spLocks noChangeArrowheads="1"/>
            </p:cNvSpPr>
            <p:nvPr/>
          </p:nvSpPr>
          <p:spPr bwMode="auto">
            <a:xfrm>
              <a:off x="646" y="1253"/>
              <a:ext cx="3700" cy="233"/>
            </a:xfrm>
            <a:prstGeom prst="rect">
              <a:avLst/>
            </a:prstGeom>
            <a:noFill/>
            <a:ln w="12700">
              <a:noFill/>
              <a:miter lim="800000"/>
              <a:headEnd/>
              <a:tailEnd/>
            </a:ln>
            <a:effectLst/>
          </p:spPr>
          <p:txBody>
            <a:bodyPr wrap="none" lIns="0" tIns="0" rIns="0" bIns="0">
              <a:spAutoFit/>
            </a:bodyPr>
            <a:lstStyle/>
            <a:p>
              <a:pPr defTabSz="762000" eaLnBrk="0" hangingPunct="0"/>
              <a:r>
                <a:rPr lang="en-US" sz="2400" dirty="0">
                  <a:solidFill>
                    <a:srgbClr val="000000"/>
                  </a:solidFill>
                </a:rPr>
                <a:t>Fixed position </a:t>
              </a:r>
              <a:r>
                <a:rPr lang="en-US" sz="2400" dirty="0" smtClean="0">
                  <a:solidFill>
                    <a:srgbClr val="000000"/>
                  </a:solidFill>
                </a:rPr>
                <a:t>– </a:t>
              </a:r>
              <a:r>
                <a:rPr lang="en-US" sz="2400" dirty="0">
                  <a:solidFill>
                    <a:srgbClr val="000000"/>
                  </a:solidFill>
                </a:rPr>
                <a:t>resource location analysis.</a:t>
              </a:r>
            </a:p>
          </p:txBody>
        </p:sp>
        <p:sp>
          <p:nvSpPr>
            <p:cNvPr id="38919" name="Oval 7"/>
            <p:cNvSpPr>
              <a:spLocks noChangeArrowheads="1"/>
            </p:cNvSpPr>
            <p:nvPr/>
          </p:nvSpPr>
          <p:spPr bwMode="auto">
            <a:xfrm>
              <a:off x="431" y="1320"/>
              <a:ext cx="113" cy="113"/>
            </a:xfrm>
            <a:prstGeom prst="ellipse">
              <a:avLst/>
            </a:prstGeom>
            <a:solidFill>
              <a:srgbClr val="FF0000"/>
            </a:solidFill>
            <a:ln w="9525">
              <a:solidFill>
                <a:schemeClr val="tx1"/>
              </a:solidFill>
              <a:round/>
              <a:headEnd/>
              <a:tailEnd/>
            </a:ln>
            <a:effectLst/>
          </p:spPr>
          <p:txBody>
            <a:bodyPr wrap="none" anchor="ctr"/>
            <a:lstStyle/>
            <a:p>
              <a:endParaRPr lang="en-GB"/>
            </a:p>
          </p:txBody>
        </p:sp>
      </p:grpSp>
      <p:grpSp>
        <p:nvGrpSpPr>
          <p:cNvPr id="38927" name="Group 15"/>
          <p:cNvGrpSpPr>
            <a:grpSpLocks/>
          </p:cNvGrpSpPr>
          <p:nvPr/>
        </p:nvGrpSpPr>
        <p:grpSpPr bwMode="auto">
          <a:xfrm>
            <a:off x="472538" y="2420399"/>
            <a:ext cx="7753350" cy="369888"/>
            <a:chOff x="431" y="1683"/>
            <a:chExt cx="4884" cy="233"/>
          </a:xfrm>
        </p:grpSpPr>
        <p:sp>
          <p:nvSpPr>
            <p:cNvPr id="38916" name="Rectangle 4"/>
            <p:cNvSpPr>
              <a:spLocks noChangeArrowheads="1"/>
            </p:cNvSpPr>
            <p:nvPr/>
          </p:nvSpPr>
          <p:spPr bwMode="auto">
            <a:xfrm>
              <a:off x="646" y="1683"/>
              <a:ext cx="4669" cy="233"/>
            </a:xfrm>
            <a:prstGeom prst="rect">
              <a:avLst/>
            </a:prstGeom>
            <a:noFill/>
            <a:ln w="12700">
              <a:noFill/>
              <a:miter lim="800000"/>
              <a:headEnd/>
              <a:tailEnd/>
            </a:ln>
            <a:effectLst/>
          </p:spPr>
          <p:txBody>
            <a:bodyPr wrap="none" lIns="0" tIns="0" rIns="0" bIns="0">
              <a:spAutoFit/>
            </a:bodyPr>
            <a:lstStyle/>
            <a:p>
              <a:pPr defTabSz="762000" eaLnBrk="0" hangingPunct="0"/>
              <a:r>
                <a:rPr lang="en-US" sz="2400" dirty="0">
                  <a:solidFill>
                    <a:srgbClr val="000000"/>
                  </a:solidFill>
                </a:rPr>
                <a:t>Functional layout </a:t>
              </a:r>
              <a:r>
                <a:rPr lang="en-US" sz="2400" dirty="0" smtClean="0">
                  <a:solidFill>
                    <a:srgbClr val="000000"/>
                  </a:solidFill>
                </a:rPr>
                <a:t>– </a:t>
              </a:r>
              <a:r>
                <a:rPr lang="en-US" sz="2400" dirty="0">
                  <a:solidFill>
                    <a:srgbClr val="000000"/>
                  </a:solidFill>
                </a:rPr>
                <a:t>flow charts and relationship charts.</a:t>
              </a:r>
            </a:p>
          </p:txBody>
        </p:sp>
        <p:sp>
          <p:nvSpPr>
            <p:cNvPr id="38923" name="Oval 11"/>
            <p:cNvSpPr>
              <a:spLocks noChangeArrowheads="1"/>
            </p:cNvSpPr>
            <p:nvPr/>
          </p:nvSpPr>
          <p:spPr bwMode="auto">
            <a:xfrm>
              <a:off x="431" y="1737"/>
              <a:ext cx="113" cy="113"/>
            </a:xfrm>
            <a:prstGeom prst="ellipse">
              <a:avLst/>
            </a:prstGeom>
            <a:solidFill>
              <a:srgbClr val="FF0000"/>
            </a:solidFill>
            <a:ln w="9525">
              <a:solidFill>
                <a:schemeClr val="tx1"/>
              </a:solidFill>
              <a:round/>
              <a:headEnd/>
              <a:tailEnd/>
            </a:ln>
            <a:effectLst/>
          </p:spPr>
          <p:txBody>
            <a:bodyPr wrap="none" anchor="ctr"/>
            <a:lstStyle/>
            <a:p>
              <a:endParaRPr lang="en-GB"/>
            </a:p>
          </p:txBody>
        </p:sp>
      </p:grpSp>
      <p:grpSp>
        <p:nvGrpSpPr>
          <p:cNvPr id="38928" name="Group 16"/>
          <p:cNvGrpSpPr>
            <a:grpSpLocks/>
          </p:cNvGrpSpPr>
          <p:nvPr/>
        </p:nvGrpSpPr>
        <p:grpSpPr bwMode="auto">
          <a:xfrm>
            <a:off x="472538" y="3489325"/>
            <a:ext cx="5067300" cy="369888"/>
            <a:chOff x="431" y="2114"/>
            <a:chExt cx="3192" cy="233"/>
          </a:xfrm>
        </p:grpSpPr>
        <p:sp>
          <p:nvSpPr>
            <p:cNvPr id="38917" name="Rectangle 5"/>
            <p:cNvSpPr>
              <a:spLocks noChangeArrowheads="1"/>
            </p:cNvSpPr>
            <p:nvPr/>
          </p:nvSpPr>
          <p:spPr bwMode="auto">
            <a:xfrm>
              <a:off x="646" y="2114"/>
              <a:ext cx="2977" cy="233"/>
            </a:xfrm>
            <a:prstGeom prst="rect">
              <a:avLst/>
            </a:prstGeom>
            <a:noFill/>
            <a:ln w="12700">
              <a:noFill/>
              <a:miter lim="800000"/>
              <a:headEnd/>
              <a:tailEnd/>
            </a:ln>
            <a:effectLst/>
          </p:spPr>
          <p:txBody>
            <a:bodyPr wrap="none" lIns="0" tIns="0" rIns="0" bIns="0">
              <a:spAutoFit/>
            </a:bodyPr>
            <a:lstStyle/>
            <a:p>
              <a:pPr defTabSz="762000" eaLnBrk="0" hangingPunct="0"/>
              <a:r>
                <a:rPr lang="en-US" sz="2400" dirty="0">
                  <a:solidFill>
                    <a:srgbClr val="000000"/>
                  </a:solidFill>
                </a:rPr>
                <a:t>Cell layout </a:t>
              </a:r>
              <a:r>
                <a:rPr lang="en-US" sz="2400" dirty="0" smtClean="0">
                  <a:solidFill>
                    <a:srgbClr val="000000"/>
                  </a:solidFill>
                </a:rPr>
                <a:t>– </a:t>
              </a:r>
              <a:r>
                <a:rPr lang="en-US" sz="2400" dirty="0">
                  <a:solidFill>
                    <a:srgbClr val="000000"/>
                  </a:solidFill>
                </a:rPr>
                <a:t>product flow analysis.</a:t>
              </a:r>
            </a:p>
          </p:txBody>
        </p:sp>
        <p:sp>
          <p:nvSpPr>
            <p:cNvPr id="38924" name="Oval 12"/>
            <p:cNvSpPr>
              <a:spLocks noChangeArrowheads="1"/>
            </p:cNvSpPr>
            <p:nvPr/>
          </p:nvSpPr>
          <p:spPr bwMode="auto">
            <a:xfrm>
              <a:off x="431" y="2163"/>
              <a:ext cx="113" cy="113"/>
            </a:xfrm>
            <a:prstGeom prst="ellipse">
              <a:avLst/>
            </a:prstGeom>
            <a:solidFill>
              <a:srgbClr val="FF0000"/>
            </a:solidFill>
            <a:ln w="9525">
              <a:solidFill>
                <a:schemeClr val="tx1"/>
              </a:solidFill>
              <a:round/>
              <a:headEnd/>
              <a:tailEnd/>
            </a:ln>
            <a:effectLst/>
          </p:spPr>
          <p:txBody>
            <a:bodyPr wrap="none" anchor="ctr"/>
            <a:lstStyle/>
            <a:p>
              <a:endParaRPr lang="en-GB"/>
            </a:p>
          </p:txBody>
        </p:sp>
      </p:grpSp>
      <p:grpSp>
        <p:nvGrpSpPr>
          <p:cNvPr id="38929" name="Group 17"/>
          <p:cNvGrpSpPr>
            <a:grpSpLocks/>
          </p:cNvGrpSpPr>
          <p:nvPr/>
        </p:nvGrpSpPr>
        <p:grpSpPr bwMode="auto">
          <a:xfrm>
            <a:off x="472538" y="4558250"/>
            <a:ext cx="7585074" cy="369888"/>
            <a:chOff x="431" y="2545"/>
            <a:chExt cx="4778" cy="233"/>
          </a:xfrm>
        </p:grpSpPr>
        <p:sp>
          <p:nvSpPr>
            <p:cNvPr id="38918" name="Rectangle 6"/>
            <p:cNvSpPr>
              <a:spLocks noChangeArrowheads="1"/>
            </p:cNvSpPr>
            <p:nvPr/>
          </p:nvSpPr>
          <p:spPr bwMode="auto">
            <a:xfrm>
              <a:off x="646" y="2545"/>
              <a:ext cx="4563" cy="233"/>
            </a:xfrm>
            <a:prstGeom prst="rect">
              <a:avLst/>
            </a:prstGeom>
            <a:noFill/>
            <a:ln w="12700">
              <a:noFill/>
              <a:miter lim="800000"/>
              <a:headEnd/>
              <a:tailEnd/>
            </a:ln>
            <a:effectLst/>
          </p:spPr>
          <p:txBody>
            <a:bodyPr wrap="none" lIns="0" tIns="0" rIns="0" bIns="0">
              <a:spAutoFit/>
            </a:bodyPr>
            <a:lstStyle/>
            <a:p>
              <a:pPr defTabSz="762000" eaLnBrk="0" hangingPunct="0"/>
              <a:r>
                <a:rPr lang="en-US" sz="2400" dirty="0">
                  <a:solidFill>
                    <a:srgbClr val="000000"/>
                  </a:solidFill>
                </a:rPr>
                <a:t>Product layout </a:t>
              </a:r>
              <a:r>
                <a:rPr lang="en-US" sz="2400" dirty="0" smtClean="0">
                  <a:solidFill>
                    <a:srgbClr val="000000"/>
                  </a:solidFill>
                </a:rPr>
                <a:t>– </a:t>
              </a:r>
              <a:r>
                <a:rPr lang="en-US" sz="2400" dirty="0">
                  <a:solidFill>
                    <a:srgbClr val="000000"/>
                  </a:solidFill>
                </a:rPr>
                <a:t>assembly line balancing techniques.</a:t>
              </a:r>
            </a:p>
          </p:txBody>
        </p:sp>
        <p:sp>
          <p:nvSpPr>
            <p:cNvPr id="38925" name="Oval 13"/>
            <p:cNvSpPr>
              <a:spLocks noChangeArrowheads="1"/>
            </p:cNvSpPr>
            <p:nvPr/>
          </p:nvSpPr>
          <p:spPr bwMode="auto">
            <a:xfrm>
              <a:off x="431" y="2607"/>
              <a:ext cx="113" cy="113"/>
            </a:xfrm>
            <a:prstGeom prst="ellipse">
              <a:avLst/>
            </a:prstGeom>
            <a:solidFill>
              <a:srgbClr val="FF0000"/>
            </a:solidFill>
            <a:ln w="9525">
              <a:solidFill>
                <a:schemeClr val="tx1"/>
              </a:solidFill>
              <a:round/>
              <a:headEnd/>
              <a:tailEnd/>
            </a:ln>
            <a:effectLst/>
          </p:spPr>
          <p:txBody>
            <a:bodyPr wrap="none" anchor="ct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38926"/>
                                        </p:tgtEl>
                                        <p:attrNameLst>
                                          <p:attrName>style.visibility</p:attrName>
                                        </p:attrNameLst>
                                      </p:cBhvr>
                                      <p:to>
                                        <p:strVal val="visible"/>
                                      </p:to>
                                    </p:set>
                                    <p:animEffect transition="in" filter="wipe(left)">
                                      <p:cBhvr>
                                        <p:cTn id="7" dur="2000"/>
                                        <p:tgtEl>
                                          <p:spTgt spid="389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38927"/>
                                        </p:tgtEl>
                                        <p:attrNameLst>
                                          <p:attrName>style.visibility</p:attrName>
                                        </p:attrNameLst>
                                      </p:cBhvr>
                                      <p:to>
                                        <p:strVal val="visible"/>
                                      </p:to>
                                    </p:set>
                                    <p:animEffect transition="in" filter="wipe(left)">
                                      <p:cBhvr>
                                        <p:cTn id="12" dur="2000"/>
                                        <p:tgtEl>
                                          <p:spTgt spid="3892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38928"/>
                                        </p:tgtEl>
                                        <p:attrNameLst>
                                          <p:attrName>style.visibility</p:attrName>
                                        </p:attrNameLst>
                                      </p:cBhvr>
                                      <p:to>
                                        <p:strVal val="visible"/>
                                      </p:to>
                                    </p:set>
                                    <p:animEffect transition="in" filter="wipe(left)">
                                      <p:cBhvr>
                                        <p:cTn id="17" dur="2000"/>
                                        <p:tgtEl>
                                          <p:spTgt spid="389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38929"/>
                                        </p:tgtEl>
                                        <p:attrNameLst>
                                          <p:attrName>style.visibility</p:attrName>
                                        </p:attrNameLst>
                                      </p:cBhvr>
                                      <p:to>
                                        <p:strVal val="visible"/>
                                      </p:to>
                                    </p:set>
                                    <p:animEffect transition="in" filter="wipe(left)">
                                      <p:cBhvr>
                                        <p:cTn id="22" dur="2000"/>
                                        <p:tgtEl>
                                          <p:spTgt spid="389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extBox 51"/>
          <p:cNvSpPr txBox="1"/>
          <p:nvPr/>
        </p:nvSpPr>
        <p:spPr>
          <a:xfrm>
            <a:off x="34805" y="33868"/>
            <a:ext cx="4392488" cy="523220"/>
          </a:xfrm>
          <a:prstGeom prst="rect">
            <a:avLst/>
          </a:prstGeom>
          <a:noFill/>
        </p:spPr>
        <p:txBody>
          <a:bodyPr wrap="square" rtlCol="0">
            <a:spAutoFit/>
          </a:bodyPr>
          <a:lstStyle/>
          <a:p>
            <a:r>
              <a:rPr lang="en-GB" sz="2800" b="1" dirty="0" smtClean="0">
                <a:solidFill>
                  <a:srgbClr val="007FA3"/>
                </a:solidFill>
              </a:rPr>
              <a:t>Cell layout example</a:t>
            </a:r>
            <a:endParaRPr lang="en-GB" sz="2800" b="1" dirty="0">
              <a:solidFill>
                <a:srgbClr val="007FA3"/>
              </a:solidFill>
            </a:endParaRPr>
          </a:p>
        </p:txBody>
      </p:sp>
      <p:pic>
        <p:nvPicPr>
          <p:cNvPr id="11266" name="Picture 2" descr="Y:\08VOL4\Graphics\Powerpoint\PE_UK\PE522-SLACK\Final files\GIF\ch07\figure7-15.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6039" y="1695450"/>
            <a:ext cx="8571922" cy="3638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921" name="Rectangle 1089"/>
          <p:cNvSpPr>
            <a:spLocks noChangeArrowheads="1"/>
          </p:cNvSpPr>
          <p:nvPr/>
        </p:nvSpPr>
        <p:spPr bwMode="auto">
          <a:xfrm>
            <a:off x="28197" y="119429"/>
            <a:ext cx="9144000" cy="779188"/>
          </a:xfrm>
          <a:prstGeom prst="rect">
            <a:avLst/>
          </a:prstGeom>
          <a:noFill/>
          <a:ln w="12700">
            <a:noFill/>
            <a:miter lim="800000"/>
            <a:headEnd/>
            <a:tailEnd/>
          </a:ln>
          <a:effectLst/>
        </p:spPr>
        <p:txBody>
          <a:bodyPr wrap="square" lIns="90488" tIns="44450" rIns="90488" bIns="44450">
            <a:spAutoFit/>
          </a:bodyPr>
          <a:lstStyle/>
          <a:p>
            <a:pPr defTabSz="762000" eaLnBrk="0" hangingPunct="0">
              <a:lnSpc>
                <a:spcPct val="80000"/>
              </a:lnSpc>
            </a:pPr>
            <a:r>
              <a:rPr lang="en-US" sz="2800" b="1" dirty="0">
                <a:solidFill>
                  <a:srgbClr val="007FA3"/>
                </a:solidFill>
              </a:rPr>
              <a:t>P</a:t>
            </a:r>
            <a:r>
              <a:rPr lang="en-US" sz="2800" b="1" dirty="0" smtClean="0">
                <a:solidFill>
                  <a:srgbClr val="007FA3"/>
                </a:solidFill>
              </a:rPr>
              <a:t>roduction </a:t>
            </a:r>
            <a:r>
              <a:rPr lang="en-US" sz="2800" b="1" dirty="0">
                <a:solidFill>
                  <a:srgbClr val="007FA3"/>
                </a:solidFill>
              </a:rPr>
              <a:t>flow analysis to </a:t>
            </a:r>
            <a:r>
              <a:rPr lang="en-US" sz="2800" b="1" dirty="0" smtClean="0">
                <a:solidFill>
                  <a:srgbClr val="007FA3"/>
                </a:solidFill>
              </a:rPr>
              <a:t>allocates machines</a:t>
            </a:r>
            <a:br>
              <a:rPr lang="en-US" sz="2800" b="1" dirty="0" smtClean="0">
                <a:solidFill>
                  <a:srgbClr val="007FA3"/>
                </a:solidFill>
              </a:rPr>
            </a:br>
            <a:r>
              <a:rPr lang="en-US" sz="2800" b="1" dirty="0" smtClean="0">
                <a:solidFill>
                  <a:srgbClr val="007FA3"/>
                </a:solidFill>
              </a:rPr>
              <a:t>to </a:t>
            </a:r>
            <a:r>
              <a:rPr lang="en-US" sz="2800" b="1" dirty="0">
                <a:solidFill>
                  <a:srgbClr val="007FA3"/>
                </a:solidFill>
              </a:rPr>
              <a:t>cells</a:t>
            </a:r>
          </a:p>
        </p:txBody>
      </p:sp>
      <p:pic>
        <p:nvPicPr>
          <p:cNvPr id="12290" name="Picture 2" descr="Y:\08VOL4\Graphics\Powerpoint\PE_UK\PE522-SLACK\Final files\GIF\ch07\figure7-16.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2326" y="1676400"/>
            <a:ext cx="8499348" cy="39624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41"/>
            <a:ext cx="8229600" cy="622828"/>
          </a:xfrm>
          <a:noFill/>
          <a:ln w="9525">
            <a:noFill/>
            <a:miter lim="800000"/>
            <a:headEnd/>
            <a:tailEnd/>
          </a:ln>
        </p:spPr>
        <p:txBody>
          <a:bodyPr vert="horz" wrap="square" lIns="91440" tIns="45720" rIns="91440" bIns="45720" numCol="1" anchor="t" anchorCtr="0" compatLnSpc="1">
            <a:prstTxWarp prst="textNoShape">
              <a:avLst/>
            </a:prstTxWarp>
            <a:noAutofit/>
          </a:bodyPr>
          <a:lstStyle/>
          <a:p>
            <a:pPr algn="l">
              <a:spcBef>
                <a:spcPts val="0"/>
              </a:spcBef>
            </a:pPr>
            <a:r>
              <a:rPr lang="en-US" sz="3400" b="1" dirty="0" smtClean="0">
                <a:solidFill>
                  <a:srgbClr val="007FA3"/>
                </a:solidFill>
                <a:latin typeface="Arial" pitchFamily="34" charset="0"/>
                <a:ea typeface="+mn-ea"/>
                <a:cs typeface="Arial" pitchFamily="34" charset="0"/>
              </a:rPr>
              <a:t>Operations management</a:t>
            </a:r>
            <a:endParaRPr lang="en-US" sz="3400" b="1" dirty="0">
              <a:solidFill>
                <a:srgbClr val="007FA3"/>
              </a:solidFill>
              <a:latin typeface="Arial" pitchFamily="34" charset="0"/>
              <a:ea typeface="+mn-ea"/>
              <a:cs typeface="Arial" pitchFamily="34" charset="0"/>
            </a:endParaRPr>
          </a:p>
        </p:txBody>
      </p:sp>
      <p:sp>
        <p:nvSpPr>
          <p:cNvPr id="3" name="Text Placeholder 2"/>
          <p:cNvSpPr>
            <a:spLocks noGrp="1"/>
          </p:cNvSpPr>
          <p:nvPr>
            <p:ph type="body" sz="quarter" idx="13"/>
          </p:nvPr>
        </p:nvSpPr>
        <p:spPr>
          <a:xfrm>
            <a:off x="457200" y="968836"/>
            <a:ext cx="8229600" cy="478970"/>
          </a:xfrm>
        </p:spPr>
        <p:txBody>
          <a:bodyPr/>
          <a:lstStyle/>
          <a:p>
            <a:r>
              <a:rPr lang="en-US" sz="2000" dirty="0" smtClean="0">
                <a:latin typeface="Arial" pitchFamily="34" charset="0"/>
                <a:cs typeface="Arial" pitchFamily="34" charset="0"/>
              </a:rPr>
              <a:t>8</a:t>
            </a:r>
            <a:r>
              <a:rPr lang="en-US" sz="2000" baseline="30000" dirty="0" smtClean="0">
                <a:latin typeface="Arial" pitchFamily="34" charset="0"/>
                <a:cs typeface="Arial" pitchFamily="34" charset="0"/>
              </a:rPr>
              <a:t>th</a:t>
            </a:r>
            <a:r>
              <a:rPr lang="en-US" sz="2000" dirty="0" smtClean="0">
                <a:latin typeface="Arial" pitchFamily="34" charset="0"/>
                <a:cs typeface="Arial" pitchFamily="34" charset="0"/>
              </a:rPr>
              <a:t> edition</a:t>
            </a:r>
            <a:endParaRPr lang="en-US" sz="2000" dirty="0">
              <a:latin typeface="Arial" pitchFamily="34" charset="0"/>
              <a:cs typeface="Arial" pitchFamily="34" charset="0"/>
            </a:endParaRPr>
          </a:p>
        </p:txBody>
      </p:sp>
      <p:pic>
        <p:nvPicPr>
          <p:cNvPr id="6" name="Book Cove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844" y="1486745"/>
            <a:ext cx="3495794" cy="4753187"/>
          </a:xfrm>
          <a:prstGeom prst="rect">
            <a:avLst/>
          </a:prstGeom>
          <a:ln>
            <a:solidFill>
              <a:schemeClr val="tx1">
                <a:lumMod val="50000"/>
                <a:lumOff val="50000"/>
              </a:schemeClr>
            </a:solidFill>
          </a:ln>
          <a:effectLst>
            <a:outerShdw blurRad="50800" dist="76200" dir="2700000" algn="tl" rotWithShape="0">
              <a:srgbClr val="000000">
                <a:alpha val="56000"/>
              </a:srgbClr>
            </a:outerShdw>
          </a:effectLst>
        </p:spPr>
      </p:pic>
      <p:sp>
        <p:nvSpPr>
          <p:cNvPr id="5" name="Text Placeholder 4"/>
          <p:cNvSpPr>
            <a:spLocks noGrp="1"/>
          </p:cNvSpPr>
          <p:nvPr>
            <p:ph type="body" sz="quarter" idx="15"/>
          </p:nvPr>
        </p:nvSpPr>
        <p:spPr>
          <a:xfrm>
            <a:off x="4930140" y="2932386"/>
            <a:ext cx="3657600" cy="1151503"/>
          </a:xfrm>
        </p:spPr>
        <p:txBody>
          <a:bodyPr/>
          <a:lstStyle/>
          <a:p>
            <a:pPr marL="0" marR="0" indent="0" algn="l" defTabSz="914400" rtl="0" eaLnBrk="0" fontAlgn="base" latinLnBrk="0" hangingPunct="0">
              <a:spcBef>
                <a:spcPts val="1200"/>
              </a:spcBef>
              <a:spcAft>
                <a:spcPct val="0"/>
              </a:spcAft>
              <a:buClrTx/>
              <a:buSzTx/>
              <a:buFontTx/>
              <a:buNone/>
              <a:tabLst/>
              <a:defRPr/>
            </a:pPr>
            <a:r>
              <a:rPr lang="en-US" sz="3000" b="0" i="0" baseline="0" dirty="0" smtClean="0">
                <a:solidFill>
                  <a:schemeClr val="tx1"/>
                </a:solidFill>
                <a:latin typeface="Arial" pitchFamily="34" charset="0"/>
                <a:cs typeface="Arial" pitchFamily="34" charset="0"/>
              </a:rPr>
              <a:t>Chapter 7</a:t>
            </a:r>
          </a:p>
          <a:p>
            <a:pPr>
              <a:spcBef>
                <a:spcPts val="1200"/>
              </a:spcBef>
            </a:pPr>
            <a:r>
              <a:rPr lang="en-US" dirty="0" smtClean="0">
                <a:latin typeface="Arial" pitchFamily="34" charset="0"/>
                <a:cs typeface="Arial" pitchFamily="34" charset="0"/>
              </a:rPr>
              <a:t>Layout </a:t>
            </a:r>
            <a:r>
              <a:rPr lang="en-US" dirty="0">
                <a:latin typeface="Arial" pitchFamily="34" charset="0"/>
                <a:cs typeface="Arial" pitchFamily="34" charset="0"/>
              </a:rPr>
              <a:t>and </a:t>
            </a:r>
            <a:r>
              <a:rPr lang="en-US" dirty="0" smtClean="0">
                <a:latin typeface="Arial" pitchFamily="34" charset="0"/>
                <a:cs typeface="Arial" pitchFamily="34" charset="0"/>
              </a:rPr>
              <a:t>flow</a:t>
            </a:r>
            <a:endParaRPr lang="en-US" sz="2200" dirty="0">
              <a:latin typeface="Arial" pitchFamily="34" charset="0"/>
              <a:cs typeface="Arial" pitchFamily="34" charset="0"/>
            </a:endParaRPr>
          </a:p>
        </p:txBody>
      </p:sp>
    </p:spTree>
    <p:extLst>
      <p:ext uri="{BB962C8B-B14F-4D97-AF65-F5344CB8AC3E}">
        <p14:creationId xmlns:p14="http://schemas.microsoft.com/office/powerpoint/2010/main" val="1851306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0"/>
  <p:tag name="MMPROD_UIDATA" val="&lt;database version=&quot;6.0&quot;&gt;&lt;object type=&quot;1&quot; unique_id=&quot;10001&quot;&gt;&lt;object type=&quot;8&quot; unique_id=&quot;15130&quot;&gt;&lt;/object&gt;&lt;object type=&quot;2&quot; unique_id=&quot;15131&quot;&gt;&lt;object type=&quot;3&quot; unique_id=&quot;15132&quot;&gt;&lt;property id=&quot;20148&quot; value=&quot;5&quot;/&gt;&lt;property id=&quot;20300&quot; value=&quot;Slide 1 - &amp;quot;Operations management&amp;quot;&quot;/&gt;&lt;property id=&quot;20307&quot; value=&quot;369&quot;/&gt;&lt;/object&gt;&lt;object type=&quot;3&quot; unique_id=&quot;15133&quot;&gt;&lt;property id=&quot;20148&quot; value=&quot;5&quot;/&gt;&lt;property id=&quot;20300&quot; value=&quot;Slide 2&quot;/&gt;&lt;property id=&quot;20307&quot; value=&quot;355&quot;/&gt;&lt;/object&gt;&lt;object type=&quot;3&quot; unique_id=&quot;15134&quot;&gt;&lt;property id=&quot;20148&quot; value=&quot;5&quot;/&gt;&lt;property id=&quot;20300&quot; value=&quot;Slide 3&quot;/&gt;&lt;property id=&quot;20307&quot; value=&quot;353&quot;/&gt;&lt;/object&gt;&lt;object type=&quot;3&quot; unique_id=&quot;15135&quot;&gt;&lt;property id=&quot;20148&quot; value=&quot;5&quot;/&gt;&lt;property id=&quot;20300&quot; value=&quot;Slide 4&quot;/&gt;&lt;property id=&quot;20307&quot; value=&quot;258&quot;/&gt;&lt;/object&gt;&lt;object type=&quot;3&quot; unique_id=&quot;15136&quot;&gt;&lt;property id=&quot;20148&quot; value=&quot;5&quot;/&gt;&lt;property id=&quot;20300&quot; value=&quot;Slide 5&quot;/&gt;&lt;property id=&quot;20307&quot; value=&quot;356&quot;/&gt;&lt;/object&gt;&lt;object type=&quot;3&quot; unique_id=&quot;15137&quot;&gt;&lt;property id=&quot;20148&quot; value=&quot;5&quot;/&gt;&lt;property id=&quot;20300&quot; value=&quot;Slide 6&quot;/&gt;&lt;property id=&quot;20307&quot; value=&quot;361&quot;/&gt;&lt;/object&gt;&lt;object type=&quot;3&quot; unique_id=&quot;15138&quot;&gt;&lt;property id=&quot;20148&quot; value=&quot;5&quot;/&gt;&lt;property id=&quot;20300&quot; value=&quot;Slide 7&quot;/&gt;&lt;property id=&quot;20307&quot; value=&quot;257&quot;/&gt;&lt;/object&gt;&lt;object type=&quot;3&quot; unique_id=&quot;15139&quot;&gt;&lt;property id=&quot;20148&quot; value=&quot;5&quot;/&gt;&lt;property id=&quot;20300&quot; value=&quot;Slide 8&quot;/&gt;&lt;property id=&quot;20307&quot; value=&quot;357&quot;/&gt;&lt;/object&gt;&lt;object type=&quot;3&quot; unique_id=&quot;15140&quot;&gt;&lt;property id=&quot;20148&quot; value=&quot;5&quot;/&gt;&lt;property id=&quot;20300&quot; value=&quot;Slide 9&quot;/&gt;&lt;property id=&quot;20307&quot; value=&quot;358&quot;/&gt;&lt;/object&gt;&lt;object type=&quot;3&quot; unique_id=&quot;15142&quot;&gt;&lt;property id=&quot;20148&quot; value=&quot;5&quot;/&gt;&lt;property id=&quot;20300&quot; value=&quot;Slide 10&quot;/&gt;&lt;property id=&quot;20307&quot; value=&quot;360&quot;/&gt;&lt;/object&gt;&lt;object type=&quot;3&quot; unique_id=&quot;15143&quot;&gt;&lt;property id=&quot;20148&quot; value=&quot;5&quot;/&gt;&lt;property id=&quot;20300&quot; value=&quot;Slide 11&quot;/&gt;&lt;property id=&quot;20307&quot; value=&quot;323&quot;/&gt;&lt;/object&gt;&lt;object type=&quot;3&quot; unique_id=&quot;15144&quot;&gt;&lt;property id=&quot;20148&quot; value=&quot;5&quot;/&gt;&lt;property id=&quot;20300&quot; value=&quot;Slide 12&quot;/&gt;&lt;property id=&quot;20307&quot; value=&quot;364&quot;/&gt;&lt;/object&gt;&lt;object type=&quot;3&quot; unique_id=&quot;15145&quot;&gt;&lt;property id=&quot;20148&quot; value=&quot;5&quot;/&gt;&lt;property id=&quot;20300&quot; value=&quot;Slide 13&quot;/&gt;&lt;property id=&quot;20307&quot; value=&quot;365&quot;/&gt;&lt;/object&gt;&lt;object type=&quot;3&quot; unique_id=&quot;15146&quot;&gt;&lt;property id=&quot;20148&quot; value=&quot;5&quot;/&gt;&lt;property id=&quot;20300&quot; value=&quot;Slide 14&quot;/&gt;&lt;property id=&quot;20307&quot; value=&quot;366&quot;/&gt;&lt;/object&gt;&lt;object type=&quot;3&quot; unique_id=&quot;15147&quot;&gt;&lt;property id=&quot;20148&quot; value=&quot;5&quot;/&gt;&lt;property id=&quot;20300&quot; value=&quot;Slide 15&quot;/&gt;&lt;property id=&quot;20307&quot; value=&quot;367&quot;/&gt;&lt;/object&gt;&lt;object type=&quot;3&quot; unique_id=&quot;15148&quot;&gt;&lt;property id=&quot;20148&quot; value=&quot;5&quot;/&gt;&lt;property id=&quot;20300&quot; value=&quot;Slide 16&quot;/&gt;&lt;property id=&quot;20307&quot; value=&quot;352&quot;/&gt;&lt;/object&gt;&lt;object type=&quot;3&quot; unique_id=&quot;15149&quot;&gt;&lt;property id=&quot;20148&quot; value=&quot;5&quot;/&gt;&lt;property id=&quot;20300&quot; value=&quot;Slide 17&quot;/&gt;&lt;property id=&quot;20307&quot; value=&quot;298&quot;/&gt;&lt;/object&gt;&lt;object type=&quot;3&quot; unique_id=&quot;15150&quot;&gt;&lt;property id=&quot;20148&quot; value=&quot;5&quot;/&gt;&lt;property id=&quot;20300&quot; value=&quot;Slide 18&quot;/&gt;&lt;property id=&quot;20307&quot; value=&quot;348&quot;/&gt;&lt;/object&gt;&lt;object type=&quot;3&quot; unique_id=&quot;15151&quot;&gt;&lt;property id=&quot;20148&quot; value=&quot;5&quot;/&gt;&lt;property id=&quot;20300&quot; value=&quot;Slide 19&quot;/&gt;&lt;property id=&quot;20307&quot; value=&quot;368&quot;/&gt;&lt;/object&gt;&lt;object type=&quot;3&quot; unique_id=&quot;15152&quot;&gt;&lt;property id=&quot;20148&quot; value=&quot;5&quot;/&gt;&lt;property id=&quot;20300&quot; value=&quot;Slide 20&quot;/&gt;&lt;property id=&quot;20307&quot; value=&quot;288&quot;/&gt;&lt;/object&gt;&lt;object type=&quot;3&quot; unique_id=&quot;15160&quot;&gt;&lt;property id=&quot;20148&quot; value=&quot;5&quot;/&gt;&lt;property id=&quot;20300&quot; value=&quot;Slide 21&quot;/&gt;&lt;property id=&quot;20307&quot; value=&quot;362&quot;/&gt;&lt;/object&gt;&lt;object type=&quot;3&quot; unique_id=&quot;15161&quot;&gt;&lt;property id=&quot;20148&quot; value=&quot;5&quot;/&gt;&lt;property id=&quot;20300&quot; value=&quot;Slide 22&quot;/&gt;&lt;property id=&quot;20307&quot; value=&quot;343&quot;/&gt;&lt;/object&gt;&lt;/object&gt;&lt;/object&gt;&lt;/database&gt;"/>
</p:tagLst>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1750" cap="flat" cmpd="sng" algn="ctr">
          <a:solidFill>
            <a:schemeClr val="tx1"/>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31750" cap="flat" cmpd="sng" algn="ctr">
          <a:solidFill>
            <a:schemeClr val="tx1"/>
          </a:solidFill>
          <a:prstDash val="solid"/>
          <a:round/>
          <a:headEnd type="none" w="med" len="med"/>
          <a:tailEnd type="triangl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6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8575" cap="flat" cmpd="sng" algn="ctr">
          <a:solidFill>
            <a:schemeClr val="tx1"/>
          </a:solidFill>
          <a:prstDash val="solid"/>
          <a:round/>
          <a:headEnd type="none" w="med" len="med"/>
          <a:tailEnd type="arrow"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8575" cap="flat" cmpd="sng" algn="ctr">
          <a:solidFill>
            <a:schemeClr val="tx1"/>
          </a:solidFill>
          <a:prstDash val="solid"/>
          <a:round/>
          <a:headEnd type="none" w="med" len="med"/>
          <a:tailEnd type="arrow"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2028</TotalTime>
  <Words>711</Words>
  <Application>Microsoft Office PowerPoint</Application>
  <PresentationFormat>On-screen Show (4:3)</PresentationFormat>
  <Paragraphs>131</Paragraphs>
  <Slides>23</Slides>
  <Notes>22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Times New Roman</vt:lpstr>
      <vt:lpstr>Verdana</vt:lpstr>
      <vt:lpstr>Wingdings</vt:lpstr>
      <vt:lpstr>Default Design</vt:lpstr>
      <vt:lpstr>1_Default Design</vt:lpstr>
      <vt:lpstr>Lecture 7 Layout and Flow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Operations management</vt:lpstr>
    </vt:vector>
  </TitlesOfParts>
  <Company>Warwick Business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Preferred Customer</dc:creator>
  <cp:lastModifiedBy>Irina Neaga</cp:lastModifiedBy>
  <cp:revision>247</cp:revision>
  <dcterms:created xsi:type="dcterms:W3CDTF">2003-04-18T11:22:41Z</dcterms:created>
  <dcterms:modified xsi:type="dcterms:W3CDTF">2017-11-28T10:39:46Z</dcterms:modified>
</cp:coreProperties>
</file>