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364" r:id="rId5"/>
    <p:sldId id="383" r:id="rId6"/>
    <p:sldId id="387" r:id="rId7"/>
    <p:sldId id="394" r:id="rId8"/>
    <p:sldId id="403" r:id="rId9"/>
    <p:sldId id="395" r:id="rId10"/>
    <p:sldId id="396" r:id="rId11"/>
    <p:sldId id="406" r:id="rId12"/>
    <p:sldId id="402" r:id="rId13"/>
    <p:sldId id="407" r:id="rId14"/>
    <p:sldId id="399" r:id="rId15"/>
    <p:sldId id="40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a:srgbClr val="91E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13D1C5-001A-4F5F-8B84-E4E957000284}" v="1" dt="2026-07-19T11:10:56.6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0881" autoAdjust="0"/>
  </p:normalViewPr>
  <p:slideViewPr>
    <p:cSldViewPr snapToGrid="0" showGuides="1">
      <p:cViewPr varScale="1">
        <p:scale>
          <a:sx n="67" d="100"/>
          <a:sy n="67" d="100"/>
        </p:scale>
        <p:origin x="892"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image" Target="../media/image9.jpg"/><Relationship Id="rId5" Type="http://schemas.openxmlformats.org/officeDocument/2006/relationships/image" Target="../media/image13.png"/><Relationship Id="rId4" Type="http://schemas.openxmlformats.org/officeDocument/2006/relationships/image" Target="../media/image12.jp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image" Target="../media/image9.jpg"/><Relationship Id="rId5" Type="http://schemas.openxmlformats.org/officeDocument/2006/relationships/image" Target="../media/image13.png"/><Relationship Id="rId4" Type="http://schemas.openxmlformats.org/officeDocument/2006/relationships/image" Target="../media/image12.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6AAC48-7267-4D0A-9F2A-C3AF362E022E}" type="doc">
      <dgm:prSet loTypeId="urn:microsoft.com/office/officeart/2008/layout/BendingPictureCaptionList" loCatId="picture" qsTypeId="urn:microsoft.com/office/officeart/2005/8/quickstyle/simple1" qsCatId="simple" csTypeId="urn:microsoft.com/office/officeart/2005/8/colors/accent1_2" csCatId="accent1" phldr="1"/>
      <dgm:spPr/>
      <dgm:t>
        <a:bodyPr/>
        <a:lstStyle/>
        <a:p>
          <a:endParaRPr lang="en-GB"/>
        </a:p>
      </dgm:t>
    </dgm:pt>
    <dgm:pt modelId="{0DB33902-F00F-4E3A-8DA9-692E71243A87}">
      <dgm:prSet custT="1"/>
      <dgm:spPr/>
      <dgm:t>
        <a:bodyPr/>
        <a:lstStyle/>
        <a:p>
          <a:r>
            <a:rPr lang="en-GB" sz="2000" dirty="0">
              <a:solidFill>
                <a:schemeClr val="tx1"/>
              </a:solidFill>
              <a:latin typeface="Arial" panose="020B0604020202020204" pitchFamily="34" charset="0"/>
              <a:cs typeface="Arial" panose="020B0604020202020204" pitchFamily="34" charset="0"/>
            </a:rPr>
            <a:t>Group work</a:t>
          </a:r>
        </a:p>
      </dgm:t>
    </dgm:pt>
    <dgm:pt modelId="{5DD0817E-5BC6-4053-8748-5881144AA27E}" type="parTrans" cxnId="{57ACF9CC-13B3-49C1-A99E-A107994E9FD7}">
      <dgm:prSet/>
      <dgm:spPr/>
      <dgm:t>
        <a:bodyPr/>
        <a:lstStyle/>
        <a:p>
          <a:endParaRPr lang="en-GB"/>
        </a:p>
      </dgm:t>
    </dgm:pt>
    <dgm:pt modelId="{A0AB7B1A-F0BB-4719-B609-929F11EFEF46}" type="sibTrans" cxnId="{57ACF9CC-13B3-49C1-A99E-A107994E9FD7}">
      <dgm:prSet/>
      <dgm:spPr/>
      <dgm:t>
        <a:bodyPr/>
        <a:lstStyle/>
        <a:p>
          <a:endParaRPr lang="en-GB"/>
        </a:p>
      </dgm:t>
    </dgm:pt>
    <dgm:pt modelId="{0381C700-7D25-4E37-93F9-B97903E32F23}">
      <dgm:prSet custT="1"/>
      <dgm:spPr/>
      <dgm:t>
        <a:bodyPr/>
        <a:lstStyle/>
        <a:p>
          <a:r>
            <a:rPr lang="en-GB" sz="2000" dirty="0">
              <a:solidFill>
                <a:schemeClr val="tx1"/>
              </a:solidFill>
              <a:latin typeface="Arial" panose="020B0604020202020204" pitchFamily="34" charset="0"/>
              <a:cs typeface="Arial" panose="020B0604020202020204" pitchFamily="34" charset="0"/>
            </a:rPr>
            <a:t>Classroom discussions</a:t>
          </a:r>
        </a:p>
      </dgm:t>
    </dgm:pt>
    <dgm:pt modelId="{E5EB3A28-375B-400E-9423-79E2DC14BCAC}" type="parTrans" cxnId="{92EA7699-FA76-4DEF-B7D5-16D16BD179D9}">
      <dgm:prSet/>
      <dgm:spPr/>
      <dgm:t>
        <a:bodyPr/>
        <a:lstStyle/>
        <a:p>
          <a:endParaRPr lang="en-GB"/>
        </a:p>
      </dgm:t>
    </dgm:pt>
    <dgm:pt modelId="{F770193A-1D72-484F-B830-A975D6650C75}" type="sibTrans" cxnId="{92EA7699-FA76-4DEF-B7D5-16D16BD179D9}">
      <dgm:prSet/>
      <dgm:spPr/>
      <dgm:t>
        <a:bodyPr/>
        <a:lstStyle/>
        <a:p>
          <a:endParaRPr lang="en-GB"/>
        </a:p>
      </dgm:t>
    </dgm:pt>
    <dgm:pt modelId="{BF57A530-E3BF-4262-B533-82E770A78FD6}">
      <dgm:prSet custT="1"/>
      <dgm:spPr/>
      <dgm:t>
        <a:bodyPr/>
        <a:lstStyle/>
        <a:p>
          <a:r>
            <a:rPr lang="en-GB" sz="1800" dirty="0">
              <a:solidFill>
                <a:schemeClr val="tx1"/>
              </a:solidFill>
              <a:latin typeface="Arial" panose="020B0604020202020204" pitchFamily="34" charset="0"/>
              <a:cs typeface="Arial" panose="020B0604020202020204" pitchFamily="34" charset="0"/>
            </a:rPr>
            <a:t>Interacting with others during study and daily life</a:t>
          </a:r>
        </a:p>
      </dgm:t>
    </dgm:pt>
    <dgm:pt modelId="{B3BAF7E5-61B2-47B2-830B-D136C70122C7}" type="parTrans" cxnId="{62850933-3324-4FFF-A69D-4DA648A55514}">
      <dgm:prSet/>
      <dgm:spPr/>
      <dgm:t>
        <a:bodyPr/>
        <a:lstStyle/>
        <a:p>
          <a:endParaRPr lang="en-GB"/>
        </a:p>
      </dgm:t>
    </dgm:pt>
    <dgm:pt modelId="{9009F59F-D888-443C-8AF3-25ED77B88E53}" type="sibTrans" cxnId="{62850933-3324-4FFF-A69D-4DA648A55514}">
      <dgm:prSet/>
      <dgm:spPr/>
      <dgm:t>
        <a:bodyPr/>
        <a:lstStyle/>
        <a:p>
          <a:endParaRPr lang="en-GB"/>
        </a:p>
      </dgm:t>
    </dgm:pt>
    <dgm:pt modelId="{4B0B31C2-502A-4CB6-9F1A-9BAE97E29E68}" type="pres">
      <dgm:prSet presAssocID="{026AAC48-7267-4D0A-9F2A-C3AF362E022E}" presName="Name0" presStyleCnt="0">
        <dgm:presLayoutVars>
          <dgm:dir/>
          <dgm:resizeHandles val="exact"/>
        </dgm:presLayoutVars>
      </dgm:prSet>
      <dgm:spPr/>
    </dgm:pt>
    <dgm:pt modelId="{73531E2D-94B7-4678-9270-AA4B50F86948}" type="pres">
      <dgm:prSet presAssocID="{0DB33902-F00F-4E3A-8DA9-692E71243A87}" presName="composite" presStyleCnt="0"/>
      <dgm:spPr/>
    </dgm:pt>
    <dgm:pt modelId="{5B483D00-D115-4570-BD23-25E2FA4E9354}" type="pres">
      <dgm:prSet presAssocID="{0DB33902-F00F-4E3A-8DA9-692E71243A87}" presName="rect1" presStyleLbl="bgImgPlace1" presStyleIdx="0" presStyleCnt="3"/>
      <dgm:spPr>
        <a:blipFill>
          <a:blip xmlns:r="http://schemas.openxmlformats.org/officeDocument/2006/relationships" r:embed="rId1"/>
          <a:srcRect/>
          <a:stretch>
            <a:fillRect l="-14000" r="-14000"/>
          </a:stretch>
        </a:blipFill>
      </dgm:spPr>
      <dgm:extLst>
        <a:ext uri="{E40237B7-FDA0-4F09-8148-C483321AD2D9}">
          <dgm14:cNvPr xmlns:dgm14="http://schemas.microsoft.com/office/drawing/2010/diagram" id="0" name="" descr="Team sitting at table"/>
        </a:ext>
      </dgm:extLst>
    </dgm:pt>
    <dgm:pt modelId="{84873A4C-72FC-459D-84FD-A65B686C8098}" type="pres">
      <dgm:prSet presAssocID="{0DB33902-F00F-4E3A-8DA9-692E71243A87}" presName="wedgeRectCallout1" presStyleLbl="node1" presStyleIdx="0" presStyleCnt="3">
        <dgm:presLayoutVars>
          <dgm:bulletEnabled val="1"/>
        </dgm:presLayoutVars>
      </dgm:prSet>
      <dgm:spPr/>
    </dgm:pt>
    <dgm:pt modelId="{FB831EA8-7084-4DC6-9C18-5F0AC510ADC2}" type="pres">
      <dgm:prSet presAssocID="{A0AB7B1A-F0BB-4719-B609-929F11EFEF46}" presName="sibTrans" presStyleCnt="0"/>
      <dgm:spPr/>
    </dgm:pt>
    <dgm:pt modelId="{24A2EC8F-0BFA-4E68-BDC7-C74A4B8B59F3}" type="pres">
      <dgm:prSet presAssocID="{0381C700-7D25-4E37-93F9-B97903E32F23}" presName="composite" presStyleCnt="0"/>
      <dgm:spPr/>
    </dgm:pt>
    <dgm:pt modelId="{C5E6E643-9683-4738-932D-C17ED1A2F91B}" type="pres">
      <dgm:prSet presAssocID="{0381C700-7D25-4E37-93F9-B97903E32F23}" presName="rect1" presStyleLbl="bgImgPlace1" presStyleIdx="1" presStyleCnt="3"/>
      <dgm:spPr>
        <a:blipFill>
          <a:blip xmlns:r="http://schemas.openxmlformats.org/officeDocument/2006/relationships" r:embed="rId2"/>
          <a:srcRect/>
          <a:stretch>
            <a:fillRect l="-30000" r="-30000"/>
          </a:stretch>
        </a:blipFill>
      </dgm:spPr>
    </dgm:pt>
    <dgm:pt modelId="{4B032099-9CCD-4310-A864-A4B537AE53F0}" type="pres">
      <dgm:prSet presAssocID="{0381C700-7D25-4E37-93F9-B97903E32F23}" presName="wedgeRectCallout1" presStyleLbl="node1" presStyleIdx="1" presStyleCnt="3">
        <dgm:presLayoutVars>
          <dgm:bulletEnabled val="1"/>
        </dgm:presLayoutVars>
      </dgm:prSet>
      <dgm:spPr/>
    </dgm:pt>
    <dgm:pt modelId="{43309BBE-5A65-4E2E-9890-197FC4F02068}" type="pres">
      <dgm:prSet presAssocID="{F770193A-1D72-484F-B830-A975D6650C75}" presName="sibTrans" presStyleCnt="0"/>
      <dgm:spPr/>
    </dgm:pt>
    <dgm:pt modelId="{AD812D15-2A99-4AAB-9614-FE2D3430787F}" type="pres">
      <dgm:prSet presAssocID="{BF57A530-E3BF-4262-B533-82E770A78FD6}" presName="composite" presStyleCnt="0"/>
      <dgm:spPr/>
    </dgm:pt>
    <dgm:pt modelId="{9CB45D81-485B-40E7-8065-FEF623AE86D4}" type="pres">
      <dgm:prSet presAssocID="{BF57A530-E3BF-4262-B533-82E770A78FD6}" presName="rect1" presStyleLbl="bgImgPlace1" presStyleIdx="2" presStyleCnt="3"/>
      <dgm:spPr>
        <a:blipFill>
          <a:blip xmlns:r="http://schemas.openxmlformats.org/officeDocument/2006/relationships" r:embed="rId3"/>
          <a:srcRect/>
          <a:stretch>
            <a:fillRect l="-31000" r="-31000"/>
          </a:stretch>
        </a:blipFill>
      </dgm:spPr>
    </dgm:pt>
    <dgm:pt modelId="{3C571FF7-8586-4A95-ADCE-4F1227EB2145}" type="pres">
      <dgm:prSet presAssocID="{BF57A530-E3BF-4262-B533-82E770A78FD6}" presName="wedgeRectCallout1" presStyleLbl="node1" presStyleIdx="2" presStyleCnt="3">
        <dgm:presLayoutVars>
          <dgm:bulletEnabled val="1"/>
        </dgm:presLayoutVars>
      </dgm:prSet>
      <dgm:spPr/>
    </dgm:pt>
  </dgm:ptLst>
  <dgm:cxnLst>
    <dgm:cxn modelId="{62850933-3324-4FFF-A69D-4DA648A55514}" srcId="{026AAC48-7267-4D0A-9F2A-C3AF362E022E}" destId="{BF57A530-E3BF-4262-B533-82E770A78FD6}" srcOrd="2" destOrd="0" parTransId="{B3BAF7E5-61B2-47B2-830B-D136C70122C7}" sibTransId="{9009F59F-D888-443C-8AF3-25ED77B88E53}"/>
    <dgm:cxn modelId="{220BA746-1C00-4911-97C0-524994C14620}" type="presOf" srcId="{BF57A530-E3BF-4262-B533-82E770A78FD6}" destId="{3C571FF7-8586-4A95-ADCE-4F1227EB2145}" srcOrd="0" destOrd="0" presId="urn:microsoft.com/office/officeart/2008/layout/BendingPictureCaptionList"/>
    <dgm:cxn modelId="{327EBF8E-22CD-4762-9634-2DD6F4D912DA}" type="presOf" srcId="{0DB33902-F00F-4E3A-8DA9-692E71243A87}" destId="{84873A4C-72FC-459D-84FD-A65B686C8098}" srcOrd="0" destOrd="0" presId="urn:microsoft.com/office/officeart/2008/layout/BendingPictureCaptionList"/>
    <dgm:cxn modelId="{92EA7699-FA76-4DEF-B7D5-16D16BD179D9}" srcId="{026AAC48-7267-4D0A-9F2A-C3AF362E022E}" destId="{0381C700-7D25-4E37-93F9-B97903E32F23}" srcOrd="1" destOrd="0" parTransId="{E5EB3A28-375B-400E-9423-79E2DC14BCAC}" sibTransId="{F770193A-1D72-484F-B830-A975D6650C75}"/>
    <dgm:cxn modelId="{716729B3-68E3-41DE-B9D6-2725E8BAFDD1}" type="presOf" srcId="{026AAC48-7267-4D0A-9F2A-C3AF362E022E}" destId="{4B0B31C2-502A-4CB6-9F1A-9BAE97E29E68}" srcOrd="0" destOrd="0" presId="urn:microsoft.com/office/officeart/2008/layout/BendingPictureCaptionList"/>
    <dgm:cxn modelId="{57ACF9CC-13B3-49C1-A99E-A107994E9FD7}" srcId="{026AAC48-7267-4D0A-9F2A-C3AF362E022E}" destId="{0DB33902-F00F-4E3A-8DA9-692E71243A87}" srcOrd="0" destOrd="0" parTransId="{5DD0817E-5BC6-4053-8748-5881144AA27E}" sibTransId="{A0AB7B1A-F0BB-4719-B609-929F11EFEF46}"/>
    <dgm:cxn modelId="{435926F2-2B35-4557-9A95-D3D63605465D}" type="presOf" srcId="{0381C700-7D25-4E37-93F9-B97903E32F23}" destId="{4B032099-9CCD-4310-A864-A4B537AE53F0}" srcOrd="0" destOrd="0" presId="urn:microsoft.com/office/officeart/2008/layout/BendingPictureCaptionList"/>
    <dgm:cxn modelId="{6FD9A22A-53D0-49C0-B2F0-08B56B0D35C0}" type="presParOf" srcId="{4B0B31C2-502A-4CB6-9F1A-9BAE97E29E68}" destId="{73531E2D-94B7-4678-9270-AA4B50F86948}" srcOrd="0" destOrd="0" presId="urn:microsoft.com/office/officeart/2008/layout/BendingPictureCaptionList"/>
    <dgm:cxn modelId="{2BC03F48-3933-4912-B880-6ACEC5B14D32}" type="presParOf" srcId="{73531E2D-94B7-4678-9270-AA4B50F86948}" destId="{5B483D00-D115-4570-BD23-25E2FA4E9354}" srcOrd="0" destOrd="0" presId="urn:microsoft.com/office/officeart/2008/layout/BendingPictureCaptionList"/>
    <dgm:cxn modelId="{BCF0DE94-F5C9-42F4-B83E-B6E6AF166FE3}" type="presParOf" srcId="{73531E2D-94B7-4678-9270-AA4B50F86948}" destId="{84873A4C-72FC-459D-84FD-A65B686C8098}" srcOrd="1" destOrd="0" presId="urn:microsoft.com/office/officeart/2008/layout/BendingPictureCaptionList"/>
    <dgm:cxn modelId="{46342339-82BF-4F92-B970-4AEA61FBBBF9}" type="presParOf" srcId="{4B0B31C2-502A-4CB6-9F1A-9BAE97E29E68}" destId="{FB831EA8-7084-4DC6-9C18-5F0AC510ADC2}" srcOrd="1" destOrd="0" presId="urn:microsoft.com/office/officeart/2008/layout/BendingPictureCaptionList"/>
    <dgm:cxn modelId="{1F7F612C-0496-4D29-A8B9-D4D4EA6CC315}" type="presParOf" srcId="{4B0B31C2-502A-4CB6-9F1A-9BAE97E29E68}" destId="{24A2EC8F-0BFA-4E68-BDC7-C74A4B8B59F3}" srcOrd="2" destOrd="0" presId="urn:microsoft.com/office/officeart/2008/layout/BendingPictureCaptionList"/>
    <dgm:cxn modelId="{4D0B4860-66BF-40F4-8F2B-4A5EE5EEFDAF}" type="presParOf" srcId="{24A2EC8F-0BFA-4E68-BDC7-C74A4B8B59F3}" destId="{C5E6E643-9683-4738-932D-C17ED1A2F91B}" srcOrd="0" destOrd="0" presId="urn:microsoft.com/office/officeart/2008/layout/BendingPictureCaptionList"/>
    <dgm:cxn modelId="{5836595C-BF94-4301-83B3-B4112827BB41}" type="presParOf" srcId="{24A2EC8F-0BFA-4E68-BDC7-C74A4B8B59F3}" destId="{4B032099-9CCD-4310-A864-A4B537AE53F0}" srcOrd="1" destOrd="0" presId="urn:microsoft.com/office/officeart/2008/layout/BendingPictureCaptionList"/>
    <dgm:cxn modelId="{2FA67051-7BA1-49C4-A593-F699A44B8F61}" type="presParOf" srcId="{4B0B31C2-502A-4CB6-9F1A-9BAE97E29E68}" destId="{43309BBE-5A65-4E2E-9890-197FC4F02068}" srcOrd="3" destOrd="0" presId="urn:microsoft.com/office/officeart/2008/layout/BendingPictureCaptionList"/>
    <dgm:cxn modelId="{2C551CF8-81B6-4F11-B9E8-B7949AB54AC9}" type="presParOf" srcId="{4B0B31C2-502A-4CB6-9F1A-9BAE97E29E68}" destId="{AD812D15-2A99-4AAB-9614-FE2D3430787F}" srcOrd="4" destOrd="0" presId="urn:microsoft.com/office/officeart/2008/layout/BendingPictureCaptionList"/>
    <dgm:cxn modelId="{5FD46345-6A37-45B7-B189-FCB022D0DC9F}" type="presParOf" srcId="{AD812D15-2A99-4AAB-9614-FE2D3430787F}" destId="{9CB45D81-485B-40E7-8065-FEF623AE86D4}" srcOrd="0" destOrd="0" presId="urn:microsoft.com/office/officeart/2008/layout/BendingPictureCaptionList"/>
    <dgm:cxn modelId="{C16AFE5E-E80C-4EDB-A291-B66334AF6DCF}" type="presParOf" srcId="{AD812D15-2A99-4AAB-9614-FE2D3430787F}" destId="{3C571FF7-8586-4A95-ADCE-4F1227EB2145}" srcOrd="1" destOrd="0" presId="urn:microsoft.com/office/officeart/2008/layout/BendingPictureCa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A4C4E9-FE93-4486-8643-C81B4CB01BFC}" type="doc">
      <dgm:prSet loTypeId="urn:microsoft.com/office/officeart/2008/layout/PictureStrips" loCatId="picture" qsTypeId="urn:microsoft.com/office/officeart/2005/8/quickstyle/simple1" qsCatId="simple" csTypeId="urn:microsoft.com/office/officeart/2005/8/colors/accent1_2" csCatId="accent1" phldr="1"/>
      <dgm:spPr/>
      <dgm:t>
        <a:bodyPr/>
        <a:lstStyle/>
        <a:p>
          <a:endParaRPr lang="en-GB"/>
        </a:p>
      </dgm:t>
    </dgm:pt>
    <dgm:pt modelId="{11EE9ECA-29C4-4ABB-AEC3-B9E0AE0A36DE}">
      <dgm:prSet phldrT="[Text]"/>
      <dgm:spPr/>
      <dgm:t>
        <a:bodyPr/>
        <a:lstStyle/>
        <a:p>
          <a:r>
            <a:rPr lang="en-US" dirty="0"/>
            <a:t>Communication Skills</a:t>
          </a:r>
          <a:endParaRPr lang="en-GB" dirty="0"/>
        </a:p>
      </dgm:t>
    </dgm:pt>
    <dgm:pt modelId="{06E744F2-DF33-4A45-BE49-1CE314B391A4}" type="parTrans" cxnId="{BF7D2E2A-8E12-4AA1-9F75-5ACAC0CBF1A0}">
      <dgm:prSet/>
      <dgm:spPr/>
      <dgm:t>
        <a:bodyPr/>
        <a:lstStyle/>
        <a:p>
          <a:endParaRPr lang="en-GB"/>
        </a:p>
      </dgm:t>
    </dgm:pt>
    <dgm:pt modelId="{5227B92C-BCB8-4839-9764-EC7D58F64B88}" type="sibTrans" cxnId="{BF7D2E2A-8E12-4AA1-9F75-5ACAC0CBF1A0}">
      <dgm:prSet/>
      <dgm:spPr/>
      <dgm:t>
        <a:bodyPr/>
        <a:lstStyle/>
        <a:p>
          <a:endParaRPr lang="en-GB"/>
        </a:p>
      </dgm:t>
    </dgm:pt>
    <dgm:pt modelId="{E66D1D69-24B9-4501-B242-75661B73FD96}">
      <dgm:prSet phldrT="[Text]"/>
      <dgm:spPr/>
      <dgm:t>
        <a:bodyPr/>
        <a:lstStyle/>
        <a:p>
          <a:r>
            <a:rPr lang="en-GB" dirty="0"/>
            <a:t>SBAR Communication Model</a:t>
          </a:r>
        </a:p>
      </dgm:t>
    </dgm:pt>
    <dgm:pt modelId="{AB7BD755-6F86-4527-8FF2-8AA43AD3EBC1}" type="parTrans" cxnId="{6A7C86C9-4E06-49F3-A618-B8A52AE7E5E5}">
      <dgm:prSet/>
      <dgm:spPr/>
      <dgm:t>
        <a:bodyPr/>
        <a:lstStyle/>
        <a:p>
          <a:endParaRPr lang="en-GB"/>
        </a:p>
      </dgm:t>
    </dgm:pt>
    <dgm:pt modelId="{1F6E1B3C-2C7F-43EA-A01D-186C70CC3C39}" type="sibTrans" cxnId="{6A7C86C9-4E06-49F3-A618-B8A52AE7E5E5}">
      <dgm:prSet/>
      <dgm:spPr/>
      <dgm:t>
        <a:bodyPr/>
        <a:lstStyle/>
        <a:p>
          <a:endParaRPr lang="en-GB"/>
        </a:p>
      </dgm:t>
    </dgm:pt>
    <dgm:pt modelId="{829E4995-DA78-4274-8477-D733E3DAC72A}">
      <dgm:prSet phldrT="[Text]"/>
      <dgm:spPr/>
      <dgm:t>
        <a:bodyPr/>
        <a:lstStyle/>
        <a:p>
          <a:r>
            <a:rPr lang="en-US" dirty="0"/>
            <a:t>Supporting Residents​</a:t>
          </a:r>
        </a:p>
        <a:p>
          <a:r>
            <a:rPr lang="en-US" dirty="0"/>
            <a:t>with Alzheimer's</a:t>
          </a:r>
          <a:endParaRPr lang="en-GB" dirty="0"/>
        </a:p>
      </dgm:t>
    </dgm:pt>
    <dgm:pt modelId="{C49249A4-69BE-4486-ACA5-AA56D704CF41}" type="parTrans" cxnId="{BD4DECDF-5B07-40DC-ADC1-8D67EC8FFE42}">
      <dgm:prSet/>
      <dgm:spPr/>
      <dgm:t>
        <a:bodyPr/>
        <a:lstStyle/>
        <a:p>
          <a:endParaRPr lang="en-GB"/>
        </a:p>
      </dgm:t>
    </dgm:pt>
    <dgm:pt modelId="{A933F43E-822A-48F3-B6CE-35265256BBE7}" type="sibTrans" cxnId="{BD4DECDF-5B07-40DC-ADC1-8D67EC8FFE42}">
      <dgm:prSet/>
      <dgm:spPr/>
      <dgm:t>
        <a:bodyPr/>
        <a:lstStyle/>
        <a:p>
          <a:endParaRPr lang="en-GB"/>
        </a:p>
      </dgm:t>
    </dgm:pt>
    <dgm:pt modelId="{35AFBDFC-774C-4FA0-8C8D-25F94057BA03}">
      <dgm:prSet/>
      <dgm:spPr/>
      <dgm:t>
        <a:bodyPr/>
        <a:lstStyle/>
        <a:p>
          <a:r>
            <a:rPr lang="en-US" dirty="0"/>
            <a:t>Student</a:t>
          </a:r>
        </a:p>
      </dgm:t>
    </dgm:pt>
    <dgm:pt modelId="{EC9AAC25-BFA8-4F39-AB9B-9D4F018007D2}" type="parTrans" cxnId="{B5E0DAA5-AB2D-4ECA-A075-A75A0521D997}">
      <dgm:prSet/>
      <dgm:spPr/>
      <dgm:t>
        <a:bodyPr/>
        <a:lstStyle/>
        <a:p>
          <a:endParaRPr lang="en-GB"/>
        </a:p>
      </dgm:t>
    </dgm:pt>
    <dgm:pt modelId="{4758C720-4B9D-45A0-A68C-35E3A2D34211}" type="sibTrans" cxnId="{B5E0DAA5-AB2D-4ECA-A075-A75A0521D997}">
      <dgm:prSet/>
      <dgm:spPr/>
      <dgm:t>
        <a:bodyPr/>
        <a:lstStyle/>
        <a:p>
          <a:endParaRPr lang="en-GB"/>
        </a:p>
      </dgm:t>
    </dgm:pt>
    <dgm:pt modelId="{E8363FEC-2C5E-43E7-9A53-8406AAB89265}">
      <dgm:prSet phldrT="[Text]"/>
      <dgm:spPr/>
      <dgm:t>
        <a:bodyPr/>
        <a:lstStyle/>
        <a:p>
          <a:r>
            <a:rPr lang="en-US" dirty="0"/>
            <a:t>Future Care Assistant</a:t>
          </a:r>
          <a:endParaRPr lang="en-GB" dirty="0"/>
        </a:p>
      </dgm:t>
    </dgm:pt>
    <dgm:pt modelId="{57310D62-117C-4432-83B9-632AD51B929B}" type="parTrans" cxnId="{BA5427FF-C0AA-4972-B6E2-C49D85B7FE4F}">
      <dgm:prSet/>
      <dgm:spPr/>
      <dgm:t>
        <a:bodyPr/>
        <a:lstStyle/>
        <a:p>
          <a:endParaRPr lang="en-GB"/>
        </a:p>
      </dgm:t>
    </dgm:pt>
    <dgm:pt modelId="{6267B92B-29DA-4888-9CD8-53B55441170E}" type="sibTrans" cxnId="{BA5427FF-C0AA-4972-B6E2-C49D85B7FE4F}">
      <dgm:prSet/>
      <dgm:spPr/>
      <dgm:t>
        <a:bodyPr/>
        <a:lstStyle/>
        <a:p>
          <a:endParaRPr lang="en-GB"/>
        </a:p>
      </dgm:t>
    </dgm:pt>
    <dgm:pt modelId="{68268081-9206-4F7E-A827-9A15C5EC9364}" type="pres">
      <dgm:prSet presAssocID="{C4A4C4E9-FE93-4486-8643-C81B4CB01BFC}" presName="Name0" presStyleCnt="0">
        <dgm:presLayoutVars>
          <dgm:dir/>
          <dgm:resizeHandles val="exact"/>
        </dgm:presLayoutVars>
      </dgm:prSet>
      <dgm:spPr/>
    </dgm:pt>
    <dgm:pt modelId="{A22B7D94-4B70-4188-8F63-6475191287E7}" type="pres">
      <dgm:prSet presAssocID="{35AFBDFC-774C-4FA0-8C8D-25F94057BA03}" presName="composite" presStyleCnt="0"/>
      <dgm:spPr/>
    </dgm:pt>
    <dgm:pt modelId="{428E7026-5323-4243-92A8-882ED788B209}" type="pres">
      <dgm:prSet presAssocID="{35AFBDFC-774C-4FA0-8C8D-25F94057BA03}" presName="rect1" presStyleLbl="trAlignAcc1" presStyleIdx="0" presStyleCnt="5">
        <dgm:presLayoutVars>
          <dgm:bulletEnabled val="1"/>
        </dgm:presLayoutVars>
      </dgm:prSet>
      <dgm:spPr/>
    </dgm:pt>
    <dgm:pt modelId="{9FC39950-1444-4EE7-B60F-65FCA49D0585}" type="pres">
      <dgm:prSet presAssocID="{35AFBDFC-774C-4FA0-8C8D-25F94057BA03}" presName="rect2" presStyleLbl="fgImgPlace1" presStyleIdx="0" presStyleCnt="5"/>
      <dgm:spPr>
        <a:blipFill>
          <a:blip xmlns:r="http://schemas.openxmlformats.org/officeDocument/2006/relationships" r:embed="rId1"/>
          <a:srcRect/>
          <a:stretch>
            <a:fillRect l="-63000" r="-63000"/>
          </a:stretch>
        </a:blipFill>
      </dgm:spPr>
      <dgm:extLst>
        <a:ext uri="{E40237B7-FDA0-4F09-8148-C483321AD2D9}">
          <dgm14:cNvPr xmlns:dgm14="http://schemas.microsoft.com/office/drawing/2010/diagram" id="0" name="" descr="People standing in a row wearing graduation caps with tassels and gowns"/>
        </a:ext>
      </dgm:extLst>
    </dgm:pt>
    <dgm:pt modelId="{4ACEF294-2FAE-46C6-B703-810D1678E9B1}" type="pres">
      <dgm:prSet presAssocID="{4758C720-4B9D-45A0-A68C-35E3A2D34211}" presName="sibTrans" presStyleCnt="0"/>
      <dgm:spPr/>
    </dgm:pt>
    <dgm:pt modelId="{F6CA2B66-483C-4E79-8FB9-5F91DBBD3CD7}" type="pres">
      <dgm:prSet presAssocID="{11EE9ECA-29C4-4ABB-AEC3-B9E0AE0A36DE}" presName="composite" presStyleCnt="0"/>
      <dgm:spPr/>
    </dgm:pt>
    <dgm:pt modelId="{80EE3635-1B5E-45E1-8E6B-9AADA344D548}" type="pres">
      <dgm:prSet presAssocID="{11EE9ECA-29C4-4ABB-AEC3-B9E0AE0A36DE}" presName="rect1" presStyleLbl="trAlignAcc1" presStyleIdx="1" presStyleCnt="5">
        <dgm:presLayoutVars>
          <dgm:bulletEnabled val="1"/>
        </dgm:presLayoutVars>
      </dgm:prSet>
      <dgm:spPr/>
    </dgm:pt>
    <dgm:pt modelId="{CFBBEC8A-DC7C-4E40-B47B-EE7BF9F12C60}" type="pres">
      <dgm:prSet presAssocID="{11EE9ECA-29C4-4ABB-AEC3-B9E0AE0A36DE}" presName="rect2" presStyleLbl="fgImgPlace1" presStyleIdx="1" presStyleCnt="5"/>
      <dgm:spPr>
        <a:blipFill>
          <a:blip xmlns:r="http://schemas.openxmlformats.org/officeDocument/2006/relationships" r:embed="rId2"/>
          <a:srcRect/>
          <a:stretch>
            <a:fillRect l="-92000" r="-92000"/>
          </a:stretch>
        </a:blipFill>
      </dgm:spPr>
      <dgm:extLst>
        <a:ext uri="{E40237B7-FDA0-4F09-8148-C483321AD2D9}">
          <dgm14:cNvPr xmlns:dgm14="http://schemas.microsoft.com/office/drawing/2010/diagram" id="0" name="" descr="Woman lying on exercise mat with phone"/>
        </a:ext>
      </dgm:extLst>
    </dgm:pt>
    <dgm:pt modelId="{7B780EA4-AABD-44A0-9303-A89C2C65DA69}" type="pres">
      <dgm:prSet presAssocID="{5227B92C-BCB8-4839-9764-EC7D58F64B88}" presName="sibTrans" presStyleCnt="0"/>
      <dgm:spPr/>
    </dgm:pt>
    <dgm:pt modelId="{A46FCC1A-FC4B-438F-85F7-408205DB1C8F}" type="pres">
      <dgm:prSet presAssocID="{E66D1D69-24B9-4501-B242-75661B73FD96}" presName="composite" presStyleCnt="0"/>
      <dgm:spPr/>
    </dgm:pt>
    <dgm:pt modelId="{0315EB0B-AB7A-464B-A883-32B0F2503E71}" type="pres">
      <dgm:prSet presAssocID="{E66D1D69-24B9-4501-B242-75661B73FD96}" presName="rect1" presStyleLbl="trAlignAcc1" presStyleIdx="2" presStyleCnt="5">
        <dgm:presLayoutVars>
          <dgm:bulletEnabled val="1"/>
        </dgm:presLayoutVars>
      </dgm:prSet>
      <dgm:spPr/>
    </dgm:pt>
    <dgm:pt modelId="{265113A5-EC88-4660-A64E-D95FFA526FB9}" type="pres">
      <dgm:prSet presAssocID="{E66D1D69-24B9-4501-B242-75661B73FD96}" presName="rect2" presStyleLbl="fgImgPlace1" presStyleIdx="2" presStyleCnt="5"/>
      <dgm:spPr>
        <a:blipFill>
          <a:blip xmlns:r="http://schemas.openxmlformats.org/officeDocument/2006/relationships" r:embed="rId3"/>
          <a:srcRect/>
          <a:stretch>
            <a:fillRect l="-25000" r="-25000"/>
          </a:stretch>
        </a:blipFill>
      </dgm:spPr>
    </dgm:pt>
    <dgm:pt modelId="{98E54E65-4A6F-4906-83FC-E8800EEC4C9C}" type="pres">
      <dgm:prSet presAssocID="{1F6E1B3C-2C7F-43EA-A01D-186C70CC3C39}" presName="sibTrans" presStyleCnt="0"/>
      <dgm:spPr/>
    </dgm:pt>
    <dgm:pt modelId="{190EB4D0-6CDF-4C97-BF2F-CC3D5229DD03}" type="pres">
      <dgm:prSet presAssocID="{829E4995-DA78-4274-8477-D733E3DAC72A}" presName="composite" presStyleCnt="0"/>
      <dgm:spPr/>
    </dgm:pt>
    <dgm:pt modelId="{DCB133AD-143D-47FD-80AF-FBF6BA31CBDF}" type="pres">
      <dgm:prSet presAssocID="{829E4995-DA78-4274-8477-D733E3DAC72A}" presName="rect1" presStyleLbl="trAlignAcc1" presStyleIdx="3" presStyleCnt="5">
        <dgm:presLayoutVars>
          <dgm:bulletEnabled val="1"/>
        </dgm:presLayoutVars>
      </dgm:prSet>
      <dgm:spPr/>
    </dgm:pt>
    <dgm:pt modelId="{D0052FA5-1C24-4C8F-9D7B-D143A3AF0D48}" type="pres">
      <dgm:prSet presAssocID="{829E4995-DA78-4274-8477-D733E3DAC72A}" presName="rect2" presStyleLbl="fgImgPlace1" presStyleIdx="3" presStyleCnt="5"/>
      <dgm:spPr>
        <a:blipFill>
          <a:blip xmlns:r="http://schemas.openxmlformats.org/officeDocument/2006/relationships" r:embed="rId4"/>
          <a:srcRect/>
          <a:stretch>
            <a:fillRect l="-63000" r="-63000"/>
          </a:stretch>
        </a:blipFill>
      </dgm:spPr>
      <dgm:extLst>
        <a:ext uri="{E40237B7-FDA0-4F09-8148-C483321AD2D9}">
          <dgm14:cNvPr xmlns:dgm14="http://schemas.microsoft.com/office/drawing/2010/diagram" id="0" name="" descr="Women embracing in doorway"/>
        </a:ext>
      </dgm:extLst>
    </dgm:pt>
    <dgm:pt modelId="{A8418398-FA2E-4B9F-89E8-017CD7D1DA89}" type="pres">
      <dgm:prSet presAssocID="{A933F43E-822A-48F3-B6CE-35265256BBE7}" presName="sibTrans" presStyleCnt="0"/>
      <dgm:spPr/>
    </dgm:pt>
    <dgm:pt modelId="{F0F631E9-262B-4A57-8BEA-1D3AD20391CA}" type="pres">
      <dgm:prSet presAssocID="{E8363FEC-2C5E-43E7-9A53-8406AAB89265}" presName="composite" presStyleCnt="0"/>
      <dgm:spPr/>
    </dgm:pt>
    <dgm:pt modelId="{FBF5E1B1-99A7-483D-9B8C-85A46E53AD21}" type="pres">
      <dgm:prSet presAssocID="{E8363FEC-2C5E-43E7-9A53-8406AAB89265}" presName="rect1" presStyleLbl="trAlignAcc1" presStyleIdx="4" presStyleCnt="5">
        <dgm:presLayoutVars>
          <dgm:bulletEnabled val="1"/>
        </dgm:presLayoutVars>
      </dgm:prSet>
      <dgm:spPr/>
    </dgm:pt>
    <dgm:pt modelId="{B950DDE0-24BB-4579-919C-A9FAFF428B12}" type="pres">
      <dgm:prSet presAssocID="{E8363FEC-2C5E-43E7-9A53-8406AAB89265}" presName="rect2" presStyleLbl="fgImgPlace1" presStyleIdx="4" presStyleCnt="5"/>
      <dgm:spPr>
        <a:blipFill>
          <a:blip xmlns:r="http://schemas.openxmlformats.org/officeDocument/2006/relationships" r:embed="rId5"/>
          <a:srcRect/>
          <a:stretch>
            <a:fillRect l="-100000" r="-100000"/>
          </a:stretch>
        </a:blipFill>
      </dgm:spPr>
    </dgm:pt>
  </dgm:ptLst>
  <dgm:cxnLst>
    <dgm:cxn modelId="{1CE87D24-03CF-4BCB-BF83-CC3E22A99A6B}" type="presOf" srcId="{829E4995-DA78-4274-8477-D733E3DAC72A}" destId="{DCB133AD-143D-47FD-80AF-FBF6BA31CBDF}" srcOrd="0" destOrd="0" presId="urn:microsoft.com/office/officeart/2008/layout/PictureStrips"/>
    <dgm:cxn modelId="{BF7D2E2A-8E12-4AA1-9F75-5ACAC0CBF1A0}" srcId="{C4A4C4E9-FE93-4486-8643-C81B4CB01BFC}" destId="{11EE9ECA-29C4-4ABB-AEC3-B9E0AE0A36DE}" srcOrd="1" destOrd="0" parTransId="{06E744F2-DF33-4A45-BE49-1CE314B391A4}" sibTransId="{5227B92C-BCB8-4839-9764-EC7D58F64B88}"/>
    <dgm:cxn modelId="{CAB1E176-96C0-4D68-B71C-A21829A56EAD}" type="presOf" srcId="{35AFBDFC-774C-4FA0-8C8D-25F94057BA03}" destId="{428E7026-5323-4243-92A8-882ED788B209}" srcOrd="0" destOrd="0" presId="urn:microsoft.com/office/officeart/2008/layout/PictureStrips"/>
    <dgm:cxn modelId="{B4D34977-47D1-4AFF-A80D-8F0B2ADF2BB4}" type="presOf" srcId="{E66D1D69-24B9-4501-B242-75661B73FD96}" destId="{0315EB0B-AB7A-464B-A883-32B0F2503E71}" srcOrd="0" destOrd="0" presId="urn:microsoft.com/office/officeart/2008/layout/PictureStrips"/>
    <dgm:cxn modelId="{B5E0DAA5-AB2D-4ECA-A075-A75A0521D997}" srcId="{C4A4C4E9-FE93-4486-8643-C81B4CB01BFC}" destId="{35AFBDFC-774C-4FA0-8C8D-25F94057BA03}" srcOrd="0" destOrd="0" parTransId="{EC9AAC25-BFA8-4F39-AB9B-9D4F018007D2}" sibTransId="{4758C720-4B9D-45A0-A68C-35E3A2D34211}"/>
    <dgm:cxn modelId="{6A7C86C9-4E06-49F3-A618-B8A52AE7E5E5}" srcId="{C4A4C4E9-FE93-4486-8643-C81B4CB01BFC}" destId="{E66D1D69-24B9-4501-B242-75661B73FD96}" srcOrd="2" destOrd="0" parTransId="{AB7BD755-6F86-4527-8FF2-8AA43AD3EBC1}" sibTransId="{1F6E1B3C-2C7F-43EA-A01D-186C70CC3C39}"/>
    <dgm:cxn modelId="{05E0AAC9-5DDC-46C5-8D5E-8E8A82642B35}" type="presOf" srcId="{C4A4C4E9-FE93-4486-8643-C81B4CB01BFC}" destId="{68268081-9206-4F7E-A827-9A15C5EC9364}" srcOrd="0" destOrd="0" presId="urn:microsoft.com/office/officeart/2008/layout/PictureStrips"/>
    <dgm:cxn modelId="{BD4DECDF-5B07-40DC-ADC1-8D67EC8FFE42}" srcId="{C4A4C4E9-FE93-4486-8643-C81B4CB01BFC}" destId="{829E4995-DA78-4274-8477-D733E3DAC72A}" srcOrd="3" destOrd="0" parTransId="{C49249A4-69BE-4486-ACA5-AA56D704CF41}" sibTransId="{A933F43E-822A-48F3-B6CE-35265256BBE7}"/>
    <dgm:cxn modelId="{13541EE4-48B2-4590-A8E6-C6A790ECBA95}" type="presOf" srcId="{11EE9ECA-29C4-4ABB-AEC3-B9E0AE0A36DE}" destId="{80EE3635-1B5E-45E1-8E6B-9AADA344D548}" srcOrd="0" destOrd="0" presId="urn:microsoft.com/office/officeart/2008/layout/PictureStrips"/>
    <dgm:cxn modelId="{2E8F42F6-EC7D-4EDE-B411-A2A19CBF5F83}" type="presOf" srcId="{E8363FEC-2C5E-43E7-9A53-8406AAB89265}" destId="{FBF5E1B1-99A7-483D-9B8C-85A46E53AD21}" srcOrd="0" destOrd="0" presId="urn:microsoft.com/office/officeart/2008/layout/PictureStrips"/>
    <dgm:cxn modelId="{BA5427FF-C0AA-4972-B6E2-C49D85B7FE4F}" srcId="{C4A4C4E9-FE93-4486-8643-C81B4CB01BFC}" destId="{E8363FEC-2C5E-43E7-9A53-8406AAB89265}" srcOrd="4" destOrd="0" parTransId="{57310D62-117C-4432-83B9-632AD51B929B}" sibTransId="{6267B92B-29DA-4888-9CD8-53B55441170E}"/>
    <dgm:cxn modelId="{40BFDBE5-F433-4750-9111-7E59B8158753}" type="presParOf" srcId="{68268081-9206-4F7E-A827-9A15C5EC9364}" destId="{A22B7D94-4B70-4188-8F63-6475191287E7}" srcOrd="0" destOrd="0" presId="urn:microsoft.com/office/officeart/2008/layout/PictureStrips"/>
    <dgm:cxn modelId="{0E97BF85-B03A-4EB2-A5E4-92C7D0C85ADF}" type="presParOf" srcId="{A22B7D94-4B70-4188-8F63-6475191287E7}" destId="{428E7026-5323-4243-92A8-882ED788B209}" srcOrd="0" destOrd="0" presId="urn:microsoft.com/office/officeart/2008/layout/PictureStrips"/>
    <dgm:cxn modelId="{CAE18A30-B299-46EA-95B1-A5767C04345C}" type="presParOf" srcId="{A22B7D94-4B70-4188-8F63-6475191287E7}" destId="{9FC39950-1444-4EE7-B60F-65FCA49D0585}" srcOrd="1" destOrd="0" presId="urn:microsoft.com/office/officeart/2008/layout/PictureStrips"/>
    <dgm:cxn modelId="{A928E506-8D1E-43F5-82A8-8E3AE60C08CA}" type="presParOf" srcId="{68268081-9206-4F7E-A827-9A15C5EC9364}" destId="{4ACEF294-2FAE-46C6-B703-810D1678E9B1}" srcOrd="1" destOrd="0" presId="urn:microsoft.com/office/officeart/2008/layout/PictureStrips"/>
    <dgm:cxn modelId="{9D0D8D73-19D4-4D5B-8D02-953B143F0487}" type="presParOf" srcId="{68268081-9206-4F7E-A827-9A15C5EC9364}" destId="{F6CA2B66-483C-4E79-8FB9-5F91DBBD3CD7}" srcOrd="2" destOrd="0" presId="urn:microsoft.com/office/officeart/2008/layout/PictureStrips"/>
    <dgm:cxn modelId="{1FE6B56C-46EE-4C3F-B046-6E730F26BEFF}" type="presParOf" srcId="{F6CA2B66-483C-4E79-8FB9-5F91DBBD3CD7}" destId="{80EE3635-1B5E-45E1-8E6B-9AADA344D548}" srcOrd="0" destOrd="0" presId="urn:microsoft.com/office/officeart/2008/layout/PictureStrips"/>
    <dgm:cxn modelId="{BC3207A6-48A4-469F-816C-509EFF1BE44A}" type="presParOf" srcId="{F6CA2B66-483C-4E79-8FB9-5F91DBBD3CD7}" destId="{CFBBEC8A-DC7C-4E40-B47B-EE7BF9F12C60}" srcOrd="1" destOrd="0" presId="urn:microsoft.com/office/officeart/2008/layout/PictureStrips"/>
    <dgm:cxn modelId="{AD15EBEF-7295-415B-BFA2-DB9D721FBFE2}" type="presParOf" srcId="{68268081-9206-4F7E-A827-9A15C5EC9364}" destId="{7B780EA4-AABD-44A0-9303-A89C2C65DA69}" srcOrd="3" destOrd="0" presId="urn:microsoft.com/office/officeart/2008/layout/PictureStrips"/>
    <dgm:cxn modelId="{488D4238-F431-449B-9072-E42AB7EDF7C6}" type="presParOf" srcId="{68268081-9206-4F7E-A827-9A15C5EC9364}" destId="{A46FCC1A-FC4B-438F-85F7-408205DB1C8F}" srcOrd="4" destOrd="0" presId="urn:microsoft.com/office/officeart/2008/layout/PictureStrips"/>
    <dgm:cxn modelId="{E69B64CD-E900-4595-BEC7-59591BF2CC25}" type="presParOf" srcId="{A46FCC1A-FC4B-438F-85F7-408205DB1C8F}" destId="{0315EB0B-AB7A-464B-A883-32B0F2503E71}" srcOrd="0" destOrd="0" presId="urn:microsoft.com/office/officeart/2008/layout/PictureStrips"/>
    <dgm:cxn modelId="{B9E57F74-B14A-48BA-A993-7A4A9FC152B1}" type="presParOf" srcId="{A46FCC1A-FC4B-438F-85F7-408205DB1C8F}" destId="{265113A5-EC88-4660-A64E-D95FFA526FB9}" srcOrd="1" destOrd="0" presId="urn:microsoft.com/office/officeart/2008/layout/PictureStrips"/>
    <dgm:cxn modelId="{20385597-445D-45F8-A080-1DCB5CEB96A4}" type="presParOf" srcId="{68268081-9206-4F7E-A827-9A15C5EC9364}" destId="{98E54E65-4A6F-4906-83FC-E8800EEC4C9C}" srcOrd="5" destOrd="0" presId="urn:microsoft.com/office/officeart/2008/layout/PictureStrips"/>
    <dgm:cxn modelId="{E1575F57-F1AC-41B7-AFDB-5E311C75412D}" type="presParOf" srcId="{68268081-9206-4F7E-A827-9A15C5EC9364}" destId="{190EB4D0-6CDF-4C97-BF2F-CC3D5229DD03}" srcOrd="6" destOrd="0" presId="urn:microsoft.com/office/officeart/2008/layout/PictureStrips"/>
    <dgm:cxn modelId="{CDB85276-8811-4650-9F90-A59872E63D2F}" type="presParOf" srcId="{190EB4D0-6CDF-4C97-BF2F-CC3D5229DD03}" destId="{DCB133AD-143D-47FD-80AF-FBF6BA31CBDF}" srcOrd="0" destOrd="0" presId="urn:microsoft.com/office/officeart/2008/layout/PictureStrips"/>
    <dgm:cxn modelId="{87D96EF3-2D5E-4325-B5DA-AF95BCAA4B16}" type="presParOf" srcId="{190EB4D0-6CDF-4C97-BF2F-CC3D5229DD03}" destId="{D0052FA5-1C24-4C8F-9D7B-D143A3AF0D48}" srcOrd="1" destOrd="0" presId="urn:microsoft.com/office/officeart/2008/layout/PictureStrips"/>
    <dgm:cxn modelId="{D98F1981-C4C9-42D2-BFA7-461AF2728490}" type="presParOf" srcId="{68268081-9206-4F7E-A827-9A15C5EC9364}" destId="{A8418398-FA2E-4B9F-89E8-017CD7D1DA89}" srcOrd="7" destOrd="0" presId="urn:microsoft.com/office/officeart/2008/layout/PictureStrips"/>
    <dgm:cxn modelId="{ED883BF1-A828-4134-8E12-2C2594B1EE43}" type="presParOf" srcId="{68268081-9206-4F7E-A827-9A15C5EC9364}" destId="{F0F631E9-262B-4A57-8BEA-1D3AD20391CA}" srcOrd="8" destOrd="0" presId="urn:microsoft.com/office/officeart/2008/layout/PictureStrips"/>
    <dgm:cxn modelId="{3ACF714A-CC85-463D-A45B-A8D0C7671AE4}" type="presParOf" srcId="{F0F631E9-262B-4A57-8BEA-1D3AD20391CA}" destId="{FBF5E1B1-99A7-483D-9B8C-85A46E53AD21}" srcOrd="0" destOrd="0" presId="urn:microsoft.com/office/officeart/2008/layout/PictureStrips"/>
    <dgm:cxn modelId="{1A2275D1-B09F-4DB9-B98E-5E0094876847}" type="presParOf" srcId="{F0F631E9-262B-4A57-8BEA-1D3AD20391CA}" destId="{B950DDE0-24BB-4579-919C-A9FAFF428B12}"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83D00-D115-4570-BD23-25E2FA4E9354}">
      <dsp:nvSpPr>
        <dsp:cNvPr id="0" name=""/>
        <dsp:cNvSpPr/>
      </dsp:nvSpPr>
      <dsp:spPr>
        <a:xfrm>
          <a:off x="0" y="1292761"/>
          <a:ext cx="3500437" cy="2800349"/>
        </a:xfrm>
        <a:prstGeom prst="rect">
          <a:avLst/>
        </a:prstGeom>
        <a:blipFill>
          <a:blip xmlns:r="http://schemas.openxmlformats.org/officeDocument/2006/relationships" r:embed="rId1"/>
          <a:srcRect/>
          <a:stretch>
            <a:fillRect l="-14000" r="-14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873A4C-72FC-459D-84FD-A65B686C8098}">
      <dsp:nvSpPr>
        <dsp:cNvPr id="0" name=""/>
        <dsp:cNvSpPr/>
      </dsp:nvSpPr>
      <dsp:spPr>
        <a:xfrm>
          <a:off x="315039" y="3813076"/>
          <a:ext cx="3115389" cy="980122"/>
        </a:xfrm>
        <a:prstGeom prst="wedgeRectCallout">
          <a:avLst>
            <a:gd name="adj1" fmla="val 20250"/>
            <a:gd name="adj2" fmla="val -607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Group work</a:t>
          </a:r>
        </a:p>
      </dsp:txBody>
      <dsp:txXfrm>
        <a:off x="315039" y="3813076"/>
        <a:ext cx="3115389" cy="980122"/>
      </dsp:txXfrm>
    </dsp:sp>
    <dsp:sp modelId="{C5E6E643-9683-4738-932D-C17ED1A2F91B}">
      <dsp:nvSpPr>
        <dsp:cNvPr id="0" name=""/>
        <dsp:cNvSpPr/>
      </dsp:nvSpPr>
      <dsp:spPr>
        <a:xfrm>
          <a:off x="3850481" y="1292761"/>
          <a:ext cx="3500437" cy="2800349"/>
        </a:xfrm>
        <a:prstGeom prst="rect">
          <a:avLst/>
        </a:prstGeom>
        <a:blipFill>
          <a:blip xmlns:r="http://schemas.openxmlformats.org/officeDocument/2006/relationships" r:embed="rId2"/>
          <a:srcRect/>
          <a:stretch>
            <a:fillRect l="-30000" r="-3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032099-9CCD-4310-A864-A4B537AE53F0}">
      <dsp:nvSpPr>
        <dsp:cNvPr id="0" name=""/>
        <dsp:cNvSpPr/>
      </dsp:nvSpPr>
      <dsp:spPr>
        <a:xfrm>
          <a:off x="4165520" y="3813076"/>
          <a:ext cx="3115389" cy="980122"/>
        </a:xfrm>
        <a:prstGeom prst="wedgeRectCallout">
          <a:avLst>
            <a:gd name="adj1" fmla="val 20250"/>
            <a:gd name="adj2" fmla="val -607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Classroom discussions</a:t>
          </a:r>
        </a:p>
      </dsp:txBody>
      <dsp:txXfrm>
        <a:off x="4165520" y="3813076"/>
        <a:ext cx="3115389" cy="980122"/>
      </dsp:txXfrm>
    </dsp:sp>
    <dsp:sp modelId="{9CB45D81-485B-40E7-8065-FEF623AE86D4}">
      <dsp:nvSpPr>
        <dsp:cNvPr id="0" name=""/>
        <dsp:cNvSpPr/>
      </dsp:nvSpPr>
      <dsp:spPr>
        <a:xfrm>
          <a:off x="7700962" y="1292761"/>
          <a:ext cx="3500437" cy="2800349"/>
        </a:xfrm>
        <a:prstGeom prst="rect">
          <a:avLst/>
        </a:prstGeom>
        <a:blipFill>
          <a:blip xmlns:r="http://schemas.openxmlformats.org/officeDocument/2006/relationships" r:embed="rId3"/>
          <a:srcRect/>
          <a:stretch>
            <a:fillRect l="-31000" r="-3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571FF7-8586-4A95-ADCE-4F1227EB2145}">
      <dsp:nvSpPr>
        <dsp:cNvPr id="0" name=""/>
        <dsp:cNvSpPr/>
      </dsp:nvSpPr>
      <dsp:spPr>
        <a:xfrm>
          <a:off x="8016001" y="3813076"/>
          <a:ext cx="3115389" cy="980122"/>
        </a:xfrm>
        <a:prstGeom prst="wedgeRectCallout">
          <a:avLst>
            <a:gd name="adj1" fmla="val 20250"/>
            <a:gd name="adj2" fmla="val -607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Interacting with others during study and daily life</a:t>
          </a:r>
        </a:p>
      </dsp:txBody>
      <dsp:txXfrm>
        <a:off x="8016001" y="3813076"/>
        <a:ext cx="3115389" cy="9801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E7026-5323-4243-92A8-882ED788B209}">
      <dsp:nvSpPr>
        <dsp:cNvPr id="0" name=""/>
        <dsp:cNvSpPr/>
      </dsp:nvSpPr>
      <dsp:spPr>
        <a:xfrm>
          <a:off x="2058077" y="176024"/>
          <a:ext cx="3666674" cy="114583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13"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Student</a:t>
          </a:r>
        </a:p>
      </dsp:txBody>
      <dsp:txXfrm>
        <a:off x="2058077" y="176024"/>
        <a:ext cx="3666674" cy="1145835"/>
      </dsp:txXfrm>
    </dsp:sp>
    <dsp:sp modelId="{9FC39950-1444-4EE7-B60F-65FCA49D0585}">
      <dsp:nvSpPr>
        <dsp:cNvPr id="0" name=""/>
        <dsp:cNvSpPr/>
      </dsp:nvSpPr>
      <dsp:spPr>
        <a:xfrm>
          <a:off x="1905299" y="10515"/>
          <a:ext cx="802085" cy="1203127"/>
        </a:xfrm>
        <a:prstGeom prst="rect">
          <a:avLst/>
        </a:prstGeom>
        <a:blipFill>
          <a:blip xmlns:r="http://schemas.openxmlformats.org/officeDocument/2006/relationships" r:embed="rId1"/>
          <a:srcRect/>
          <a:stretch>
            <a:fillRect l="-63000" r="-6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EE3635-1B5E-45E1-8E6B-9AADA344D548}">
      <dsp:nvSpPr>
        <dsp:cNvPr id="0" name=""/>
        <dsp:cNvSpPr/>
      </dsp:nvSpPr>
      <dsp:spPr>
        <a:xfrm>
          <a:off x="6016529" y="176024"/>
          <a:ext cx="3666674" cy="114583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13"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Communication Skills</a:t>
          </a:r>
          <a:endParaRPr lang="en-GB" sz="2200" kern="1200" dirty="0"/>
        </a:p>
      </dsp:txBody>
      <dsp:txXfrm>
        <a:off x="6016529" y="176024"/>
        <a:ext cx="3666674" cy="1145835"/>
      </dsp:txXfrm>
    </dsp:sp>
    <dsp:sp modelId="{CFBBEC8A-DC7C-4E40-B47B-EE7BF9F12C60}">
      <dsp:nvSpPr>
        <dsp:cNvPr id="0" name=""/>
        <dsp:cNvSpPr/>
      </dsp:nvSpPr>
      <dsp:spPr>
        <a:xfrm>
          <a:off x="5863751" y="10515"/>
          <a:ext cx="802085" cy="1203127"/>
        </a:xfrm>
        <a:prstGeom prst="rect">
          <a:avLst/>
        </a:prstGeom>
        <a:blipFill>
          <a:blip xmlns:r="http://schemas.openxmlformats.org/officeDocument/2006/relationships" r:embed="rId2"/>
          <a:srcRect/>
          <a:stretch>
            <a:fillRect l="-92000" r="-92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15EB0B-AB7A-464B-A883-32B0F2503E71}">
      <dsp:nvSpPr>
        <dsp:cNvPr id="0" name=""/>
        <dsp:cNvSpPr/>
      </dsp:nvSpPr>
      <dsp:spPr>
        <a:xfrm>
          <a:off x="2058077" y="1618504"/>
          <a:ext cx="3666674" cy="114583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13"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SBAR Communication Model</a:t>
          </a:r>
        </a:p>
      </dsp:txBody>
      <dsp:txXfrm>
        <a:off x="2058077" y="1618504"/>
        <a:ext cx="3666674" cy="1145835"/>
      </dsp:txXfrm>
    </dsp:sp>
    <dsp:sp modelId="{265113A5-EC88-4660-A64E-D95FFA526FB9}">
      <dsp:nvSpPr>
        <dsp:cNvPr id="0" name=""/>
        <dsp:cNvSpPr/>
      </dsp:nvSpPr>
      <dsp:spPr>
        <a:xfrm>
          <a:off x="1905299" y="1452995"/>
          <a:ext cx="802085" cy="1203127"/>
        </a:xfrm>
        <a:prstGeom prst="rect">
          <a:avLst/>
        </a:prstGeom>
        <a:blipFill>
          <a:blip xmlns:r="http://schemas.openxmlformats.org/officeDocument/2006/relationships" r:embed="rId3"/>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B133AD-143D-47FD-80AF-FBF6BA31CBDF}">
      <dsp:nvSpPr>
        <dsp:cNvPr id="0" name=""/>
        <dsp:cNvSpPr/>
      </dsp:nvSpPr>
      <dsp:spPr>
        <a:xfrm>
          <a:off x="6016529" y="1618504"/>
          <a:ext cx="3666674" cy="114583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13"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Supporting Residents​</a:t>
          </a:r>
        </a:p>
        <a:p>
          <a:pPr marL="0" lvl="0" indent="0" algn="l" defTabSz="977900">
            <a:lnSpc>
              <a:spcPct val="90000"/>
            </a:lnSpc>
            <a:spcBef>
              <a:spcPct val="0"/>
            </a:spcBef>
            <a:spcAft>
              <a:spcPct val="35000"/>
            </a:spcAft>
            <a:buNone/>
          </a:pPr>
          <a:r>
            <a:rPr lang="en-US" sz="2200" kern="1200" dirty="0"/>
            <a:t>with Alzheimer's</a:t>
          </a:r>
          <a:endParaRPr lang="en-GB" sz="2200" kern="1200" dirty="0"/>
        </a:p>
      </dsp:txBody>
      <dsp:txXfrm>
        <a:off x="6016529" y="1618504"/>
        <a:ext cx="3666674" cy="1145835"/>
      </dsp:txXfrm>
    </dsp:sp>
    <dsp:sp modelId="{D0052FA5-1C24-4C8F-9D7B-D143A3AF0D48}">
      <dsp:nvSpPr>
        <dsp:cNvPr id="0" name=""/>
        <dsp:cNvSpPr/>
      </dsp:nvSpPr>
      <dsp:spPr>
        <a:xfrm>
          <a:off x="5863751" y="1452995"/>
          <a:ext cx="802085" cy="1203127"/>
        </a:xfrm>
        <a:prstGeom prst="rect">
          <a:avLst/>
        </a:prstGeom>
        <a:blipFill>
          <a:blip xmlns:r="http://schemas.openxmlformats.org/officeDocument/2006/relationships" r:embed="rId4"/>
          <a:srcRect/>
          <a:stretch>
            <a:fillRect l="-63000" r="-6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F5E1B1-99A7-483D-9B8C-85A46E53AD21}">
      <dsp:nvSpPr>
        <dsp:cNvPr id="0" name=""/>
        <dsp:cNvSpPr/>
      </dsp:nvSpPr>
      <dsp:spPr>
        <a:xfrm>
          <a:off x="4037303" y="3060984"/>
          <a:ext cx="3666674" cy="114583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6113"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Future Care Assistant</a:t>
          </a:r>
          <a:endParaRPr lang="en-GB" sz="2200" kern="1200" dirty="0"/>
        </a:p>
      </dsp:txBody>
      <dsp:txXfrm>
        <a:off x="4037303" y="3060984"/>
        <a:ext cx="3666674" cy="1145835"/>
      </dsp:txXfrm>
    </dsp:sp>
    <dsp:sp modelId="{B950DDE0-24BB-4579-919C-A9FAFF428B12}">
      <dsp:nvSpPr>
        <dsp:cNvPr id="0" name=""/>
        <dsp:cNvSpPr/>
      </dsp:nvSpPr>
      <dsp:spPr>
        <a:xfrm>
          <a:off x="3884525" y="2895475"/>
          <a:ext cx="802085" cy="1203127"/>
        </a:xfrm>
        <a:prstGeom prst="rect">
          <a:avLst/>
        </a:prstGeom>
        <a:blipFill>
          <a:blip xmlns:r="http://schemas.openxmlformats.org/officeDocument/2006/relationships" r:embed="rId5"/>
          <a:srcRect/>
          <a:stretch>
            <a:fillRect l="-100000" r="-10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519C6D-E47D-4F40-A9C1-CC2363F759D5}" type="datetimeFigureOut">
              <a:rPr lang="en-GB" smtClean="0"/>
              <a:t>19/07/2026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9F0028-9180-4EFA-B0C4-D81C755690C6}" type="slidenum">
              <a:rPr lang="en-GB" smtClean="0"/>
              <a:t>‹#›</a:t>
            </a:fld>
            <a:endParaRPr lang="en-GB" dirty="0"/>
          </a:p>
        </p:txBody>
      </p:sp>
    </p:spTree>
    <p:extLst>
      <p:ext uri="{BB962C8B-B14F-4D97-AF65-F5344CB8AC3E}">
        <p14:creationId xmlns:p14="http://schemas.microsoft.com/office/powerpoint/2010/main" val="2276412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Hello everyone. My name is Gisela Luz Arano Mayta. Today, I will be discussing communication as an essential skill in Health and Social Care and explaining how my experience in a residential care home helped me understand its importance in professional practice.</a:t>
            </a:r>
          </a:p>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3</a:t>
            </a:fld>
            <a:endParaRPr lang="en-GB" dirty="0"/>
          </a:p>
        </p:txBody>
      </p:sp>
    </p:spTree>
    <p:extLst>
      <p:ext uri="{BB962C8B-B14F-4D97-AF65-F5344CB8AC3E}">
        <p14:creationId xmlns:p14="http://schemas.microsoft.com/office/powerpoint/2010/main" val="996059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everyday life, communication means speaking clearly, listening well to people, asking questions when we don't understand something, and making sure everyone gets the message right. It also includes how we use tone of voice, expressions and gestures, and adapt the way we speak according to the situation or the person.</a:t>
            </a:r>
          </a:p>
          <a:p>
            <a:endParaRPr lang="en-GB" dirty="0"/>
          </a:p>
          <a:p>
            <a:pPr lvl="1"/>
            <a:r>
              <a:rPr lang="en-GB" sz="2400" dirty="0"/>
              <a:t>“Communication in everyday life means talking in a way that others can understand, listening carefully, asking questions when something is unclear, and making sure everyone gets the message. It also includes using our tone of voice, facial expressions and gestures to help people understand us better.”</a:t>
            </a:r>
          </a:p>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4</a:t>
            </a:fld>
            <a:endParaRPr lang="en-GB" dirty="0"/>
          </a:p>
        </p:txBody>
      </p:sp>
    </p:spTree>
    <p:extLst>
      <p:ext uri="{BB962C8B-B14F-4D97-AF65-F5344CB8AC3E}">
        <p14:creationId xmlns:p14="http://schemas.microsoft.com/office/powerpoint/2010/main" val="3893098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 have developed my communication skill through my studies and everyday interactions. Working with classmates, doing group activities, and preparing presentations has helped me practise expressing my ideas clearly, listening to others and feeling more confident when I communicate.</a:t>
            </a:r>
          </a:p>
          <a:p>
            <a:pPr fontAlgn="t"/>
            <a:r>
              <a:rPr lang="en-GB" sz="1200" b="1" i="0" kern="1200" dirty="0">
                <a:solidFill>
                  <a:schemeClr val="tx1"/>
                </a:solidFill>
                <a:effectLst/>
                <a:latin typeface="+mn-lt"/>
                <a:ea typeface="+mn-ea"/>
                <a:cs typeface="+mn-cs"/>
              </a:rPr>
              <a:t>Tip </a:t>
            </a:r>
          </a:p>
          <a:p>
            <a:pPr fontAlgn="t"/>
            <a:r>
              <a:rPr lang="en-GB" sz="1200" b="0" i="0" kern="1200" dirty="0">
                <a:solidFill>
                  <a:schemeClr val="tx1"/>
                </a:solidFill>
                <a:effectLst/>
                <a:latin typeface="+mn-lt"/>
                <a:ea typeface="+mn-ea"/>
                <a:cs typeface="+mn-cs"/>
              </a:rPr>
              <a:t>My presentation today is an example of how I am continuing to develop and improve my communication skills.</a:t>
            </a:r>
          </a:p>
        </p:txBody>
      </p:sp>
      <p:sp>
        <p:nvSpPr>
          <p:cNvPr id="4" name="Slide Number Placeholder 3"/>
          <p:cNvSpPr>
            <a:spLocks noGrp="1"/>
          </p:cNvSpPr>
          <p:nvPr>
            <p:ph type="sldNum" sz="quarter" idx="5"/>
          </p:nvPr>
        </p:nvSpPr>
        <p:spPr/>
        <p:txBody>
          <a:bodyPr/>
          <a:lstStyle/>
          <a:p>
            <a:fld id="{A69F0028-9180-4EFA-B0C4-D81C755690C6}" type="slidenum">
              <a:rPr lang="en-GB" smtClean="0"/>
              <a:t>5</a:t>
            </a:fld>
            <a:endParaRPr lang="en-GB" dirty="0"/>
          </a:p>
        </p:txBody>
      </p:sp>
    </p:spTree>
    <p:extLst>
      <p:ext uri="{BB962C8B-B14F-4D97-AF65-F5344CB8AC3E}">
        <p14:creationId xmlns:p14="http://schemas.microsoft.com/office/powerpoint/2010/main" val="1768507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For example, in a residential care home supporting residents with Alzheimer's disease, clear communication can help remind residents about medication and daily activities while also improving their wellbeing and safety.</a:t>
            </a:r>
          </a:p>
          <a:p>
            <a:pPr fontAlgn="t"/>
            <a:r>
              <a:rPr lang="en-GB" sz="1200" b="0" i="0" kern="1200" dirty="0">
                <a:solidFill>
                  <a:schemeClr val="tx1"/>
                </a:solidFill>
                <a:effectLst/>
                <a:latin typeface="+mn-lt"/>
                <a:ea typeface="+mn-ea"/>
                <a:cs typeface="+mn-cs"/>
              </a:rPr>
              <a:t>However, if communication is poor, it can lead to misunderstandings, medication errors and lower quality care.</a:t>
            </a:r>
          </a:p>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6</a:t>
            </a:fld>
            <a:endParaRPr lang="en-GB" dirty="0"/>
          </a:p>
        </p:txBody>
      </p:sp>
    </p:spTree>
    <p:extLst>
      <p:ext uri="{BB962C8B-B14F-4D97-AF65-F5344CB8AC3E}">
        <p14:creationId xmlns:p14="http://schemas.microsoft.com/office/powerpoint/2010/main" val="1077756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I chose the SBAR model because it provides a clear and structured approach to communication. During my experience in a residential care home, I realised how important it is to communicate changes in a resident's condition accurately and professionally. The SBAR model helps professionals organise information clearly, reducing the risk of misunderstandings and supporting safer care.</a:t>
            </a:r>
          </a:p>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7</a:t>
            </a:fld>
            <a:endParaRPr lang="en-GB" dirty="0"/>
          </a:p>
        </p:txBody>
      </p:sp>
    </p:spTree>
    <p:extLst>
      <p:ext uri="{BB962C8B-B14F-4D97-AF65-F5344CB8AC3E}">
        <p14:creationId xmlns:p14="http://schemas.microsoft.com/office/powerpoint/2010/main" val="627619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200" dirty="0">
                <a:latin typeface=" arial "/>
              </a:rPr>
              <a:t> In a residential care home, effective communication enables care assistants to better support residents with Alzheimer’s disease. Clear communication helps residents follow daily routines, remember their medication, and feel safer and more supported.</a:t>
            </a:r>
          </a:p>
          <a:p>
            <a:endParaRPr lang="en-GB" sz="1200" dirty="0">
              <a:latin typeface=" arial "/>
            </a:endParaRPr>
          </a:p>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8</a:t>
            </a:fld>
            <a:endParaRPr lang="en-GB" dirty="0"/>
          </a:p>
        </p:txBody>
      </p:sp>
    </p:spTree>
    <p:extLst>
      <p:ext uri="{BB962C8B-B14F-4D97-AF65-F5344CB8AC3E}">
        <p14:creationId xmlns:p14="http://schemas.microsoft.com/office/powerpoint/2010/main" val="11838739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b="1" dirty="0">
                <a:effectLst/>
              </a:rPr>
              <a:t>“I’d like to share a personal experience that really showed me how important communication is in care. I supported Candela, an older adult living with Alzheimer’s disease, and I quickly realised that listening carefully was one of the most powerful tools I had. When her memory made it difficult for her to express what she needed, taking my time to listen helped me understand her preferences much more accurately.</a:t>
            </a:r>
            <a:endParaRPr lang="en-GB" dirty="0"/>
          </a:p>
          <a:p>
            <a:r>
              <a:rPr lang="en-GB" b="1" dirty="0">
                <a:effectLst/>
              </a:rPr>
              <a:t>Good communication also helped me keep her safe. By paying attention to small changes in the way she spoke or behaved, I could tell when she needed extra support or when something wasn’t quite right. This made daily routines and medication management much safer and more consistent.</a:t>
            </a:r>
            <a:endParaRPr lang="en-GB" dirty="0"/>
          </a:p>
          <a:p>
            <a:r>
              <a:rPr lang="en-GB" b="1" dirty="0">
                <a:effectLst/>
              </a:rPr>
              <a:t>Active listening allowed me to give her care that was truly person‑centred. When I gave her space to express herself, even on difficult days, she felt respected and valued. It helped her stay comfortable, maintain her dignity and keep as much independence as possible.</a:t>
            </a:r>
            <a:endParaRPr lang="en-GB" dirty="0"/>
          </a:p>
          <a:p>
            <a:r>
              <a:rPr lang="en-GB" b="1" dirty="0">
                <a:effectLst/>
              </a:rPr>
              <a:t>This experience taught me that communication isn’t just about talking — it’s about noticing, listening and responding in a way that supports someone’s wellbeing. And for me, that made a real difference in Candela’s quality of life.”</a:t>
            </a:r>
            <a:endParaRPr lang="en-GB" dirty="0"/>
          </a:p>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9</a:t>
            </a:fld>
            <a:endParaRPr lang="en-GB" dirty="0"/>
          </a:p>
        </p:txBody>
      </p:sp>
    </p:spTree>
    <p:extLst>
      <p:ext uri="{BB962C8B-B14F-4D97-AF65-F5344CB8AC3E}">
        <p14:creationId xmlns:p14="http://schemas.microsoft.com/office/powerpoint/2010/main" val="4129857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10</a:t>
            </a:fld>
            <a:endParaRPr lang="en-GB" dirty="0"/>
          </a:p>
        </p:txBody>
      </p:sp>
    </p:spTree>
    <p:extLst>
      <p:ext uri="{BB962C8B-B14F-4D97-AF65-F5344CB8AC3E}">
        <p14:creationId xmlns:p14="http://schemas.microsoft.com/office/powerpoint/2010/main" val="1830068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conclusion, communication is a vital skill in Health and Social Care because it supports patient safety, person-centred care, and positive outcomes. My experience in a residential care home helped me develop a deeper understanding of the importance of active listening, empathy, and effective communication when supporting residents living with Alzheimer's disease. As a future Healthcare Assistant, I hope to continue developing this skill to provide high-quality, compassionate care and make a positive difference in the lives of vulnerable individuals. Thank you for listening.</a:t>
            </a:r>
          </a:p>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11</a:t>
            </a:fld>
            <a:endParaRPr lang="en-GB" dirty="0"/>
          </a:p>
        </p:txBody>
      </p:sp>
    </p:spTree>
    <p:extLst>
      <p:ext uri="{BB962C8B-B14F-4D97-AF65-F5344CB8AC3E}">
        <p14:creationId xmlns:p14="http://schemas.microsoft.com/office/powerpoint/2010/main" val="3086128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9F0028-9180-4EFA-B0C4-D81C755690C6}" type="slidenum">
              <a:rPr lang="en-GB" smtClean="0"/>
              <a:t>12</a:t>
            </a:fld>
            <a:endParaRPr lang="en-GB" dirty="0"/>
          </a:p>
        </p:txBody>
      </p:sp>
    </p:spTree>
    <p:extLst>
      <p:ext uri="{BB962C8B-B14F-4D97-AF65-F5344CB8AC3E}">
        <p14:creationId xmlns:p14="http://schemas.microsoft.com/office/powerpoint/2010/main" val="5821480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dirty="0"/>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dirty="0"/>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dirty="0"/>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dirty="0"/>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dirty="0"/>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dirty="0"/>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dirty="0"/>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dirty="0"/>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dirty="0"/>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dirty="0"/>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dirty="0"/>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dirty="0"/>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dirty="0"/>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dirty="0"/>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dirty="0"/>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dirty="0"/>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dirty="0"/>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dirty="0"/>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dirty="0"/>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dirty="0"/>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dirty="0"/>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dirty="0"/>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dirty="0"/>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dirty="0"/>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hi.org/?utm_source=copilot.com" TargetMode="External"/><Relationship Id="rId7" Type="http://schemas.openxmlformats.org/officeDocument/2006/relationships/hyperlink" Target="https://www.rcn.org.uk/?utm_source=copilot.com"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hyperlink" Target="https://www.nmc.org.uk/standards/code/?utm_source=copilot.com" TargetMode="External"/><Relationship Id="rId5" Type="http://schemas.openxmlformats.org/officeDocument/2006/relationships/hyperlink" Target="https://www.bing.com/search?q=%22https%3A%2F%2Fwww.england.nhs.uk%2Fpatient-safety%2F%22&amp;utm_source=copilot.com" TargetMode="External"/><Relationship Id="rId4" Type="http://schemas.openxmlformats.org/officeDocument/2006/relationships/hyperlink" Target="https://www.bing.com/search?q=%22https%3A%2F%2Fwww.england.nhs.uk%2Fpublication%2Fspoken-communication-and-patient-safety-in-the-nhs%2F%22&amp;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3" name="Title 1">
            <a:extLst>
              <a:ext uri="{FF2B5EF4-FFF2-40B4-BE49-F238E27FC236}">
                <a16:creationId xmlns:a16="http://schemas.microsoft.com/office/drawing/2014/main" id="{BF5BF4EE-692E-1DD4-B5BA-CE2C3276C102}"/>
              </a:ext>
            </a:extLst>
          </p:cNvPr>
          <p:cNvSpPr>
            <a:spLocks noGrp="1"/>
          </p:cNvSpPr>
          <p:nvPr>
            <p:ph type="ctrTitle"/>
          </p:nvPr>
        </p:nvSpPr>
        <p:spPr>
          <a:xfrm>
            <a:off x="911424" y="1988841"/>
            <a:ext cx="10363200" cy="1470025"/>
          </a:xfrm>
        </p:spPr>
        <p:txBody>
          <a:bodyPr/>
          <a:lstStyle/>
          <a:p>
            <a:r>
              <a:rPr lang="en-GB" altLang="en-US" b="1" i="1" dirty="0">
                <a:latin typeface="Arial" panose="020B0604020202020204" pitchFamily="34" charset="0"/>
                <a:cs typeface="Arial" panose="020B0604020202020204" pitchFamily="34" charset="0"/>
              </a:rPr>
              <a:t>Professional Career Development within H&amp;SC</a:t>
            </a:r>
            <a:br>
              <a:rPr lang="en-GB" altLang="en-US" b="1" i="1" dirty="0"/>
            </a:br>
            <a:endParaRPr lang="en-US" dirty="0"/>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type="subTitle" idx="1"/>
          </p:nvPr>
        </p:nvSpPr>
        <p:spPr>
          <a:xfrm>
            <a:off x="1576442" y="3260436"/>
            <a:ext cx="8832940" cy="2567709"/>
          </a:xfrm>
        </p:spPr>
        <p:txBody>
          <a:bodyPr wrap="square" anchor="t">
            <a:normAutofit/>
          </a:bodyPr>
          <a:lstStyle/>
          <a:p>
            <a:pPr marL="0" indent="0">
              <a:lnSpc>
                <a:spcPct val="90000"/>
              </a:lnSpc>
              <a:buNone/>
            </a:pPr>
            <a:br>
              <a:rPr lang="en-GB" altLang="en-US" sz="2000" b="1" i="1" dirty="0"/>
            </a:br>
            <a:r>
              <a:rPr lang="en-GB" altLang="en-US" sz="2800" u="sng" dirty="0">
                <a:solidFill>
                  <a:schemeClr val="bg1"/>
                </a:solidFill>
                <a:latin typeface="Arial" panose="020B0604020202020204" pitchFamily="34" charset="0"/>
                <a:cs typeface="Arial" panose="020B0604020202020204" pitchFamily="34" charset="0"/>
              </a:rPr>
              <a:t>Module Number</a:t>
            </a:r>
            <a:r>
              <a:rPr lang="en-GB" altLang="en-US" sz="2800" dirty="0">
                <a:solidFill>
                  <a:schemeClr val="bg1"/>
                </a:solidFill>
                <a:latin typeface="Arial" panose="020B0604020202020204" pitchFamily="34" charset="0"/>
                <a:cs typeface="Arial" panose="020B0604020202020204" pitchFamily="34" charset="0"/>
              </a:rPr>
              <a:t>: </a:t>
            </a:r>
            <a:r>
              <a:rPr lang="en-GB" altLang="en-US" sz="2800" b="1" i="1" dirty="0">
                <a:solidFill>
                  <a:schemeClr val="bg1"/>
                </a:solidFill>
                <a:latin typeface="Arial" panose="020B0604020202020204" pitchFamily="34" charset="0"/>
                <a:cs typeface="Arial" panose="020B0604020202020204" pitchFamily="34" charset="0"/>
              </a:rPr>
              <a:t>LCHS 4009 (LON)</a:t>
            </a:r>
            <a:br>
              <a:rPr lang="en-GB" altLang="en-US" sz="2800" b="1" i="1" dirty="0">
                <a:solidFill>
                  <a:schemeClr val="bg1"/>
                </a:solidFill>
                <a:latin typeface="Arial" panose="020B0604020202020204" pitchFamily="34" charset="0"/>
                <a:cs typeface="Arial" panose="020B0604020202020204" pitchFamily="34" charset="0"/>
              </a:rPr>
            </a:br>
            <a:r>
              <a:rPr lang="en-GB" altLang="en-US" sz="2800" u="sng" dirty="0">
                <a:solidFill>
                  <a:schemeClr val="bg1"/>
                </a:solidFill>
                <a:latin typeface="Arial" panose="020B0604020202020204" pitchFamily="34" charset="0"/>
                <a:cs typeface="Arial" panose="020B0604020202020204" pitchFamily="34" charset="0"/>
              </a:rPr>
              <a:t>Assignment No</a:t>
            </a:r>
            <a:r>
              <a:rPr lang="en-GB" altLang="en-US" sz="2800" b="1" i="1" dirty="0">
                <a:solidFill>
                  <a:schemeClr val="bg1"/>
                </a:solidFill>
                <a:latin typeface="Arial" panose="020B0604020202020204" pitchFamily="34" charset="0"/>
                <a:cs typeface="Arial" panose="020B0604020202020204" pitchFamily="34" charset="0"/>
              </a:rPr>
              <a:t>:     ASSIGNMENT 1</a:t>
            </a:r>
            <a:br>
              <a:rPr lang="en-GB" altLang="en-US" sz="2800" b="1" i="1" dirty="0">
                <a:solidFill>
                  <a:schemeClr val="bg1"/>
                </a:solidFill>
                <a:latin typeface="Arial" panose="020B0604020202020204" pitchFamily="34" charset="0"/>
                <a:cs typeface="Arial" panose="020B0604020202020204" pitchFamily="34" charset="0"/>
              </a:rPr>
            </a:br>
            <a:r>
              <a:rPr lang="en-GB" altLang="en-US" sz="2800" u="sng" dirty="0">
                <a:solidFill>
                  <a:schemeClr val="bg1"/>
                </a:solidFill>
                <a:latin typeface="Arial" panose="020B0604020202020204" pitchFamily="34" charset="0"/>
                <a:cs typeface="Arial" panose="020B0604020202020204" pitchFamily="34" charset="0"/>
              </a:rPr>
              <a:t>Student Name</a:t>
            </a:r>
            <a:r>
              <a:rPr lang="en-GB" altLang="en-US" sz="2800" b="1" i="1" dirty="0">
                <a:solidFill>
                  <a:schemeClr val="bg1"/>
                </a:solidFill>
                <a:latin typeface="Arial" panose="020B0604020202020204" pitchFamily="34" charset="0"/>
                <a:cs typeface="Arial" panose="020B0604020202020204" pitchFamily="34" charset="0"/>
              </a:rPr>
              <a:t>: Gisela luz Arano Mayta</a:t>
            </a:r>
            <a:br>
              <a:rPr lang="en-GB" altLang="en-US" sz="2800" b="1" i="1" dirty="0">
                <a:solidFill>
                  <a:schemeClr val="bg1"/>
                </a:solidFill>
                <a:latin typeface="Arial" panose="020B0604020202020204" pitchFamily="34" charset="0"/>
                <a:cs typeface="Arial" panose="020B0604020202020204" pitchFamily="34" charset="0"/>
              </a:rPr>
            </a:br>
            <a:r>
              <a:rPr lang="en-GB" altLang="en-US" sz="2800" u="sng" dirty="0">
                <a:solidFill>
                  <a:schemeClr val="bg1"/>
                </a:solidFill>
                <a:latin typeface="Arial" panose="020B0604020202020204" pitchFamily="34" charset="0"/>
                <a:cs typeface="Arial" panose="020B0604020202020204" pitchFamily="34" charset="0"/>
              </a:rPr>
              <a:t>Student ID: 2510732</a:t>
            </a:r>
            <a:br>
              <a:rPr lang="en-GB" altLang="en-US" sz="2800" b="1" i="1" dirty="0">
                <a:solidFill>
                  <a:schemeClr val="bg1"/>
                </a:solidFill>
                <a:latin typeface="Arial" panose="020B0604020202020204" pitchFamily="34" charset="0"/>
                <a:cs typeface="Arial" panose="020B0604020202020204" pitchFamily="34" charset="0"/>
              </a:rPr>
            </a:br>
            <a:r>
              <a:rPr lang="en-GB" altLang="en-US" sz="2800" u="sng" dirty="0">
                <a:solidFill>
                  <a:schemeClr val="bg1"/>
                </a:solidFill>
                <a:latin typeface="Arial" panose="020B0604020202020204" pitchFamily="34" charset="0"/>
                <a:cs typeface="Arial" panose="020B0604020202020204" pitchFamily="34" charset="0"/>
              </a:rPr>
              <a:t>Lecturer’s Name</a:t>
            </a:r>
            <a:r>
              <a:rPr lang="en-GB" altLang="en-US" sz="2800" b="1" i="1" dirty="0">
                <a:solidFill>
                  <a:schemeClr val="bg1"/>
                </a:solidFill>
                <a:latin typeface="Arial" panose="020B0604020202020204" pitchFamily="34" charset="0"/>
                <a:cs typeface="Arial" panose="020B0604020202020204" pitchFamily="34" charset="0"/>
              </a:rPr>
              <a:t>: Natalia</a:t>
            </a:r>
            <a:endParaRPr lang="en-GB" altLang="en-US" sz="2000" b="1" i="1" dirty="0">
              <a:solidFill>
                <a:schemeClr val="bg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527051"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19/07/2026</a:t>
            </a:fld>
            <a:endParaRPr lang="en-GB" altLang="en-US" sz="900" dirty="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1798638"/>
            <a:ext cx="10972800" cy="1143000"/>
          </a:xfrm>
        </p:spPr>
        <p:txBody>
          <a:bodyPr wrap="square" anchor="ctr">
            <a:noAutofit/>
          </a:bodyPr>
          <a:lstStyle/>
          <a:p>
            <a:r>
              <a:rPr lang="en-GB" b="1" dirty="0">
                <a:cs typeface="Arial" panose="020B0604020202020204" pitchFamily="34" charset="0"/>
              </a:rPr>
              <a:t>Communication Skills </a:t>
            </a:r>
            <a:br>
              <a:rPr lang="en-GB" b="1" dirty="0">
                <a:cs typeface="Arial" panose="020B0604020202020204" pitchFamily="34" charset="0"/>
              </a:rPr>
            </a:br>
            <a:r>
              <a:rPr lang="en-GB" b="1" dirty="0">
                <a:cs typeface="Arial" panose="020B0604020202020204" pitchFamily="34" charset="0"/>
              </a:rPr>
              <a:t>in Health and Social Care</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sz="half" idx="1"/>
          </p:nvPr>
        </p:nvSpPr>
        <p:spPr>
          <a:xfrm>
            <a:off x="506185" y="3614059"/>
            <a:ext cx="11179629" cy="3989040"/>
          </a:xfrm>
        </p:spPr>
        <p:txBody>
          <a:bodyPr wrap="square" anchor="t">
            <a:normAutofit/>
          </a:bodyPr>
          <a:lstStyle/>
          <a:p>
            <a:pPr fontAlgn="t">
              <a:buNone/>
            </a:pPr>
            <a:r>
              <a:rPr lang="en-GB" sz="2600" b="1" dirty="0"/>
              <a:t>AI Declaration</a:t>
            </a:r>
          </a:p>
          <a:p>
            <a:pPr marL="0" lvl="0" indent="0" eaLnBrk="1" fontAlgn="auto" hangingPunct="1">
              <a:spcBef>
                <a:spcPts val="1000"/>
              </a:spcBef>
              <a:spcAft>
                <a:spcPts val="0"/>
              </a:spcAft>
              <a:buNone/>
            </a:pPr>
            <a:r>
              <a:rPr lang="en-GB" sz="1800" dirty="0">
                <a:solidFill>
                  <a:prstClr val="black"/>
                </a:solidFill>
                <a:cs typeface="Arial" panose="020B0604020202020204" pitchFamily="34" charset="0"/>
              </a:rPr>
              <a:t>I confirm that I have used AI tools, including Copilot and Grammarly, to source images and proofread this work. I confirm I have copies of my drafts, notes, and other resources I used, which I may be asked to provide in evidence.</a:t>
            </a:r>
          </a:p>
          <a:p>
            <a:pPr fontAlgn="t">
              <a:lnSpc>
                <a:spcPct val="90000"/>
              </a:lnSpc>
              <a:buNone/>
            </a:pPr>
            <a:endParaRPr lang="en-GB" sz="2600"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dirty="0"/>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2275114" y="98038"/>
            <a:ext cx="7750629" cy="957876"/>
          </a:xfrm>
        </p:spPr>
        <p:txBody>
          <a:bodyPr wrap="square" anchor="t">
            <a:normAutofit/>
          </a:bodyPr>
          <a:lstStyle/>
          <a:p>
            <a:r>
              <a:rPr lang="en-GB" altLang="en-US" b="1" dirty="0">
                <a:cs typeface="Arial" panose="020B0604020202020204" pitchFamily="34" charset="0"/>
              </a:rPr>
              <a:t>Introduction</a:t>
            </a:r>
            <a:endParaRPr lang="en-US" altLang="en-US" b="1" dirty="0">
              <a:cs typeface="Arial" panose="020B0604020202020204" pitchFamily="34" charset="0"/>
            </a:endParaRPr>
          </a:p>
        </p:txBody>
      </p:sp>
      <p:sp>
        <p:nvSpPr>
          <p:cNvPr id="18443" name="Content Placeholder 3">
            <a:extLst>
              <a:ext uri="{FF2B5EF4-FFF2-40B4-BE49-F238E27FC236}">
                <a16:creationId xmlns:a16="http://schemas.microsoft.com/office/drawing/2014/main" id="{251625E0-228D-1007-F853-F7A2A880A298}"/>
              </a:ext>
            </a:extLst>
          </p:cNvPr>
          <p:cNvSpPr>
            <a:spLocks noGrp="1"/>
          </p:cNvSpPr>
          <p:nvPr>
            <p:ph sz="half" idx="1"/>
          </p:nvPr>
        </p:nvSpPr>
        <p:spPr>
          <a:xfrm>
            <a:off x="609599" y="1055915"/>
            <a:ext cx="10853057" cy="4533326"/>
          </a:xfrm>
        </p:spPr>
        <p:txBody>
          <a:bodyPr wrap="square" anchor="t">
            <a:normAutofit fontScale="85000" lnSpcReduction="10000"/>
          </a:bodyPr>
          <a:lstStyle/>
          <a:p>
            <a:pPr marL="0" indent="0" fontAlgn="t">
              <a:lnSpc>
                <a:spcPct val="160000"/>
              </a:lnSpc>
              <a:buNone/>
            </a:pPr>
            <a:r>
              <a:rPr lang="en-GB" sz="2200" b="1" dirty="0"/>
              <a:t>Presentation Objectives</a:t>
            </a:r>
            <a:endParaRPr lang="en-GB" sz="2200" dirty="0"/>
          </a:p>
          <a:p>
            <a:pPr>
              <a:lnSpc>
                <a:spcPct val="160000"/>
              </a:lnSpc>
              <a:buFont typeface="Wingdings" panose="05000000000000000000" pitchFamily="2" charset="2"/>
              <a:buChar char="Ø"/>
            </a:pPr>
            <a:r>
              <a:rPr lang="en-GB" sz="2400" dirty="0"/>
              <a:t>Present communication as an essential professional competency within Health and Social Care.</a:t>
            </a:r>
          </a:p>
          <a:p>
            <a:pPr>
              <a:lnSpc>
                <a:spcPct val="160000"/>
              </a:lnSpc>
              <a:buFont typeface="Wingdings" panose="05000000000000000000" pitchFamily="2" charset="2"/>
              <a:buChar char="Ø"/>
            </a:pPr>
            <a:r>
              <a:rPr lang="en-GB" sz="2400" dirty="0"/>
              <a:t>Analyse its role in patient safety, teamwork, and person‑centred practice.</a:t>
            </a:r>
          </a:p>
          <a:p>
            <a:pPr>
              <a:lnSpc>
                <a:spcPct val="160000"/>
              </a:lnSpc>
              <a:buFont typeface="Wingdings" panose="05000000000000000000" pitchFamily="2" charset="2"/>
              <a:buChar char="Ø"/>
            </a:pPr>
            <a:r>
              <a:rPr lang="en-GB" sz="2400" dirty="0"/>
              <a:t>Introduce the SBAR model as a structured communication tool for conveying clinical information clearly and accurately.</a:t>
            </a:r>
          </a:p>
          <a:p>
            <a:pPr>
              <a:lnSpc>
                <a:spcPct val="160000"/>
              </a:lnSpc>
              <a:buFont typeface="Wingdings" panose="05000000000000000000" pitchFamily="2" charset="2"/>
              <a:buChar char="Ø"/>
            </a:pPr>
            <a:r>
              <a:rPr lang="en-GB" sz="2400" dirty="0"/>
              <a:t>Apply professional communication skills to a real scenario in a residential care home.</a:t>
            </a:r>
          </a:p>
          <a:p>
            <a:pPr>
              <a:lnSpc>
                <a:spcPct val="160000"/>
              </a:lnSpc>
              <a:buFont typeface="Wingdings" panose="05000000000000000000" pitchFamily="2" charset="2"/>
              <a:buChar char="Ø"/>
            </a:pPr>
            <a:r>
              <a:rPr lang="en-GB" sz="2400" dirty="0"/>
              <a:t>Reflect on how developing strong communication skills will support my growth and readiness for my future career in the sector.</a:t>
            </a:r>
          </a:p>
          <a:p>
            <a:pPr>
              <a:lnSpc>
                <a:spcPct val="160000"/>
              </a:lnSpc>
              <a:buFont typeface="Wingdings" panose="05000000000000000000" pitchFamily="2" charset="2"/>
              <a:buChar char="Ø"/>
            </a:pPr>
            <a:endParaRPr lang="en-US" sz="2200"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19/07/2026</a:t>
            </a:fld>
            <a:endParaRPr lang="en-GB" altLang="en-US" sz="900" dirty="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a:solidFill>
                  <a:srgbClr val="898989"/>
                </a:solidFill>
              </a:rPr>
              <a:pPr>
                <a:spcBef>
                  <a:spcPct val="0"/>
                </a:spcBef>
                <a:spcAft>
                  <a:spcPts val="600"/>
                </a:spcAft>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b="1" dirty="0">
                <a:cs typeface="Arial" panose="020B0604020202020204" pitchFamily="34" charset="0"/>
              </a:rPr>
              <a:t>Communication Skills</a:t>
            </a:r>
            <a:endParaRPr lang="en-GB" altLang="en-US" i="1" dirty="0">
              <a:cs typeface="Arial" panose="020B0604020202020204" pitchFamily="34" charset="0"/>
            </a:endParaRPr>
          </a:p>
        </p:txBody>
      </p:sp>
      <p:pic>
        <p:nvPicPr>
          <p:cNvPr id="2" name="Picture 1" descr="At Home Elderly Care I Aged Care in Sydney I OSAN ABILITY">
            <a:extLst>
              <a:ext uri="{FF2B5EF4-FFF2-40B4-BE49-F238E27FC236}">
                <a16:creationId xmlns:a16="http://schemas.microsoft.com/office/drawing/2014/main" id="{E9EB6178-18F1-D49B-3873-D1479CC0ED54}"/>
              </a:ext>
            </a:extLst>
          </p:cNvPr>
          <p:cNvPicPr>
            <a:picLocks noChangeAspect="1"/>
          </p:cNvPicPr>
          <p:nvPr/>
        </p:nvPicPr>
        <p:blipFill>
          <a:blip r:embed="rId3"/>
          <a:srcRect t="2238" r="3" b="38500"/>
          <a:stretch>
            <a:fillRect/>
          </a:stretch>
        </p:blipFill>
        <p:spPr>
          <a:xfrm>
            <a:off x="609600" y="1600201"/>
            <a:ext cx="5038725" cy="39890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028FA0CD-6774-EDEB-7901-7CC84D67FB82}"/>
              </a:ext>
            </a:extLst>
          </p:cNvPr>
          <p:cNvSpPr txBox="1"/>
          <p:nvPr/>
        </p:nvSpPr>
        <p:spPr bwMode="auto">
          <a:xfrm>
            <a:off x="5743575" y="1533525"/>
            <a:ext cx="5838825" cy="4055716"/>
          </a:xfrm>
          <a:prstGeom prst="rect">
            <a:avLst/>
          </a:prstGeom>
          <a:noFill/>
          <a:ln>
            <a:noFill/>
          </a:ln>
        </p:spPr>
        <p:txBody>
          <a:bodyPr vert="horz" wrap="square" lIns="91440" tIns="45720" rIns="91440" bIns="45720" numCol="1" anchor="ctr" anchorCtr="0" compatLnSpc="1">
            <a:prstTxWarp prst="textNoShape">
              <a:avLst/>
            </a:prstTxWarp>
            <a:normAutofit lnSpcReduction="10000"/>
          </a:bodyPr>
          <a:lstStyle/>
          <a:p>
            <a:pPr marL="0" lvl="1" eaLnBrk="0" fontAlgn="base" hangingPunct="0">
              <a:lnSpc>
                <a:spcPct val="110000"/>
              </a:lnSpc>
              <a:spcBef>
                <a:spcPct val="20000"/>
              </a:spcBef>
              <a:spcAft>
                <a:spcPct val="0"/>
              </a:spcAft>
            </a:pPr>
            <a:r>
              <a:rPr lang="en-US" sz="2000" dirty="0">
                <a:cs typeface="Arial" panose="020B0604020202020204" pitchFamily="34" charset="0"/>
              </a:rPr>
              <a:t>According to Hargie (2011), communication is an interpersonal process that allows information to be shared, understanding to be built, and actions to be coordinated. This definition serves as the basis for my presentation.</a:t>
            </a:r>
          </a:p>
          <a:p>
            <a:pPr marL="0" lvl="1" eaLnBrk="0" fontAlgn="base" hangingPunct="0">
              <a:lnSpc>
                <a:spcPct val="110000"/>
              </a:lnSpc>
              <a:spcBef>
                <a:spcPct val="20000"/>
              </a:spcBef>
              <a:spcAft>
                <a:spcPct val="0"/>
              </a:spcAft>
            </a:pPr>
            <a:endParaRPr lang="en-US" sz="2000" dirty="0">
              <a:cs typeface="Arial" panose="020B0604020202020204" pitchFamily="34" charset="0"/>
            </a:endParaRPr>
          </a:p>
          <a:p>
            <a:pPr marL="0" lvl="1" eaLnBrk="0" fontAlgn="base" hangingPunct="0">
              <a:lnSpc>
                <a:spcPct val="110000"/>
              </a:lnSpc>
              <a:spcBef>
                <a:spcPct val="20000"/>
              </a:spcBef>
              <a:spcAft>
                <a:spcPct val="0"/>
              </a:spcAft>
            </a:pPr>
            <a:r>
              <a:rPr lang="en-US" sz="2000" dirty="0">
                <a:cs typeface="Arial" panose="020B0604020202020204" pitchFamily="34" charset="0"/>
              </a:rPr>
              <a:t>In everyday practice, communication involves:</a:t>
            </a:r>
          </a:p>
          <a:p>
            <a:pPr marL="285750" lvl="1" indent="-285750" eaLnBrk="0" fontAlgn="base" hangingPunct="0">
              <a:lnSpc>
                <a:spcPct val="110000"/>
              </a:lnSpc>
              <a:spcBef>
                <a:spcPct val="20000"/>
              </a:spcBef>
              <a:spcAft>
                <a:spcPct val="0"/>
              </a:spcAft>
              <a:buFont typeface="Arial" panose="020B0604020202020204" pitchFamily="34" charset="0"/>
              <a:buChar char="•"/>
            </a:pPr>
            <a:r>
              <a:rPr lang="en-US" sz="2000" dirty="0">
                <a:cs typeface="Arial" panose="020B0604020202020204" pitchFamily="34" charset="0"/>
              </a:rPr>
              <a:t>Speaking to patients</a:t>
            </a:r>
          </a:p>
          <a:p>
            <a:pPr marL="285750" lvl="1" indent="-285750" eaLnBrk="0" fontAlgn="base" hangingPunct="0">
              <a:lnSpc>
                <a:spcPct val="110000"/>
              </a:lnSpc>
              <a:spcBef>
                <a:spcPct val="20000"/>
              </a:spcBef>
              <a:spcAft>
                <a:spcPct val="0"/>
              </a:spcAft>
              <a:buFont typeface="Arial" panose="020B0604020202020204" pitchFamily="34" charset="0"/>
              <a:buChar char="•"/>
            </a:pPr>
            <a:r>
              <a:rPr lang="en-US" sz="2000" dirty="0">
                <a:cs typeface="Arial" panose="020B0604020202020204" pitchFamily="34" charset="0"/>
              </a:rPr>
              <a:t>Listening actively</a:t>
            </a:r>
          </a:p>
          <a:p>
            <a:pPr marL="285750" lvl="1" indent="-285750" eaLnBrk="0" fontAlgn="base" hangingPunct="0">
              <a:lnSpc>
                <a:spcPct val="110000"/>
              </a:lnSpc>
              <a:spcBef>
                <a:spcPct val="20000"/>
              </a:spcBef>
              <a:spcAft>
                <a:spcPct val="0"/>
              </a:spcAft>
              <a:buFont typeface="Arial" panose="020B0604020202020204" pitchFamily="34" charset="0"/>
              <a:buChar char="•"/>
            </a:pPr>
            <a:r>
              <a:rPr lang="en-US" sz="2000" dirty="0">
                <a:cs typeface="Arial" panose="020B0604020202020204" pitchFamily="34" charset="0"/>
              </a:rPr>
              <a:t>Writing care notes</a:t>
            </a:r>
          </a:p>
          <a:p>
            <a:pPr marL="285750" lvl="1" indent="-285750" eaLnBrk="0" fontAlgn="base" hangingPunct="0">
              <a:lnSpc>
                <a:spcPct val="110000"/>
              </a:lnSpc>
              <a:spcBef>
                <a:spcPct val="20000"/>
              </a:spcBef>
              <a:spcAft>
                <a:spcPct val="0"/>
              </a:spcAft>
              <a:buFont typeface="Arial" panose="020B0604020202020204" pitchFamily="34" charset="0"/>
              <a:buChar char="•"/>
            </a:pPr>
            <a:r>
              <a:rPr lang="en-US" sz="2000" dirty="0">
                <a:cs typeface="Arial" panose="020B0604020202020204" pitchFamily="34" charset="0"/>
              </a:rPr>
              <a:t>Sharing information with colleagues</a:t>
            </a: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BF746479-5A54-43D8-9985-034223541E15}" type="datetime1">
              <a:rPr lang="en-GB" altLang="en-US" sz="900" kern="1200">
                <a:latin typeface="+mn-lt"/>
                <a:ea typeface="+mn-ea"/>
                <a:cs typeface="+mn-cs"/>
              </a:rPr>
              <a:pPr>
                <a:lnSpc>
                  <a:spcPct val="90000"/>
                </a:lnSpc>
                <a:spcAft>
                  <a:spcPts val="600"/>
                </a:spcAft>
                <a:defRPr/>
              </a:pPr>
              <a:t>19/07/2026</a:t>
            </a:fld>
            <a:endParaRPr lang="en-GB" altLang="en-US" sz="900" kern="1200" dirty="0">
              <a:latin typeface="+mn-lt"/>
              <a:ea typeface="+mn-ea"/>
              <a:cs typeface="+mn-cs"/>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4B904670-820E-47CC-86D8-CF3D7CD14D9E}" type="slidenum">
              <a:rPr lang="en-GB" altLang="en-US" sz="1200" kern="1200">
                <a:solidFill>
                  <a:srgbClr val="898989"/>
                </a:solidFill>
                <a:latin typeface="Myriad Pro"/>
                <a:ea typeface="+mn-ea"/>
                <a:cs typeface="+mn-cs"/>
              </a:rPr>
              <a:pPr fontAlgn="base">
                <a:spcBef>
                  <a:spcPct val="0"/>
                </a:spcBef>
                <a:spcAft>
                  <a:spcPts val="600"/>
                </a:spcAft>
                <a:buNone/>
                <a:defRPr/>
              </a:pPr>
              <a:t>4</a:t>
            </a:fld>
            <a:endParaRPr lang="en-GB" altLang="en-US" sz="1200" kern="1200" dirty="0">
              <a:solidFill>
                <a:srgbClr val="898989"/>
              </a:solidFill>
              <a:latin typeface="Myriad Pro"/>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6097CC85-31E5-6BA5-B200-E468451A1295}"/>
              </a:ext>
            </a:extLst>
          </p:cNvPr>
          <p:cNvGraphicFramePr>
            <a:graphicFrameLocks noGrp="1"/>
          </p:cNvGraphicFramePr>
          <p:nvPr>
            <p:ph idx="1"/>
            <p:extLst>
              <p:ext uri="{D42A27DB-BD31-4B8C-83A1-F6EECF244321}">
                <p14:modId xmlns:p14="http://schemas.microsoft.com/office/powerpoint/2010/main" val="1354649728"/>
              </p:ext>
            </p:extLst>
          </p:nvPr>
        </p:nvGraphicFramePr>
        <p:xfrm>
          <a:off x="566058" y="438666"/>
          <a:ext cx="11201400" cy="6085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CC5E81F8-9494-1039-D7FB-DE0D65075FFA}"/>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dirty="0"/>
          </a:p>
        </p:txBody>
      </p:sp>
      <p:sp>
        <p:nvSpPr>
          <p:cNvPr id="5" name="Slide Number Placeholder 4">
            <a:extLst>
              <a:ext uri="{FF2B5EF4-FFF2-40B4-BE49-F238E27FC236}">
                <a16:creationId xmlns:a16="http://schemas.microsoft.com/office/drawing/2014/main" id="{EB17B15C-728A-2771-22C7-DD06FE69A873}"/>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dirty="0"/>
          </a:p>
        </p:txBody>
      </p:sp>
      <p:sp>
        <p:nvSpPr>
          <p:cNvPr id="10" name="Rectangle 9">
            <a:extLst>
              <a:ext uri="{FF2B5EF4-FFF2-40B4-BE49-F238E27FC236}">
                <a16:creationId xmlns:a16="http://schemas.microsoft.com/office/drawing/2014/main" id="{272CD3DF-4FE4-FCEB-F89A-D4250426BAA0}"/>
              </a:ext>
            </a:extLst>
          </p:cNvPr>
          <p:cNvSpPr/>
          <p:nvPr/>
        </p:nvSpPr>
        <p:spPr>
          <a:xfrm>
            <a:off x="1302898" y="438666"/>
            <a:ext cx="9586215"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latin typeface="Myriad Pro (Headings)"/>
              </a:rPr>
              <a:t>How I have developed this skill</a:t>
            </a:r>
          </a:p>
        </p:txBody>
      </p:sp>
    </p:spTree>
    <p:extLst>
      <p:ext uri="{BB962C8B-B14F-4D97-AF65-F5344CB8AC3E}">
        <p14:creationId xmlns:p14="http://schemas.microsoft.com/office/powerpoint/2010/main" val="3656056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smiling medical professionals stands together in a bright, sterile clinic room.&#10;&#10;AI-generated content may be incorrect.">
            <a:extLst>
              <a:ext uri="{FF2B5EF4-FFF2-40B4-BE49-F238E27FC236}">
                <a16:creationId xmlns:a16="http://schemas.microsoft.com/office/drawing/2014/main" id="{C7D7E67C-5932-66FB-EF87-3EDF75402109}"/>
              </a:ext>
            </a:extLst>
          </p:cNvPr>
          <p:cNvPicPr>
            <a:picLocks noChangeAspect="1"/>
          </p:cNvPicPr>
          <p:nvPr/>
        </p:nvPicPr>
        <p:blipFill>
          <a:blip r:embed="rId3"/>
          <a:srcRect b="1555"/>
          <a:stretch>
            <a:fillRect/>
          </a:stretch>
        </p:blipFill>
        <p:spPr>
          <a:xfrm>
            <a:off x="6197600" y="1600201"/>
            <a:ext cx="5384800" cy="3989040"/>
          </a:xfrm>
          <a:prstGeom prst="rect">
            <a:avLst/>
          </a:prstGeom>
          <a:noFill/>
        </p:spPr>
      </p:pic>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Autofit/>
          </a:bodyPr>
          <a:lstStyle/>
          <a:p>
            <a:pPr>
              <a:lnSpc>
                <a:spcPct val="90000"/>
              </a:lnSpc>
            </a:pPr>
            <a:r>
              <a:rPr lang="en-GB" sz="4000" b="1" dirty="0"/>
              <a:t>Importance of Communication in </a:t>
            </a:r>
            <a:br>
              <a:rPr lang="en-GB" sz="4000" b="1" dirty="0"/>
            </a:br>
            <a:r>
              <a:rPr lang="en-GB" sz="4000" b="1" dirty="0"/>
              <a:t>Professional Practice</a:t>
            </a:r>
          </a:p>
        </p:txBody>
      </p:sp>
      <p:sp>
        <p:nvSpPr>
          <p:cNvPr id="10" name="TextBox 9">
            <a:extLst>
              <a:ext uri="{FF2B5EF4-FFF2-40B4-BE49-F238E27FC236}">
                <a16:creationId xmlns:a16="http://schemas.microsoft.com/office/drawing/2014/main" id="{E32E3400-4CF7-D76F-91E6-1E97593C4D9A}"/>
              </a:ext>
            </a:extLst>
          </p:cNvPr>
          <p:cNvSpPr txBox="1">
            <a:spLocks/>
          </p:cNvSpPr>
          <p:nvPr/>
        </p:nvSpPr>
        <p:spPr bwMode="auto">
          <a:xfrm>
            <a:off x="609600" y="1600201"/>
            <a:ext cx="5588000"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eaLnBrk="0" fontAlgn="base" hangingPunct="0">
              <a:spcBef>
                <a:spcPct val="20000"/>
              </a:spcBef>
              <a:spcAft>
                <a:spcPct val="0"/>
              </a:spcAft>
            </a:pPr>
            <a:r>
              <a:rPr lang="en-US" sz="2400" b="1" dirty="0"/>
              <a:t>Why is Communication Essential in Health and Social Care?</a:t>
            </a:r>
          </a:p>
          <a:p>
            <a:pPr eaLnBrk="0" fontAlgn="base" hangingPunct="0">
              <a:spcBef>
                <a:spcPct val="20000"/>
              </a:spcBef>
              <a:spcAft>
                <a:spcPct val="0"/>
              </a:spcAft>
            </a:pPr>
            <a:r>
              <a:rPr lang="en-US" sz="2400" dirty="0"/>
              <a:t>Communication is essential in Health and Social Care because it builds trust, supports person‑centred care, and ensures safe, accurate teamwork when responding to diverse patient needs (NHS England, 2022; Nursing and Midwifery Council, 2018).</a:t>
            </a: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9F458A58-9170-4293-9FCB-97B777C99F2B}" type="datetime1">
              <a:rPr lang="en-GB" altLang="en-US" sz="900" kern="1200">
                <a:latin typeface="+mn-lt"/>
                <a:ea typeface="+mn-ea"/>
                <a:cs typeface="+mn-cs"/>
              </a:rPr>
              <a:pPr>
                <a:lnSpc>
                  <a:spcPct val="90000"/>
                </a:lnSpc>
                <a:spcAft>
                  <a:spcPts val="600"/>
                </a:spcAft>
                <a:defRPr/>
              </a:pPr>
              <a:t>19/07/2026</a:t>
            </a:fld>
            <a:endParaRPr lang="en-GB" altLang="en-US" sz="900" kern="1200" dirty="0">
              <a:latin typeface="+mn-lt"/>
              <a:ea typeface="+mn-ea"/>
              <a:cs typeface="+mn-cs"/>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04BA63B0-57B7-4749-A8AB-75E15FE4EF80}" type="slidenum">
              <a:rPr lang="en-GB" altLang="en-US" sz="1200" kern="1200">
                <a:solidFill>
                  <a:srgbClr val="898989"/>
                </a:solidFill>
                <a:latin typeface="Myriad Pro"/>
                <a:ea typeface="+mn-ea"/>
                <a:cs typeface="+mn-cs"/>
              </a:rPr>
              <a:pPr fontAlgn="base">
                <a:spcBef>
                  <a:spcPct val="0"/>
                </a:spcBef>
                <a:spcAft>
                  <a:spcPts val="600"/>
                </a:spcAft>
                <a:buNone/>
                <a:defRPr/>
              </a:pPr>
              <a:t>6</a:t>
            </a:fld>
            <a:endParaRPr lang="en-GB" altLang="en-US" sz="1200" kern="1200" dirty="0">
              <a:solidFill>
                <a:srgbClr val="898989"/>
              </a:solidFill>
              <a:latin typeface="Myriad Pro"/>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2307770" y="239486"/>
            <a:ext cx="7903029" cy="1131900"/>
          </a:xfrm>
        </p:spPr>
        <p:txBody>
          <a:bodyPr/>
          <a:lstStyle/>
          <a:p>
            <a:r>
              <a:rPr lang="en-GB" sz="4000" b="1" dirty="0"/>
              <a:t>SBAR Communication Model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552451" y="1514475"/>
            <a:ext cx="10953750" cy="4200525"/>
          </a:xfrm>
        </p:spPr>
        <p:txBody>
          <a:bodyPr/>
          <a:lstStyle/>
          <a:p>
            <a:pPr fontAlgn="t">
              <a:buFont typeface="Wingdings" panose="05000000000000000000" pitchFamily="2" charset="2"/>
              <a:buChar char="Ø"/>
            </a:pPr>
            <a:r>
              <a:rPr lang="en-GB" sz="2000" b="1" dirty="0"/>
              <a:t>Key Components of SBAR</a:t>
            </a:r>
          </a:p>
          <a:p>
            <a:pPr marL="0" indent="0" fontAlgn="t">
              <a:buNone/>
            </a:pPr>
            <a:endParaRPr lang="en-GB" sz="2000" b="1" dirty="0"/>
          </a:p>
          <a:p>
            <a:pPr marL="400050" lvl="1" indent="0" algn="just" fontAlgn="t">
              <a:buNone/>
            </a:pPr>
            <a:r>
              <a:rPr lang="en-GB" sz="1800" b="1" dirty="0"/>
              <a:t>S – Situation:</a:t>
            </a:r>
            <a:r>
              <a:rPr lang="en-GB" sz="1800" dirty="0"/>
              <a:t> What is happening now?</a:t>
            </a:r>
          </a:p>
          <a:p>
            <a:pPr marL="400050" lvl="1" indent="0" algn="just" fontAlgn="t">
              <a:buNone/>
            </a:pPr>
            <a:r>
              <a:rPr lang="en-GB" sz="1800" b="1" dirty="0"/>
              <a:t>B – Background:</a:t>
            </a:r>
            <a:r>
              <a:rPr lang="en-GB" sz="1800" dirty="0"/>
              <a:t> Relevant information about the person.</a:t>
            </a:r>
          </a:p>
          <a:p>
            <a:pPr marL="400050" lvl="1" indent="0" algn="just" fontAlgn="t">
              <a:buNone/>
            </a:pPr>
            <a:r>
              <a:rPr lang="en-GB" sz="1800" b="1" dirty="0"/>
              <a:t>A – Assessment:</a:t>
            </a:r>
            <a:r>
              <a:rPr lang="en-GB" sz="1800" dirty="0"/>
              <a:t> What have I observed or identified?</a:t>
            </a:r>
          </a:p>
          <a:p>
            <a:pPr marL="400050" lvl="1" indent="0" algn="just" fontAlgn="t">
              <a:buNone/>
            </a:pPr>
            <a:r>
              <a:rPr lang="en-GB" sz="1800" b="1" dirty="0"/>
              <a:t>R – Recommendation:</a:t>
            </a:r>
            <a:r>
              <a:rPr lang="en-GB" sz="1800" dirty="0"/>
              <a:t> What action is needed?</a:t>
            </a:r>
          </a:p>
          <a:p>
            <a:pPr marL="0" indent="0" fontAlgn="t">
              <a:buNone/>
            </a:pPr>
            <a:endParaRPr lang="en-GB" sz="2000" b="1" dirty="0"/>
          </a:p>
          <a:p>
            <a:pPr fontAlgn="t">
              <a:buFont typeface="Wingdings" panose="05000000000000000000" pitchFamily="2" charset="2"/>
              <a:buChar char="Ø"/>
            </a:pPr>
            <a:r>
              <a:rPr lang="en-GB" sz="2000" b="1" dirty="0"/>
              <a:t>How Does SBAR Support Communication in Practice?</a:t>
            </a:r>
          </a:p>
          <a:p>
            <a:pPr marL="400050" lvl="1" indent="0" fontAlgn="t">
              <a:buNone/>
            </a:pPr>
            <a:r>
              <a:rPr lang="en-GB" sz="1800" dirty="0"/>
              <a:t>SBAR helps healthcare professionals organise information clearly, improve teamwork, and reduce communication errors. It promotes effective communication, which is essential for maintaining residents' safety and wellbeing (Institute for Healthcare Improvement, 2023).</a:t>
            </a:r>
          </a:p>
          <a:p>
            <a:pPr marL="0" indent="0">
              <a:buNone/>
            </a:pPr>
            <a:endParaRPr lang="en-GB" sz="2000" dirty="0"/>
          </a:p>
          <a:p>
            <a:pPr marL="0" indent="0">
              <a:buNone/>
            </a:pPr>
            <a:endParaRPr lang="en-GB" sz="28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dirty="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dirty="0"/>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5CEA9C-8C1B-0D61-CB07-C4A8CD6B418F}"/>
              </a:ext>
            </a:extLst>
          </p:cNvPr>
          <p:cNvSpPr/>
          <p:nvPr/>
        </p:nvSpPr>
        <p:spPr bwMode="auto">
          <a:xfrm>
            <a:off x="609600" y="274638"/>
            <a:ext cx="10972800" cy="1143000"/>
          </a:xfrm>
          <a:prstGeom prst="rect">
            <a:avLst/>
          </a:prstGeom>
          <a:noFill/>
          <a:ln>
            <a:noFill/>
          </a:ln>
        </p:spPr>
        <p:txBody>
          <a:bodyPr vert="horz" wrap="square" lIns="91440" tIns="45720" rIns="91440" bIns="45720" numCol="1" anchor="ctr" anchorCtr="0" compatLnSpc="1">
            <a:prstTxWarp prst="textNoShape">
              <a:avLst/>
            </a:prstTxWarp>
            <a:normAutofit lnSpcReduction="10000"/>
          </a:bodyPr>
          <a:lstStyle/>
          <a:p>
            <a:pPr algn="ctr" eaLnBrk="0" fontAlgn="base" hangingPunct="0">
              <a:lnSpc>
                <a:spcPct val="90000"/>
              </a:lnSpc>
              <a:spcBef>
                <a:spcPct val="0"/>
              </a:spcBef>
              <a:spcAft>
                <a:spcPts val="600"/>
              </a:spcAft>
            </a:pPr>
            <a:r>
              <a:rPr lang="en-US" sz="4000" b="1" dirty="0">
                <a:latin typeface="+mj-lt"/>
                <a:ea typeface="+mj-ea"/>
                <a:cs typeface="+mj-cs"/>
              </a:rPr>
              <a:t>How Does Communication </a:t>
            </a:r>
          </a:p>
          <a:p>
            <a:pPr algn="ctr" eaLnBrk="0" fontAlgn="base" hangingPunct="0">
              <a:lnSpc>
                <a:spcPct val="90000"/>
              </a:lnSpc>
              <a:spcBef>
                <a:spcPct val="0"/>
              </a:spcBef>
              <a:spcAft>
                <a:spcPts val="600"/>
              </a:spcAft>
            </a:pPr>
            <a:r>
              <a:rPr lang="en-US" sz="4000" b="1" dirty="0">
                <a:latin typeface="+mj-lt"/>
                <a:ea typeface="+mj-ea"/>
                <a:cs typeface="+mj-cs"/>
              </a:rPr>
              <a:t>Support Safe and Effective Care?</a:t>
            </a:r>
          </a:p>
        </p:txBody>
      </p:sp>
      <p:sp>
        <p:nvSpPr>
          <p:cNvPr id="3" name="TextBox 2">
            <a:extLst>
              <a:ext uri="{FF2B5EF4-FFF2-40B4-BE49-F238E27FC236}">
                <a16:creationId xmlns:a16="http://schemas.microsoft.com/office/drawing/2014/main" id="{2AC05840-39FB-580A-316A-3E99B2D702EA}"/>
              </a:ext>
            </a:extLst>
          </p:cNvPr>
          <p:cNvSpPr txBox="1"/>
          <p:nvPr/>
        </p:nvSpPr>
        <p:spPr bwMode="auto">
          <a:xfrm>
            <a:off x="609600" y="1600201"/>
            <a:ext cx="5384800"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457200" indent="-457200" eaLnBrk="0" fontAlgn="base" hangingPunct="0">
              <a:spcBef>
                <a:spcPct val="20000"/>
              </a:spcBef>
              <a:spcAft>
                <a:spcPct val="0"/>
              </a:spcAft>
              <a:buFont typeface="Wingdings" panose="05000000000000000000" pitchFamily="2" charset="2"/>
              <a:buChar char="Ø"/>
            </a:pPr>
            <a:r>
              <a:rPr lang="en-US" sz="2400" dirty="0"/>
              <a:t>Reduces misunderstandings and errors.</a:t>
            </a:r>
          </a:p>
          <a:p>
            <a:pPr marL="457200" indent="-457200" eaLnBrk="0" fontAlgn="base" hangingPunct="0">
              <a:spcBef>
                <a:spcPct val="20000"/>
              </a:spcBef>
              <a:spcAft>
                <a:spcPct val="0"/>
              </a:spcAft>
              <a:buFont typeface="Wingdings" panose="05000000000000000000" pitchFamily="2" charset="2"/>
              <a:buChar char="Ø"/>
            </a:pPr>
            <a:r>
              <a:rPr lang="en-US" sz="2400" dirty="0"/>
              <a:t>Promotes patient safety.</a:t>
            </a:r>
          </a:p>
          <a:p>
            <a:pPr marL="457200" indent="-457200" eaLnBrk="0" fontAlgn="base" hangingPunct="0">
              <a:spcBef>
                <a:spcPct val="20000"/>
              </a:spcBef>
              <a:spcAft>
                <a:spcPct val="0"/>
              </a:spcAft>
              <a:buFont typeface="Wingdings" panose="05000000000000000000" pitchFamily="2" charset="2"/>
              <a:buChar char="Ø"/>
            </a:pPr>
            <a:r>
              <a:rPr lang="en-US" sz="2400" dirty="0"/>
              <a:t>Supports person-centred care (Royal College of Nursing, 2022).</a:t>
            </a:r>
          </a:p>
          <a:p>
            <a:pPr marL="457200" indent="-457200" eaLnBrk="0" fontAlgn="base" hangingPunct="0">
              <a:spcBef>
                <a:spcPct val="20000"/>
              </a:spcBef>
              <a:spcAft>
                <a:spcPct val="0"/>
              </a:spcAft>
              <a:buFont typeface="Wingdings" panose="05000000000000000000" pitchFamily="2" charset="2"/>
              <a:buChar char="Ø"/>
            </a:pPr>
            <a:r>
              <a:rPr lang="en-US" sz="2400" dirty="0"/>
              <a:t>Helps professionals respond more effectively to patients' needs (NHS England, 2023).</a:t>
            </a:r>
          </a:p>
        </p:txBody>
      </p:sp>
      <p:pic>
        <p:nvPicPr>
          <p:cNvPr id="6" name="Picture 5" descr="Improving Life for Elderly Patients: Strategies for Nurses | Blog">
            <a:extLst>
              <a:ext uri="{FF2B5EF4-FFF2-40B4-BE49-F238E27FC236}">
                <a16:creationId xmlns:a16="http://schemas.microsoft.com/office/drawing/2014/main" id="{4C74B23C-636E-F948-61D0-2CC9B5EFF0DB}"/>
              </a:ext>
            </a:extLst>
          </p:cNvPr>
          <p:cNvPicPr>
            <a:picLocks noChangeAspect="1"/>
          </p:cNvPicPr>
          <p:nvPr/>
        </p:nvPicPr>
        <p:blipFill>
          <a:blip r:embed="rId3"/>
          <a:srcRect l="9296" r="16798" b="1"/>
          <a:stretch>
            <a:fillRect/>
          </a:stretch>
        </p:blipFill>
        <p:spPr>
          <a:xfrm>
            <a:off x="6197600" y="1600201"/>
            <a:ext cx="5384800" cy="3989040"/>
          </a:xfrm>
          <a:prstGeom prst="rect">
            <a:avLst/>
          </a:prstGeom>
          <a:noFill/>
          <a:ln>
            <a:noFill/>
          </a:ln>
          <a:effectLst>
            <a:softEdge rad="112500"/>
          </a:effectLst>
        </p:spPr>
      </p:pic>
      <p:sp>
        <p:nvSpPr>
          <p:cNvPr id="4" name="Date Placeholder 3">
            <a:extLst>
              <a:ext uri="{FF2B5EF4-FFF2-40B4-BE49-F238E27FC236}">
                <a16:creationId xmlns:a16="http://schemas.microsoft.com/office/drawing/2014/main" id="{F364797A-1C49-C7C8-B5BC-F2CFFE1713D1}"/>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30226994-B490-4403-8CE4-43D4FD570BBD}" type="datetime1">
              <a:rPr lang="en-GB" altLang="en-US" sz="900" kern="1200">
                <a:latin typeface="+mn-lt"/>
                <a:ea typeface="+mn-ea"/>
                <a:cs typeface="+mn-cs"/>
              </a:rPr>
              <a:pPr>
                <a:lnSpc>
                  <a:spcPct val="90000"/>
                </a:lnSpc>
                <a:spcAft>
                  <a:spcPts val="600"/>
                </a:spcAft>
                <a:defRPr/>
              </a:pPr>
              <a:t>19/07/2026</a:t>
            </a:fld>
            <a:endParaRPr lang="en-GB" altLang="en-US" sz="900" kern="1200" dirty="0">
              <a:latin typeface="+mn-lt"/>
              <a:ea typeface="+mn-ea"/>
              <a:cs typeface="+mn-cs"/>
            </a:endParaRPr>
          </a:p>
        </p:txBody>
      </p:sp>
      <p:sp>
        <p:nvSpPr>
          <p:cNvPr id="5" name="Slide Number Placeholder 4">
            <a:extLst>
              <a:ext uri="{FF2B5EF4-FFF2-40B4-BE49-F238E27FC236}">
                <a16:creationId xmlns:a16="http://schemas.microsoft.com/office/drawing/2014/main" id="{1F801FA0-4D96-45D6-4D26-A1946EB3A1D0}"/>
              </a:ext>
            </a:extLst>
          </p:cNvPr>
          <p:cNvSpPr>
            <a:spLocks noGrp="1"/>
          </p:cNvSpPr>
          <p:nvPr>
            <p:ph type="sldNum" sz="quarter" idx="11"/>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9AFB928A-D6AD-4F2A-B2DD-923741E90643}" type="slidenum">
              <a:rPr lang="en-GB" altLang="en-US" kern="1200">
                <a:latin typeface="Myriad Pro"/>
                <a:ea typeface="+mn-ea"/>
                <a:cs typeface="+mn-cs"/>
              </a:rPr>
              <a:pPr>
                <a:spcAft>
                  <a:spcPts val="600"/>
                </a:spcAft>
                <a:defRPr/>
              </a:pPr>
              <a:t>8</a:t>
            </a:fld>
            <a:endParaRPr lang="en-GB" altLang="en-US" kern="1200" dirty="0">
              <a:latin typeface="Myriad Pro"/>
              <a:ea typeface="+mn-ea"/>
              <a:cs typeface="+mn-cs"/>
            </a:endParaRPr>
          </a:p>
        </p:txBody>
      </p:sp>
    </p:spTree>
    <p:extLst>
      <p:ext uri="{BB962C8B-B14F-4D97-AF65-F5344CB8AC3E}">
        <p14:creationId xmlns:p14="http://schemas.microsoft.com/office/powerpoint/2010/main" val="2858627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Autofit/>
          </a:bodyPr>
          <a:lstStyle/>
          <a:p>
            <a:pPr>
              <a:lnSpc>
                <a:spcPct val="90000"/>
              </a:lnSpc>
            </a:pPr>
            <a:br>
              <a:rPr lang="en-US" sz="4000" b="1" cap="all" dirty="0"/>
            </a:br>
            <a:r>
              <a:rPr lang="en-US" sz="4000" b="1" cap="all" dirty="0"/>
              <a:t>Practical Example </a:t>
            </a:r>
            <a:r>
              <a:rPr lang="en-GB" sz="4000" b="1" cap="all" dirty="0"/>
              <a:t>Care Assistant in a </a:t>
            </a:r>
            <a:br>
              <a:rPr lang="en-GB" sz="4000" b="1" cap="all" dirty="0"/>
            </a:br>
            <a:r>
              <a:rPr lang="en-GB" sz="4000" b="1" cap="all" dirty="0"/>
              <a:t>Residential Care Home</a:t>
            </a:r>
            <a:br>
              <a:rPr lang="en-GB" sz="4000" b="1" dirty="0"/>
            </a:br>
            <a:endParaRPr lang="en-GB" sz="40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sz="half" idx="1"/>
          </p:nvPr>
        </p:nvSpPr>
        <p:spPr>
          <a:xfrm>
            <a:off x="609599" y="1349116"/>
            <a:ext cx="10972800" cy="4362136"/>
          </a:xfrm>
        </p:spPr>
        <p:txBody>
          <a:bodyPr wrap="square" anchor="t">
            <a:normAutofit/>
          </a:bodyPr>
          <a:lstStyle/>
          <a:p>
            <a:pPr marL="0" indent="0" fontAlgn="t">
              <a:buNone/>
            </a:pPr>
            <a:r>
              <a:rPr lang="en-GB" sz="1800" b="1" dirty="0"/>
              <a:t>Situation</a:t>
            </a:r>
          </a:p>
          <a:p>
            <a:pPr marL="0" indent="0" fontAlgn="t">
              <a:buNone/>
            </a:pPr>
            <a:r>
              <a:rPr lang="en-GB" sz="1800" dirty="0"/>
              <a:t>A resident living with Alzheimer's disease  becomes confused and frustrated because they cannot        remember certain words or express their needs clearly</a:t>
            </a:r>
            <a:r>
              <a:rPr lang="en-GB" sz="1800" i="1" dirty="0"/>
              <a:t>.</a:t>
            </a:r>
            <a:endParaRPr lang="en-GB" sz="1800" dirty="0"/>
          </a:p>
          <a:p>
            <a:pPr marL="0" indent="0" fontAlgn="t">
              <a:buNone/>
            </a:pPr>
            <a:r>
              <a:rPr lang="en-GB" sz="1800" b="1" dirty="0"/>
              <a:t>How Did Communication Guide My Actions?</a:t>
            </a:r>
          </a:p>
          <a:p>
            <a:pPr fontAlgn="t">
              <a:buFont typeface="Courier New" panose="02070309020205020404" pitchFamily="49" charset="0"/>
              <a:buChar char="o"/>
            </a:pPr>
            <a:r>
              <a:rPr lang="en-GB" sz="1800" dirty="0"/>
              <a:t>Helped me understand Candela's needs more accurately.</a:t>
            </a:r>
          </a:p>
          <a:p>
            <a:pPr fontAlgn="t">
              <a:buFont typeface="Courier New" panose="02070309020205020404" pitchFamily="49" charset="0"/>
              <a:buChar char="o"/>
            </a:pPr>
            <a:r>
              <a:rPr lang="en-GB" sz="1800" dirty="0"/>
              <a:t>Enabled me to respond in a person-centred way.</a:t>
            </a:r>
          </a:p>
          <a:p>
            <a:pPr fontAlgn="t">
              <a:buFont typeface="Courier New" panose="02070309020205020404" pitchFamily="49" charset="0"/>
              <a:buChar char="o"/>
            </a:pPr>
            <a:r>
              <a:rPr lang="en-GB" sz="1800" dirty="0"/>
              <a:t>Supported safe care and daily routines.</a:t>
            </a:r>
          </a:p>
          <a:p>
            <a:pPr fontAlgn="t">
              <a:buFont typeface="Courier New" panose="02070309020205020404" pitchFamily="49" charset="0"/>
              <a:buChar char="o"/>
            </a:pPr>
            <a:r>
              <a:rPr lang="en-GB" sz="1800" dirty="0"/>
              <a:t>Maintained dignity, trust, and respect.</a:t>
            </a:r>
          </a:p>
          <a:p>
            <a:pPr fontAlgn="t">
              <a:buNone/>
            </a:pPr>
            <a:r>
              <a:rPr lang="en-GB" sz="1800" b="1" dirty="0"/>
              <a:t>Patient Experience</a:t>
            </a:r>
          </a:p>
          <a:p>
            <a:pPr marL="0" indent="0" fontAlgn="t">
              <a:buNone/>
            </a:pPr>
            <a:r>
              <a:rPr lang="en-GB" sz="1800" dirty="0"/>
              <a:t>Felt listened to, respected, and valued, so reduced frustration and anxiety, etc.</a:t>
            </a:r>
          </a:p>
          <a:p>
            <a:pPr fontAlgn="t">
              <a:buNone/>
            </a:pPr>
            <a:r>
              <a:rPr lang="en-GB" sz="1800" b="1" dirty="0"/>
              <a:t>Safety and Quality of Care</a:t>
            </a:r>
          </a:p>
          <a:p>
            <a:pPr marL="0" indent="0" fontAlgn="t">
              <a:buNone/>
            </a:pPr>
            <a:r>
              <a:rPr lang="en-GB" sz="1800" dirty="0"/>
              <a:t>Supported safe medication management and improved understanding of resident needs, etc.</a:t>
            </a:r>
          </a:p>
          <a:p>
            <a:pPr fontAlgn="t">
              <a:buFont typeface="Courier New" panose="02070309020205020404" pitchFamily="49" charset="0"/>
              <a:buChar char="o"/>
            </a:pPr>
            <a:endParaRPr lang="en-GB" sz="1800" dirty="0"/>
          </a:p>
          <a:p>
            <a:pPr fontAlgn="t">
              <a:buNone/>
            </a:pPr>
            <a:endParaRPr lang="en-GB" sz="1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dirty="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9</a:t>
            </a:fld>
            <a:endParaRPr lang="en-GB" altLang="en-US" dirty="0"/>
          </a:p>
        </p:txBody>
      </p:sp>
    </p:spTree>
    <p:extLst>
      <p:ext uri="{BB962C8B-B14F-4D97-AF65-F5344CB8AC3E}">
        <p14:creationId xmlns:p14="http://schemas.microsoft.com/office/powerpoint/2010/main" val="1557286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4EDA1-FC48-4197-6901-BE4E6BA6BCEA}"/>
              </a:ext>
            </a:extLst>
          </p:cNvPr>
          <p:cNvSpPr>
            <a:spLocks noGrp="1"/>
          </p:cNvSpPr>
          <p:nvPr>
            <p:ph type="title"/>
          </p:nvPr>
        </p:nvSpPr>
        <p:spPr/>
        <p:txBody>
          <a:bodyPr/>
          <a:lstStyle/>
          <a:p>
            <a:r>
              <a:rPr lang="en-GB" sz="4000" b="1" dirty="0">
                <a:latin typeface="Myriad Pro (Headings)"/>
              </a:rPr>
              <a:t>Communication</a:t>
            </a:r>
            <a:r>
              <a:rPr lang="en-GB" b="1" dirty="0">
                <a:latin typeface="Myriad Pro (Headings)"/>
              </a:rPr>
              <a:t> and My Future Career</a:t>
            </a:r>
            <a:endParaRPr lang="en-GB" dirty="0">
              <a:latin typeface="Myriad Pro (Headings)"/>
            </a:endParaRPr>
          </a:p>
        </p:txBody>
      </p:sp>
      <p:sp>
        <p:nvSpPr>
          <p:cNvPr id="3" name="Content Placeholder 2">
            <a:extLst>
              <a:ext uri="{FF2B5EF4-FFF2-40B4-BE49-F238E27FC236}">
                <a16:creationId xmlns:a16="http://schemas.microsoft.com/office/drawing/2014/main" id="{1018443A-B571-1183-84EA-031AA32C748A}"/>
              </a:ext>
            </a:extLst>
          </p:cNvPr>
          <p:cNvSpPr>
            <a:spLocks noGrp="1"/>
          </p:cNvSpPr>
          <p:nvPr>
            <p:ph sz="half" idx="1"/>
          </p:nvPr>
        </p:nvSpPr>
        <p:spPr>
          <a:xfrm>
            <a:off x="609600" y="1326629"/>
            <a:ext cx="11165174" cy="4399614"/>
          </a:xfrm>
        </p:spPr>
        <p:txBody>
          <a:bodyPr>
            <a:noAutofit/>
          </a:bodyPr>
          <a:lstStyle/>
          <a:p>
            <a:pPr fontAlgn="t">
              <a:buNone/>
            </a:pPr>
            <a:r>
              <a:rPr lang="en-GB" sz="1800" b="1" dirty="0"/>
              <a:t>Personal Reflection</a:t>
            </a:r>
          </a:p>
          <a:p>
            <a:pPr lvl="1" fontAlgn="t">
              <a:buNone/>
            </a:pPr>
            <a:r>
              <a:rPr lang="en-GB" sz="1800" b="1" dirty="0"/>
              <a:t>Strength</a:t>
            </a:r>
            <a:endParaRPr lang="en-GB" sz="1800" dirty="0"/>
          </a:p>
          <a:p>
            <a:pPr marL="400050" lvl="1" indent="0" fontAlgn="t">
              <a:buNone/>
            </a:pPr>
            <a:r>
              <a:rPr lang="en-GB" sz="1800" dirty="0"/>
              <a:t>Active listening is one of my strengths. During my experience in a residential care home, I learned how listening patiently helped me understand residents' needs, provide reassurance, and maintain their dignity.</a:t>
            </a:r>
          </a:p>
          <a:p>
            <a:pPr lvl="1" fontAlgn="t">
              <a:buNone/>
            </a:pPr>
            <a:r>
              <a:rPr lang="en-GB" sz="1800" b="1" dirty="0"/>
              <a:t>Area for Development</a:t>
            </a:r>
            <a:endParaRPr lang="en-GB" sz="1800" dirty="0"/>
          </a:p>
          <a:p>
            <a:pPr marL="400050" lvl="1" indent="0" fontAlgn="t">
              <a:buNone/>
            </a:pPr>
            <a:r>
              <a:rPr lang="en-GB" sz="1800" dirty="0"/>
              <a:t>I would like to continue improving my professional communication skills, particularly when communicating complex information and working with multidisciplinary teams.</a:t>
            </a:r>
          </a:p>
          <a:p>
            <a:pPr lvl="1" fontAlgn="t">
              <a:buNone/>
            </a:pPr>
            <a:endParaRPr lang="en-GB" sz="1800" dirty="0"/>
          </a:p>
          <a:p>
            <a:pPr fontAlgn="t">
              <a:buNone/>
            </a:pPr>
            <a:r>
              <a:rPr lang="en-GB" sz="1800" b="1" dirty="0"/>
              <a:t>My Future Career Goal</a:t>
            </a:r>
          </a:p>
          <a:p>
            <a:pPr marL="0" indent="0" fontAlgn="t">
              <a:buNone/>
            </a:pPr>
            <a:r>
              <a:rPr lang="en-GB" sz="1800" i="1" dirty="0"/>
              <a:t>"I see my future career in Health and Social Care as meaningful and rewarding because it will allow me to make a positive contribution to society by supporting, caring for, and improving the quality of life of vulnerable individuals. Through continued learning and professional development, I aim to become a confident, compassionate, and effective Healthcare Assistant."</a:t>
            </a:r>
            <a:endParaRPr lang="en-GB" sz="1800" dirty="0"/>
          </a:p>
          <a:p>
            <a:pPr marL="0" indent="0" fontAlgn="t">
              <a:buNone/>
            </a:pPr>
            <a:endParaRPr lang="en-GB" sz="1800" dirty="0"/>
          </a:p>
          <a:p>
            <a:pPr marL="0" indent="0">
              <a:buNone/>
            </a:pPr>
            <a:endParaRPr lang="en-GB" sz="6600" dirty="0"/>
          </a:p>
        </p:txBody>
      </p:sp>
      <p:sp>
        <p:nvSpPr>
          <p:cNvPr id="5" name="Date Placeholder 4">
            <a:extLst>
              <a:ext uri="{FF2B5EF4-FFF2-40B4-BE49-F238E27FC236}">
                <a16:creationId xmlns:a16="http://schemas.microsoft.com/office/drawing/2014/main" id="{39A76ED5-8CD0-803C-30D2-C0FA80990A0D}"/>
              </a:ext>
            </a:extLst>
          </p:cNvPr>
          <p:cNvSpPr>
            <a:spLocks noGrp="1"/>
          </p:cNvSpPr>
          <p:nvPr>
            <p:ph type="dt" sz="half" idx="10"/>
          </p:nvPr>
        </p:nvSpPr>
        <p:spPr/>
        <p:txBody>
          <a:bodyPr/>
          <a:lstStyle/>
          <a:p>
            <a:pPr>
              <a:defRPr/>
            </a:pPr>
            <a:fld id="{742C5CC8-B2EB-4FCA-9C2F-BDABBC953608}" type="datetime1">
              <a:rPr lang="en-GB" altLang="en-US" smtClean="0"/>
              <a:pPr>
                <a:defRPr/>
              </a:pPr>
              <a:t>19/07/2026</a:t>
            </a:fld>
            <a:endParaRPr lang="en-GB" altLang="en-US" dirty="0"/>
          </a:p>
        </p:txBody>
      </p:sp>
      <p:sp>
        <p:nvSpPr>
          <p:cNvPr id="6" name="Slide Number Placeholder 5">
            <a:extLst>
              <a:ext uri="{FF2B5EF4-FFF2-40B4-BE49-F238E27FC236}">
                <a16:creationId xmlns:a16="http://schemas.microsoft.com/office/drawing/2014/main" id="{8C34ED84-2383-BE96-4F47-44AC23B9A06F}"/>
              </a:ext>
            </a:extLst>
          </p:cNvPr>
          <p:cNvSpPr>
            <a:spLocks noGrp="1"/>
          </p:cNvSpPr>
          <p:nvPr>
            <p:ph type="sldNum" sz="quarter" idx="11"/>
          </p:nvPr>
        </p:nvSpPr>
        <p:spPr/>
        <p:txBody>
          <a:bodyPr/>
          <a:lstStyle/>
          <a:p>
            <a:pPr>
              <a:defRPr/>
            </a:pPr>
            <a:fld id="{3DA9162A-D4C6-4BE6-80AC-343E718106D9}" type="slidenum">
              <a:rPr lang="en-GB" altLang="en-US" smtClean="0"/>
              <a:pPr>
                <a:defRPr/>
              </a:pPr>
              <a:t>10</a:t>
            </a:fld>
            <a:endParaRPr lang="en-GB" altLang="en-US" dirty="0"/>
          </a:p>
        </p:txBody>
      </p:sp>
    </p:spTree>
    <p:extLst>
      <p:ext uri="{BB962C8B-B14F-4D97-AF65-F5344CB8AC3E}">
        <p14:creationId xmlns:p14="http://schemas.microsoft.com/office/powerpoint/2010/main" val="1515773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t">
            <a:normAutofit/>
          </a:bodyPr>
          <a:lstStyle/>
          <a:p>
            <a:r>
              <a:rPr lang="en-GB" altLang="en-US" b="1" dirty="0"/>
              <a:t>Conclusion</a:t>
            </a:r>
            <a:endParaRPr lang="en-GB" altLang="en-US" b="1" i="1" dirty="0"/>
          </a:p>
        </p:txBody>
      </p:sp>
      <p:graphicFrame>
        <p:nvGraphicFramePr>
          <p:cNvPr id="5" name="Content Placeholder 4">
            <a:extLst>
              <a:ext uri="{FF2B5EF4-FFF2-40B4-BE49-F238E27FC236}">
                <a16:creationId xmlns:a16="http://schemas.microsoft.com/office/drawing/2014/main" id="{A57BBC66-95CA-C595-E698-C681023FD1E8}"/>
              </a:ext>
            </a:extLst>
          </p:cNvPr>
          <p:cNvGraphicFramePr>
            <a:graphicFrameLocks noGrp="1" noChangeAspect="1"/>
          </p:cNvGraphicFramePr>
          <p:nvPr>
            <p:ph sz="half" idx="2"/>
            <p:extLst>
              <p:ext uri="{D42A27DB-BD31-4B8C-83A1-F6EECF244321}">
                <p14:modId xmlns:p14="http://schemas.microsoft.com/office/powerpoint/2010/main" val="3878673122"/>
              </p:ext>
            </p:extLst>
          </p:nvPr>
        </p:nvGraphicFramePr>
        <p:xfrm>
          <a:off x="394138" y="1244814"/>
          <a:ext cx="11588503" cy="4217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19/07/2026</a:t>
            </a:fld>
            <a:endParaRPr lang="en-GB" altLang="en-US" sz="900" dirty="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11</a:t>
            </a:fld>
            <a:endParaRPr lang="en-GB" altLang="en-US" sz="1200" dirty="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136524"/>
            <a:ext cx="10972800" cy="777876"/>
          </a:xfrm>
        </p:spPr>
        <p:txBody>
          <a:bodyPr wrap="square" anchor="t">
            <a:normAutofit/>
          </a:bodyPr>
          <a:lstStyle/>
          <a:p>
            <a:r>
              <a:rPr lang="en-GB" altLang="en-US" b="1" dirty="0"/>
              <a:t>References List</a:t>
            </a:r>
            <a:endParaRPr lang="en-GB" altLang="en-US" dirty="0"/>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sz="half" idx="2"/>
          </p:nvPr>
        </p:nvSpPr>
        <p:spPr>
          <a:xfrm>
            <a:off x="609600" y="1006929"/>
            <a:ext cx="11168743" cy="4610100"/>
          </a:xfrm>
        </p:spPr>
        <p:txBody>
          <a:bodyPr wrap="square" anchor="t">
            <a:normAutofit fontScale="92500" lnSpcReduction="10000"/>
          </a:bodyPr>
          <a:lstStyle/>
          <a:p>
            <a:pPr>
              <a:lnSpc>
                <a:spcPct val="150000"/>
              </a:lnSpc>
              <a:buNone/>
            </a:pPr>
            <a:r>
              <a:rPr lang="en-GB" sz="1600" b="1" dirty="0"/>
              <a:t>Hargie, O. (2011)</a:t>
            </a:r>
            <a:r>
              <a:rPr lang="en-GB" sz="1600" dirty="0"/>
              <a:t> </a:t>
            </a:r>
            <a:r>
              <a:rPr lang="en-GB" sz="1600" i="1" dirty="0"/>
              <a:t>Skilled Interpersonal Communication: Research, Theory and Practice</a:t>
            </a:r>
            <a:r>
              <a:rPr lang="en-GB" sz="1600" dirty="0"/>
              <a:t>. 5th edn. London: Routledge.</a:t>
            </a:r>
          </a:p>
          <a:p>
            <a:pPr>
              <a:lnSpc>
                <a:spcPct val="150000"/>
              </a:lnSpc>
              <a:buNone/>
            </a:pPr>
            <a:r>
              <a:rPr lang="en-GB" sz="1600" b="1" dirty="0"/>
              <a:t>Institute for Healthcare Improvement (IHI) (2023)</a:t>
            </a:r>
            <a:r>
              <a:rPr lang="en-GB" sz="1600" dirty="0"/>
              <a:t> </a:t>
            </a:r>
            <a:r>
              <a:rPr lang="en-GB" sz="1600" i="1" dirty="0"/>
              <a:t>SBAR Tool: Situation‑Background‑Assessment‑Recommendation</a:t>
            </a:r>
            <a:r>
              <a:rPr lang="en-GB" sz="1600" dirty="0"/>
              <a:t>. Boston: IHI. Available at: </a:t>
            </a:r>
            <a:r>
              <a:rPr lang="en-GB" sz="1600" dirty="0">
                <a:hlinkClick r:id="rId3" tooltip="www.ihi.org"/>
              </a:rPr>
              <a:t>https://www.ihi.org</a:t>
            </a:r>
            <a:r>
              <a:rPr lang="en-GB" sz="1600" dirty="0"/>
              <a:t> (Accessed: 18 July 2026).</a:t>
            </a:r>
          </a:p>
          <a:p>
            <a:pPr>
              <a:lnSpc>
                <a:spcPct val="150000"/>
              </a:lnSpc>
              <a:buNone/>
            </a:pPr>
            <a:r>
              <a:rPr lang="en-GB" sz="1600" b="1" dirty="0"/>
              <a:t>NHS England (2022)</a:t>
            </a:r>
            <a:r>
              <a:rPr lang="en-GB" sz="1600" dirty="0"/>
              <a:t> </a:t>
            </a:r>
            <a:r>
              <a:rPr lang="en-GB" sz="1600" i="1" dirty="0"/>
              <a:t>Spoken Communication and Patient Safety in the NHS</a:t>
            </a:r>
            <a:r>
              <a:rPr lang="en-GB" sz="1600" dirty="0"/>
              <a:t>. Available at: https://www.england.nhs.uk/publication/spoken-communication-and-patient-safety-in-the-nhs/ </a:t>
            </a:r>
            <a:r>
              <a:rPr lang="en-GB" sz="1600" dirty="0">
                <a:hlinkClick r:id="rId4" tooltip="www.bing.com"/>
              </a:rPr>
              <a:t>(england.nhs.uk in Bing)</a:t>
            </a:r>
            <a:r>
              <a:rPr lang="en-GB" sz="1600" dirty="0"/>
              <a:t> (Accessed: 2 July 2026).</a:t>
            </a:r>
          </a:p>
          <a:p>
            <a:pPr>
              <a:lnSpc>
                <a:spcPct val="150000"/>
              </a:lnSpc>
              <a:buNone/>
            </a:pPr>
            <a:r>
              <a:rPr lang="en-GB" sz="1600" b="1" dirty="0"/>
              <a:t>NHS England (2023)</a:t>
            </a:r>
            <a:r>
              <a:rPr lang="en-GB" sz="1600" dirty="0"/>
              <a:t> </a:t>
            </a:r>
            <a:r>
              <a:rPr lang="en-GB" sz="1600" i="1" dirty="0"/>
              <a:t>Patient Safety Incident Response Framework</a:t>
            </a:r>
            <a:r>
              <a:rPr lang="en-GB" sz="1600" dirty="0"/>
              <a:t>. Available at: https://www.england.nhs.uk/patient-safety/ </a:t>
            </a:r>
            <a:r>
              <a:rPr lang="en-GB" sz="1600" dirty="0">
                <a:hlinkClick r:id="rId5" tooltip="www.bing.com"/>
              </a:rPr>
              <a:t>(england.nhs.uk in Bing)</a:t>
            </a:r>
            <a:r>
              <a:rPr lang="en-GB" sz="1600" dirty="0"/>
              <a:t> (Accessed: 2 July 2026). </a:t>
            </a:r>
          </a:p>
          <a:p>
            <a:pPr>
              <a:lnSpc>
                <a:spcPct val="150000"/>
              </a:lnSpc>
              <a:buNone/>
            </a:pPr>
            <a:r>
              <a:rPr lang="en-GB" sz="1600" b="1" dirty="0"/>
              <a:t>Nursing and Midwifery Council (NMC) (2018)</a:t>
            </a:r>
            <a:r>
              <a:rPr lang="en-GB" sz="1600" dirty="0"/>
              <a:t> </a:t>
            </a:r>
            <a:r>
              <a:rPr lang="en-GB" sz="1600" i="1" dirty="0"/>
              <a:t>The Code: Professional Standards of Practice and Behaviour for Nurses, Midwives and Nursing Associates</a:t>
            </a:r>
            <a:r>
              <a:rPr lang="en-GB" sz="1600" dirty="0"/>
              <a:t>. London: NMC. Available at: </a:t>
            </a:r>
            <a:r>
              <a:rPr lang="en-GB" sz="1600" dirty="0">
                <a:hlinkClick r:id="rId6" tooltip="www.nmc.org.uk"/>
              </a:rPr>
              <a:t>https://www.nmc.org.uk/standards/code/</a:t>
            </a:r>
            <a:r>
              <a:rPr lang="en-GB" sz="1600" dirty="0"/>
              <a:t> (Accessed: 1 July 2026).</a:t>
            </a:r>
          </a:p>
          <a:p>
            <a:pPr>
              <a:lnSpc>
                <a:spcPct val="150000"/>
              </a:lnSpc>
              <a:buNone/>
            </a:pPr>
            <a:r>
              <a:rPr lang="en-GB" sz="1600" b="1" dirty="0"/>
              <a:t>Royal College of Nursing (RCN) (2022)</a:t>
            </a:r>
            <a:r>
              <a:rPr lang="en-GB" sz="1600" dirty="0"/>
              <a:t> </a:t>
            </a:r>
            <a:r>
              <a:rPr lang="en-GB" sz="1600" i="1" dirty="0"/>
              <a:t>Principles of Nursing Practice</a:t>
            </a:r>
            <a:r>
              <a:rPr lang="en-GB" sz="1600" dirty="0"/>
              <a:t>. London: Royal College of Nursing. Available at: </a:t>
            </a:r>
            <a:r>
              <a:rPr lang="en-GB" sz="1600" dirty="0">
                <a:hlinkClick r:id="rId7" tooltip="www.rcn.org.uk"/>
              </a:rPr>
              <a:t>https://www.rcn.org.uk</a:t>
            </a:r>
            <a:r>
              <a:rPr lang="en-GB" sz="1600" dirty="0"/>
              <a:t> (Accessed: 3 July 2026).</a:t>
            </a:r>
          </a:p>
          <a:p>
            <a:pPr>
              <a:lnSpc>
                <a:spcPct val="150000"/>
              </a:lnSpc>
              <a:buNone/>
            </a:pPr>
            <a:r>
              <a:rPr lang="en-GB" sz="1600" b="1" dirty="0"/>
              <a:t>Skills for Care (2024)</a:t>
            </a:r>
            <a:r>
              <a:rPr lang="en-GB" sz="1600" dirty="0"/>
              <a:t> </a:t>
            </a:r>
            <a:r>
              <a:rPr lang="en-GB" sz="1600" i="1" dirty="0"/>
              <a:t>Communication Skills in Health and Social Care</a:t>
            </a:r>
            <a:r>
              <a:rPr lang="en-GB" sz="1600" dirty="0"/>
              <a:t>. Leeds: Skills for Care.</a:t>
            </a:r>
          </a:p>
          <a:p>
            <a:pPr fontAlgn="t">
              <a:lnSpc>
                <a:spcPct val="110000"/>
              </a:lnSpc>
              <a:buNone/>
            </a:pPr>
            <a:endParaRPr lang="en-GB" sz="16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BF746479-5A54-43D8-9985-034223541E15}" type="datetime1">
              <a:rPr lang="en-GB" altLang="en-US" sz="900"/>
              <a:pPr>
                <a:lnSpc>
                  <a:spcPct val="90000"/>
                </a:lnSpc>
                <a:spcAft>
                  <a:spcPts val="600"/>
                </a:spcAft>
                <a:defRPr/>
              </a:pPr>
              <a:t>19/07/2026</a:t>
            </a:fld>
            <a:endParaRPr lang="en-GB" altLang="en-US" sz="900" dirty="0"/>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A355A216-6885-427F-A634-39F7E4E2D5B0}" type="slidenum">
              <a:rPr lang="en-GB" altLang="en-US" sz="1200">
                <a:solidFill>
                  <a:srgbClr val="898989"/>
                </a:solidFill>
              </a:rPr>
              <a:pPr fontAlgn="base">
                <a:spcBef>
                  <a:spcPct val="0"/>
                </a:spcBef>
                <a:spcAft>
                  <a:spcPts val="600"/>
                </a:spcAft>
                <a:buNone/>
              </a:pPr>
              <a:t>12</a:t>
            </a:fld>
            <a:endParaRPr lang="en-GB" altLang="en-US" sz="1200" dirty="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CD7EF754411A542AFD9DBE8690421D3" ma:contentTypeVersion="8" ma:contentTypeDescription="Create a new document." ma:contentTypeScope="" ma:versionID="6cd4c1fc74b628fe69c902098d555491">
  <xsd:schema xmlns:xsd="http://www.w3.org/2001/XMLSchema" xmlns:xs="http://www.w3.org/2001/XMLSchema" xmlns:p="http://schemas.microsoft.com/office/2006/metadata/properties" xmlns:ns3="11aa0710-6065-45a4-8555-6680b95a1f9d" targetNamespace="http://schemas.microsoft.com/office/2006/metadata/properties" ma:root="true" ma:fieldsID="ccf62e7af2d33c9718c86403a1cc6803" ns3:_="">
    <xsd:import namespace="11aa0710-6065-45a4-8555-6680b95a1f9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aa0710-6065-45a4-8555-6680b95a1f9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1aa0710-6065-45a4-8555-6680b95a1f9d" xsi:nil="true"/>
  </documentManagement>
</p:properties>
</file>

<file path=customXml/itemProps1.xml><?xml version="1.0" encoding="utf-8"?>
<ds:datastoreItem xmlns:ds="http://schemas.openxmlformats.org/officeDocument/2006/customXml" ds:itemID="{31827DEB-3568-40C1-BC68-09272DDBD7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1aa0710-6065-45a4-8555-6680b95a1f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2526C75-EAD9-4D06-A30D-0A3FEF661B0E}">
  <ds:schemaRefs>
    <ds:schemaRef ds:uri="http://schemas.microsoft.com/sharepoint/v3/contenttype/forms"/>
  </ds:schemaRefs>
</ds:datastoreItem>
</file>

<file path=customXml/itemProps3.xml><?xml version="1.0" encoding="utf-8"?>
<ds:datastoreItem xmlns:ds="http://schemas.openxmlformats.org/officeDocument/2006/customXml" ds:itemID="{10499AC8-61C9-414F-A66F-6FA284E5BF22}">
  <ds:schemaRefs>
    <ds:schemaRef ds:uri="http://www.w3.org/XML/1998/namespace"/>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11aa0710-6065-45a4-8555-6680b95a1f9d"/>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1720</Words>
  <Application>Microsoft Office PowerPoint</Application>
  <PresentationFormat>Widescreen</PresentationFormat>
  <Paragraphs>129</Paragraphs>
  <Slides>12</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 arial </vt:lpstr>
      <vt:lpstr>Aptos</vt:lpstr>
      <vt:lpstr>Arial</vt:lpstr>
      <vt:lpstr>Courier New</vt:lpstr>
      <vt:lpstr>Myriad Pro</vt:lpstr>
      <vt:lpstr>Myriad Pro (Headings)</vt:lpstr>
      <vt:lpstr>Wingdings</vt:lpstr>
      <vt:lpstr>20140311PresentationUWTSDTemplate</vt:lpstr>
      <vt:lpstr>Professional Career Development within H&amp;SC </vt:lpstr>
      <vt:lpstr>Communication Skills  in Health and Social Care</vt:lpstr>
      <vt:lpstr>Introduction</vt:lpstr>
      <vt:lpstr>Communication Skills</vt:lpstr>
      <vt:lpstr>PowerPoint Presentation</vt:lpstr>
      <vt:lpstr>Importance of Communication in  Professional Practice</vt:lpstr>
      <vt:lpstr>SBAR Communication Model</vt:lpstr>
      <vt:lpstr>PowerPoint Presentation</vt:lpstr>
      <vt:lpstr> Practical Example Care Assistant in a  Residential Care Home </vt:lpstr>
      <vt:lpstr>Communication and My Future Career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Gisela Arano</cp:lastModifiedBy>
  <cp:revision>44</cp:revision>
  <dcterms:created xsi:type="dcterms:W3CDTF">2025-02-21T18:28:54Z</dcterms:created>
  <dcterms:modified xsi:type="dcterms:W3CDTF">2026-07-19T11:13:45Z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0x0101009CD7EF754411A542AFD9DBE8690421D3</vt:lpwstr>
  </property>
</Properties>
</file>