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8" r:id="rId1"/>
  </p:sldMasterIdLst>
  <p:sldIdLst>
    <p:sldId id="256" r:id="rId2"/>
    <p:sldId id="257" r:id="rId3"/>
    <p:sldId id="258" r:id="rId4"/>
    <p:sldId id="271" r:id="rId5"/>
    <p:sldId id="274" r:id="rId6"/>
    <p:sldId id="272" r:id="rId7"/>
    <p:sldId id="261" r:id="rId8"/>
    <p:sldId id="269" r:id="rId9"/>
    <p:sldId id="260" r:id="rId10"/>
    <p:sldId id="270" r:id="rId11"/>
    <p:sldId id="268" r:id="rId12"/>
    <p:sldId id="273" r:id="rId13"/>
    <p:sldId id="259" r:id="rId14"/>
    <p:sldId id="262" r:id="rId15"/>
    <p:sldId id="263" r:id="rId16"/>
    <p:sldId id="264" r:id="rId17"/>
    <p:sldId id="265" r:id="rId18"/>
    <p:sldId id="266" r:id="rId19"/>
    <p:sldId id="267" r:id="rId20"/>
    <p:sldId id="27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48"/>
    <p:restoredTop sz="94687"/>
  </p:normalViewPr>
  <p:slideViewPr>
    <p:cSldViewPr snapToGrid="0" snapToObjects="1">
      <p:cViewPr varScale="1">
        <p:scale>
          <a:sx n="121" d="100"/>
          <a:sy n="121" d="100"/>
        </p:scale>
        <p:origin x="51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2/4/20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73711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2/4/20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80866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2/4/20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5960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2/4/20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36488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2/4/20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5925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2/4/20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2469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2/4/20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66614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2/4/20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39065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2/4/20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8085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2/4/20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98296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2/4/20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35524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2/4/20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685140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2/4/20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6736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2/4/20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28181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2/4/20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70190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2/4/20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08784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2/4/20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9099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2/4/20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03571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14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3900" i="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9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7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5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5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sawards.com/2018-sound-design-winners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player.vimeo.com/video/278192426?app_id=122963" TargetMode="Externa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sawards.com/uk-2016-best-sound-design-winners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zyAjoBLzY8?feature=oembed" TargetMode="Externa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sawards.com/2018-sound-design-winners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player.vimeo.com/video/278330891?app_id=122963" TargetMode="Externa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f:/g/personal/d_bird_uwtsd_ac_uk/Epc1GFb_ydNBjLSCQ4b139oBaSbUvy7C6677OVD73oIzGA?e=emILkp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sound.org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bbcsfx.acropolis.org.uk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 shot of a computer&#10;&#10;Description automatically generated">
            <a:extLst>
              <a:ext uri="{FF2B5EF4-FFF2-40B4-BE49-F238E27FC236}">
                <a16:creationId xmlns:a16="http://schemas.microsoft.com/office/drawing/2014/main" id="{6E6A5B3C-E986-D145-AC91-9623A30493B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64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575FF88-E0D2-AB4A-BAC2-79010F275D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0693" y="484438"/>
            <a:ext cx="9440034" cy="1828801"/>
          </a:xfrm>
        </p:spPr>
        <p:txBody>
          <a:bodyPr>
            <a:normAutofit/>
          </a:bodyPr>
          <a:lstStyle/>
          <a:p>
            <a:r>
              <a:rPr lang="en-US" dirty="0"/>
              <a:t>Audio Post Production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D5BAAA-2BED-244D-992F-91AF058EDF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0693" y="4060686"/>
            <a:ext cx="9440034" cy="1049867"/>
          </a:xfrm>
        </p:spPr>
        <p:txBody>
          <a:bodyPr>
            <a:normAutofit/>
          </a:bodyPr>
          <a:lstStyle/>
          <a:p>
            <a:r>
              <a:rPr lang="en-US" dirty="0"/>
              <a:t>Week 2 </a:t>
            </a:r>
          </a:p>
        </p:txBody>
      </p:sp>
    </p:spTree>
    <p:extLst>
      <p:ext uri="{BB962C8B-B14F-4D97-AF65-F5344CB8AC3E}">
        <p14:creationId xmlns:p14="http://schemas.microsoft.com/office/powerpoint/2010/main" val="41270333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C3D9BD5-A493-4B97-963D-60135D533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F759AF4-E342-4E60-8A32-C44A328F2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E9D0F7-3D80-EE40-B1E7-6A88D291D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443" y="1023257"/>
            <a:ext cx="3732902" cy="4570457"/>
          </a:xfrm>
          <a:effectLst/>
        </p:spPr>
        <p:txBody>
          <a:bodyPr>
            <a:normAutofit/>
          </a:bodyPr>
          <a:lstStyle/>
          <a:p>
            <a:pPr algn="l"/>
            <a:r>
              <a:rPr lang="en-US" dirty="0"/>
              <a:t>Assignment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49B2805-6469-407A-A68A-BB85AC8A8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68371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C99A0-BFDF-C749-A695-1BDB7FDB70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2560" y="1023257"/>
            <a:ext cx="6025645" cy="4570457"/>
          </a:xfrm>
          <a:effectLst/>
        </p:spPr>
        <p:txBody>
          <a:bodyPr anchor="ctr">
            <a:normAutofit/>
          </a:bodyPr>
          <a:lstStyle/>
          <a:p>
            <a:r>
              <a:rPr lang="en-GB"/>
              <a:t>This assignment requires you to work individually.</a:t>
            </a:r>
          </a:p>
          <a:p>
            <a:r>
              <a:rPr lang="en-GB"/>
              <a:t>Select (in consultation with your tutor) a scene (approx. 2 minutes) from television or film footage.</a:t>
            </a:r>
          </a:p>
          <a:p>
            <a:r>
              <a:rPr lang="en-GB"/>
              <a:t>Compose and produce 2 contrasting sound tracks to the given footage.</a:t>
            </a:r>
          </a:p>
          <a:p>
            <a:r>
              <a:rPr lang="en-GB"/>
              <a:t>You will need to work in Logic, and submit the Logic session file, as well as a final Movie export (mp4 or .mov).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92138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C3D9BD5-A493-4B97-963D-60135D533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F759AF4-E342-4E60-8A32-C44A328F2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E9D0F7-3D80-EE40-B1E7-6A88D291D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443" y="1023257"/>
            <a:ext cx="3732902" cy="4570457"/>
          </a:xfrm>
          <a:effectLst/>
        </p:spPr>
        <p:txBody>
          <a:bodyPr>
            <a:normAutofit/>
          </a:bodyPr>
          <a:lstStyle/>
          <a:p>
            <a:pPr algn="l"/>
            <a:r>
              <a:rPr lang="en-US" dirty="0"/>
              <a:t>Your Submission Should Include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49B2805-6469-407A-A68A-BB85AC8A8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68371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C99A0-BFDF-C749-A695-1BDB7FDB70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2560" y="1023257"/>
            <a:ext cx="6025645" cy="4570457"/>
          </a:xfrm>
          <a:effectLst/>
        </p:spPr>
        <p:txBody>
          <a:bodyPr anchor="ctr">
            <a:normAutofit/>
          </a:bodyPr>
          <a:lstStyle/>
          <a:p>
            <a:r>
              <a:rPr lang="en-GB" sz="2400" dirty="0"/>
              <a:t>Your submission should include:</a:t>
            </a:r>
          </a:p>
          <a:p>
            <a:r>
              <a:rPr lang="en-GB" sz="2400" dirty="0"/>
              <a:t>Spotting session (markers)</a:t>
            </a:r>
          </a:p>
          <a:p>
            <a:r>
              <a:rPr lang="en-GB" sz="2400" dirty="0"/>
              <a:t>ADR Looping/ replacement</a:t>
            </a:r>
          </a:p>
          <a:p>
            <a:r>
              <a:rPr lang="en-GB" sz="2400" dirty="0"/>
              <a:t>Music Underscore</a:t>
            </a:r>
          </a:p>
          <a:p>
            <a:r>
              <a:rPr lang="en-GB" sz="2400" dirty="0"/>
              <a:t>Foley</a:t>
            </a:r>
          </a:p>
          <a:p>
            <a:r>
              <a:rPr lang="en-GB" sz="2400" dirty="0"/>
              <a:t>Production dubbing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19880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C3D9BD5-A493-4B97-963D-60135D533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F759AF4-E342-4E60-8A32-C44A328F2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E9D0F7-3D80-EE40-B1E7-6A88D291D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443" y="1023257"/>
            <a:ext cx="3732902" cy="4570457"/>
          </a:xfrm>
          <a:effectLst/>
        </p:spPr>
        <p:txBody>
          <a:bodyPr>
            <a:normAutofit/>
          </a:bodyPr>
          <a:lstStyle/>
          <a:p>
            <a:pPr algn="l"/>
            <a:r>
              <a:rPr lang="en-US" dirty="0"/>
              <a:t>Inspiration</a:t>
            </a:r>
            <a:br>
              <a:rPr lang="en-US" dirty="0"/>
            </a:br>
            <a:r>
              <a:rPr lang="en-US" dirty="0"/>
              <a:t>BBC4 Music Ident</a:t>
            </a:r>
            <a:br>
              <a:rPr lang="en-US" dirty="0"/>
            </a:br>
            <a:br>
              <a:rPr lang="en-US" dirty="0"/>
            </a:br>
            <a:r>
              <a:rPr lang="en-US" sz="2000" dirty="0">
                <a:hlinkClick r:id="rId3"/>
              </a:rPr>
              <a:t>http://www.masawards.com/2018-sound-design-winners</a:t>
            </a:r>
            <a:br>
              <a:rPr lang="en-US" sz="2000" dirty="0"/>
            </a:br>
            <a:br>
              <a:rPr lang="en-US" dirty="0"/>
            </a:br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49B2805-6469-407A-A68A-BB85AC8A8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68371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Online Media 3" descr="BBC4 Music Ident">
            <a:hlinkClick r:id="" action="ppaction://media"/>
            <a:extLst>
              <a:ext uri="{FF2B5EF4-FFF2-40B4-BE49-F238E27FC236}">
                <a16:creationId xmlns:a16="http://schemas.microsoft.com/office/drawing/2014/main" id="{4DE6D80F-102B-914C-8DB1-3656E8FA156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095625" y="1540189"/>
            <a:ext cx="6715769" cy="3777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5954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C3D9BD5-A493-4B97-963D-60135D533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F759AF4-E342-4E60-8A32-C44A328F2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E9D0F7-3D80-EE40-B1E7-6A88D291D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443" y="1023257"/>
            <a:ext cx="3732902" cy="4570457"/>
          </a:xfrm>
          <a:effectLst/>
        </p:spPr>
        <p:txBody>
          <a:bodyPr>
            <a:normAutofit/>
          </a:bodyPr>
          <a:lstStyle/>
          <a:p>
            <a:pPr algn="l"/>
            <a:r>
              <a:rPr lang="en-US" dirty="0"/>
              <a:t>Inspiration: </a:t>
            </a:r>
            <a:br>
              <a:rPr lang="en-US" dirty="0"/>
            </a:br>
            <a:r>
              <a:rPr lang="en-US" dirty="0"/>
              <a:t>Dolby Atmos </a:t>
            </a:r>
            <a:br>
              <a:rPr lang="en-US" dirty="0"/>
            </a:br>
            <a:r>
              <a:rPr lang="en-US" dirty="0"/>
              <a:t>Sizzle</a:t>
            </a:r>
            <a:br>
              <a:rPr lang="en-US" dirty="0"/>
            </a:br>
            <a:br>
              <a:rPr lang="en-US" dirty="0"/>
            </a:br>
            <a:r>
              <a:rPr lang="en-US" sz="2000" dirty="0">
                <a:hlinkClick r:id="rId3"/>
              </a:rPr>
              <a:t>http://www.masawards.com/uk-2016-best-sound-design-winners</a:t>
            </a:r>
            <a:br>
              <a:rPr lang="en-US" sz="2000" dirty="0"/>
            </a:br>
            <a:br>
              <a:rPr lang="en-US" dirty="0"/>
            </a:br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49B2805-6469-407A-A68A-BB85AC8A8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68371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Online Media 2" descr="Vue (2015, UK)">
            <a:hlinkClick r:id="" action="ppaction://media"/>
            <a:extLst>
              <a:ext uri="{FF2B5EF4-FFF2-40B4-BE49-F238E27FC236}">
                <a16:creationId xmlns:a16="http://schemas.microsoft.com/office/drawing/2014/main" id="{79A7A9EF-78A3-1D46-8DCA-1EA8A785611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060377" y="1714499"/>
            <a:ext cx="6709254" cy="3773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67047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C3D9BD5-A493-4B97-963D-60135D533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F759AF4-E342-4E60-8A32-C44A328F2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E9D0F7-3D80-EE40-B1E7-6A88D291D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443" y="1023257"/>
            <a:ext cx="3732902" cy="4570457"/>
          </a:xfrm>
          <a:effectLst/>
        </p:spPr>
        <p:txBody>
          <a:bodyPr>
            <a:normAutofit/>
          </a:bodyPr>
          <a:lstStyle/>
          <a:p>
            <a:pPr algn="l"/>
            <a:r>
              <a:rPr lang="en-US" dirty="0"/>
              <a:t>Inspiration:</a:t>
            </a:r>
            <a:br>
              <a:rPr lang="en-US" dirty="0"/>
            </a:br>
            <a:r>
              <a:rPr lang="en-GB" dirty="0">
                <a:effectLst/>
              </a:rPr>
              <a:t>Finlandia </a:t>
            </a:r>
            <a:br>
              <a:rPr lang="en-GB" dirty="0">
                <a:effectLst/>
              </a:rPr>
            </a:br>
            <a:r>
              <a:rPr lang="en-GB" dirty="0">
                <a:effectLst/>
              </a:rPr>
              <a:t>‘Fin &amp; Tonic’</a:t>
            </a:r>
            <a:br>
              <a:rPr lang="en-US" dirty="0"/>
            </a:br>
            <a:br>
              <a:rPr lang="en-US" dirty="0"/>
            </a:br>
            <a:r>
              <a:rPr lang="en-US" sz="2000" dirty="0">
                <a:hlinkClick r:id="rId3"/>
              </a:rPr>
              <a:t>http://www.masawards.com/2018-sound-design-winners</a:t>
            </a:r>
            <a:br>
              <a:rPr lang="en-US" sz="2000" dirty="0"/>
            </a:br>
            <a:br>
              <a:rPr lang="en-US" dirty="0"/>
            </a:br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49B2805-6469-407A-A68A-BB85AC8A8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68371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Online Media 2" descr="Finlandia 'Fin &amp; Tonic'">
            <a:hlinkClick r:id="" action="ppaction://media"/>
            <a:extLst>
              <a:ext uri="{FF2B5EF4-FFF2-40B4-BE49-F238E27FC236}">
                <a16:creationId xmlns:a16="http://schemas.microsoft.com/office/drawing/2014/main" id="{B15B09FD-1440-A84C-874B-D92CF941217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062518" y="1539637"/>
            <a:ext cx="6717734" cy="3778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51815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C3D9BD5-A493-4B97-963D-60135D533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F759AF4-E342-4E60-8A32-C44A328F2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E9D0F7-3D80-EE40-B1E7-6A88D291D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443" y="1023257"/>
            <a:ext cx="3732902" cy="4570457"/>
          </a:xfrm>
          <a:effectLst/>
        </p:spPr>
        <p:txBody>
          <a:bodyPr>
            <a:normAutofit/>
          </a:bodyPr>
          <a:lstStyle/>
          <a:p>
            <a:pPr algn="l"/>
            <a:r>
              <a:rPr lang="en-US" dirty="0"/>
              <a:t>Class Task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49B2805-6469-407A-A68A-BB85AC8A8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68371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C99A0-BFDF-C749-A695-1BDB7FDB70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2560" y="1023257"/>
            <a:ext cx="6025645" cy="4570457"/>
          </a:xfrm>
          <a:effectLst/>
        </p:spPr>
        <p:txBody>
          <a:bodyPr anchor="ctr">
            <a:normAutofit/>
          </a:bodyPr>
          <a:lstStyle/>
          <a:p>
            <a:r>
              <a:rPr lang="en-GB" sz="2400" dirty="0"/>
              <a:t>Create the sound and music to one of the film clip examples provided (during class)</a:t>
            </a:r>
          </a:p>
          <a:p>
            <a:r>
              <a:rPr lang="en-US" sz="2400" dirty="0"/>
              <a:t>Source your own clip and create the sound and music (during class)</a:t>
            </a:r>
          </a:p>
        </p:txBody>
      </p:sp>
    </p:spTree>
    <p:extLst>
      <p:ext uri="{BB962C8B-B14F-4D97-AF65-F5344CB8AC3E}">
        <p14:creationId xmlns:p14="http://schemas.microsoft.com/office/powerpoint/2010/main" val="28351467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C3D9BD5-A493-4B97-963D-60135D533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F759AF4-E342-4E60-8A32-C44A328F2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E9D0F7-3D80-EE40-B1E7-6A88D291D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443" y="1023257"/>
            <a:ext cx="3732902" cy="4570457"/>
          </a:xfrm>
          <a:effectLst/>
        </p:spPr>
        <p:txBody>
          <a:bodyPr>
            <a:normAutofit/>
          </a:bodyPr>
          <a:lstStyle/>
          <a:p>
            <a:pPr algn="l"/>
            <a:r>
              <a:rPr lang="en-US" dirty="0"/>
              <a:t>Class Task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49B2805-6469-407A-A68A-BB85AC8A8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68371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C99A0-BFDF-C749-A695-1BDB7FDB70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2560" y="1023257"/>
            <a:ext cx="6025645" cy="4570457"/>
          </a:xfrm>
          <a:effectLst/>
        </p:spPr>
        <p:txBody>
          <a:bodyPr anchor="ctr">
            <a:normAutofit/>
          </a:bodyPr>
          <a:lstStyle/>
          <a:p>
            <a:pPr marL="36900" indent="0">
              <a:buNone/>
            </a:pPr>
            <a:r>
              <a:rPr lang="en-GB" sz="2400" dirty="0"/>
              <a:t>You only have three hours to complete this task, your work will be presented in front of the class at 2pm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552020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C3D9BD5-A493-4B97-963D-60135D533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F759AF4-E342-4E60-8A32-C44A328F2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E9D0F7-3D80-EE40-B1E7-6A88D291D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443" y="1023257"/>
            <a:ext cx="3732902" cy="4570457"/>
          </a:xfrm>
          <a:effectLst/>
        </p:spPr>
        <p:txBody>
          <a:bodyPr>
            <a:normAutofit/>
          </a:bodyPr>
          <a:lstStyle/>
          <a:p>
            <a:pPr algn="l"/>
            <a:r>
              <a:rPr lang="en-US" dirty="0"/>
              <a:t>Examples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49B2805-6469-407A-A68A-BB85AC8A8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68371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C99A0-BFDF-C749-A695-1BDB7FDB70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2560" y="1023257"/>
            <a:ext cx="6025645" cy="4570457"/>
          </a:xfrm>
          <a:effectLst/>
        </p:spPr>
        <p:txBody>
          <a:bodyPr anchor="ctr">
            <a:normAutofit/>
          </a:bodyPr>
          <a:lstStyle/>
          <a:p>
            <a:r>
              <a:rPr lang="en-US" dirty="0">
                <a:hlinkClick r:id="rId2"/>
              </a:rPr>
              <a:t>https://uowtsd-my.sharepoint.com/:f:/g/personal/d_bird_uwtsd_ac_uk/Epc1GFb_ydNBjLSCQ4b139oBaSbUvy7C6677OVD73oIzGA?e=emILkp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29415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C3D9BD5-A493-4B97-963D-60135D533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F759AF4-E342-4E60-8A32-C44A328F2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E9D0F7-3D80-EE40-B1E7-6A88D291D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443" y="1023257"/>
            <a:ext cx="3732902" cy="4570457"/>
          </a:xfrm>
          <a:effectLst/>
        </p:spPr>
        <p:txBody>
          <a:bodyPr>
            <a:normAutofit/>
          </a:bodyPr>
          <a:lstStyle/>
          <a:p>
            <a:pPr algn="l"/>
            <a:r>
              <a:rPr lang="en-US" dirty="0"/>
              <a:t>Start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49B2805-6469-407A-A68A-BB85AC8A8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68371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C99A0-BFDF-C749-A695-1BDB7FDB70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2560" y="1023257"/>
            <a:ext cx="6025645" cy="4570457"/>
          </a:xfrm>
          <a:effectLst/>
        </p:spPr>
        <p:txBody>
          <a:bodyPr anchor="ctr">
            <a:normAutofit/>
          </a:bodyPr>
          <a:lstStyle/>
          <a:p>
            <a:pPr marL="36900" indent="0">
              <a:buNone/>
            </a:pPr>
            <a:r>
              <a:rPr lang="en-GB" sz="2400" dirty="0"/>
              <a:t>Analyse the clip </a:t>
            </a:r>
          </a:p>
        </p:txBody>
      </p:sp>
    </p:spTree>
    <p:extLst>
      <p:ext uri="{BB962C8B-B14F-4D97-AF65-F5344CB8AC3E}">
        <p14:creationId xmlns:p14="http://schemas.microsoft.com/office/powerpoint/2010/main" val="655892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E70A317-DCED-4E80-AA2D-467D8702E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E9D0F7-3D80-EE40-B1E7-6A88D291D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1791" y="835383"/>
            <a:ext cx="3382832" cy="34995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200" dirty="0"/>
              <a:t>Create Markers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0A04EC0-1EE5-8245-9304-76AF62C113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-174" t="1" r="35876" b="1"/>
          <a:stretch/>
        </p:blipFill>
        <p:spPr>
          <a:xfrm>
            <a:off x="4654297" y="10"/>
            <a:ext cx="753770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75488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E70A317-DCED-4E80-AA2D-467D8702E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E9D0F7-3D80-EE40-B1E7-6A88D291D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1791" y="835383"/>
            <a:ext cx="3382832" cy="34995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200" dirty="0"/>
              <a:t>Session File Saving Process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0A04EC0-1EE5-8245-9304-76AF62C113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8363" r="17340" b="1"/>
          <a:stretch/>
        </p:blipFill>
        <p:spPr>
          <a:xfrm>
            <a:off x="4654297" y="10"/>
            <a:ext cx="753770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25587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3">
            <a:extLst>
              <a:ext uri="{FF2B5EF4-FFF2-40B4-BE49-F238E27FC236}">
                <a16:creationId xmlns:a16="http://schemas.microsoft.com/office/drawing/2014/main" id="{1E70A317-DCED-4E80-AA2D-467D8702E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E9D0F7-3D80-EE40-B1E7-6A88D291D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1791" y="835383"/>
            <a:ext cx="3382832" cy="34995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200" dirty="0"/>
              <a:t>SFX: </a:t>
            </a:r>
            <a:br>
              <a:rPr lang="en-US" sz="4200" dirty="0"/>
            </a:br>
            <a:r>
              <a:rPr lang="en-US" sz="4200" dirty="0"/>
              <a:t>Find Sounds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C99A0-BFDF-C749-A695-1BDB7FDB70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1789" y="4334933"/>
            <a:ext cx="3382831" cy="118533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>
                <a:solidFill>
                  <a:srgbClr val="C49792"/>
                </a:solidFill>
              </a:rPr>
              <a:t>https://www.findsounds.com</a:t>
            </a:r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184E6616-E031-D540-AF41-415113825EE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318" t="-2" r="13761"/>
          <a:stretch/>
        </p:blipFill>
        <p:spPr>
          <a:xfrm>
            <a:off x="4654297" y="10"/>
            <a:ext cx="753770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212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70A317-DCED-4E80-AA2D-467D8702E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E9D0F7-3D80-EE40-B1E7-6A88D291D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1791" y="835383"/>
            <a:ext cx="3382832" cy="34995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200" dirty="0"/>
              <a:t>SFX: </a:t>
            </a:r>
            <a:br>
              <a:rPr lang="en-US" sz="4200" dirty="0"/>
            </a:br>
            <a:r>
              <a:rPr lang="en-US" sz="4200" dirty="0"/>
              <a:t>Free Sound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C99A0-BFDF-C749-A695-1BDB7FDB70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1789" y="4334933"/>
            <a:ext cx="3382831" cy="118533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C49792"/>
                </a:solidFill>
                <a:hlinkClick r:id="rId3"/>
              </a:rPr>
              <a:t>https://freesound.org/</a:t>
            </a:r>
            <a:endParaRPr lang="en-US" sz="2000" dirty="0">
              <a:solidFill>
                <a:srgbClr val="C49792"/>
              </a:solidFill>
            </a:endParaRPr>
          </a:p>
          <a:p>
            <a:pPr marL="0" indent="0">
              <a:buNone/>
            </a:pPr>
            <a:endParaRPr lang="en-US" sz="2000" dirty="0">
              <a:solidFill>
                <a:srgbClr val="C49792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4E6616-E031-D540-AF41-415113825EE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2" t="3" r="10241" b="-1"/>
          <a:stretch/>
        </p:blipFill>
        <p:spPr>
          <a:xfrm>
            <a:off x="4654297" y="10"/>
            <a:ext cx="753770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26539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70A317-DCED-4E80-AA2D-467D8702E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E9D0F7-3D80-EE40-B1E7-6A88D291D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1791" y="835383"/>
            <a:ext cx="3382832" cy="34995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200" dirty="0"/>
              <a:t>SFX: </a:t>
            </a:r>
            <a:br>
              <a:rPr lang="en-US" sz="4200" dirty="0"/>
            </a:br>
            <a:r>
              <a:rPr lang="en-US" sz="4200" dirty="0"/>
              <a:t>BBC Sound Effects Library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C99A0-BFDF-C749-A695-1BDB7FDB70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1789" y="4334933"/>
            <a:ext cx="3382831" cy="118533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C49792"/>
                </a:solidFill>
                <a:hlinkClick r:id="rId3"/>
              </a:rPr>
              <a:t>http://bbcsfx.acropolis.org.uk</a:t>
            </a:r>
            <a:endParaRPr lang="en-US" sz="2000" dirty="0">
              <a:solidFill>
                <a:srgbClr val="C49792"/>
              </a:solidFill>
            </a:endParaRPr>
          </a:p>
          <a:p>
            <a:pPr marL="0" indent="0">
              <a:buNone/>
            </a:pPr>
            <a:endParaRPr lang="en-US" sz="2000" dirty="0">
              <a:solidFill>
                <a:srgbClr val="C49792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4E6616-E031-D540-AF41-415113825EE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/>
          <a:stretch/>
        </p:blipFill>
        <p:spPr>
          <a:xfrm>
            <a:off x="4654297" y="1465868"/>
            <a:ext cx="7537704" cy="3926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22050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E70A317-DCED-4E80-AA2D-467D8702E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E9D0F7-3D80-EE40-B1E7-6A88D291D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1791" y="835383"/>
            <a:ext cx="3382832" cy="34995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200"/>
              <a:t>Music: </a:t>
            </a:r>
            <a:br>
              <a:rPr lang="en-US" sz="4200"/>
            </a:br>
            <a:r>
              <a:rPr lang="en-US" sz="4200"/>
              <a:t>Logic</a:t>
            </a:r>
          </a:p>
        </p:txBody>
      </p:sp>
      <p:pic>
        <p:nvPicPr>
          <p:cNvPr id="12" name="Picture 11" descr="A picture containing monitor, photo, sitting, table&#10;&#10;Description automatically generated">
            <a:extLst>
              <a:ext uri="{FF2B5EF4-FFF2-40B4-BE49-F238E27FC236}">
                <a16:creationId xmlns:a16="http://schemas.microsoft.com/office/drawing/2014/main" id="{625F7DD1-24E5-2742-A991-0176CEB76FB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468" r="18707"/>
          <a:stretch/>
        </p:blipFill>
        <p:spPr>
          <a:xfrm>
            <a:off x="4654297" y="10"/>
            <a:ext cx="753770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35272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E70A317-DCED-4E80-AA2D-467D8702E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E9D0F7-3D80-EE40-B1E7-6A88D291D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1791" y="835383"/>
            <a:ext cx="3382832" cy="34995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200" dirty="0"/>
              <a:t>Dialogue: </a:t>
            </a:r>
            <a:br>
              <a:rPr lang="en-US" sz="4200" dirty="0"/>
            </a:br>
            <a:r>
              <a:rPr lang="en-US" sz="4200" dirty="0"/>
              <a:t>Studio 2</a:t>
            </a:r>
          </a:p>
        </p:txBody>
      </p:sp>
      <p:pic>
        <p:nvPicPr>
          <p:cNvPr id="4" name="Picture 3" descr="A group of people looking at a computer screen&#10;&#10;Description automatically generated">
            <a:extLst>
              <a:ext uri="{FF2B5EF4-FFF2-40B4-BE49-F238E27FC236}">
                <a16:creationId xmlns:a16="http://schemas.microsoft.com/office/drawing/2014/main" id="{C6E7E275-BB83-8B46-AA38-6ACBF6CBF3F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567"/>
          <a:stretch/>
        </p:blipFill>
        <p:spPr>
          <a:xfrm>
            <a:off x="4654297" y="10"/>
            <a:ext cx="753770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76450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E70A317-DCED-4E80-AA2D-467D8702E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E9D0F7-3D80-EE40-B1E7-6A88D291D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1791" y="835383"/>
            <a:ext cx="3382832" cy="34995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200" dirty="0"/>
              <a:t>Foley: </a:t>
            </a:r>
            <a:br>
              <a:rPr lang="en-US" sz="4200" dirty="0"/>
            </a:br>
            <a:r>
              <a:rPr lang="en-US" sz="4200" dirty="0"/>
              <a:t>Studio 2</a:t>
            </a:r>
          </a:p>
        </p:txBody>
      </p:sp>
      <p:pic>
        <p:nvPicPr>
          <p:cNvPr id="4" name="Picture 3" descr="A group of people looking at a computer screen&#10;&#10;Description automatically generated">
            <a:extLst>
              <a:ext uri="{FF2B5EF4-FFF2-40B4-BE49-F238E27FC236}">
                <a16:creationId xmlns:a16="http://schemas.microsoft.com/office/drawing/2014/main" id="{C6E7E275-BB83-8B46-AA38-6ACBF6CBF3F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567"/>
          <a:stretch/>
        </p:blipFill>
        <p:spPr>
          <a:xfrm>
            <a:off x="4654297" y="10"/>
            <a:ext cx="753770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70946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1E70A317-DCED-4E80-AA2D-467D8702E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E9D0F7-3D80-EE40-B1E7-6A88D291D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1791" y="835383"/>
            <a:ext cx="3382832" cy="34995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200" dirty="0"/>
              <a:t>You have less than three hours to complete this task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88C980E8-AB3A-47AD-93F4-776AF20AD74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548" r="20361"/>
          <a:stretch/>
        </p:blipFill>
        <p:spPr>
          <a:xfrm>
            <a:off x="4654297" y="10"/>
            <a:ext cx="753770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88048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9A6C2C86-63BF-47D5-AA3F-905111A23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E9D0F7-3D80-EE40-B1E7-6A88D291D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115568"/>
            <a:ext cx="3487616" cy="46268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dirty="0"/>
              <a:t>Task for </a:t>
            </a:r>
            <a:br>
              <a:rPr lang="en-US" sz="3600" dirty="0"/>
            </a:br>
            <a:r>
              <a:rPr lang="en-US" sz="3600" dirty="0"/>
              <a:t>Next Week</a:t>
            </a:r>
          </a:p>
        </p:txBody>
      </p: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425A0768-3044-4AA9-A889-D2CAA68C5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605" y="2057400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8AAE08D8-CAD8-6B40-A214-668024B9CF2B}"/>
              </a:ext>
            </a:extLst>
          </p:cNvPr>
          <p:cNvSpPr txBox="1"/>
          <p:nvPr/>
        </p:nvSpPr>
        <p:spPr>
          <a:xfrm>
            <a:off x="5105398" y="1115568"/>
            <a:ext cx="6245352" cy="46268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Select your two-minute clip and start to </a:t>
            </a:r>
            <a:r>
              <a:rPr lang="en-US" dirty="0" err="1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analyse</a:t>
            </a: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 the timeline</a:t>
            </a:r>
          </a:p>
        </p:txBody>
      </p:sp>
    </p:spTree>
    <p:extLst>
      <p:ext uri="{BB962C8B-B14F-4D97-AF65-F5344CB8AC3E}">
        <p14:creationId xmlns:p14="http://schemas.microsoft.com/office/powerpoint/2010/main" val="20280537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AnalogousFromLightSeedRightStep">
      <a:dk1>
        <a:srgbClr val="000000"/>
      </a:dk1>
      <a:lt1>
        <a:srgbClr val="FFFFFF"/>
      </a:lt1>
      <a:dk2>
        <a:srgbClr val="3D3C23"/>
      </a:dk2>
      <a:lt2>
        <a:srgbClr val="E6EBEC"/>
      </a:lt2>
      <a:accent1>
        <a:srgbClr val="C49792"/>
      </a:accent1>
      <a:accent2>
        <a:srgbClr val="BA9D7F"/>
      </a:accent2>
      <a:accent3>
        <a:srgbClr val="A8A57F"/>
      </a:accent3>
      <a:accent4>
        <a:srgbClr val="98AB74"/>
      </a:accent4>
      <a:accent5>
        <a:srgbClr val="8CAD83"/>
      </a:accent5>
      <a:accent6>
        <a:srgbClr val="78AF82"/>
      </a:accent6>
      <a:hlink>
        <a:srgbClr val="588C92"/>
      </a:hlink>
      <a:folHlink>
        <a:srgbClr val="848484"/>
      </a:folHlink>
    </a:clrScheme>
    <a:fontScheme name="Slate">
      <a:majorFont>
        <a:latin typeface="Georgia Pro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Dubai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337</Words>
  <Application>Microsoft Macintosh PowerPoint</Application>
  <PresentationFormat>Widescreen</PresentationFormat>
  <Paragraphs>40</Paragraphs>
  <Slides>20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Dubai</vt:lpstr>
      <vt:lpstr>Georgia Pro</vt:lpstr>
      <vt:lpstr>Wingdings 2</vt:lpstr>
      <vt:lpstr>SlateVTI</vt:lpstr>
      <vt:lpstr>Audio Post Production</vt:lpstr>
      <vt:lpstr>Assignment</vt:lpstr>
      <vt:lpstr>Your Submission Should Include</vt:lpstr>
      <vt:lpstr>Inspiration BBC4 Music Ident  http://www.masawards.com/2018-sound-design-winners  </vt:lpstr>
      <vt:lpstr>Inspiration:  Dolby Atmos  Sizzle  http://www.masawards.com/uk-2016-best-sound-design-winners  </vt:lpstr>
      <vt:lpstr>Inspiration: Finlandia  ‘Fin &amp; Tonic’  http://www.masawards.com/2018-sound-design-winners  </vt:lpstr>
      <vt:lpstr>Class Task</vt:lpstr>
      <vt:lpstr>Class Task</vt:lpstr>
      <vt:lpstr>Examples</vt:lpstr>
      <vt:lpstr>Start</vt:lpstr>
      <vt:lpstr>Create Markers</vt:lpstr>
      <vt:lpstr>Session File Saving Process</vt:lpstr>
      <vt:lpstr>SFX:  Find Sounds</vt:lpstr>
      <vt:lpstr>SFX:  Free Sound</vt:lpstr>
      <vt:lpstr>SFX:  BBC Sound Effects Library</vt:lpstr>
      <vt:lpstr>Music:  Logic</vt:lpstr>
      <vt:lpstr>Dialogue:  Studio 2</vt:lpstr>
      <vt:lpstr>Foley:  Studio 2</vt:lpstr>
      <vt:lpstr>You have less than three hours to complete this task</vt:lpstr>
      <vt:lpstr>Task for  Next Week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Audio Post Production</dc:title>
  <dc:creator>David Bird</dc:creator>
  <cp:lastModifiedBy>David Bird</cp:lastModifiedBy>
  <cp:revision>2</cp:revision>
  <dcterms:created xsi:type="dcterms:W3CDTF">2020-02-04T09:59:12Z</dcterms:created>
  <dcterms:modified xsi:type="dcterms:W3CDTF">2020-02-04T11:08:45Z</dcterms:modified>
</cp:coreProperties>
</file>