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theme/themeOverride3.xml" ContentType="application/vnd.openxmlformats-officedocument.themeOverride+xml"/>
  <Override PartName="/ppt/notesSlides/notesSlide2.xml" ContentType="application/vnd.openxmlformats-officedocument.presentationml.notesSlide+xml"/>
  <Override PartName="/ppt/theme/themeOverride4.xml" ContentType="application/vnd.openxmlformats-officedocument.themeOverride+xml"/>
  <Override PartName="/ppt/notesSlides/notesSlide3.xml" ContentType="application/vnd.openxmlformats-officedocument.presentationml.notesSlide+xml"/>
  <Override PartName="/ppt/theme/themeOverride5.xml" ContentType="application/vnd.openxmlformats-officedocument.themeOverride+xml"/>
  <Override PartName="/ppt/notesSlides/notesSlide4.xml" ContentType="application/vnd.openxmlformats-officedocument.presentationml.notesSlide+xml"/>
  <Override PartName="/ppt/theme/themeOverride6.xml" ContentType="application/vnd.openxmlformats-officedocument.themeOverride+xml"/>
  <Override PartName="/ppt/notesSlides/notesSlide5.xml" ContentType="application/vnd.openxmlformats-officedocument.presentationml.notesSlide+xml"/>
  <Override PartName="/ppt/theme/themeOverride7.xml" ContentType="application/vnd.openxmlformats-officedocument.themeOverride+xml"/>
  <Override PartName="/ppt/notesSlides/notesSlide6.xml" ContentType="application/vnd.openxmlformats-officedocument.presentationml.notesSlide+xml"/>
  <Override PartName="/ppt/theme/themeOverride8.xml" ContentType="application/vnd.openxmlformats-officedocument.themeOverr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3"/>
  </p:notesMasterIdLst>
  <p:sldIdLst>
    <p:sldId id="278" r:id="rId5"/>
    <p:sldId id="279" r:id="rId6"/>
    <p:sldId id="280" r:id="rId7"/>
    <p:sldId id="281" r:id="rId8"/>
    <p:sldId id="282" r:id="rId9"/>
    <p:sldId id="283" r:id="rId10"/>
    <p:sldId id="284" r:id="rId11"/>
    <p:sldId id="28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9DD43-A9D6-4358-8CC9-51C8B19CF60D}" v="34" dt="2022-02-27T14:29:23.2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355" autoAdjust="0"/>
    <p:restoredTop sz="94619" autoAdjust="0"/>
  </p:normalViewPr>
  <p:slideViewPr>
    <p:cSldViewPr snapToGrid="0">
      <p:cViewPr varScale="1">
        <p:scale>
          <a:sx n="111" d="100"/>
          <a:sy n="111" d="100"/>
        </p:scale>
        <p:origin x="70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01546-198A-4195-BCF8-F0FF54C90E5E}" type="datetimeFigureOut">
              <a:rPr lang="en-US" smtClean="0"/>
              <a:t>2/27/22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6DE88F-1F85-4A27-9D34-D74A50E7B0DA}" type="slidenum">
              <a:rPr lang="en-US" smtClean="0"/>
              <a:t>‹#›</a:t>
            </a:fld>
            <a:endParaRPr lang="en-US" dirty="0"/>
          </a:p>
        </p:txBody>
      </p:sp>
    </p:spTree>
    <p:extLst>
      <p:ext uri="{BB962C8B-B14F-4D97-AF65-F5344CB8AC3E}">
        <p14:creationId xmlns:p14="http://schemas.microsoft.com/office/powerpoint/2010/main" val="37300918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578475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39585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6747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41296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9182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3262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05073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15074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486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4640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882058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2/27/22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3512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2/27/22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9094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2/27/22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51302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93556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2/27/22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30567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09502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8FF70A8-1D13-4657-95F0-A9EA54967B8D}" type="datetime1">
              <a:rPr lang="en-US" smtClean="0"/>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5385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EB90AC-71BD-4C7F-8ACA-7B3F18292E63}" type="datetime1">
              <a:rPr lang="en-US" smtClean="0"/>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75291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E6EFC2C-8905-46F0-B443-CE905B76BA01}" type="datetime1">
              <a:rPr lang="en-US" smtClean="0"/>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450925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2/27/22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326478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2/27/22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93254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073ED0CC-082F-4160-86E5-0D6041F12778}" type="datetime1">
              <a:rPr lang="en-US" smtClean="0"/>
              <a:t>2/27/22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1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1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85897835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hf sldNum="0" hdr="0" ftr="0" dt="0"/>
  <p:txStyles>
    <p:titleStyle>
      <a:lvl1pPr algn="ctr" defTabSz="457200" rtl="0" eaLnBrk="1" latinLnBrk="0" hangingPunct="1">
        <a:lnSpc>
          <a:spcPct val="90000"/>
        </a:lnSpc>
        <a:spcBef>
          <a:spcPct val="0"/>
        </a:spcBef>
        <a:buNone/>
        <a:defRPr sz="4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10000"/>
        </a:lnSpc>
        <a:spcBef>
          <a:spcPct val="20000"/>
        </a:spcBef>
        <a:spcAft>
          <a:spcPts val="600"/>
        </a:spcAft>
        <a:buClr>
          <a:schemeClr val="tx2"/>
        </a:buClr>
        <a:buSzPct val="70000"/>
        <a:buFont typeface="Wingdings 2" charset="2"/>
        <a:buChar char=""/>
        <a:defRPr sz="23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21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3.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6.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7.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8" Type="http://schemas.openxmlformats.org/officeDocument/2006/relationships/hyperlink" Target="https://www.express.co.uk/life-style" TargetMode="External"/><Relationship Id="rId3" Type="http://schemas.openxmlformats.org/officeDocument/2006/relationships/notesSlide" Target="../notesSlides/notesSlide7.xml"/><Relationship Id="rId7"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themeOverride" Target="../theme/themeOverride8.xml"/><Relationship Id="rId6" Type="http://schemas.openxmlformats.org/officeDocument/2006/relationships/image" Target="../media/image6.jpeg"/><Relationship Id="rId5" Type="http://schemas.openxmlformats.org/officeDocument/2006/relationships/image" Target="../media/image3.png"/><Relationship Id="rId4" Type="http://schemas.openxmlformats.org/officeDocument/2006/relationships/image" Target="../media/image1.jpeg"/><Relationship Id="rId9" Type="http://schemas.openxmlformats.org/officeDocument/2006/relationships/hyperlink" Target="https://dispatch.m.io/best-microsoft-teams-featu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08" name="Rectangle 107">
            <a:extLst>
              <a:ext uri="{FF2B5EF4-FFF2-40B4-BE49-F238E27FC236}">
                <a16:creationId xmlns:a16="http://schemas.microsoft.com/office/drawing/2014/main" id="{72CA733A-8D25-4E63-8273-CC14052E0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1370693" y="4406537"/>
            <a:ext cx="9440034" cy="429623"/>
          </a:xfrm>
        </p:spPr>
        <p:txBody>
          <a:bodyPr>
            <a:normAutofit fontScale="90000"/>
          </a:bodyPr>
          <a:lstStyle/>
          <a:p>
            <a:r>
              <a:rPr lang="en-GB" sz="2800" b="1" dirty="0">
                <a:solidFill>
                  <a:srgbClr val="FFC000"/>
                </a:solidFill>
                <a:effectLst/>
                <a:latin typeface="Arial" panose="020B0604020202020204" pitchFamily="34" charset="0"/>
                <a:ea typeface="Times New Roman" panose="02020603050405020304" pitchFamily="18" charset="0"/>
              </a:rPr>
              <a:t>How do we use technology to collaborate at UWTSD?</a:t>
            </a:r>
            <a:endParaRPr lang="en-US" sz="2800" b="1" dirty="0">
              <a:solidFill>
                <a:srgbClr val="FFC000"/>
              </a:solidFill>
            </a:endParaRP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1370693" y="4920419"/>
            <a:ext cx="9440034" cy="1846142"/>
          </a:xfrm>
        </p:spPr>
        <p:txBody>
          <a:bodyPr>
            <a:noAutofit/>
          </a:bodyPr>
          <a:lstStyle/>
          <a:p>
            <a:pPr>
              <a:lnSpc>
                <a:spcPct val="100000"/>
              </a:lnSpc>
            </a:pPr>
            <a:r>
              <a:rPr lang="en-US" sz="1800" dirty="0">
                <a:solidFill>
                  <a:schemeClr val="tx2"/>
                </a:solidFill>
                <a:effectLst/>
                <a:latin typeface="Arial" panose="020B0604020202020204" pitchFamily="34" charset="0"/>
                <a:cs typeface="Arial" panose="020B0604020202020204" pitchFamily="34" charset="0"/>
              </a:rPr>
              <a:t>Cornel Bonner 2116919</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Mohammad Abdulkareem 2113577</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Fabio Candiza 2118054 </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Academic and Employability Skills (BMSW4001_BIRM)</a:t>
            </a:r>
          </a:p>
          <a:p>
            <a:pPr>
              <a:lnSpc>
                <a:spcPct val="100000"/>
              </a:lnSpc>
            </a:pPr>
            <a:r>
              <a:rPr lang="en-US" sz="1800" dirty="0">
                <a:solidFill>
                  <a:schemeClr val="tx2"/>
                </a:solidFill>
                <a:effectLst/>
                <a:latin typeface="Arial" panose="020B0604020202020204" pitchFamily="34" charset="0"/>
                <a:cs typeface="Arial" panose="020B0604020202020204" pitchFamily="34" charset="0"/>
              </a:rPr>
              <a:t>Yohan Mendis </a:t>
            </a:r>
          </a:p>
        </p:txBody>
      </p:sp>
      <p:pic>
        <p:nvPicPr>
          <p:cNvPr id="110" name="Picture 109">
            <a:extLst>
              <a:ext uri="{FF2B5EF4-FFF2-40B4-BE49-F238E27FC236}">
                <a16:creationId xmlns:a16="http://schemas.microsoft.com/office/drawing/2014/main" id="{2BFB581C-2142-4222-9A3B-905AD6C0953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98" t="2669" r="616"/>
          <a:stretch/>
        </p:blipFill>
        <p:spPr>
          <a:xfrm>
            <a:off x="-1" y="0"/>
            <a:ext cx="12192001" cy="4322278"/>
          </a:xfrm>
          <a:prstGeom prst="rect">
            <a:avLst/>
          </a:prstGeom>
        </p:spPr>
      </p:pic>
      <p:pic>
        <p:nvPicPr>
          <p:cNvPr id="6" name="Picture 5" descr="Logo&#10;&#10;Description automatically generated with medium confidence">
            <a:extLst>
              <a:ext uri="{FF2B5EF4-FFF2-40B4-BE49-F238E27FC236}">
                <a16:creationId xmlns:a16="http://schemas.microsoft.com/office/drawing/2014/main" id="{A5680235-CFE4-48A5-AD98-71C244942CDA}"/>
              </a:ext>
            </a:extLst>
          </p:cNvPr>
          <p:cNvPicPr>
            <a:picLocks noChangeAspect="1"/>
          </p:cNvPicPr>
          <p:nvPr/>
        </p:nvPicPr>
        <p:blipFill rotWithShape="1">
          <a:blip r:embed="rId5"/>
          <a:srcRect t="2554" b="5130"/>
          <a:stretch/>
        </p:blipFill>
        <p:spPr>
          <a:xfrm>
            <a:off x="-1" y="-1"/>
            <a:ext cx="6095987" cy="4220682"/>
          </a:xfrm>
          <a:prstGeom prst="rect">
            <a:avLst/>
          </a:prstGeom>
        </p:spPr>
      </p:pic>
      <p:pic>
        <p:nvPicPr>
          <p:cNvPr id="5" name="Picture 4">
            <a:extLst>
              <a:ext uri="{FF2B5EF4-FFF2-40B4-BE49-F238E27FC236}">
                <a16:creationId xmlns:a16="http://schemas.microsoft.com/office/drawing/2014/main" id="{F8A1C807-B9AD-4C9B-BF9F-60F03428998E}"/>
              </a:ext>
              <a:ext uri="{C183D7F6-B498-43B3-948B-1728B52AA6E4}">
                <adec:decorative xmlns:adec="http://schemas.microsoft.com/office/drawing/2017/decorative" val="1"/>
              </a:ext>
            </a:extLst>
          </p:cNvPr>
          <p:cNvPicPr>
            <a:picLocks noChangeAspect="1"/>
          </p:cNvPicPr>
          <p:nvPr/>
        </p:nvPicPr>
        <p:blipFill rotWithShape="1">
          <a:blip r:embed="rId6">
            <a:extLst>
              <a:ext uri="{28A0092B-C50C-407E-A947-70E740481C1C}">
                <a14:useLocalDpi xmlns:a14="http://schemas.microsoft.com/office/drawing/2010/main" val="0"/>
              </a:ext>
            </a:extLst>
          </a:blip>
          <a:srcRect r="18688" b="2"/>
          <a:stretch/>
        </p:blipFill>
        <p:spPr>
          <a:xfrm>
            <a:off x="6090710" y="10"/>
            <a:ext cx="6101290" cy="4220671"/>
          </a:xfrm>
          <a:prstGeom prst="rect">
            <a:avLst/>
          </a:prstGeom>
        </p:spPr>
      </p:pic>
    </p:spTree>
    <p:extLst>
      <p:ext uri="{BB962C8B-B14F-4D97-AF65-F5344CB8AC3E}">
        <p14:creationId xmlns:p14="http://schemas.microsoft.com/office/powerpoint/2010/main" val="4167884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4957011"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Introduction	</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E2CD139C-E55B-43F3-98DE-17AF18075C68}"/>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153343" y="1392749"/>
            <a:ext cx="6310546" cy="3885398"/>
          </a:xfrm>
        </p:spPr>
        <p:txBody>
          <a:bodyPr>
            <a:normAutofit fontScale="92500" lnSpcReduction="20000"/>
          </a:bodyPr>
          <a:lstStyle/>
          <a:p>
            <a:pPr marL="36900" indent="0">
              <a:lnSpc>
                <a:spcPct val="100000"/>
              </a:lnSpc>
              <a:buNone/>
            </a:pPr>
            <a:r>
              <a:rPr lang="en-US" sz="2600" dirty="0">
                <a:effectLst/>
                <a:latin typeface="Arial" panose="020B0604020202020204" pitchFamily="34" charset="0"/>
                <a:cs typeface="Arial" panose="020B0604020202020204" pitchFamily="34" charset="0"/>
              </a:rPr>
              <a:t>In this presentation we will research how we use technology to collaborate at UWTSD.</a:t>
            </a:r>
          </a:p>
          <a:p>
            <a:pPr marL="36900" indent="0">
              <a:lnSpc>
                <a:spcPct val="100000"/>
              </a:lnSpc>
              <a:buNone/>
            </a:pPr>
            <a:r>
              <a:rPr lang="en-US" sz="2600" dirty="0">
                <a:effectLst/>
                <a:latin typeface="Arial" panose="020B0604020202020204" pitchFamily="34" charset="0"/>
                <a:cs typeface="Arial" panose="020B0604020202020204" pitchFamily="34" charset="0"/>
              </a:rPr>
              <a:t>It is relevant to do this research to gain an understanding of how technology has an impact on our collaboration at UWTSD.</a:t>
            </a:r>
          </a:p>
          <a:p>
            <a:pPr marL="36900" indent="0">
              <a:lnSpc>
                <a:spcPct val="100000"/>
              </a:lnSpc>
              <a:buNone/>
            </a:pPr>
            <a:r>
              <a:rPr lang="en-US" sz="2600" dirty="0">
                <a:effectLst/>
                <a:latin typeface="Arial" panose="020B0604020202020204" pitchFamily="34" charset="0"/>
                <a:cs typeface="Arial" panose="020B0604020202020204" pitchFamily="34" charset="0"/>
              </a:rPr>
              <a:t>We will be doing this research by looking at articles at the library and newspaper articles.</a:t>
            </a:r>
          </a:p>
          <a:p>
            <a:pPr marL="36900" indent="0">
              <a:lnSpc>
                <a:spcPct val="100000"/>
              </a:lnSpc>
              <a:buNone/>
            </a:pPr>
            <a:endParaRPr lang="en-US" sz="2600" dirty="0">
              <a:effectLst/>
              <a:latin typeface="Arial" panose="020B0604020202020204" pitchFamily="34" charset="0"/>
              <a:cs typeface="Arial" panose="020B0604020202020204" pitchFamily="34" charset="0"/>
            </a:endParaRPr>
          </a:p>
          <a:p>
            <a:pPr marL="36900" indent="0">
              <a:lnSpc>
                <a:spcPct val="100000"/>
              </a:lnSpc>
              <a:buNone/>
            </a:pPr>
            <a:r>
              <a:rPr lang="en-US" sz="2600" dirty="0">
                <a:effectLst/>
                <a:latin typeface="Arial" panose="020B0604020202020204" pitchFamily="34" charset="0"/>
                <a:cs typeface="Arial" panose="020B0604020202020204" pitchFamily="34" charset="0"/>
              </a:rPr>
              <a:t>Which digital tools is most commonly used for collaboration at UWTSD?</a:t>
            </a:r>
          </a:p>
          <a:p>
            <a:pPr marL="36900" indent="0">
              <a:lnSpc>
                <a:spcPct val="100000"/>
              </a:lnSpc>
              <a:buNone/>
            </a:pPr>
            <a:endParaRPr lang="en-US" sz="2000" dirty="0">
              <a:effectLst/>
              <a:latin typeface="Arial" panose="020B0604020202020204" pitchFamily="34" charset="0"/>
              <a:cs typeface="Arial" panose="020B0604020202020204" pitchFamily="34" charset="0"/>
            </a:endParaRPr>
          </a:p>
          <a:p>
            <a:pPr marL="36900" indent="0">
              <a:lnSpc>
                <a:spcPct val="100000"/>
              </a:lnSpc>
              <a:buNone/>
            </a:pPr>
            <a:endParaRPr lang="en-US" sz="20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02356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153343" y="0"/>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Rationale</a:t>
            </a:r>
            <a:r>
              <a:rPr lang="en-US" sz="4000" b="1" dirty="0">
                <a:solidFill>
                  <a:srgbClr val="FFC000"/>
                </a:solidFill>
                <a:effectLst/>
              </a:rPr>
              <a:t>	</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C8ED7322-0359-438D-9BCC-AAAB402AEEB6}"/>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4944571" y="1486301"/>
            <a:ext cx="6310546" cy="3885398"/>
          </a:xfrm>
        </p:spPr>
        <p:txBody>
          <a:bodyPr>
            <a:normAutofit lnSpcReduction="10000"/>
          </a:bodyPr>
          <a:lstStyle/>
          <a:p>
            <a:r>
              <a:rPr lang="en-US" sz="2400" dirty="0">
                <a:effectLst/>
                <a:latin typeface="Arial" panose="020B0604020202020204" pitchFamily="34" charset="0"/>
                <a:cs typeface="Arial" panose="020B0604020202020204" pitchFamily="34" charset="0"/>
              </a:rPr>
              <a:t>Based on what we researched relating to online collaboration we came to </a:t>
            </a:r>
            <a:r>
              <a:rPr lang="en-GB" sz="2400" dirty="0">
                <a:effectLst/>
                <a:latin typeface="Arial" panose="020B0604020202020204" pitchFamily="34" charset="0"/>
                <a:cs typeface="Arial" panose="020B0604020202020204" pitchFamily="34" charset="0"/>
              </a:rPr>
              <a:t>the</a:t>
            </a:r>
            <a:r>
              <a:rPr lang="en-US" sz="2400" dirty="0">
                <a:effectLst/>
                <a:latin typeface="Arial" panose="020B0604020202020204" pitchFamily="34" charset="0"/>
                <a:cs typeface="Arial" panose="020B0604020202020204" pitchFamily="34" charset="0"/>
              </a:rPr>
              <a:t> conclusion that Microsoft teams is the most commonly used tool and most effective for UWTSD.</a:t>
            </a:r>
          </a:p>
          <a:p>
            <a:r>
              <a:rPr lang="en-US" sz="2400" dirty="0">
                <a:effectLst/>
                <a:latin typeface="Arial" panose="020B0604020202020204" pitchFamily="34" charset="0"/>
                <a:cs typeface="Arial" panose="020B0604020202020204" pitchFamily="34" charset="0"/>
              </a:rPr>
              <a:t>Based on our research it helps students to communicate in real lifetime with tutors and it also has options to send and share files.</a:t>
            </a:r>
            <a:endParaRPr lang="en-US" sz="2100" dirty="0">
              <a:effectLst/>
              <a:latin typeface="Arial" panose="020B0604020202020204" pitchFamily="34" charset="0"/>
              <a:cs typeface="Arial" panose="020B0604020202020204" pitchFamily="34" charset="0"/>
            </a:endParaRPr>
          </a:p>
          <a:p>
            <a:pPr marL="36900" indent="0">
              <a:buNone/>
            </a:pPr>
            <a:endParaRPr lang="en-US" sz="21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5742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567680" y="0"/>
            <a:ext cx="5700946" cy="805966"/>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Proposed Method</a:t>
            </a:r>
            <a:endParaRPr lang="en-US" sz="4000" b="1" dirty="0">
              <a:solidFill>
                <a:srgbClr val="FFC000"/>
              </a:solidFill>
              <a:effectLst/>
            </a:endParaRPr>
          </a:p>
        </p:txBody>
      </p:sp>
      <p:pic>
        <p:nvPicPr>
          <p:cNvPr id="64" name="Picture 63">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6" name="Rectangle 65">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with medium confidence">
            <a:extLst>
              <a:ext uri="{FF2B5EF4-FFF2-40B4-BE49-F238E27FC236}">
                <a16:creationId xmlns:a16="http://schemas.microsoft.com/office/drawing/2014/main" id="{BEABFAFE-6811-44F0-80A7-650B7367AEAC}"/>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61" name="Content Placeholder 60">
            <a:extLst>
              <a:ext uri="{FF2B5EF4-FFF2-40B4-BE49-F238E27FC236}">
                <a16:creationId xmlns:a16="http://schemas.microsoft.com/office/drawing/2014/main" id="{79D28E6D-E453-4A1B-9DE9-3B76C6600160}"/>
              </a:ext>
            </a:extLst>
          </p:cNvPr>
          <p:cNvSpPr>
            <a:spLocks noGrp="1"/>
          </p:cNvSpPr>
          <p:nvPr>
            <p:ph idx="1"/>
          </p:nvPr>
        </p:nvSpPr>
        <p:spPr>
          <a:xfrm>
            <a:off x="5048133" y="677330"/>
            <a:ext cx="6522721" cy="6109550"/>
          </a:xfrm>
        </p:spPr>
        <p:txBody>
          <a:bodyPr>
            <a:noAutofit/>
          </a:bodyPr>
          <a:lstStyle/>
          <a:p>
            <a:pPr marL="36900" indent="0">
              <a:buNone/>
            </a:pPr>
            <a:r>
              <a:rPr lang="en-US" sz="2400" dirty="0">
                <a:effectLst/>
                <a:latin typeface="Arial" panose="020B0604020202020204" pitchFamily="34" charset="0"/>
                <a:cs typeface="Arial" panose="020B0604020202020204" pitchFamily="34" charset="0"/>
              </a:rPr>
              <a:t>On our proposed Method we will be using primary research to distinguish the positive and negative impact of using  the Microsoft team app </a:t>
            </a:r>
          </a:p>
          <a:p>
            <a:pPr marL="36900" indent="0">
              <a:buNone/>
            </a:pPr>
            <a:r>
              <a:rPr lang="en-US" sz="2400" dirty="0">
                <a:effectLst/>
                <a:latin typeface="Arial" panose="020B0604020202020204" pitchFamily="34" charset="0"/>
                <a:cs typeface="Arial" panose="020B0604020202020204" pitchFamily="34" charset="0"/>
              </a:rPr>
              <a:t>We will be researching the best and  the most useful features, in addition when and who created the app.</a:t>
            </a:r>
          </a:p>
          <a:p>
            <a:r>
              <a:rPr lang="en-GB" sz="2400" dirty="0">
                <a:effectLst/>
                <a:latin typeface="Arial" panose="020B0604020202020204" pitchFamily="34" charset="0"/>
                <a:cs typeface="Arial" panose="020B0604020202020204" pitchFamily="34" charset="0"/>
              </a:rPr>
              <a:t>The useful features that Microsoft teams has are Screen sharing, Audio conferencing, Multi-factor authentication and many more.</a:t>
            </a:r>
            <a:endParaRPr lang="en-US" sz="2400" dirty="0">
              <a:effectLst/>
              <a:latin typeface="Arial" panose="020B0604020202020204" pitchFamily="34" charset="0"/>
              <a:cs typeface="Arial" panose="020B0604020202020204" pitchFamily="34" charset="0"/>
            </a:endParaRPr>
          </a:p>
          <a:p>
            <a:r>
              <a:rPr lang="en-US" sz="2400" dirty="0">
                <a:effectLst/>
                <a:latin typeface="Arial" panose="020B0604020202020204" pitchFamily="34" charset="0"/>
                <a:cs typeface="Arial" panose="020B0604020202020204" pitchFamily="34" charset="0"/>
              </a:rPr>
              <a:t>Microsoft team was created by the Microsoft corporate vice president called Brian MacDonald in 2017.</a:t>
            </a:r>
          </a:p>
          <a:p>
            <a:endParaRPr lang="en-US" sz="2400" dirty="0">
              <a:latin typeface="Arial" panose="020B0604020202020204" pitchFamily="34" charset="0"/>
              <a:cs typeface="Arial" panose="020B0604020202020204" pitchFamily="34" charset="0"/>
            </a:endParaRPr>
          </a:p>
          <a:p>
            <a:pPr marL="36900" indent="0">
              <a:buNone/>
            </a:pPr>
            <a:endParaRPr lang="en-US" sz="2400" dirty="0">
              <a:latin typeface="Arial" panose="020B0604020202020204" pitchFamily="34" charset="0"/>
              <a:cs typeface="Arial" panose="020B0604020202020204" pitchFamily="34" charset="0"/>
            </a:endParaRPr>
          </a:p>
          <a:p>
            <a:pPr marL="36900" indent="0">
              <a:buNone/>
            </a:pP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3063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241375"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Ethical Considerations</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CC2B229A-EF22-4748-B2BD-E48D925AC10B}"/>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330611" y="1392749"/>
            <a:ext cx="6310546" cy="3885398"/>
          </a:xfrm>
        </p:spPr>
        <p:txBody>
          <a:bodyPr>
            <a:normAutofit/>
          </a:bodyPr>
          <a:lstStyle/>
          <a:p>
            <a:r>
              <a:rPr lang="en-US" sz="2400" dirty="0">
                <a:latin typeface="Arial" panose="020B0604020202020204" pitchFamily="34" charset="0"/>
                <a:cs typeface="Arial" panose="020B0604020202020204" pitchFamily="34" charset="0"/>
              </a:rPr>
              <a:t>Initially Microsoft teams is targeted  towards </a:t>
            </a:r>
            <a:r>
              <a:rPr lang="en-US" sz="2400" dirty="0">
                <a:effectLst/>
                <a:latin typeface="Arial" panose="020B0604020202020204" pitchFamily="34" charset="0"/>
                <a:cs typeface="Arial" panose="020B0604020202020204" pitchFamily="34" charset="0"/>
              </a:rPr>
              <a:t>individuals</a:t>
            </a:r>
            <a:r>
              <a:rPr lang="en-US" sz="2400" dirty="0">
                <a:latin typeface="Arial" panose="020B0604020202020204" pitchFamily="34" charset="0"/>
                <a:cs typeface="Arial" panose="020B0604020202020204" pitchFamily="34" charset="0"/>
              </a:rPr>
              <a:t> who are studying and working at the university also individuals who are looking to get to learn more about the </a:t>
            </a:r>
            <a:r>
              <a:rPr lang="en-US" sz="2400" dirty="0">
                <a:effectLst/>
                <a:latin typeface="Arial" panose="020B0604020202020204" pitchFamily="34" charset="0"/>
                <a:cs typeface="Arial" panose="020B0604020202020204" pitchFamily="34" charset="0"/>
              </a:rPr>
              <a:t>software</a:t>
            </a:r>
            <a:r>
              <a:rPr lang="en-US"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08038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153343"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Research timeline</a:t>
            </a:r>
          </a:p>
        </p:txBody>
      </p:sp>
      <p:pic>
        <p:nvPicPr>
          <p:cNvPr id="64" name="Picture 63">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6" name="Rectangle 65">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with medium confidence">
            <a:extLst>
              <a:ext uri="{FF2B5EF4-FFF2-40B4-BE49-F238E27FC236}">
                <a16:creationId xmlns:a16="http://schemas.microsoft.com/office/drawing/2014/main" id="{F78B41DD-AB42-4C0B-808C-4621A2C2E39A}"/>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graphicFrame>
        <p:nvGraphicFramePr>
          <p:cNvPr id="4" name="Table 5">
            <a:extLst>
              <a:ext uri="{FF2B5EF4-FFF2-40B4-BE49-F238E27FC236}">
                <a16:creationId xmlns:a16="http://schemas.microsoft.com/office/drawing/2014/main" id="{9496E806-55EB-4EF1-879E-BD0BD1CE27AA}"/>
              </a:ext>
            </a:extLst>
          </p:cNvPr>
          <p:cNvGraphicFramePr>
            <a:graphicFrameLocks noGrp="1"/>
          </p:cNvGraphicFramePr>
          <p:nvPr>
            <p:ph idx="1"/>
            <p:extLst>
              <p:ext uri="{D42A27DB-BD31-4B8C-83A1-F6EECF244321}">
                <p14:modId xmlns:p14="http://schemas.microsoft.com/office/powerpoint/2010/main" val="3629889899"/>
              </p:ext>
            </p:extLst>
          </p:nvPr>
        </p:nvGraphicFramePr>
        <p:xfrm>
          <a:off x="4690532" y="1588345"/>
          <a:ext cx="7335519" cy="4318000"/>
        </p:xfrm>
        <a:graphic>
          <a:graphicData uri="http://schemas.openxmlformats.org/drawingml/2006/table">
            <a:tbl>
              <a:tblPr firstRow="1" bandRow="1">
                <a:tableStyleId>{F5AB1C69-6EDB-4FF4-983F-18BD219EF322}</a:tableStyleId>
              </a:tblPr>
              <a:tblGrid>
                <a:gridCol w="2445173">
                  <a:extLst>
                    <a:ext uri="{9D8B030D-6E8A-4147-A177-3AD203B41FA5}">
                      <a16:colId xmlns:a16="http://schemas.microsoft.com/office/drawing/2014/main" val="2072050846"/>
                    </a:ext>
                  </a:extLst>
                </a:gridCol>
                <a:gridCol w="2445173">
                  <a:extLst>
                    <a:ext uri="{9D8B030D-6E8A-4147-A177-3AD203B41FA5}">
                      <a16:colId xmlns:a16="http://schemas.microsoft.com/office/drawing/2014/main" val="109654664"/>
                    </a:ext>
                  </a:extLst>
                </a:gridCol>
                <a:gridCol w="2445173">
                  <a:extLst>
                    <a:ext uri="{9D8B030D-6E8A-4147-A177-3AD203B41FA5}">
                      <a16:colId xmlns:a16="http://schemas.microsoft.com/office/drawing/2014/main" val="1590880307"/>
                    </a:ext>
                  </a:extLst>
                </a:gridCol>
              </a:tblGrid>
              <a:tr h="386080">
                <a:tc>
                  <a:txBody>
                    <a:bodyPr/>
                    <a:lstStyle/>
                    <a:p>
                      <a:r>
                        <a:rPr lang="en-GB" dirty="0">
                          <a:solidFill>
                            <a:schemeClr val="bg1"/>
                          </a:solidFill>
                          <a:latin typeface="Arial" panose="020B0604020202020204" pitchFamily="34" charset="0"/>
                          <a:cs typeface="Arial" panose="020B0604020202020204" pitchFamily="34" charset="0"/>
                        </a:rPr>
                        <a:t> 1</a:t>
                      </a:r>
                      <a:r>
                        <a:rPr lang="en-GB" baseline="30000" dirty="0">
                          <a:solidFill>
                            <a:schemeClr val="bg1"/>
                          </a:solidFill>
                          <a:latin typeface="Arial" panose="020B0604020202020204" pitchFamily="34" charset="0"/>
                          <a:cs typeface="Arial" panose="020B0604020202020204" pitchFamily="34" charset="0"/>
                        </a:rPr>
                        <a:t>st</a:t>
                      </a:r>
                      <a:r>
                        <a:rPr lang="en-GB" dirty="0">
                          <a:solidFill>
                            <a:schemeClr val="bg1"/>
                          </a:solidFill>
                          <a:latin typeface="Arial" panose="020B0604020202020204" pitchFamily="34" charset="0"/>
                          <a:cs typeface="Arial" panose="020B0604020202020204" pitchFamily="34" charset="0"/>
                        </a:rPr>
                        <a:t> to 3</a:t>
                      </a:r>
                      <a:r>
                        <a:rPr lang="en-GB" baseline="30000" dirty="0">
                          <a:solidFill>
                            <a:schemeClr val="bg1"/>
                          </a:solidFill>
                          <a:latin typeface="Arial" panose="020B0604020202020204" pitchFamily="34" charset="0"/>
                          <a:cs typeface="Arial" panose="020B0604020202020204" pitchFamily="34" charset="0"/>
                        </a:rPr>
                        <a:t>rd</a:t>
                      </a:r>
                      <a:r>
                        <a:rPr lang="en-GB" dirty="0">
                          <a:solidFill>
                            <a:schemeClr val="bg1"/>
                          </a:solidFill>
                          <a:latin typeface="Arial" panose="020B0604020202020204" pitchFamily="34" charset="0"/>
                          <a:cs typeface="Arial" panose="020B0604020202020204" pitchFamily="34" charset="0"/>
                        </a:rPr>
                        <a:t>  Day</a:t>
                      </a:r>
                    </a:p>
                  </a:txBody>
                  <a:tcPr>
                    <a:solidFill>
                      <a:srgbClr val="FFC000"/>
                    </a:solidFill>
                  </a:tcPr>
                </a:tc>
                <a:tc>
                  <a:txBody>
                    <a:bodyPr/>
                    <a:lstStyle/>
                    <a:p>
                      <a:r>
                        <a:rPr lang="en-GB" dirty="0">
                          <a:solidFill>
                            <a:schemeClr val="bg1"/>
                          </a:solidFill>
                          <a:latin typeface="Arial" panose="020B0604020202020204" pitchFamily="34" charset="0"/>
                          <a:cs typeface="Arial" panose="020B0604020202020204" pitchFamily="34" charset="0"/>
                        </a:rPr>
                        <a:t> 4</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to 7</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Day</a:t>
                      </a:r>
                    </a:p>
                  </a:txBody>
                  <a:tcPr>
                    <a:solidFill>
                      <a:srgbClr val="FFC000"/>
                    </a:solidFill>
                  </a:tcPr>
                </a:tc>
                <a:tc>
                  <a:txBody>
                    <a:bodyPr/>
                    <a:lstStyle/>
                    <a:p>
                      <a:r>
                        <a:rPr lang="en-GB" dirty="0">
                          <a:solidFill>
                            <a:schemeClr val="bg1"/>
                          </a:solidFill>
                          <a:latin typeface="Arial" panose="020B0604020202020204" pitchFamily="34" charset="0"/>
                          <a:cs typeface="Arial" panose="020B0604020202020204" pitchFamily="34" charset="0"/>
                        </a:rPr>
                        <a:t>8</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to 12</a:t>
                      </a:r>
                      <a:r>
                        <a:rPr lang="en-GB" baseline="30000" dirty="0">
                          <a:solidFill>
                            <a:schemeClr val="bg1"/>
                          </a:solidFill>
                          <a:latin typeface="Arial" panose="020B0604020202020204" pitchFamily="34" charset="0"/>
                          <a:cs typeface="Arial" panose="020B0604020202020204" pitchFamily="34" charset="0"/>
                        </a:rPr>
                        <a:t>th</a:t>
                      </a:r>
                      <a:r>
                        <a:rPr lang="en-GB" dirty="0">
                          <a:solidFill>
                            <a:schemeClr val="bg1"/>
                          </a:solidFill>
                          <a:latin typeface="Arial" panose="020B0604020202020204" pitchFamily="34" charset="0"/>
                          <a:cs typeface="Arial" panose="020B0604020202020204" pitchFamily="34" charset="0"/>
                        </a:rPr>
                        <a:t> Day</a:t>
                      </a:r>
                    </a:p>
                  </a:txBody>
                  <a:tcPr>
                    <a:solidFill>
                      <a:srgbClr val="FFC000"/>
                    </a:solidFill>
                  </a:tcPr>
                </a:tc>
                <a:extLst>
                  <a:ext uri="{0D108BD9-81ED-4DB2-BD59-A6C34878D82A}">
                    <a16:rowId xmlns:a16="http://schemas.microsoft.com/office/drawing/2014/main" val="1356138750"/>
                  </a:ext>
                </a:extLst>
              </a:tr>
              <a:tr h="2824480">
                <a:tc>
                  <a:txBody>
                    <a:bodyPr/>
                    <a:lstStyle/>
                    <a:p>
                      <a:r>
                        <a:rPr lang="en-GB" dirty="0">
                          <a:solidFill>
                            <a:schemeClr val="tx1"/>
                          </a:solidFill>
                          <a:latin typeface="Arial" panose="020B0604020202020204" pitchFamily="34" charset="0"/>
                          <a:cs typeface="Arial" panose="020B0604020202020204" pitchFamily="34" charset="0"/>
                        </a:rPr>
                        <a:t>Read the assignment brief.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Discuss about the presentation as a group.</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Research about the topic.</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Set up a plan.</a:t>
                      </a:r>
                    </a:p>
                  </a:txBody>
                  <a:tcPr>
                    <a:solidFill>
                      <a:srgbClr val="FFC000"/>
                    </a:solidFill>
                  </a:tcPr>
                </a:tc>
                <a:tc>
                  <a:txBody>
                    <a:bodyPr/>
                    <a:lstStyle/>
                    <a:p>
                      <a:r>
                        <a:rPr lang="en-GB" dirty="0">
                          <a:solidFill>
                            <a:schemeClr val="tx1"/>
                          </a:solidFill>
                          <a:latin typeface="Arial" panose="020B0604020202020204" pitchFamily="34" charset="0"/>
                          <a:cs typeface="Arial" panose="020B0604020202020204" pitchFamily="34" charset="0"/>
                        </a:rPr>
                        <a:t>Design .</a:t>
                      </a:r>
                    </a:p>
                    <a:p>
                      <a:endParaRPr lang="en-GB" dirty="0">
                        <a:solidFill>
                          <a:schemeClr val="tx1"/>
                        </a:solidFill>
                        <a:latin typeface="Arial" panose="020B0604020202020204" pitchFamily="34" charset="0"/>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solidFill>
                            <a:schemeClr val="tx1"/>
                          </a:solidFill>
                          <a:latin typeface="Arial" panose="020B0604020202020204" pitchFamily="34" charset="0"/>
                          <a:cs typeface="Arial" panose="020B0604020202020204" pitchFamily="34" charset="0"/>
                        </a:rPr>
                        <a:t>Data Collection.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Analysis .</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txBody>
                  <a:tcPr>
                    <a:solidFill>
                      <a:srgbClr val="FFC000"/>
                    </a:solidFill>
                  </a:tcPr>
                </a:tc>
                <a:tc>
                  <a:txBody>
                    <a:bodyPr/>
                    <a:lstStyle/>
                    <a:p>
                      <a:r>
                        <a:rPr lang="en-GB" dirty="0">
                          <a:solidFill>
                            <a:schemeClr val="tx1"/>
                          </a:solidFill>
                          <a:latin typeface="Arial" panose="020B0604020202020204" pitchFamily="34" charset="0"/>
                          <a:cs typeface="Arial" panose="020B0604020202020204" pitchFamily="34" charset="0"/>
                        </a:rPr>
                        <a:t>Adding the last points.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Proof read check.</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Improve the power point. </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Conclusion.</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Submit the assignment.</a:t>
                      </a: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p>
                      <a:endParaRPr lang="en-GB" dirty="0">
                        <a:solidFill>
                          <a:schemeClr val="tx1"/>
                        </a:solidFill>
                        <a:latin typeface="Arial" panose="020B0604020202020204" pitchFamily="34" charset="0"/>
                        <a:cs typeface="Arial" panose="020B0604020202020204" pitchFamily="34" charset="0"/>
                      </a:endParaRPr>
                    </a:p>
                  </a:txBody>
                  <a:tcPr>
                    <a:solidFill>
                      <a:srgbClr val="FFC000"/>
                    </a:solidFill>
                  </a:tcPr>
                </a:tc>
                <a:extLst>
                  <a:ext uri="{0D108BD9-81ED-4DB2-BD59-A6C34878D82A}">
                    <a16:rowId xmlns:a16="http://schemas.microsoft.com/office/drawing/2014/main" val="3301664464"/>
                  </a:ext>
                </a:extLst>
              </a:tr>
            </a:tbl>
          </a:graphicData>
        </a:graphic>
      </p:graphicFrame>
    </p:spTree>
    <p:extLst>
      <p:ext uri="{BB962C8B-B14F-4D97-AF65-F5344CB8AC3E}">
        <p14:creationId xmlns:p14="http://schemas.microsoft.com/office/powerpoint/2010/main" val="4021786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153343" y="96547"/>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Hypothesis</a:t>
            </a:r>
          </a:p>
        </p:txBody>
      </p:sp>
      <p:pic>
        <p:nvPicPr>
          <p:cNvPr id="64" name="Picture 63">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6" name="Rectangle 65">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10;&#10;Description automatically generated with medium confidence">
            <a:extLst>
              <a:ext uri="{FF2B5EF4-FFF2-40B4-BE49-F238E27FC236}">
                <a16:creationId xmlns:a16="http://schemas.microsoft.com/office/drawing/2014/main" id="{7E34E6F6-B721-4565-B430-C5ADB9E10AE9}"/>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61" name="Content Placeholder 60">
            <a:extLst>
              <a:ext uri="{FF2B5EF4-FFF2-40B4-BE49-F238E27FC236}">
                <a16:creationId xmlns:a16="http://schemas.microsoft.com/office/drawing/2014/main" id="{5499961C-7F26-4858-9F3D-5BDDBEDFEAC2}"/>
              </a:ext>
            </a:extLst>
          </p:cNvPr>
          <p:cNvSpPr>
            <a:spLocks noGrp="1"/>
          </p:cNvSpPr>
          <p:nvPr>
            <p:ph idx="1"/>
          </p:nvPr>
        </p:nvSpPr>
        <p:spPr>
          <a:xfrm>
            <a:off x="5153343" y="1486301"/>
            <a:ext cx="6310546" cy="3885398"/>
          </a:xfrm>
        </p:spPr>
        <p:txBody>
          <a:bodyPr>
            <a:normAutofit/>
          </a:bodyPr>
          <a:lstStyle/>
          <a:p>
            <a:r>
              <a:rPr lang="en-US" sz="2400" dirty="0">
                <a:effectLst/>
                <a:latin typeface="Arial" panose="020B0604020202020204" pitchFamily="34" charset="0"/>
                <a:cs typeface="Arial" panose="020B0604020202020204" pitchFamily="34" charset="0"/>
              </a:rPr>
              <a:t>Based of experience and knowledge of Microsoft team app it is very beneficial specifically in our climate where we are prone to pandemics such as covid. It is easily accessible, and files are easily shared and transferred.</a:t>
            </a:r>
          </a:p>
        </p:txBody>
      </p:sp>
    </p:spTree>
    <p:extLst>
      <p:ext uri="{BB962C8B-B14F-4D97-AF65-F5344CB8AC3E}">
        <p14:creationId xmlns:p14="http://schemas.microsoft.com/office/powerpoint/2010/main" val="1407247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9F60-4CE1-4E2F-86EA-1B60679F1F4A}"/>
              </a:ext>
            </a:extLst>
          </p:cNvPr>
          <p:cNvSpPr>
            <a:spLocks noGrp="1"/>
          </p:cNvSpPr>
          <p:nvPr>
            <p:ph type="title"/>
          </p:nvPr>
        </p:nvSpPr>
        <p:spPr>
          <a:xfrm>
            <a:off x="5048451" y="370396"/>
            <a:ext cx="6310546" cy="1296202"/>
          </a:xfrm>
        </p:spPr>
        <p:txBody>
          <a:bodyPr>
            <a:normAutofit/>
          </a:bodyPr>
          <a:lstStyle/>
          <a:p>
            <a:r>
              <a:rPr lang="en-US" sz="4000" b="1" dirty="0">
                <a:solidFill>
                  <a:srgbClr val="FFC000"/>
                </a:solidFill>
                <a:effectLst/>
                <a:latin typeface="Arial" panose="020B0604020202020204" pitchFamily="34" charset="0"/>
                <a:cs typeface="Arial" panose="020B0604020202020204" pitchFamily="34" charset="0"/>
              </a:rPr>
              <a:t>Reference List</a:t>
            </a:r>
          </a:p>
        </p:txBody>
      </p:sp>
      <p:pic>
        <p:nvPicPr>
          <p:cNvPr id="62" name="Picture 61">
            <a:extLst>
              <a:ext uri="{FF2B5EF4-FFF2-40B4-BE49-F238E27FC236}">
                <a16:creationId xmlns:a16="http://schemas.microsoft.com/office/drawing/2014/main" id="{3571A55B-8C56-492F-B317-105830ECF9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0" y="1"/>
            <a:ext cx="4690532" cy="6858000"/>
          </a:xfrm>
          <a:prstGeom prst="rect">
            <a:avLst/>
          </a:prstGeom>
        </p:spPr>
      </p:pic>
      <p:sp>
        <p:nvSpPr>
          <p:cNvPr id="64" name="Rectangle 63">
            <a:extLst>
              <a:ext uri="{FF2B5EF4-FFF2-40B4-BE49-F238E27FC236}">
                <a16:creationId xmlns:a16="http://schemas.microsoft.com/office/drawing/2014/main" id="{494843BA-DEF9-406F-8134-09F810F05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132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10;&#10;Description automatically generated with medium confidence">
            <a:extLst>
              <a:ext uri="{FF2B5EF4-FFF2-40B4-BE49-F238E27FC236}">
                <a16:creationId xmlns:a16="http://schemas.microsoft.com/office/drawing/2014/main" id="{D1AE9453-A723-4F81-8717-A30706B6A9D2}"/>
              </a:ext>
            </a:extLst>
          </p:cNvPr>
          <p:cNvPicPr>
            <a:picLocks noChangeAspect="1"/>
          </p:cNvPicPr>
          <p:nvPr/>
        </p:nvPicPr>
        <p:blipFill>
          <a:blip r:embed="rId6"/>
          <a:stretch>
            <a:fillRect/>
          </a:stretch>
        </p:blipFill>
        <p:spPr>
          <a:xfrm>
            <a:off x="640079" y="744648"/>
            <a:ext cx="3225219" cy="2418914"/>
          </a:xfrm>
          <a:prstGeom prst="rect">
            <a:avLst/>
          </a:prstGeom>
        </p:spPr>
      </p:pic>
      <p:pic>
        <p:nvPicPr>
          <p:cNvPr id="3" name="Picture 2">
            <a:extLst>
              <a:ext uri="{FF2B5EF4-FFF2-40B4-BE49-F238E27FC236}">
                <a16:creationId xmlns:a16="http://schemas.microsoft.com/office/drawing/2014/main" id="{72B2D6DE-C9B5-4678-91EF-77E85F2350DA}"/>
              </a:ext>
              <a:ext uri="{C183D7F6-B498-43B3-948B-1728B52AA6E4}">
                <adec:decorative xmlns:adec="http://schemas.microsoft.com/office/drawing/2017/decorative" val="1"/>
              </a:ext>
            </a:extLst>
          </p:cNvPr>
          <p:cNvPicPr>
            <a:picLocks noChangeAspect="1"/>
          </p:cNvPicPr>
          <p:nvPr/>
        </p:nvPicPr>
        <p:blipFill rotWithShape="1">
          <a:blip r:embed="rId7">
            <a:extLst>
              <a:ext uri="{28A0092B-C50C-407E-A947-70E740481C1C}">
                <a14:useLocalDpi xmlns:a14="http://schemas.microsoft.com/office/drawing/2010/main" val="0"/>
              </a:ext>
            </a:extLst>
          </a:blip>
          <a:srcRect b="-1"/>
          <a:stretch/>
        </p:blipFill>
        <p:spPr>
          <a:xfrm>
            <a:off x="1079273" y="3589865"/>
            <a:ext cx="2338945" cy="2628055"/>
          </a:xfrm>
          <a:prstGeom prst="rect">
            <a:avLst/>
          </a:prstGeom>
        </p:spPr>
      </p:pic>
      <p:sp>
        <p:nvSpPr>
          <p:cNvPr id="24" name="Content Placeholder 2">
            <a:extLst>
              <a:ext uri="{FF2B5EF4-FFF2-40B4-BE49-F238E27FC236}">
                <a16:creationId xmlns:a16="http://schemas.microsoft.com/office/drawing/2014/main" id="{F260476B-CCA6-412B-A9C5-399C34AE6F05}"/>
              </a:ext>
            </a:extLst>
          </p:cNvPr>
          <p:cNvSpPr>
            <a:spLocks noGrp="1"/>
          </p:cNvSpPr>
          <p:nvPr>
            <p:ph idx="1"/>
          </p:nvPr>
        </p:nvSpPr>
        <p:spPr>
          <a:xfrm>
            <a:off x="5048450" y="1666598"/>
            <a:ext cx="6909869" cy="4266842"/>
          </a:xfrm>
        </p:spPr>
        <p:txBody>
          <a:bodyPr>
            <a:normAutofit lnSpcReduction="10000"/>
          </a:bodyPr>
          <a:lstStyle/>
          <a:p>
            <a:pPr>
              <a:lnSpc>
                <a:spcPct val="100000"/>
              </a:lnSpc>
              <a:spcBef>
                <a:spcPts val="0"/>
              </a:spcBef>
              <a:spcAft>
                <a:spcPts val="0"/>
              </a:spcAft>
            </a:pPr>
            <a:r>
              <a:rPr lang="en-GB" sz="1600" dirty="0">
                <a:effectLst/>
                <a:latin typeface="Arial" panose="020B0604020202020204" pitchFamily="34" charset="0"/>
                <a:cs typeface="Arial" panose="020B0604020202020204" pitchFamily="34" charset="0"/>
              </a:rPr>
              <a:t>Jones, C. (2022) Microsoft Teams now uses 50% less power than when it first launched. Available at </a:t>
            </a:r>
            <a:r>
              <a:rPr lang="en-GB" sz="1600" dirty="0">
                <a:solidFill>
                  <a:srgbClr val="FFC000"/>
                </a:solidFill>
                <a:effectLst/>
                <a:latin typeface="Arial" panose="020B0604020202020204" pitchFamily="34" charset="0"/>
                <a:cs typeface="Arial" panose="020B0604020202020204" pitchFamily="34" charset="0"/>
              </a:rPr>
              <a:t>https://www.itpro.co.uk/ </a:t>
            </a:r>
          </a:p>
          <a:p>
            <a:pPr marL="36900" indent="0">
              <a:lnSpc>
                <a:spcPct val="100000"/>
              </a:lnSpc>
              <a:spcBef>
                <a:spcPts val="0"/>
              </a:spcBef>
              <a:spcAft>
                <a:spcPts val="0"/>
              </a:spcAft>
              <a:buNone/>
            </a:pPr>
            <a:r>
              <a:rPr lang="en-GB" sz="1600" dirty="0">
                <a:effectLst/>
                <a:latin typeface="Arial" panose="020B0604020202020204" pitchFamily="34" charset="0"/>
                <a:cs typeface="Arial" panose="020B0604020202020204" pitchFamily="34" charset="0"/>
              </a:rPr>
              <a:t>(Accessed: 23 FEB 2022).</a:t>
            </a:r>
          </a:p>
          <a:p>
            <a:pPr marL="36900" indent="0">
              <a:lnSpc>
                <a:spcPct val="100000"/>
              </a:lnSpc>
              <a:spcBef>
                <a:spcPts val="0"/>
              </a:spcBef>
              <a:spcAft>
                <a:spcPts val="0"/>
              </a:spcAft>
              <a:buNone/>
            </a:pPr>
            <a:endParaRPr lang="en-GB" sz="1600" dirty="0">
              <a:effectLst/>
              <a:latin typeface="Arial" panose="020B0604020202020204" pitchFamily="34" charset="0"/>
              <a:cs typeface="Arial" panose="020B0604020202020204" pitchFamily="34" charset="0"/>
            </a:endParaRPr>
          </a:p>
          <a:p>
            <a:pPr>
              <a:spcBef>
                <a:spcPts val="100"/>
              </a:spcBef>
              <a:spcAft>
                <a:spcPts val="0"/>
              </a:spcAft>
            </a:pPr>
            <a:r>
              <a:rPr lang="en-GB" sz="1600" dirty="0">
                <a:effectLst/>
                <a:latin typeface="Arial" panose="020B0604020202020204" pitchFamily="34" charset="0"/>
                <a:cs typeface="Arial" panose="020B0604020202020204" pitchFamily="34" charset="0"/>
              </a:rPr>
              <a:t>EXPRESS (2022) Use Microsoft Teams? Don't join Monday's meetings until you know about nasty new threat. Available at: </a:t>
            </a:r>
            <a:r>
              <a:rPr lang="en-GB" sz="1600" dirty="0">
                <a:solidFill>
                  <a:srgbClr val="FFC000"/>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https://www.express.co.uk/life-style</a:t>
            </a:r>
            <a:endParaRPr lang="en-GB" sz="1600" dirty="0">
              <a:solidFill>
                <a:srgbClr val="FFC000"/>
              </a:solidFill>
              <a:effectLst/>
              <a:latin typeface="Arial" panose="020B0604020202020204" pitchFamily="34" charset="0"/>
              <a:cs typeface="Arial" panose="020B0604020202020204" pitchFamily="34" charset="0"/>
            </a:endParaRPr>
          </a:p>
          <a:p>
            <a:pPr marL="36900" indent="0">
              <a:spcBef>
                <a:spcPts val="100"/>
              </a:spcBef>
              <a:spcAft>
                <a:spcPts val="0"/>
              </a:spcAft>
              <a:buNone/>
            </a:pPr>
            <a:r>
              <a:rPr lang="en-GB" sz="1600" dirty="0">
                <a:effectLst/>
                <a:latin typeface="Arial" panose="020B0604020202020204" pitchFamily="34" charset="0"/>
                <a:cs typeface="Arial" panose="020B0604020202020204" pitchFamily="34" charset="0"/>
              </a:rPr>
              <a:t>(Accessed: 24 FEBRUARY 2022).</a:t>
            </a:r>
          </a:p>
          <a:p>
            <a:pPr marL="36900" indent="0">
              <a:spcBef>
                <a:spcPts val="100"/>
              </a:spcBef>
              <a:spcAft>
                <a:spcPts val="0"/>
              </a:spcAft>
              <a:buNone/>
            </a:pPr>
            <a:endParaRPr lang="en-GB" sz="1600" dirty="0">
              <a:effectLst/>
              <a:latin typeface="Arial" panose="020B0604020202020204" pitchFamily="34" charset="0"/>
              <a:cs typeface="Arial" panose="020B0604020202020204" pitchFamily="34" charset="0"/>
            </a:endParaRPr>
          </a:p>
          <a:p>
            <a:r>
              <a:rPr lang="en-GB" sz="1600" dirty="0">
                <a:effectLst/>
                <a:latin typeface="Arial" panose="020B0604020202020204" pitchFamily="34" charset="0"/>
                <a:cs typeface="Arial" panose="020B0604020202020204" pitchFamily="34" charset="0"/>
              </a:rPr>
              <a:t>Hart, Tania ,Bird, David ,Farmer, Robert. (2019, July).</a:t>
            </a:r>
            <a:r>
              <a:rPr lang="en-GB" sz="1600" dirty="0">
                <a:latin typeface="Arial" panose="020B0604020202020204" pitchFamily="34" charset="0"/>
                <a:cs typeface="Arial" panose="020B0604020202020204" pitchFamily="34" charset="0"/>
              </a:rPr>
              <a:t> </a:t>
            </a:r>
            <a:r>
              <a:rPr lang="en-GB" sz="1600" b="0" i="0" dirty="0">
                <a:effectLst/>
                <a:latin typeface="Arial" panose="020B0604020202020204" pitchFamily="34" charset="0"/>
                <a:cs typeface="Arial" panose="020B0604020202020204" pitchFamily="34" charset="0"/>
              </a:rPr>
              <a:t>Using blackboard collaborate, a digital web conference tool, to support nursing students placement learning: A pilot study exploring its impact:page3</a:t>
            </a:r>
          </a:p>
          <a:p>
            <a:r>
              <a:rPr lang="en-GB" sz="1600" dirty="0">
                <a:effectLst/>
                <a:latin typeface="Arial" panose="020B0604020202020204" pitchFamily="34" charset="0"/>
                <a:cs typeface="Arial" panose="020B0604020202020204" pitchFamily="34" charset="0"/>
              </a:rPr>
              <a:t>Kent, D. Best Microsoft Teams Features: 56 We Use in 2022 </a:t>
            </a:r>
            <a:r>
              <a:rPr lang="en-GB" sz="1600" dirty="0">
                <a:solidFill>
                  <a:srgbClr val="FFC000"/>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https://dispatch.m.io/best-microsoft-teams-features/</a:t>
            </a:r>
            <a:r>
              <a:rPr lang="en-GB" sz="1600" dirty="0">
                <a:solidFill>
                  <a:srgbClr val="FFC000"/>
                </a:solidFill>
                <a:effectLst/>
                <a:latin typeface="Arial" panose="020B0604020202020204" pitchFamily="34" charset="0"/>
                <a:cs typeface="Arial" panose="020B0604020202020204" pitchFamily="34" charset="0"/>
              </a:rPr>
              <a:t> </a:t>
            </a:r>
            <a:endParaRPr lang="en-GB" sz="1600" b="0" i="0" dirty="0">
              <a:solidFill>
                <a:srgbClr val="FFC000"/>
              </a:solidFill>
              <a:effectLst/>
              <a:latin typeface="Arial" panose="020B0604020202020204" pitchFamily="34" charset="0"/>
              <a:cs typeface="Arial" panose="020B0604020202020204" pitchFamily="34" charset="0"/>
            </a:endParaRPr>
          </a:p>
          <a:p>
            <a:pPr marL="36900" indent="0">
              <a:buNone/>
            </a:pPr>
            <a:endParaRPr lang="en-GB" sz="1600" b="0" i="0" dirty="0">
              <a:solidFill>
                <a:srgbClr val="FFC000"/>
              </a:solidFill>
              <a:effectLst/>
              <a:latin typeface="Arial" panose="020B0604020202020204" pitchFamily="34" charset="0"/>
              <a:cs typeface="Arial" panose="020B0604020202020204" pitchFamily="34" charset="0"/>
            </a:endParaRPr>
          </a:p>
          <a:p>
            <a:endParaRPr lang="en-GB" sz="1600" dirty="0">
              <a:solidFill>
                <a:schemeClr val="tx1"/>
              </a:solidFill>
              <a:effectLst/>
              <a:latin typeface="Arial" panose="020B0604020202020204" pitchFamily="34" charset="0"/>
              <a:cs typeface="Arial" panose="020B0604020202020204" pitchFamily="34" charset="0"/>
            </a:endParaRPr>
          </a:p>
          <a:p>
            <a:endParaRPr lang="en-GB" sz="1600" dirty="0">
              <a:solidFill>
                <a:schemeClr val="tx1"/>
              </a:solidFill>
              <a:effectLst/>
              <a:latin typeface="Arial" panose="020B0604020202020204" pitchFamily="34" charset="0"/>
              <a:cs typeface="Arial" panose="020B0604020202020204" pitchFamily="34" charset="0"/>
            </a:endParaRPr>
          </a:p>
          <a:p>
            <a:pPr marL="36900" indent="0">
              <a:buNone/>
            </a:pPr>
            <a:endParaRPr lang="en-GB" sz="2400" dirty="0">
              <a:effectLst/>
              <a:latin typeface="Arial" panose="020B0604020202020204" pitchFamily="34" charset="0"/>
              <a:cs typeface="Arial" panose="020B0604020202020204" pitchFamily="34" charset="0"/>
            </a:endParaRPr>
          </a:p>
          <a:p>
            <a:pPr marL="36900" indent="0">
              <a:buNone/>
            </a:pPr>
            <a:endParaRPr lang="en-US" sz="2400" dirty="0">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62115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Custom 35">
      <a:dk1>
        <a:sysClr val="windowText" lastClr="000000"/>
      </a:dk1>
      <a:lt1>
        <a:sysClr val="window" lastClr="FFFFFF"/>
      </a:lt1>
      <a:dk2>
        <a:srgbClr val="4E3B30"/>
      </a:dk2>
      <a:lt2>
        <a:srgbClr val="F4EDD8"/>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Custom 4">
      <a:majorFont>
        <a:latin typeface="Goudy Old Style"/>
        <a:ea typeface=""/>
        <a:cs typeface=""/>
      </a:majorFont>
      <a:minorFont>
        <a:latin typeface="Goudy Old Style"/>
        <a:ea typeface=""/>
        <a:cs typeface=""/>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2.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3.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4.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5.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6.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7.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ppt/theme/themeOverride8.xml><?xml version="1.0" encoding="utf-8"?>
<a:themeOverride xmlns:a="http://schemas.openxmlformats.org/drawingml/2006/main">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Props1.xml><?xml version="1.0" encoding="utf-8"?>
<ds:datastoreItem xmlns:ds="http://schemas.openxmlformats.org/officeDocument/2006/customXml" ds:itemID="{7C4AD747-6B50-4245-8B94-B8C3909BCDD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4B270AB-C138-415C-897E-3C24487DECF1}">
  <ds:schemaRefs>
    <ds:schemaRef ds:uri="http://schemas.microsoft.com/sharepoint/v3/contenttype/forms"/>
  </ds:schemaRefs>
</ds:datastoreItem>
</file>

<file path=customXml/itemProps3.xml><?xml version="1.0" encoding="utf-8"?>
<ds:datastoreItem xmlns:ds="http://schemas.openxmlformats.org/officeDocument/2006/customXml" ds:itemID="{2C4C00F4-06E9-43E3-AD97-88A857CEFA82}">
  <ds:schemaRefs>
    <ds:schemaRef ds:uri="http://schemas.microsoft.com/office/2006/documentManagement/types"/>
    <ds:schemaRef ds:uri="http://purl.org/dc/elements/1.1/"/>
    <ds:schemaRef ds:uri="http://purl.org/dc/dcmitype/"/>
    <ds:schemaRef ds:uri="http://www.w3.org/XML/1998/namespace"/>
    <ds:schemaRef ds:uri="http://schemas.openxmlformats.org/package/2006/metadata/core-properties"/>
    <ds:schemaRef ds:uri="4eb0a523-77d0-454a-93a8-50ca111d3c44"/>
    <ds:schemaRef ds:uri="http://schemas.microsoft.com/office/2006/metadata/properties"/>
    <ds:schemaRef ds:uri="http://purl.org/dc/terms/"/>
    <ds:schemaRef ds:uri="http://schemas.microsoft.com/office/infopath/2007/PartnerControls"/>
    <ds:schemaRef ds:uri="0e7fbce4-8ae7-4085-8b0a-9efa4c7cae6d"/>
  </ds:schemaRefs>
</ds:datastoreItem>
</file>

<file path=docProps/app.xml><?xml version="1.0" encoding="utf-8"?>
<Properties xmlns="http://schemas.openxmlformats.org/officeDocument/2006/extended-properties" xmlns:vt="http://schemas.openxmlformats.org/officeDocument/2006/docPropsVTypes">
  <Template>{F54E2185-0AE8-4CD5-B0BE-B1B9FB568F44}tf55705232_win32</Template>
  <TotalTime>4713</TotalTime>
  <Words>531</Words>
  <Application>Microsoft Macintosh PowerPoint</Application>
  <PresentationFormat>Widescreen</PresentationFormat>
  <Paragraphs>75</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Goudy Old Style</vt:lpstr>
      <vt:lpstr>Wingdings 2</vt:lpstr>
      <vt:lpstr>SlateVTI</vt:lpstr>
      <vt:lpstr>How do we use technology to collaborate at UWTSD?</vt:lpstr>
      <vt:lpstr>Introduction </vt:lpstr>
      <vt:lpstr>Rationale </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use technology to collaborate at UWTSD?</dc:title>
  <dc:creator>Fabio</dc:creator>
  <cp:lastModifiedBy>Eduarda Pontes</cp:lastModifiedBy>
  <cp:revision>5</cp:revision>
  <dcterms:created xsi:type="dcterms:W3CDTF">2022-02-22T12:12:24Z</dcterms:created>
  <dcterms:modified xsi:type="dcterms:W3CDTF">2022-02-27T15:08:32Z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