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handoutMasterIdLst>
    <p:handoutMasterId r:id="rId7"/>
  </p:handoutMasterIdLst>
  <p:sldIdLst>
    <p:sldId id="259" r:id="rId2"/>
    <p:sldId id="256" r:id="rId3"/>
    <p:sldId id="257" r:id="rId4"/>
    <p:sldId id="258"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94787" autoAdjust="0"/>
  </p:normalViewPr>
  <p:slideViewPr>
    <p:cSldViewPr snapToGrid="0">
      <p:cViewPr>
        <p:scale>
          <a:sx n="30" d="100"/>
          <a:sy n="30" d="100"/>
        </p:scale>
        <p:origin x="792" y="-60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handoutMaster" Target="handoutMasters/handout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10/17/22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10/17/22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2</a:t>
            </a:fld>
            <a:endParaRPr lang="en-US"/>
          </a:p>
        </p:txBody>
      </p:sp>
    </p:spTree>
    <p:extLst>
      <p:ext uri="{BB962C8B-B14F-4D97-AF65-F5344CB8AC3E}">
        <p14:creationId xmlns:p14="http://schemas.microsoft.com/office/powerpoint/2010/main" val="3872615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3</a:t>
            </a:fld>
            <a:endParaRPr lang="en-US"/>
          </a:p>
        </p:txBody>
      </p:sp>
    </p:spTree>
    <p:extLst>
      <p:ext uri="{BB962C8B-B14F-4D97-AF65-F5344CB8AC3E}">
        <p14:creationId xmlns:p14="http://schemas.microsoft.com/office/powerpoint/2010/main" val="3426082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4</a:t>
            </a:fld>
            <a:endParaRPr lang="en-US"/>
          </a:p>
        </p:txBody>
      </p:sp>
    </p:spTree>
    <p:extLst>
      <p:ext uri="{BB962C8B-B14F-4D97-AF65-F5344CB8AC3E}">
        <p14:creationId xmlns:p14="http://schemas.microsoft.com/office/powerpoint/2010/main" val="2324743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Add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10/17/22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10/17/22</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a:extLst>
              <a:ext uri="{FF2B5EF4-FFF2-40B4-BE49-F238E27FC236}">
                <a16:creationId xmlns:a16="http://schemas.microsoft.com/office/drawing/2014/main" id="{2190E3B9-C4C5-00A3-3FF5-510130B9FB9E}"/>
              </a:ext>
            </a:extLst>
          </p:cNvPr>
          <p:cNvSpPr txBox="1"/>
          <p:nvPr/>
        </p:nvSpPr>
        <p:spPr>
          <a:xfrm>
            <a:off x="1763486" y="7580093"/>
            <a:ext cx="38927314" cy="3154710"/>
          </a:xfrm>
          <a:prstGeom prst="rect">
            <a:avLst/>
          </a:prstGeom>
          <a:noFill/>
        </p:spPr>
        <p:txBody>
          <a:bodyPr wrap="square" rtlCol="0">
            <a:spAutoFit/>
          </a:bodyPr>
          <a:lstStyle/>
          <a:p>
            <a:pPr algn="ctr"/>
            <a:r>
              <a:rPr lang="en-GB" sz="19900" b="1" dirty="0">
                <a:latin typeface="+mj-lt"/>
              </a:rPr>
              <a:t>Introduction to Physiology</a:t>
            </a:r>
          </a:p>
        </p:txBody>
      </p:sp>
      <p:sp>
        <p:nvSpPr>
          <p:cNvPr id="29" name="TextBox 28">
            <a:extLst>
              <a:ext uri="{FF2B5EF4-FFF2-40B4-BE49-F238E27FC236}">
                <a16:creationId xmlns:a16="http://schemas.microsoft.com/office/drawing/2014/main" id="{E6D3DA56-39F5-94F3-7AC4-2E55C087A291}"/>
              </a:ext>
            </a:extLst>
          </p:cNvPr>
          <p:cNvSpPr txBox="1"/>
          <p:nvPr/>
        </p:nvSpPr>
        <p:spPr>
          <a:xfrm>
            <a:off x="9797143" y="21661084"/>
            <a:ext cx="22860000" cy="6786473"/>
          </a:xfrm>
          <a:prstGeom prst="rect">
            <a:avLst/>
          </a:prstGeom>
          <a:noFill/>
        </p:spPr>
        <p:txBody>
          <a:bodyPr wrap="square" rtlCol="0">
            <a:spAutoFit/>
          </a:bodyPr>
          <a:lstStyle/>
          <a:p>
            <a:pPr algn="ctr"/>
            <a:r>
              <a:rPr lang="en-GB" sz="8800" b="1" dirty="0">
                <a:latin typeface="+mj-lt"/>
              </a:rPr>
              <a:t>BMHP5003_BIRM</a:t>
            </a:r>
          </a:p>
          <a:p>
            <a:pPr algn="ctr"/>
            <a:r>
              <a:rPr lang="en-GB" sz="8800" b="1" dirty="0">
                <a:latin typeface="+mj-lt"/>
              </a:rPr>
              <a:t>Rachael Rivers</a:t>
            </a:r>
          </a:p>
          <a:p>
            <a:pPr algn="ctr"/>
            <a:r>
              <a:rPr lang="en-GB" sz="8800" b="1" dirty="0">
                <a:latin typeface="+mj-lt"/>
              </a:rPr>
              <a:t>Tabitha Kalyan 2020004</a:t>
            </a:r>
            <a:r>
              <a:rPr lang="en-GB" sz="19900" b="1" dirty="0">
                <a:latin typeface="+mj-lt"/>
              </a:rPr>
              <a:t> </a:t>
            </a:r>
          </a:p>
          <a:p>
            <a:endParaRPr lang="en-GB" sz="6000" dirty="0" err="1"/>
          </a:p>
        </p:txBody>
      </p:sp>
      <p:sp>
        <p:nvSpPr>
          <p:cNvPr id="30" name="TextBox 29">
            <a:extLst>
              <a:ext uri="{FF2B5EF4-FFF2-40B4-BE49-F238E27FC236}">
                <a16:creationId xmlns:a16="http://schemas.microsoft.com/office/drawing/2014/main" id="{2545B1DB-543B-66C1-2A87-0809B4B0CD41}"/>
              </a:ext>
            </a:extLst>
          </p:cNvPr>
          <p:cNvSpPr txBox="1"/>
          <p:nvPr/>
        </p:nvSpPr>
        <p:spPr>
          <a:xfrm>
            <a:off x="5029200" y="13404871"/>
            <a:ext cx="33832800" cy="1862048"/>
          </a:xfrm>
          <a:prstGeom prst="rect">
            <a:avLst/>
          </a:prstGeom>
          <a:noFill/>
        </p:spPr>
        <p:txBody>
          <a:bodyPr wrap="square" rtlCol="0">
            <a:spAutoFit/>
          </a:bodyPr>
          <a:lstStyle/>
          <a:p>
            <a:pPr algn="ctr"/>
            <a:r>
              <a:rPr lang="en-US" sz="11500" b="1" dirty="0">
                <a:effectLst/>
                <a:latin typeface="Arial" panose="020B0604020202020204" pitchFamily="34" charset="0"/>
                <a:ea typeface="Arial" panose="020B0604020202020204" pitchFamily="34" charset="0"/>
              </a:rPr>
              <a:t>Individual Academic Poster presentation </a:t>
            </a:r>
            <a:endParaRPr lang="en-GB" sz="71400" dirty="0" err="1"/>
          </a:p>
        </p:txBody>
      </p:sp>
    </p:spTree>
    <p:extLst>
      <p:ext uri="{BB962C8B-B14F-4D97-AF65-F5344CB8AC3E}">
        <p14:creationId xmlns:p14="http://schemas.microsoft.com/office/powerpoint/2010/main" val="3362953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158240" y="685860"/>
            <a:ext cx="39303960" cy="2971740"/>
          </a:xfrm>
        </p:spPr>
        <p:txBody>
          <a:bodyPr>
            <a:noAutofit/>
          </a:bodyPr>
          <a:lstStyle/>
          <a:p>
            <a:r>
              <a:rPr lang="en-US" sz="21500" dirty="0"/>
              <a:t>Cardiovascular System</a:t>
            </a:r>
          </a:p>
        </p:txBody>
      </p:sp>
      <p:sp>
        <p:nvSpPr>
          <p:cNvPr id="23" name="Text Placeholder 22"/>
          <p:cNvSpPr>
            <a:spLocks noGrp="1"/>
          </p:cNvSpPr>
          <p:nvPr>
            <p:ph type="body" sz="quarter" idx="36"/>
          </p:nvPr>
        </p:nvSpPr>
        <p:spPr/>
        <p:txBody>
          <a:bodyPr/>
          <a:lstStyle/>
          <a:p>
            <a:r>
              <a:rPr lang="en-US"/>
              <a:t>Your name | Teacher’s name | School</a:t>
            </a:r>
            <a:endParaRPr lang="en-US" dirty="0"/>
          </a:p>
        </p:txBody>
      </p:sp>
      <p:sp>
        <p:nvSpPr>
          <p:cNvPr id="67" name="Text Placeholder 66"/>
          <p:cNvSpPr>
            <a:spLocks noGrp="1"/>
          </p:cNvSpPr>
          <p:nvPr>
            <p:ph type="body" sz="quarter" idx="13"/>
          </p:nvPr>
        </p:nvSpPr>
        <p:spPr>
          <a:xfrm>
            <a:off x="1224280" y="5287054"/>
            <a:ext cx="12801600" cy="1170913"/>
          </a:xfrm>
        </p:spPr>
        <p:txBody>
          <a:bodyPr/>
          <a:lstStyle/>
          <a:p>
            <a:r>
              <a:rPr lang="en-US" dirty="0"/>
              <a:t>Introduction</a:t>
            </a:r>
          </a:p>
        </p:txBody>
      </p:sp>
      <p:sp>
        <p:nvSpPr>
          <p:cNvPr id="69" name="Text Placeholder 68"/>
          <p:cNvSpPr>
            <a:spLocks noGrp="1"/>
          </p:cNvSpPr>
          <p:nvPr>
            <p:ph type="body" sz="quarter" idx="39"/>
          </p:nvPr>
        </p:nvSpPr>
        <p:spPr>
          <a:xfrm>
            <a:off x="1158240" y="6608518"/>
            <a:ext cx="12801600" cy="10782327"/>
          </a:xfrm>
        </p:spPr>
        <p:style>
          <a:lnRef idx="2">
            <a:schemeClr val="dk1"/>
          </a:lnRef>
          <a:fillRef idx="1">
            <a:schemeClr val="lt1"/>
          </a:fillRef>
          <a:effectRef idx="0">
            <a:schemeClr val="dk1"/>
          </a:effectRef>
          <a:fontRef idx="minor">
            <a:schemeClr val="dk1"/>
          </a:fontRef>
        </p:style>
        <p:txBody>
          <a:bodyPr/>
          <a:lstStyle/>
          <a:p>
            <a:pPr algn="just"/>
            <a:r>
              <a:rPr lang="en-US" sz="3700" dirty="0"/>
              <a:t>The cardiovascular system is made up of the heart, blood vessels, and blood. Its primary function is to transport nutrients and oxygen-rich blood to various parts of the body while returning deoxygenated blood to the lungs. Abnormalities or damage to any one or all of the cardiovascular system's components may result in serious health problems (</a:t>
            </a:r>
            <a:r>
              <a:rPr lang="en-US" sz="3700" dirty="0" err="1"/>
              <a:t>Madjid</a:t>
            </a:r>
            <a:r>
              <a:rPr lang="en-US" sz="3700" dirty="0"/>
              <a:t> et al. 2020). Common diseases that can affect the cardiovascular system include coronary artery disease, heart attacks, excessive blood pressure, and stroke. </a:t>
            </a:r>
          </a:p>
          <a:p>
            <a:pPr algn="just"/>
            <a:r>
              <a:rPr lang="en-US" sz="3700" dirty="0"/>
              <a:t>The circulatory system of the human body is an organ system that transports blood via the arteries to and from every part of the body, supplying tissues with nutrients and oxygen and removing wastes like carbon dioxide. Blood is moved via a closed tubular system by a muscular heart. The two circuits, the pulmonary and the systemic, are made up of the arterial, capillary, and venous components. </a:t>
            </a:r>
          </a:p>
        </p:txBody>
      </p:sp>
      <p:sp>
        <p:nvSpPr>
          <p:cNvPr id="68" name="Text Placeholder 67"/>
          <p:cNvSpPr>
            <a:spLocks noGrp="1"/>
          </p:cNvSpPr>
          <p:nvPr>
            <p:ph type="body" sz="quarter" idx="37"/>
          </p:nvPr>
        </p:nvSpPr>
        <p:spPr>
          <a:xfrm>
            <a:off x="1158240" y="17572723"/>
            <a:ext cx="12801600" cy="1219200"/>
          </a:xfrm>
        </p:spPr>
        <p:txBody>
          <a:bodyPr/>
          <a:lstStyle/>
          <a:p>
            <a:r>
              <a:rPr lang="en-US" dirty="0"/>
              <a:t>Components</a:t>
            </a:r>
          </a:p>
        </p:txBody>
      </p:sp>
      <p:sp>
        <p:nvSpPr>
          <p:cNvPr id="11" name="Content Placeholder 10"/>
          <p:cNvSpPr>
            <a:spLocks noGrp="1"/>
          </p:cNvSpPr>
          <p:nvPr>
            <p:ph sz="quarter" idx="38"/>
          </p:nvPr>
        </p:nvSpPr>
        <p:spPr>
          <a:xfrm>
            <a:off x="1198880" y="18973800"/>
            <a:ext cx="12801600" cy="6485982"/>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system that transports blood to various bodily areas is the cardiovascular system (Eliason et al. 2017). It is made up of the following tissues and organs:</a:t>
            </a:r>
          </a:p>
          <a:p>
            <a:pPr marL="0" indent="0" algn="just">
              <a:buNone/>
            </a:pPr>
            <a:r>
              <a:rPr lang="en-US" sz="3700" dirty="0"/>
              <a:t>The heart - an internal muscle pump that moves blood.</a:t>
            </a:r>
          </a:p>
          <a:p>
            <a:pPr marL="0" indent="0" algn="just">
              <a:buNone/>
            </a:pPr>
            <a:r>
              <a:rPr lang="en-US" sz="3700" i="0" dirty="0">
                <a:solidFill>
                  <a:srgbClr val="231F20"/>
                </a:solidFill>
                <a:effectLst/>
                <a:latin typeface="+mj-lt"/>
              </a:rPr>
              <a:t>A closed system of blood vessels – a) arteries – it carries blood far from heart.</a:t>
            </a:r>
          </a:p>
          <a:p>
            <a:pPr marL="0" indent="0" algn="just">
              <a:buNone/>
            </a:pPr>
            <a:r>
              <a:rPr lang="en-US" sz="3700" dirty="0">
                <a:solidFill>
                  <a:srgbClr val="231F20"/>
                </a:solidFill>
                <a:latin typeface="+mj-lt"/>
              </a:rPr>
              <a:t>b) Veins – it carries blood towards heart</a:t>
            </a:r>
          </a:p>
          <a:p>
            <a:pPr marL="0" indent="0" algn="just">
              <a:buNone/>
            </a:pPr>
            <a:r>
              <a:rPr lang="en-US" sz="3700" dirty="0">
                <a:solidFill>
                  <a:srgbClr val="231F20"/>
                </a:solidFill>
                <a:latin typeface="+mj-lt"/>
              </a:rPr>
              <a:t>c) Capillaries – these are the tiny vessels which branches off from the arteries for delivering blood to different parts of the body. </a:t>
            </a:r>
            <a:endParaRPr lang="en-US" sz="3700" dirty="0">
              <a:latin typeface="+mj-lt"/>
            </a:endParaRPr>
          </a:p>
        </p:txBody>
      </p:sp>
      <p:sp>
        <p:nvSpPr>
          <p:cNvPr id="7" name="Text Placeholder 6"/>
          <p:cNvSpPr>
            <a:spLocks noGrp="1"/>
          </p:cNvSpPr>
          <p:nvPr>
            <p:ph type="body" sz="quarter" idx="17"/>
          </p:nvPr>
        </p:nvSpPr>
        <p:spPr>
          <a:xfrm>
            <a:off x="15511780" y="19405600"/>
            <a:ext cx="12801600" cy="1219200"/>
          </a:xfrm>
        </p:spPr>
        <p:txBody>
          <a:bodyPr/>
          <a:lstStyle/>
          <a:p>
            <a:r>
              <a:rPr lang="en-US" dirty="0"/>
              <a:t>Anatomy of Cardiovascular system</a:t>
            </a:r>
          </a:p>
        </p:txBody>
      </p:sp>
      <p:sp>
        <p:nvSpPr>
          <p:cNvPr id="12" name="Content Placeholder 11"/>
          <p:cNvSpPr>
            <a:spLocks noGrp="1"/>
          </p:cNvSpPr>
          <p:nvPr>
            <p:ph sz="quarter" idx="25"/>
          </p:nvPr>
        </p:nvSpPr>
        <p:spPr>
          <a:xfrm>
            <a:off x="15552420" y="20828000"/>
            <a:ext cx="12801600" cy="11404540"/>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circulation of the body is supported by a variety of tissues, organs, and systems operating in concert. Let's look at the cardiovascular system's parts. It is composed of the circulatory system, blood, blood vessels, and heart. The blood carries nutrition and oxygen to all of the organs. This circulatory system's engine is a specialized organ called the heart (Aaronson et al. 2020).</a:t>
            </a:r>
          </a:p>
          <a:p>
            <a:pPr marL="0" indent="0" algn="just">
              <a:buNone/>
            </a:pPr>
            <a:r>
              <a:rPr lang="en-US" sz="3700" dirty="0"/>
              <a:t>The heart : In the thoracic region, there is a muscular pumping organ called the heart. Two of its four chambers are the atrium and ventricles. Despite the fact that the heart exists in other animals, it has been shown that the human heart is advanced in both structure and function.</a:t>
            </a:r>
          </a:p>
          <a:p>
            <a:pPr marL="0" indent="0" algn="just">
              <a:buNone/>
            </a:pPr>
            <a:r>
              <a:rPr lang="en-US" sz="3700" dirty="0"/>
              <a:t>Blood vessels : The biological passageways utilized for the transport of blood are called blood vessels. Blood flow rate and blood vessel size are correlated (</a:t>
            </a:r>
            <a:r>
              <a:rPr lang="en-US" sz="3700" dirty="0" err="1"/>
              <a:t>Paneni</a:t>
            </a:r>
            <a:r>
              <a:rPr lang="en-US" sz="3700" dirty="0"/>
              <a:t> et al. 2017). The lumen, a hollow space inside the blood vessels, is where the blood flows. They are lined with an extremely thin layer of endothelium, a kind of simple squamous epithelium. It aims to block the formation of clots within the arteries.</a:t>
            </a:r>
          </a:p>
        </p:txBody>
      </p:sp>
      <p:sp>
        <p:nvSpPr>
          <p:cNvPr id="9" name="Text Placeholder 8"/>
          <p:cNvSpPr>
            <a:spLocks noGrp="1"/>
          </p:cNvSpPr>
          <p:nvPr>
            <p:ph type="body" sz="quarter" idx="21"/>
          </p:nvPr>
        </p:nvSpPr>
        <p:spPr>
          <a:xfrm>
            <a:off x="1198880" y="25758004"/>
            <a:ext cx="12801600" cy="1219200"/>
          </a:xfrm>
        </p:spPr>
        <p:txBody>
          <a:bodyPr/>
          <a:lstStyle/>
          <a:p>
            <a:r>
              <a:rPr lang="en-US" dirty="0"/>
              <a:t>Types of system associated with</a:t>
            </a:r>
          </a:p>
        </p:txBody>
      </p:sp>
      <p:sp>
        <p:nvSpPr>
          <p:cNvPr id="18" name="Text Placeholder 17"/>
          <p:cNvSpPr>
            <a:spLocks noGrp="1"/>
          </p:cNvSpPr>
          <p:nvPr>
            <p:ph type="body" sz="quarter" idx="31"/>
          </p:nvPr>
        </p:nvSpPr>
        <p:spPr>
          <a:xfrm>
            <a:off x="29865320" y="5238767"/>
            <a:ext cx="12801600" cy="1219200"/>
          </a:xfrm>
        </p:spPr>
        <p:txBody>
          <a:bodyPr/>
          <a:lstStyle/>
          <a:p>
            <a:r>
              <a:rPr lang="en-US" dirty="0"/>
              <a:t>System association</a:t>
            </a:r>
          </a:p>
        </p:txBody>
      </p:sp>
      <p:sp>
        <p:nvSpPr>
          <p:cNvPr id="21" name="Text Placeholder 20"/>
          <p:cNvSpPr>
            <a:spLocks noGrp="1"/>
          </p:cNvSpPr>
          <p:nvPr>
            <p:ph type="body" sz="quarter" idx="34"/>
          </p:nvPr>
        </p:nvSpPr>
        <p:spPr>
          <a:xfrm>
            <a:off x="29865320" y="16050951"/>
            <a:ext cx="12801600" cy="1219200"/>
          </a:xfrm>
        </p:spPr>
        <p:txBody>
          <a:bodyPr/>
          <a:lstStyle/>
          <a:p>
            <a:r>
              <a:rPr lang="en-US" dirty="0"/>
              <a:t>Functions of cardiovascular system</a:t>
            </a:r>
          </a:p>
        </p:txBody>
      </p:sp>
      <p:sp>
        <p:nvSpPr>
          <p:cNvPr id="22" name="Content Placeholder 21"/>
          <p:cNvSpPr>
            <a:spLocks noGrp="1"/>
          </p:cNvSpPr>
          <p:nvPr>
            <p:ph sz="quarter" idx="35"/>
          </p:nvPr>
        </p:nvSpPr>
        <p:spPr>
          <a:xfrm>
            <a:off x="29865320" y="17572723"/>
            <a:ext cx="12801600" cy="14659817"/>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important functions of cardiovascular system includes the following :</a:t>
            </a:r>
          </a:p>
          <a:p>
            <a:pPr marL="742950" indent="-742950" algn="just">
              <a:buAutoNum type="alphaLcParenR"/>
            </a:pPr>
            <a:r>
              <a:rPr lang="en-US" sz="3700" dirty="0"/>
              <a:t>Transportation : It transports oxygenated and deoxygenated blood from the heart to other bodily parts and vice versa, as implied by the name. It also removes carbon dioxide and waste products while distributing essential nutrients and oxygen throughout the body. while plasma in the body helps in the delivery of hormones.</a:t>
            </a:r>
          </a:p>
          <a:p>
            <a:pPr marL="742950" indent="-742950" algn="just">
              <a:buAutoNum type="alphaLcParenR"/>
            </a:pPr>
            <a:r>
              <a:rPr lang="en-US" sz="3700" dirty="0"/>
              <a:t>Protection : White blood cells are part of the body's defense against disease and are found in the circulatory system of humans (Yang et al. 2016). They take out the trash and combat illness. In order to repair the wounds, they can also form scabs. Virus entry into the body is therefore restricted.</a:t>
            </a:r>
          </a:p>
          <a:p>
            <a:pPr marL="742950" indent="-742950" algn="just">
              <a:buAutoNum type="alphaLcParenR"/>
            </a:pPr>
            <a:r>
              <a:rPr lang="en-US" sz="3700" dirty="0"/>
              <a:t>Regulation: The vascular system keeps tabs on the body's ability to maintain hemostasis. They are also in responsible of keeping the body's temperature consistent. When blood gets excessively hot, blood vessels near to the skin's surface open and discharge the additional heat into the environment (Kroeker 2018). This condition is known as hyperthermia. On the other hand, the blood vessels constrict with hypothermia.</a:t>
            </a:r>
          </a:p>
        </p:txBody>
      </p:sp>
      <p:sp>
        <p:nvSpPr>
          <p:cNvPr id="24" name="Content Placeholder 23">
            <a:extLst>
              <a:ext uri="{FF2B5EF4-FFF2-40B4-BE49-F238E27FC236}">
                <a16:creationId xmlns:a16="http://schemas.microsoft.com/office/drawing/2014/main" id="{4EAFDB7F-3B86-EA7F-ECE3-D278424D6A90}"/>
              </a:ext>
            </a:extLst>
          </p:cNvPr>
          <p:cNvSpPr>
            <a:spLocks noGrp="1"/>
          </p:cNvSpPr>
          <p:nvPr>
            <p:ph sz="quarter" idx="27"/>
          </p:nvPr>
        </p:nvSpPr>
        <p:spPr>
          <a:xfrm>
            <a:off x="1158240" y="27340958"/>
            <a:ext cx="12801600" cy="4891582"/>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US" sz="4000" dirty="0"/>
              <a:t>There are two blood circulation systems in the body. The first system is the systemic circulation system. This is the body's main system for transporting blood to all of its organs, tissues, and cells (</a:t>
            </a:r>
            <a:r>
              <a:rPr lang="en-US" sz="4000" dirty="0" err="1"/>
              <a:t>Csige</a:t>
            </a:r>
            <a:r>
              <a:rPr lang="en-US" sz="4000" dirty="0"/>
              <a:t> et al. 2018).</a:t>
            </a:r>
          </a:p>
          <a:p>
            <a:r>
              <a:rPr lang="en-US" sz="4000" dirty="0"/>
              <a:t>The second is the pulmonary circulatory system. This circulatory system carries blood between the heart and lungs. It is where oxygen enters the circulation and carbon dioxide leaves.</a:t>
            </a:r>
            <a:endParaRPr lang="en-IN" sz="4000" dirty="0"/>
          </a:p>
        </p:txBody>
      </p:sp>
      <p:sp>
        <p:nvSpPr>
          <p:cNvPr id="34" name="Content Placeholder 33">
            <a:extLst>
              <a:ext uri="{FF2B5EF4-FFF2-40B4-BE49-F238E27FC236}">
                <a16:creationId xmlns:a16="http://schemas.microsoft.com/office/drawing/2014/main" id="{48ED81D8-A9B0-7308-E488-C0035163F786}"/>
              </a:ext>
            </a:extLst>
          </p:cNvPr>
          <p:cNvSpPr>
            <a:spLocks noGrp="1"/>
          </p:cNvSpPr>
          <p:nvPr>
            <p:ph sz="quarter" idx="32"/>
          </p:nvPr>
        </p:nvSpPr>
        <p:spPr>
          <a:xfrm>
            <a:off x="29900880" y="6811718"/>
            <a:ext cx="12801600" cy="8885482"/>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lgn="just">
              <a:buNone/>
            </a:pPr>
            <a:r>
              <a:rPr lang="en-US" sz="3700" dirty="0"/>
              <a:t>Circulatory system : This section is further subdivided into several parts which includes:</a:t>
            </a:r>
          </a:p>
          <a:p>
            <a:pPr marL="742950" indent="-742950" algn="just">
              <a:buAutoNum type="alphaLcParenR"/>
            </a:pPr>
            <a:r>
              <a:rPr lang="en-US" sz="3700" dirty="0"/>
              <a:t>Pulmonary circulation : During this circulation, deoxygenated blood is transferred from the right side of the heart to the lungs ((Romero et al. 2017). The oxygenated blood then enters the heart through the left side. The cardiac chambers involved in pulmonary circulation are the right atrium and right ventricle.</a:t>
            </a:r>
          </a:p>
          <a:p>
            <a:pPr marL="742950" indent="-742950" algn="just">
              <a:buAutoNum type="alphaLcParenR"/>
            </a:pPr>
            <a:r>
              <a:rPr lang="en-US" sz="3700" dirty="0"/>
              <a:t>Systematic circulation : Through this circulation, oxygenated blood travels from the left side of the heart to all other parts of the body. The removal of waste from the tissues is the goal of systemic circulation. It also returns the deoxygenated blood from the body to the right side of the heart. The cardiac chambers involved in systemic circulation are the left atrium and left ventricle of the heart.</a:t>
            </a:r>
          </a:p>
          <a:p>
            <a:pPr marL="0" indent="0">
              <a:buNone/>
            </a:pPr>
            <a:endParaRPr lang="en-IN" dirty="0"/>
          </a:p>
        </p:txBody>
      </p:sp>
      <p:pic>
        <p:nvPicPr>
          <p:cNvPr id="1026" name="Picture 2" descr="See the source image">
            <a:extLst>
              <a:ext uri="{FF2B5EF4-FFF2-40B4-BE49-F238E27FC236}">
                <a16:creationId xmlns:a16="http://schemas.microsoft.com/office/drawing/2014/main" id="{0DBC6841-43BD-5E05-9EAD-5771BE5FB4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2420" y="5418122"/>
            <a:ext cx="12801600" cy="12243657"/>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04A05DF-CAF5-D13E-ADD5-9ED7CB3A37D3}"/>
              </a:ext>
            </a:extLst>
          </p:cNvPr>
          <p:cNvSpPr txBox="1"/>
          <p:nvPr/>
        </p:nvSpPr>
        <p:spPr>
          <a:xfrm>
            <a:off x="15552420" y="18057647"/>
            <a:ext cx="1276096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Human Cardiovascular system </a:t>
            </a:r>
            <a:r>
              <a:rPr lang="en-US" sz="3700" dirty="0"/>
              <a:t>(</a:t>
            </a:r>
            <a:r>
              <a:rPr lang="en-US" sz="3700" dirty="0" err="1"/>
              <a:t>Paneni</a:t>
            </a:r>
            <a:r>
              <a:rPr lang="en-US" sz="3700" dirty="0"/>
              <a:t> et al. 2017)</a:t>
            </a:r>
            <a:endParaRPr lang="en-IN" sz="3700" dirty="0"/>
          </a:p>
        </p:txBody>
      </p:sp>
    </p:spTree>
    <p:extLst>
      <p:ext uri="{BB962C8B-B14F-4D97-AF65-F5344CB8AC3E}">
        <p14:creationId xmlns:p14="http://schemas.microsoft.com/office/powerpoint/2010/main" val="931198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1500" dirty="0"/>
              <a:t>Cardiovascular System</a:t>
            </a:r>
          </a:p>
        </p:txBody>
      </p:sp>
      <p:sp>
        <p:nvSpPr>
          <p:cNvPr id="23" name="Text Placeholder 22"/>
          <p:cNvSpPr>
            <a:spLocks noGrp="1"/>
          </p:cNvSpPr>
          <p:nvPr>
            <p:ph type="body" sz="quarter" idx="36"/>
          </p:nvPr>
        </p:nvSpPr>
        <p:spPr/>
        <p:txBody>
          <a:bodyPr/>
          <a:lstStyle/>
          <a:p>
            <a:r>
              <a:rPr lang="en-US"/>
              <a:t>Your name | Teacher’s name | School</a:t>
            </a:r>
            <a:endParaRPr lang="en-US" dirty="0"/>
          </a:p>
        </p:txBody>
      </p:sp>
      <p:sp>
        <p:nvSpPr>
          <p:cNvPr id="67" name="Text Placeholder 66"/>
          <p:cNvSpPr>
            <a:spLocks noGrp="1"/>
          </p:cNvSpPr>
          <p:nvPr>
            <p:ph type="body" sz="quarter" idx="13"/>
          </p:nvPr>
        </p:nvSpPr>
        <p:spPr>
          <a:xfrm>
            <a:off x="1224280" y="5287054"/>
            <a:ext cx="12801600" cy="1170913"/>
          </a:xfrm>
        </p:spPr>
        <p:txBody>
          <a:bodyPr/>
          <a:lstStyle/>
          <a:p>
            <a:r>
              <a:rPr lang="en-US" dirty="0"/>
              <a:t>Main component – The Heart</a:t>
            </a:r>
          </a:p>
        </p:txBody>
      </p:sp>
      <p:sp>
        <p:nvSpPr>
          <p:cNvPr id="69" name="Text Placeholder 68"/>
          <p:cNvSpPr>
            <a:spLocks noGrp="1"/>
          </p:cNvSpPr>
          <p:nvPr>
            <p:ph type="body" sz="quarter" idx="39"/>
          </p:nvPr>
        </p:nvSpPr>
        <p:spPr>
          <a:xfrm>
            <a:off x="1158240" y="6608519"/>
            <a:ext cx="12801600" cy="5583481"/>
          </a:xfrm>
        </p:spPr>
        <p:style>
          <a:lnRef idx="2">
            <a:schemeClr val="dk1"/>
          </a:lnRef>
          <a:fillRef idx="1">
            <a:schemeClr val="lt1"/>
          </a:fillRef>
          <a:effectRef idx="0">
            <a:schemeClr val="dk1"/>
          </a:effectRef>
          <a:fontRef idx="minor">
            <a:schemeClr val="dk1"/>
          </a:fontRef>
        </p:style>
        <p:txBody>
          <a:bodyPr/>
          <a:lstStyle/>
          <a:p>
            <a:pPr algn="just"/>
            <a:r>
              <a:rPr lang="en-US" sz="3700" dirty="0"/>
              <a:t>The heart is a muscle that pumps blood. It is a straight tube in annelid worms and spiders. It has a slightly more complicated structure in mollusks, with one or more receiving chambers (atria) and a main pumping chamber (ventricle). In humans, other animals, and birds, the circulatory system is controlled by the heart, a four-chambered double pump (Burggren and Bagatto 2020). It lays beneath the breastbone and between the two lungs in humans, where it rests on the diaphragm, the muscular wall dividing the chest from the belly. </a:t>
            </a:r>
          </a:p>
        </p:txBody>
      </p:sp>
      <p:sp>
        <p:nvSpPr>
          <p:cNvPr id="68" name="Text Placeholder 67"/>
          <p:cNvSpPr>
            <a:spLocks noGrp="1"/>
          </p:cNvSpPr>
          <p:nvPr>
            <p:ph type="body" sz="quarter" idx="37"/>
          </p:nvPr>
        </p:nvSpPr>
        <p:spPr>
          <a:xfrm>
            <a:off x="1158240" y="12388547"/>
            <a:ext cx="12801600" cy="1219200"/>
          </a:xfrm>
        </p:spPr>
        <p:txBody>
          <a:bodyPr/>
          <a:lstStyle/>
          <a:p>
            <a:r>
              <a:rPr lang="en-US" dirty="0"/>
              <a:t>Structure of Heart</a:t>
            </a:r>
          </a:p>
        </p:txBody>
      </p:sp>
      <p:sp>
        <p:nvSpPr>
          <p:cNvPr id="11" name="Content Placeholder 10"/>
          <p:cNvSpPr>
            <a:spLocks noGrp="1"/>
          </p:cNvSpPr>
          <p:nvPr>
            <p:ph sz="quarter" idx="38"/>
          </p:nvPr>
        </p:nvSpPr>
        <p:spPr>
          <a:xfrm>
            <a:off x="1158240" y="13804294"/>
            <a:ext cx="12801600" cy="18783906"/>
          </a:xfrm>
        </p:spPr>
        <p:style>
          <a:lnRef idx="2">
            <a:schemeClr val="dk1"/>
          </a:lnRef>
          <a:fillRef idx="1">
            <a:schemeClr val="lt1"/>
          </a:fillRef>
          <a:effectRef idx="0">
            <a:schemeClr val="dk1"/>
          </a:effectRef>
          <a:fontRef idx="minor">
            <a:schemeClr val="dk1"/>
          </a:fontRef>
        </p:style>
        <p:txBody>
          <a:bodyPr>
            <a:normAutofit fontScale="92500"/>
          </a:bodyPr>
          <a:lstStyle/>
          <a:p>
            <a:pPr marL="0" indent="0" algn="just">
              <a:buNone/>
            </a:pPr>
            <a:r>
              <a:rPr lang="en-US" sz="3700" dirty="0"/>
              <a:t>The heart has two "atria" (upper chambers) and two "ventricles," for a total of four distinct chambers (bottom chambers). A "septum" or wall separates the atria and ventricles. Valves control the blood flow between the different chambers. In the heart, there are multiple layers that make up the myocardium, a thick muscle wall. The pericardium, a thin layer of tissue, covers the outside while the endocardium lines the inside. On either side of the heart's cavity are the right and left hearts, which are further divided into two chambers (Yang et al. 2016). The top chamber is referred to as an atrium, while the lower chamber is referred to as a ventricle (or auricle). The two atria, which act as reception chambers for blood, allow blood to enter the heart; the more potent ventricles then pump blood out of the body. </a:t>
            </a:r>
            <a:r>
              <a:rPr lang="en-US" sz="3700" dirty="0">
                <a:latin typeface="+mj-lt"/>
              </a:rPr>
              <a:t>The following is the route that blood goes through the heart:</a:t>
            </a:r>
          </a:p>
          <a:p>
            <a:pPr marL="742950" indent="-742950" algn="just">
              <a:buAutoNum type="alphaLcParenR"/>
            </a:pPr>
            <a:r>
              <a:rPr lang="en-US" sz="3700" dirty="0">
                <a:latin typeface="+mj-lt"/>
              </a:rPr>
              <a:t>Deoxygenated blood returns to the body through the inferior and superior vena cava veins and enters the right atrium (upper right chamber).</a:t>
            </a:r>
          </a:p>
          <a:p>
            <a:pPr marL="742950" indent="-742950" algn="just">
              <a:buAutoNum type="alphaLcParenR"/>
            </a:pPr>
            <a:r>
              <a:rPr lang="en-US" sz="3700" dirty="0">
                <a:latin typeface="+mj-lt"/>
              </a:rPr>
              <a:t>The right ventricle can receive blood due to the presence of the tricuspid valve (lower right chamber).</a:t>
            </a:r>
          </a:p>
          <a:p>
            <a:pPr marL="742950" indent="-742950" algn="just">
              <a:buAutoNum type="alphaLcParenR"/>
            </a:pPr>
            <a:r>
              <a:rPr lang="en-US" sz="3700" dirty="0">
                <a:latin typeface="+mj-lt"/>
              </a:rPr>
              <a:t>The main pulmonary artery receives blood flow from the right ventricle, which passes it through the pulmonary valve.</a:t>
            </a:r>
          </a:p>
          <a:p>
            <a:pPr marL="742950" indent="-742950" algn="just">
              <a:buAutoNum type="alphaLcParenR"/>
            </a:pPr>
            <a:r>
              <a:rPr lang="en-US" sz="3700" dirty="0">
                <a:latin typeface="+mj-lt"/>
              </a:rPr>
              <a:t>The left and right pulmonary arteries then allow the blood to reach the lungs. In this instance, breathing makes the body take in oxygen and let out carbon dioxide. As a result, the blood is now highly oxygenated (Bartholomew and Martini 2017).</a:t>
            </a:r>
          </a:p>
          <a:p>
            <a:pPr marL="742950" indent="-742950" algn="just">
              <a:buFont typeface="Arial" panose="020B0604020202020204" pitchFamily="34" charset="0"/>
              <a:buAutoNum type="alphaLcParenR"/>
            </a:pPr>
            <a:r>
              <a:rPr lang="en-US" sz="3700" dirty="0"/>
              <a:t>The blood returns to the heart through four pulmonary veins and enters the left atrium (upper left chamber).</a:t>
            </a:r>
          </a:p>
          <a:p>
            <a:pPr marL="742950" indent="-742950" algn="just">
              <a:buAutoNum type="alphaLcParenR"/>
            </a:pPr>
            <a:r>
              <a:rPr lang="en-US" sz="3700" dirty="0">
                <a:latin typeface="+mj-lt"/>
              </a:rPr>
              <a:t>Blood may flow into the left ventricle due to the mitral valve (lower left chamber).</a:t>
            </a:r>
          </a:p>
          <a:p>
            <a:pPr marL="742950" indent="-742950" algn="just">
              <a:buAutoNum type="alphaLcParenR"/>
            </a:pPr>
            <a:r>
              <a:rPr lang="en-US" sz="3700" dirty="0">
                <a:latin typeface="+mj-lt"/>
              </a:rPr>
              <a:t>The aortic valve allows blood to flow from the left ventricle into the "aorta," an important artery. This artery delivers blood to the remainder of the body.</a:t>
            </a:r>
          </a:p>
        </p:txBody>
      </p:sp>
      <p:sp>
        <p:nvSpPr>
          <p:cNvPr id="7" name="Text Placeholder 6"/>
          <p:cNvSpPr>
            <a:spLocks noGrp="1"/>
          </p:cNvSpPr>
          <p:nvPr>
            <p:ph type="body" sz="quarter" idx="17"/>
          </p:nvPr>
        </p:nvSpPr>
        <p:spPr>
          <a:xfrm>
            <a:off x="15322550" y="13339498"/>
            <a:ext cx="12801600" cy="1219200"/>
          </a:xfrm>
        </p:spPr>
        <p:txBody>
          <a:bodyPr/>
          <a:lstStyle/>
          <a:p>
            <a:r>
              <a:rPr lang="en-US" dirty="0"/>
              <a:t>Cardiac Cycle</a:t>
            </a:r>
          </a:p>
        </p:txBody>
      </p:sp>
      <p:sp>
        <p:nvSpPr>
          <p:cNvPr id="12" name="Content Placeholder 11"/>
          <p:cNvSpPr>
            <a:spLocks noGrp="1"/>
          </p:cNvSpPr>
          <p:nvPr>
            <p:ph sz="quarter" idx="25"/>
          </p:nvPr>
        </p:nvSpPr>
        <p:spPr>
          <a:xfrm>
            <a:off x="15322550" y="14725387"/>
            <a:ext cx="12801600" cy="9836413"/>
          </a:xfrm>
        </p:spPr>
        <p:style>
          <a:lnRef idx="2">
            <a:schemeClr val="dk1"/>
          </a:lnRef>
          <a:fillRef idx="1">
            <a:schemeClr val="lt1"/>
          </a:fillRef>
          <a:effectRef idx="0">
            <a:schemeClr val="dk1"/>
          </a:effectRef>
          <a:fontRef idx="minor">
            <a:schemeClr val="dk1"/>
          </a:fontRef>
        </p:style>
        <p:txBody>
          <a:bodyPr>
            <a:normAutofit fontScale="92500"/>
          </a:bodyPr>
          <a:lstStyle/>
          <a:p>
            <a:pPr marL="0" indent="0" algn="just">
              <a:buNone/>
            </a:pPr>
            <a:r>
              <a:rPr lang="en-US" sz="3700" dirty="0"/>
              <a:t>Blood travels through sealed arteries from the heart to every tissue in the body. The blood itself then delivers nutrients and oxygen to the body's cells. Without blood, tissues and cells would not be able to operate as they should, and they would begin to break down and die (Knight and Nigam 2017).</a:t>
            </a:r>
          </a:p>
          <a:p>
            <a:pPr marL="0" indent="0" algn="just">
              <a:buNone/>
            </a:pPr>
            <a:r>
              <a:rPr lang="en-US" sz="3700" dirty="0"/>
              <a:t>The cardiac cycle consists of two phases. The first phase is diastole, during which the ventricles swell with blood. It starts with the aortic or pulmonary valve closing and ends with the mitral or tricuspid valve closing. The heart receives blood from the blood vessels during diastole to prepare for the ensuing contraction of the ventricles (Ozturk et al. 2016). The second phase, known as systole, starts when the ventricles tighten and release blood. It starts with the mitral or tricuspid valve closing and ends with the aortic or pulmonary valve closing. Because the pressure inside the ventricles is greater than the pressure inside the adjacent blood vessels, the blood is driven from the ventricles into the arteries.</a:t>
            </a:r>
          </a:p>
        </p:txBody>
      </p:sp>
      <p:sp>
        <p:nvSpPr>
          <p:cNvPr id="18" name="Text Placeholder 17"/>
          <p:cNvSpPr>
            <a:spLocks noGrp="1"/>
          </p:cNvSpPr>
          <p:nvPr>
            <p:ph type="body" sz="quarter" idx="31"/>
          </p:nvPr>
        </p:nvSpPr>
        <p:spPr>
          <a:xfrm>
            <a:off x="29865320" y="5238767"/>
            <a:ext cx="12801600" cy="1219200"/>
          </a:xfrm>
        </p:spPr>
        <p:txBody>
          <a:bodyPr/>
          <a:lstStyle/>
          <a:p>
            <a:r>
              <a:rPr lang="en-US" dirty="0"/>
              <a:t>Kinds of Blood Vessels</a:t>
            </a:r>
          </a:p>
        </p:txBody>
      </p:sp>
      <p:sp>
        <p:nvSpPr>
          <p:cNvPr id="34" name="Content Placeholder 33">
            <a:extLst>
              <a:ext uri="{FF2B5EF4-FFF2-40B4-BE49-F238E27FC236}">
                <a16:creationId xmlns:a16="http://schemas.microsoft.com/office/drawing/2014/main" id="{48ED81D8-A9B0-7308-E488-C0035163F786}"/>
              </a:ext>
            </a:extLst>
          </p:cNvPr>
          <p:cNvSpPr>
            <a:spLocks noGrp="1"/>
          </p:cNvSpPr>
          <p:nvPr>
            <p:ph sz="quarter" idx="32"/>
          </p:nvPr>
        </p:nvSpPr>
        <p:spPr>
          <a:xfrm>
            <a:off x="29900880" y="6811718"/>
            <a:ext cx="12801600" cy="25776482"/>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lgn="just">
              <a:buNone/>
            </a:pPr>
            <a:r>
              <a:rPr lang="en-IN" sz="3700" dirty="0"/>
              <a:t>There are mainly three mainly three types of blood vessels present in the human body system. These blood vessels are an important part of the cardiovascular system joining the circulatory function of human body with the cardiovascular system.</a:t>
            </a:r>
          </a:p>
          <a:p>
            <a:pPr marL="742950" indent="-742950" algn="just">
              <a:buAutoNum type="alphaLcParenR"/>
            </a:pPr>
            <a:r>
              <a:rPr lang="en-IN" sz="3700" dirty="0"/>
              <a:t>Arteries : </a:t>
            </a:r>
            <a:r>
              <a:rPr lang="en-US" sz="3700" dirty="0"/>
              <a:t>The oxygenated blood is transported out from the heart by this sort of blood artery. They are under intense strain because when the blood is pushed away from the heart with increased power, the pressure is raised. As a result, they have a more elastic, thick, and muscular structure (Loukas et al. 2016). In the human body, arteries have a higher proportion of elastic tissues, which helps them stretch and adapt to strain. Because they are more muscular, the smaller arteries may contract and control the blood flow. directing the flow of blood to each organ as a result. Arterioles are the branches that emerge from the ends of the arteries. They are more numerous and narrower in nature, which results in reduced blood pressure. They act as a junction between arteries and capillaries.</a:t>
            </a:r>
          </a:p>
          <a:p>
            <a:pPr marL="742950" indent="-742950" algn="just">
              <a:buAutoNum type="alphaLcParenR"/>
            </a:pPr>
            <a:r>
              <a:rPr lang="en-US" sz="3700" dirty="0"/>
              <a:t>Capillaries : The smallest and thinnest blood vessels are capillaries. It permeates all physiological tissues and is found in every one of them. Venules and arterioles join to them at this location (Byrne et al. 2016). They move the blood very close to the cells in order to exchange nutrients, gases, and waste materials.</a:t>
            </a:r>
          </a:p>
          <a:p>
            <a:pPr marL="742950" indent="-742950" algn="just">
              <a:buAutoNum type="alphaLcParenR"/>
            </a:pPr>
            <a:r>
              <a:rPr lang="en-US" sz="3700" dirty="0"/>
              <a:t>Veins : They are the return portions of the arteries. Blood pressure in veins is modest, but it is higher in arteries, arterioles, and capillaries as they contract. To return the blood to the heart, they rely on inertia, gravity, and the strength of the skeletal muscles. Vein walls are thus thinner, less elastic, and less muscular.</a:t>
            </a:r>
          </a:p>
          <a:p>
            <a:pPr marL="0" indent="0" algn="just">
              <a:buNone/>
            </a:pPr>
            <a:r>
              <a:rPr lang="en-US" sz="3700" dirty="0"/>
              <a:t>The veins have one-way valves to aid blood flow and stop blood from exiting the heart. Blood moves toward the heart as a result of muscular contraction. When the muscles are at rest until the next contraction, the blood becomes trapped (Hynes and Girling 2019). Venules, which are similar to arterioles, gather blood and send it to veins so that it can return to the heart rather than cling to capillaries.</a:t>
            </a:r>
          </a:p>
          <a:p>
            <a:pPr marL="0" indent="0" algn="just">
              <a:buNone/>
            </a:pPr>
            <a:r>
              <a:rPr lang="en-US" sz="3700" dirty="0"/>
              <a:t>The main factor of the cardiovascular system in the blood flowing through the capillaries and veins into the heart and is transported to different parts of the body. The typical human body has four to five liters of blood. Liquid makes up this connective tissue. It could maintain a healthy balance of nutrients, gases, and waste by traveling throughout the body. Its components include blood cells, platelets, and liquid plasma. The two different types of blood cells are red blood cells and white blood cells.</a:t>
            </a:r>
          </a:p>
          <a:p>
            <a:pPr marL="742950" indent="-742950" algn="just">
              <a:buAutoNum type="alphaLcParenR"/>
            </a:pPr>
            <a:endParaRPr lang="en-IN" sz="3700" dirty="0"/>
          </a:p>
        </p:txBody>
      </p:sp>
      <p:sp>
        <p:nvSpPr>
          <p:cNvPr id="5" name="TextBox 4">
            <a:extLst>
              <a:ext uri="{FF2B5EF4-FFF2-40B4-BE49-F238E27FC236}">
                <a16:creationId xmlns:a16="http://schemas.microsoft.com/office/drawing/2014/main" id="{404A05DF-CAF5-D13E-ADD5-9ED7CB3A37D3}"/>
              </a:ext>
            </a:extLst>
          </p:cNvPr>
          <p:cNvSpPr txBox="1"/>
          <p:nvPr/>
        </p:nvSpPr>
        <p:spPr>
          <a:xfrm>
            <a:off x="15363190" y="12485689"/>
            <a:ext cx="1276096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The Human Heart </a:t>
            </a:r>
            <a:r>
              <a:rPr lang="en-US" sz="3700" dirty="0"/>
              <a:t>(Knight and Nigam 2017)</a:t>
            </a:r>
            <a:endParaRPr lang="en-IN" sz="3700" dirty="0"/>
          </a:p>
        </p:txBody>
      </p:sp>
      <p:pic>
        <p:nvPicPr>
          <p:cNvPr id="2052" name="Picture 4" descr="See the source image">
            <a:extLst>
              <a:ext uri="{FF2B5EF4-FFF2-40B4-BE49-F238E27FC236}">
                <a16:creationId xmlns:a16="http://schemas.microsoft.com/office/drawing/2014/main" id="{4CAD894A-583E-1D07-3842-E9C47A28AF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63190" y="5364785"/>
            <a:ext cx="12801600" cy="682721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CBE4332E-98A8-DB1E-F4C0-22B17D6D8F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63190" y="24868868"/>
            <a:ext cx="12760960" cy="677953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3E267AA-60CD-3690-D26E-53AFAC574668}"/>
              </a:ext>
            </a:extLst>
          </p:cNvPr>
          <p:cNvSpPr txBox="1"/>
          <p:nvPr/>
        </p:nvSpPr>
        <p:spPr>
          <a:xfrm>
            <a:off x="15363190" y="31902737"/>
            <a:ext cx="1276096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Blood vessels in human body </a:t>
            </a:r>
            <a:r>
              <a:rPr lang="en-US" sz="3700" dirty="0"/>
              <a:t>(Ozturk et al. 2016)</a:t>
            </a:r>
            <a:endParaRPr lang="en-IN" sz="3700" dirty="0"/>
          </a:p>
        </p:txBody>
      </p:sp>
    </p:spTree>
    <p:extLst>
      <p:ext uri="{BB962C8B-B14F-4D97-AF65-F5344CB8AC3E}">
        <p14:creationId xmlns:p14="http://schemas.microsoft.com/office/powerpoint/2010/main" val="2990810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1500" dirty="0"/>
              <a:t>Cardiovascular System</a:t>
            </a:r>
          </a:p>
        </p:txBody>
      </p:sp>
      <p:sp>
        <p:nvSpPr>
          <p:cNvPr id="23" name="Text Placeholder 22"/>
          <p:cNvSpPr>
            <a:spLocks noGrp="1"/>
          </p:cNvSpPr>
          <p:nvPr>
            <p:ph type="body" sz="quarter" idx="36"/>
          </p:nvPr>
        </p:nvSpPr>
        <p:spPr/>
        <p:txBody>
          <a:bodyPr/>
          <a:lstStyle/>
          <a:p>
            <a:r>
              <a:rPr lang="en-US"/>
              <a:t>Your name | Teacher’s name | School</a:t>
            </a:r>
            <a:endParaRPr lang="en-US" dirty="0"/>
          </a:p>
        </p:txBody>
      </p:sp>
      <p:sp>
        <p:nvSpPr>
          <p:cNvPr id="67" name="Text Placeholder 66"/>
          <p:cNvSpPr>
            <a:spLocks noGrp="1"/>
          </p:cNvSpPr>
          <p:nvPr>
            <p:ph type="body" sz="quarter" idx="13"/>
          </p:nvPr>
        </p:nvSpPr>
        <p:spPr>
          <a:xfrm>
            <a:off x="1224280" y="5287054"/>
            <a:ext cx="12801600" cy="1170913"/>
          </a:xfrm>
        </p:spPr>
        <p:txBody>
          <a:bodyPr/>
          <a:lstStyle/>
          <a:p>
            <a:r>
              <a:rPr lang="en-US" dirty="0"/>
              <a:t>Disease of Cardiovascular system</a:t>
            </a:r>
          </a:p>
        </p:txBody>
      </p:sp>
      <p:sp>
        <p:nvSpPr>
          <p:cNvPr id="69" name="Text Placeholder 68"/>
          <p:cNvSpPr>
            <a:spLocks noGrp="1"/>
          </p:cNvSpPr>
          <p:nvPr>
            <p:ph type="body" sz="quarter" idx="39"/>
          </p:nvPr>
        </p:nvSpPr>
        <p:spPr>
          <a:xfrm>
            <a:off x="1158240" y="6608519"/>
            <a:ext cx="12801600" cy="10324280"/>
          </a:xfrm>
        </p:spPr>
        <p:style>
          <a:lnRef idx="2">
            <a:schemeClr val="dk1"/>
          </a:lnRef>
          <a:fillRef idx="1">
            <a:schemeClr val="lt1"/>
          </a:fillRef>
          <a:effectRef idx="0">
            <a:schemeClr val="dk1"/>
          </a:effectRef>
          <a:fontRef idx="minor">
            <a:schemeClr val="dk1"/>
          </a:fontRef>
        </p:style>
        <p:txBody>
          <a:bodyPr/>
          <a:lstStyle/>
          <a:p>
            <a:pPr algn="just"/>
            <a:r>
              <a:rPr lang="en-US" sz="3700" dirty="0"/>
              <a:t>Cardiovascular diseases have the potential to be deadly. When people are aware of illnesses that might affect their cardiovascular system, they are more likely to seek appropriate and prompt medical help. Heart attack is one of the major disease associated with the cardiovascular system of humans. A heart attack occurs when the blood flow to the heart is severely restricted or blocked. The blockage is frequently brought on by the buildup of fat, cholesterol, and other substances in the heart's (coronary) arteries (</a:t>
            </a:r>
            <a:r>
              <a:rPr lang="en-US" sz="3700" dirty="0" err="1"/>
              <a:t>Chruscik</a:t>
            </a:r>
            <a:r>
              <a:rPr lang="en-US" sz="3700" dirty="0"/>
              <a:t> et al. 2021). The fatty, cholesterol-containing formations are known as plaques. The process of plaque buildup is known as atherosclerosis. On rare occasions, a plaque may rupture, causing a clot to form and obstruct blood flow. A reduction in blood flow can damage or even kill a portion of the heart muscle. A heart attack is also known as a myocardial infarction. In order to survive a heart attack, immediate treatment is necessary.</a:t>
            </a:r>
          </a:p>
        </p:txBody>
      </p:sp>
      <p:sp>
        <p:nvSpPr>
          <p:cNvPr id="68" name="Text Placeholder 67"/>
          <p:cNvSpPr>
            <a:spLocks noGrp="1"/>
          </p:cNvSpPr>
          <p:nvPr>
            <p:ph type="body" sz="quarter" idx="37"/>
          </p:nvPr>
        </p:nvSpPr>
        <p:spPr>
          <a:xfrm>
            <a:off x="1158240" y="17089120"/>
            <a:ext cx="12801600" cy="1219200"/>
          </a:xfrm>
        </p:spPr>
        <p:txBody>
          <a:bodyPr/>
          <a:lstStyle/>
          <a:p>
            <a:r>
              <a:rPr lang="en-US" dirty="0"/>
              <a:t>Causes</a:t>
            </a:r>
          </a:p>
        </p:txBody>
      </p:sp>
      <p:sp>
        <p:nvSpPr>
          <p:cNvPr id="11" name="Content Placeholder 10"/>
          <p:cNvSpPr>
            <a:spLocks noGrp="1"/>
          </p:cNvSpPr>
          <p:nvPr>
            <p:ph sz="quarter" idx="38"/>
          </p:nvPr>
        </p:nvSpPr>
        <p:spPr>
          <a:xfrm>
            <a:off x="1158240" y="18464641"/>
            <a:ext cx="12801600" cy="14123559"/>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lgn="just">
              <a:buNone/>
            </a:pPr>
            <a:r>
              <a:rPr lang="en-US" sz="3700" dirty="0"/>
              <a:t>Coronary artery disease is the most common cause of heart attacks. Coronary artery disease causes one or more of the heart's (coronary) arteries to become blocked. Typically, this is caused by plaques, which are deposits of cholesterol. Arterial constriction brought on by plaques can reduce cardiac blood flow. A blood clot in the heart might develop from a ruptured plaque. </a:t>
            </a:r>
          </a:p>
          <a:p>
            <a:pPr marL="0" indent="0" algn="just">
              <a:buNone/>
            </a:pPr>
            <a:r>
              <a:rPr lang="en-US" sz="3700" dirty="0"/>
              <a:t>A heart attack might be entirely or partially caused by a blocked cardiac (coronary) artery. Heart attacks can be recognized if an electrocardiogram (ECG or EKG) indicates any specific abnormalities (ST elevation) that demand immediate invasive treatment (Smith and </a:t>
            </a:r>
            <a:r>
              <a:rPr lang="en-US" sz="3700" dirty="0" err="1"/>
              <a:t>Fernhall</a:t>
            </a:r>
            <a:r>
              <a:rPr lang="en-US" sz="3700" dirty="0"/>
              <a:t> 2022). The medical expert may utilize the ECG results to characterize different types of heart attacks. </a:t>
            </a:r>
          </a:p>
          <a:p>
            <a:pPr marL="0" indent="0" algn="just">
              <a:buNone/>
            </a:pPr>
            <a:r>
              <a:rPr lang="en-US" sz="3700" dirty="0"/>
              <a:t>All heart attack may not be the reason of blockage in arteries. Some other reasons may also include:</a:t>
            </a:r>
          </a:p>
          <a:p>
            <a:pPr marL="742950" indent="-742950" algn="just">
              <a:buAutoNum type="alphaLcParenR"/>
            </a:pPr>
            <a:r>
              <a:rPr lang="en-US" sz="3700" dirty="0"/>
              <a:t>Coronary artery spasm - This blood vessel is significantly constrained but not completely blocked. Typically, the artery has early vascular hardening brought on by smoking or other risk factors, or it has cholesterol plaques. Other terms for coronary artery spasms include </a:t>
            </a:r>
            <a:r>
              <a:rPr lang="en-US" sz="3700" dirty="0" err="1"/>
              <a:t>Prinzmetal's</a:t>
            </a:r>
            <a:r>
              <a:rPr lang="en-US" sz="3700" dirty="0"/>
              <a:t> angina, vasospastic angina, or variant angina (Greenwood et al. 2018.)</a:t>
            </a:r>
          </a:p>
          <a:p>
            <a:pPr marL="742950" indent="-742950" algn="just">
              <a:buAutoNum type="alphaLcParenR"/>
            </a:pPr>
            <a:r>
              <a:rPr lang="en-US" sz="3700" dirty="0"/>
              <a:t>Spontaneous coronary artery dissection or SCAD – It is one of the life-threatening situation which causes tear in heart and arteries. </a:t>
            </a:r>
          </a:p>
        </p:txBody>
      </p:sp>
      <p:sp>
        <p:nvSpPr>
          <p:cNvPr id="7" name="Text Placeholder 6"/>
          <p:cNvSpPr>
            <a:spLocks noGrp="1"/>
          </p:cNvSpPr>
          <p:nvPr>
            <p:ph type="body" sz="quarter" idx="17"/>
          </p:nvPr>
        </p:nvSpPr>
        <p:spPr>
          <a:xfrm>
            <a:off x="15544800" y="17245111"/>
            <a:ext cx="12801600" cy="1219200"/>
          </a:xfrm>
        </p:spPr>
        <p:txBody>
          <a:bodyPr/>
          <a:lstStyle/>
          <a:p>
            <a:r>
              <a:rPr lang="en-US" dirty="0"/>
              <a:t>Risk Factors</a:t>
            </a:r>
          </a:p>
        </p:txBody>
      </p:sp>
      <p:sp>
        <p:nvSpPr>
          <p:cNvPr id="12" name="Content Placeholder 11"/>
          <p:cNvSpPr>
            <a:spLocks noGrp="1"/>
          </p:cNvSpPr>
          <p:nvPr>
            <p:ph sz="quarter" idx="25"/>
          </p:nvPr>
        </p:nvSpPr>
        <p:spPr>
          <a:xfrm>
            <a:off x="15544800" y="18766302"/>
            <a:ext cx="12801600" cy="13875078"/>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There are several risk factors associated with heart attack. Theses risk factors includes :</a:t>
            </a:r>
          </a:p>
          <a:p>
            <a:pPr marL="742950" indent="-742950" algn="just">
              <a:buAutoNum type="alphaLcParenR"/>
            </a:pPr>
            <a:r>
              <a:rPr lang="en-US" sz="3700" dirty="0"/>
              <a:t>Age – </a:t>
            </a:r>
            <a:r>
              <a:rPr lang="en-IN" sz="3700" dirty="0"/>
              <a:t>men with an average age of 45 years and women with an average age of 55 years are more likely to experience heart attack.</a:t>
            </a:r>
          </a:p>
          <a:p>
            <a:pPr marL="742950" indent="-742950" algn="just">
              <a:buAutoNum type="alphaLcParenR"/>
            </a:pPr>
            <a:r>
              <a:rPr lang="en-IN" sz="3700" dirty="0"/>
              <a:t>Tobacco use – excessive use of tobacco is one of the major risk factor associated with heart attack among most of the patients (VanPutte et al. 2019).</a:t>
            </a:r>
          </a:p>
          <a:p>
            <a:pPr marL="742950" indent="-742950" algn="just">
              <a:buAutoNum type="alphaLcParenR"/>
            </a:pPr>
            <a:r>
              <a:rPr lang="en-IN" sz="3700" dirty="0"/>
              <a:t>High blood pressure – which time high blood pressure cause damage to the arteries which might lead heart disease like heart attack.</a:t>
            </a:r>
          </a:p>
          <a:p>
            <a:pPr marL="742950" indent="-742950" algn="just">
              <a:buAutoNum type="alphaLcParenR"/>
            </a:pPr>
            <a:r>
              <a:rPr lang="en-IN" sz="3700" dirty="0"/>
              <a:t>High cholesterol – high cholesterol individual is considered to be a life threatening condition which may result from severe heart attack a major cause of morbidity in the heart patients.</a:t>
            </a:r>
          </a:p>
          <a:p>
            <a:pPr marL="742950" indent="-742950" algn="just">
              <a:buAutoNum type="alphaLcParenR"/>
            </a:pPr>
            <a:r>
              <a:rPr lang="en-IN" sz="3700" dirty="0"/>
              <a:t>Metabolic syndrome - </a:t>
            </a:r>
            <a:r>
              <a:rPr lang="en-US" sz="3700" dirty="0"/>
              <a:t>This disease is characterized by an central obesity, high blood pressure, low good cholesterol, high triglycerides, and high blood sugar. If an individual have metabolic syndrome, he has a risk of developing heart disease is twice as high as if they do not have it in the first place (</a:t>
            </a:r>
            <a:r>
              <a:rPr lang="en-US" sz="3700" dirty="0" err="1"/>
              <a:t>Piekarz</a:t>
            </a:r>
            <a:r>
              <a:rPr lang="en-US" sz="3700" dirty="0"/>
              <a:t> et al. 2021).</a:t>
            </a:r>
          </a:p>
        </p:txBody>
      </p:sp>
      <p:sp>
        <p:nvSpPr>
          <p:cNvPr id="18" name="Text Placeholder 17"/>
          <p:cNvSpPr>
            <a:spLocks noGrp="1"/>
          </p:cNvSpPr>
          <p:nvPr>
            <p:ph type="body" sz="quarter" idx="31"/>
          </p:nvPr>
        </p:nvSpPr>
        <p:spPr>
          <a:xfrm>
            <a:off x="29555440" y="17740086"/>
            <a:ext cx="12801600" cy="1219200"/>
          </a:xfrm>
        </p:spPr>
        <p:txBody>
          <a:bodyPr/>
          <a:lstStyle/>
          <a:p>
            <a:r>
              <a:rPr lang="en-US" dirty="0"/>
              <a:t>Kinds of Blood Vessels</a:t>
            </a:r>
          </a:p>
        </p:txBody>
      </p:sp>
      <p:sp>
        <p:nvSpPr>
          <p:cNvPr id="34" name="Content Placeholder 33">
            <a:extLst>
              <a:ext uri="{FF2B5EF4-FFF2-40B4-BE49-F238E27FC236}">
                <a16:creationId xmlns:a16="http://schemas.microsoft.com/office/drawing/2014/main" id="{48ED81D8-A9B0-7308-E488-C0035163F786}"/>
              </a:ext>
            </a:extLst>
          </p:cNvPr>
          <p:cNvSpPr>
            <a:spLocks noGrp="1"/>
          </p:cNvSpPr>
          <p:nvPr>
            <p:ph sz="quarter" idx="32"/>
          </p:nvPr>
        </p:nvSpPr>
        <p:spPr>
          <a:xfrm>
            <a:off x="29555440" y="19157494"/>
            <a:ext cx="12801600" cy="13430706"/>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Aaronson, P.I., Ward, J.P. and Connolly, M.J., 2020. </a:t>
            </a:r>
            <a:r>
              <a:rPr lang="en-IN" sz="1800" b="1" i="1" dirty="0">
                <a:effectLst/>
                <a:ea typeface="Arial" panose="020B0604020202020204" pitchFamily="34" charset="0"/>
                <a:cs typeface="Arial" panose="020B0604020202020204" pitchFamily="34" charset="0"/>
              </a:rPr>
              <a:t>The cardiovascular system at a glance</a:t>
            </a:r>
            <a:r>
              <a:rPr lang="en-IN" sz="1800" b="1" dirty="0">
                <a:effectLst/>
                <a:ea typeface="Arial" panose="020B0604020202020204" pitchFamily="34" charset="0"/>
                <a:cs typeface="Arial" panose="020B0604020202020204" pitchFamily="34" charset="0"/>
              </a:rPr>
              <a:t>. John Wiley &amp; Sons.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Bartholomew, E.F. and Martini, F., 2017. </a:t>
            </a:r>
            <a:r>
              <a:rPr lang="en-IN" sz="1800" b="1" i="1" dirty="0">
                <a:effectLst/>
                <a:ea typeface="Arial" panose="020B0604020202020204" pitchFamily="34" charset="0"/>
                <a:cs typeface="Arial" panose="020B0604020202020204" pitchFamily="34" charset="0"/>
              </a:rPr>
              <a:t>Essentials of anatomy and physiology</a:t>
            </a:r>
            <a:r>
              <a:rPr lang="en-IN" sz="1800" b="1" dirty="0">
                <a:effectLst/>
                <a:ea typeface="Arial" panose="020B0604020202020204" pitchFamily="34" charset="0"/>
                <a:cs typeface="Arial" panose="020B0604020202020204" pitchFamily="34" charset="0"/>
              </a:rPr>
              <a:t>. Pearson.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Burggren, W.W. and Bagatto, B., 2020. Cardiovascular anatomy and physiology. In </a:t>
            </a:r>
            <a:r>
              <a:rPr lang="en-IN" sz="1800" b="1" i="1" dirty="0">
                <a:effectLst/>
                <a:ea typeface="Arial" panose="020B0604020202020204" pitchFamily="34" charset="0"/>
                <a:cs typeface="Arial" panose="020B0604020202020204" pitchFamily="34" charset="0"/>
              </a:rPr>
              <a:t>Fish larval physiology</a:t>
            </a:r>
            <a:r>
              <a:rPr lang="en-IN" sz="1800" b="1" dirty="0">
                <a:effectLst/>
                <a:ea typeface="Arial" panose="020B0604020202020204" pitchFamily="34" charset="0"/>
                <a:cs typeface="Arial" panose="020B0604020202020204" pitchFamily="34" charset="0"/>
              </a:rPr>
              <a:t> (pp. 119-161). CRC Press.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Byrne, N., Velasco Forte, M., Tandon, A., Valverde, I. and Hussain, T., 2016. A systematic review of image segmentation methodology, used in the additive manufacture of patient-specific 3D printed models of the cardiovascular system. </a:t>
            </a:r>
            <a:r>
              <a:rPr lang="en-IN" sz="1800" b="1" i="1" dirty="0">
                <a:effectLst/>
                <a:ea typeface="Arial" panose="020B0604020202020204" pitchFamily="34" charset="0"/>
                <a:cs typeface="Arial" panose="020B0604020202020204" pitchFamily="34" charset="0"/>
              </a:rPr>
              <a:t>JRSM cardiovascular disease</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5</a:t>
            </a:r>
            <a:r>
              <a:rPr lang="en-IN" sz="1800" b="1" dirty="0">
                <a:effectLst/>
                <a:ea typeface="Arial" panose="020B0604020202020204" pitchFamily="34" charset="0"/>
                <a:cs typeface="Arial" panose="020B0604020202020204" pitchFamily="34" charset="0"/>
              </a:rPr>
              <a:t>, p.2048004016645467.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Chruscik</a:t>
            </a:r>
            <a:r>
              <a:rPr lang="en-US" sz="1800" b="1" dirty="0">
                <a:solidFill>
                  <a:srgbClr val="222222"/>
                </a:solidFill>
                <a:effectLst/>
                <a:ea typeface="Arial" panose="020B0604020202020204" pitchFamily="34" charset="0"/>
                <a:cs typeface="Arial" panose="020B0604020202020204" pitchFamily="34" charset="0"/>
              </a:rPr>
              <a:t>, A., </a:t>
            </a:r>
            <a:r>
              <a:rPr lang="en-US" sz="1800" b="1" dirty="0" err="1">
                <a:solidFill>
                  <a:srgbClr val="222222"/>
                </a:solidFill>
                <a:effectLst/>
                <a:ea typeface="Arial" panose="020B0604020202020204" pitchFamily="34" charset="0"/>
                <a:cs typeface="Arial" panose="020B0604020202020204" pitchFamily="34" charset="0"/>
              </a:rPr>
              <a:t>Kauter</a:t>
            </a:r>
            <a:r>
              <a:rPr lang="en-US" sz="1800" b="1" dirty="0">
                <a:solidFill>
                  <a:srgbClr val="222222"/>
                </a:solidFill>
                <a:effectLst/>
                <a:ea typeface="Arial" panose="020B0604020202020204" pitchFamily="34" charset="0"/>
                <a:cs typeface="Arial" panose="020B0604020202020204" pitchFamily="34" charset="0"/>
              </a:rPr>
              <a:t>, K., </a:t>
            </a:r>
            <a:r>
              <a:rPr lang="en-US" sz="1800" b="1" dirty="0" err="1">
                <a:solidFill>
                  <a:srgbClr val="222222"/>
                </a:solidFill>
                <a:effectLst/>
                <a:ea typeface="Arial" panose="020B0604020202020204" pitchFamily="34" charset="0"/>
                <a:cs typeface="Arial" panose="020B0604020202020204" pitchFamily="34" charset="0"/>
              </a:rPr>
              <a:t>Windus</a:t>
            </a:r>
            <a:r>
              <a:rPr lang="en-US" sz="1800" b="1" dirty="0">
                <a:solidFill>
                  <a:srgbClr val="222222"/>
                </a:solidFill>
                <a:effectLst/>
                <a:ea typeface="Arial" panose="020B0604020202020204" pitchFamily="34" charset="0"/>
                <a:cs typeface="Arial" panose="020B0604020202020204" pitchFamily="34" charset="0"/>
              </a:rPr>
              <a:t>, L. and Whiteside, E., 2021. </a:t>
            </a:r>
            <a:r>
              <a:rPr lang="en-IN" sz="1800" b="1" i="1" dirty="0">
                <a:effectLst/>
                <a:ea typeface="Arial" panose="020B0604020202020204" pitchFamily="34" charset="0"/>
                <a:cs typeface="Arial" panose="020B0604020202020204" pitchFamily="34" charset="0"/>
              </a:rPr>
              <a:t>Fundamentals of anatomy and physiology</a:t>
            </a:r>
            <a:r>
              <a:rPr lang="en-IN" sz="1800" b="1" dirty="0">
                <a:effectLst/>
                <a:ea typeface="Arial" panose="020B0604020202020204" pitchFamily="34" charset="0"/>
                <a:cs typeface="Arial" panose="020B0604020202020204" pitchFamily="34" charset="0"/>
              </a:rPr>
              <a:t>. University of Southern Queensland.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Csige</a:t>
            </a:r>
            <a:r>
              <a:rPr lang="en-US" sz="1800" b="1" dirty="0">
                <a:solidFill>
                  <a:srgbClr val="222222"/>
                </a:solidFill>
                <a:effectLst/>
                <a:ea typeface="Arial" panose="020B0604020202020204" pitchFamily="34" charset="0"/>
                <a:cs typeface="Arial" panose="020B0604020202020204" pitchFamily="34" charset="0"/>
              </a:rPr>
              <a:t>, I., </a:t>
            </a:r>
            <a:r>
              <a:rPr lang="en-US" sz="1800" b="1" dirty="0" err="1">
                <a:solidFill>
                  <a:srgbClr val="222222"/>
                </a:solidFill>
                <a:effectLst/>
                <a:ea typeface="Arial" panose="020B0604020202020204" pitchFamily="34" charset="0"/>
                <a:cs typeface="Arial" panose="020B0604020202020204" pitchFamily="34" charset="0"/>
              </a:rPr>
              <a:t>Ujvárosy</a:t>
            </a:r>
            <a:r>
              <a:rPr lang="en-US" sz="1800" b="1" dirty="0">
                <a:solidFill>
                  <a:srgbClr val="222222"/>
                </a:solidFill>
                <a:effectLst/>
                <a:ea typeface="Arial" panose="020B0604020202020204" pitchFamily="34" charset="0"/>
                <a:cs typeface="Arial" panose="020B0604020202020204" pitchFamily="34" charset="0"/>
              </a:rPr>
              <a:t>, D., </a:t>
            </a:r>
            <a:r>
              <a:rPr lang="en-US" sz="1800" b="1" dirty="0" err="1">
                <a:solidFill>
                  <a:srgbClr val="222222"/>
                </a:solidFill>
                <a:effectLst/>
                <a:ea typeface="Arial" panose="020B0604020202020204" pitchFamily="34" charset="0"/>
                <a:cs typeface="Arial" panose="020B0604020202020204" pitchFamily="34" charset="0"/>
              </a:rPr>
              <a:t>Szabó</a:t>
            </a:r>
            <a:r>
              <a:rPr lang="en-US" sz="1800" b="1" dirty="0">
                <a:solidFill>
                  <a:srgbClr val="222222"/>
                </a:solidFill>
                <a:effectLst/>
                <a:ea typeface="Arial" panose="020B0604020202020204" pitchFamily="34" charset="0"/>
                <a:cs typeface="Arial" panose="020B0604020202020204" pitchFamily="34" charset="0"/>
              </a:rPr>
              <a:t>, Z., </a:t>
            </a:r>
            <a:r>
              <a:rPr lang="en-US" sz="1800" b="1" dirty="0" err="1">
                <a:solidFill>
                  <a:srgbClr val="222222"/>
                </a:solidFill>
                <a:effectLst/>
                <a:ea typeface="Arial" panose="020B0604020202020204" pitchFamily="34" charset="0"/>
                <a:cs typeface="Arial" panose="020B0604020202020204" pitchFamily="34" charset="0"/>
              </a:rPr>
              <a:t>Lőrincz</a:t>
            </a:r>
            <a:r>
              <a:rPr lang="en-US" sz="1800" b="1" dirty="0">
                <a:solidFill>
                  <a:srgbClr val="222222"/>
                </a:solidFill>
                <a:effectLst/>
                <a:ea typeface="Arial" panose="020B0604020202020204" pitchFamily="34" charset="0"/>
                <a:cs typeface="Arial" panose="020B0604020202020204" pitchFamily="34" charset="0"/>
              </a:rPr>
              <a:t>, I., </a:t>
            </a:r>
            <a:r>
              <a:rPr lang="en-US" sz="1800" b="1" dirty="0" err="1">
                <a:solidFill>
                  <a:srgbClr val="222222"/>
                </a:solidFill>
                <a:effectLst/>
                <a:ea typeface="Arial" panose="020B0604020202020204" pitchFamily="34" charset="0"/>
                <a:cs typeface="Arial" panose="020B0604020202020204" pitchFamily="34" charset="0"/>
              </a:rPr>
              <a:t>Paragh</a:t>
            </a:r>
            <a:r>
              <a:rPr lang="en-US" sz="1800" b="1" dirty="0">
                <a:solidFill>
                  <a:srgbClr val="222222"/>
                </a:solidFill>
                <a:effectLst/>
                <a:ea typeface="Arial" panose="020B0604020202020204" pitchFamily="34" charset="0"/>
                <a:cs typeface="Arial" panose="020B0604020202020204" pitchFamily="34" charset="0"/>
              </a:rPr>
              <a:t>, G., </a:t>
            </a:r>
            <a:r>
              <a:rPr lang="en-US" sz="1800" b="1" dirty="0" err="1">
                <a:solidFill>
                  <a:srgbClr val="222222"/>
                </a:solidFill>
                <a:effectLst/>
                <a:ea typeface="Arial" panose="020B0604020202020204" pitchFamily="34" charset="0"/>
                <a:cs typeface="Arial" panose="020B0604020202020204" pitchFamily="34" charset="0"/>
              </a:rPr>
              <a:t>Harangi</a:t>
            </a:r>
            <a:r>
              <a:rPr lang="en-US" sz="1800" b="1" dirty="0">
                <a:solidFill>
                  <a:srgbClr val="222222"/>
                </a:solidFill>
                <a:effectLst/>
                <a:ea typeface="Arial" panose="020B0604020202020204" pitchFamily="34" charset="0"/>
                <a:cs typeface="Arial" panose="020B0604020202020204" pitchFamily="34" charset="0"/>
              </a:rPr>
              <a:t>, M. and </a:t>
            </a:r>
            <a:r>
              <a:rPr lang="en-US" sz="1800" b="1" dirty="0" err="1">
                <a:solidFill>
                  <a:srgbClr val="222222"/>
                </a:solidFill>
                <a:effectLst/>
                <a:ea typeface="Arial" panose="020B0604020202020204" pitchFamily="34" charset="0"/>
                <a:cs typeface="Arial" panose="020B0604020202020204" pitchFamily="34" charset="0"/>
              </a:rPr>
              <a:t>Somodi</a:t>
            </a:r>
            <a:r>
              <a:rPr lang="en-US" sz="1800" b="1" dirty="0">
                <a:solidFill>
                  <a:srgbClr val="222222"/>
                </a:solidFill>
                <a:effectLst/>
                <a:ea typeface="Arial" panose="020B0604020202020204" pitchFamily="34" charset="0"/>
                <a:cs typeface="Arial" panose="020B0604020202020204" pitchFamily="34" charset="0"/>
              </a:rPr>
              <a:t>, S., 2018. The impact of obesity on the cardiovascular system. </a:t>
            </a:r>
            <a:r>
              <a:rPr lang="en-IN" sz="1800" b="1" i="1" dirty="0">
                <a:effectLst/>
                <a:ea typeface="Arial" panose="020B0604020202020204" pitchFamily="34" charset="0"/>
                <a:cs typeface="Arial" panose="020B0604020202020204" pitchFamily="34" charset="0"/>
              </a:rPr>
              <a:t>Journal of diabetes research</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2018</a:t>
            </a:r>
            <a:r>
              <a:rPr lang="en-IN" sz="1800" b="1" dirty="0">
                <a:effectLst/>
                <a:ea typeface="Arial" panose="020B0604020202020204" pitchFamily="34" charset="0"/>
                <a:cs typeface="Arial" panose="020B0604020202020204" pitchFamily="34" charset="0"/>
              </a:rPr>
              <a:t>.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Eliason, E.J. and Anttila, K., 2017. Temperature and the cardiovascular system. </a:t>
            </a:r>
            <a:r>
              <a:rPr lang="en-IN" sz="1800" b="1" i="1" dirty="0">
                <a:effectLst/>
                <a:ea typeface="Arial" panose="020B0604020202020204" pitchFamily="34" charset="0"/>
                <a:cs typeface="Arial" panose="020B0604020202020204" pitchFamily="34" charset="0"/>
              </a:rPr>
              <a:t>Fish physiology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36</a:t>
            </a:r>
            <a:r>
              <a:rPr lang="en-IN" sz="1800" b="1" dirty="0">
                <a:effectLst/>
                <a:ea typeface="Arial" panose="020B0604020202020204" pitchFamily="34" charset="0"/>
                <a:cs typeface="Arial" panose="020B0604020202020204" pitchFamily="34" charset="0"/>
              </a:rPr>
              <a:t>, pp.235-297.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Greenwood, B.N., Carnahan, S. and Huang, L., 2018. Patient–physician gender concordance and increased mortality among female heart attack patients. </a:t>
            </a:r>
            <a:r>
              <a:rPr lang="en-IN" sz="1800" b="1" i="1" dirty="0">
                <a:effectLst/>
                <a:ea typeface="Arial" panose="020B0604020202020204" pitchFamily="34" charset="0"/>
                <a:cs typeface="Arial" panose="020B0604020202020204" pitchFamily="34" charset="0"/>
              </a:rPr>
              <a:t>Proceedings of the National Academy of Sciences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115</a:t>
            </a:r>
            <a:r>
              <a:rPr lang="en-IN" sz="1800" b="1" dirty="0">
                <a:effectLst/>
                <a:ea typeface="Arial" panose="020B0604020202020204" pitchFamily="34" charset="0"/>
                <a:cs typeface="Arial" panose="020B0604020202020204" pitchFamily="34" charset="0"/>
              </a:rPr>
              <a:t>(34), pp.8569-8574.</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Hynes, B. and Girling, S.J., 2019. Cardiovascular and haemopoietic systems. In </a:t>
            </a:r>
            <a:r>
              <a:rPr lang="en-IN" sz="1800" b="1" i="1" dirty="0">
                <a:effectLst/>
                <a:ea typeface="Arial" panose="020B0604020202020204" pitchFamily="34" charset="0"/>
                <a:cs typeface="Arial" panose="020B0604020202020204" pitchFamily="34" charset="0"/>
              </a:rPr>
              <a:t>BSAVA manual of reptiles</a:t>
            </a:r>
            <a:r>
              <a:rPr lang="en-IN" sz="1800" b="1" dirty="0">
                <a:effectLst/>
                <a:ea typeface="Arial" panose="020B0604020202020204" pitchFamily="34" charset="0"/>
                <a:cs typeface="Arial" panose="020B0604020202020204" pitchFamily="34" charset="0"/>
              </a:rPr>
              <a:t> (pp. 323-341). BSAVA Library.</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Knight, J. and Nigam, Y., 2017. Anatomy and physiology of ageing 1: The cardiovascular system. </a:t>
            </a:r>
            <a:r>
              <a:rPr lang="en-IN" sz="1800" b="1" i="1" dirty="0" err="1">
                <a:effectLst/>
                <a:ea typeface="Arial" panose="020B0604020202020204" pitchFamily="34" charset="0"/>
                <a:cs typeface="Arial" panose="020B0604020202020204" pitchFamily="34" charset="0"/>
              </a:rPr>
              <a:t>Nurs</a:t>
            </a:r>
            <a:r>
              <a:rPr lang="en-IN" sz="1800" b="1" i="1" dirty="0">
                <a:effectLst/>
                <a:ea typeface="Arial" panose="020B0604020202020204" pitchFamily="34" charset="0"/>
                <a:cs typeface="Arial" panose="020B0604020202020204" pitchFamily="34" charset="0"/>
              </a:rPr>
              <a:t>. Times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113</a:t>
            </a:r>
            <a:r>
              <a:rPr lang="en-IN" sz="1800" b="1" dirty="0">
                <a:effectLst/>
                <a:ea typeface="Arial" panose="020B0604020202020204" pitchFamily="34" charset="0"/>
                <a:cs typeface="Arial" panose="020B0604020202020204" pitchFamily="34" charset="0"/>
              </a:rPr>
              <a:t>, pp.22-24.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Kroeker, C.G., 2018. Cardiovascular system: anatomy and physiology. </a:t>
            </a:r>
            <a:r>
              <a:rPr lang="en-IN" sz="1800" b="1" i="1" dirty="0">
                <a:effectLst/>
                <a:ea typeface="Arial" panose="020B0604020202020204" pitchFamily="34" charset="0"/>
                <a:cs typeface="Arial" panose="020B0604020202020204" pitchFamily="34" charset="0"/>
              </a:rPr>
              <a:t>Cardiovascular Mechanics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a:t>
            </a:r>
            <a:r>
              <a:rPr lang="en-IN" sz="1800" b="1" dirty="0">
                <a:effectLst/>
                <a:ea typeface="Arial" panose="020B0604020202020204" pitchFamily="34" charset="0"/>
                <a:cs typeface="Arial" panose="020B0604020202020204" pitchFamily="34" charset="0"/>
              </a:rPr>
              <a:t>(5), p.1.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Loukas, M., Youssef, P., </a:t>
            </a:r>
            <a:r>
              <a:rPr lang="en-US" sz="1800" b="1" dirty="0" err="1">
                <a:solidFill>
                  <a:srgbClr val="222222"/>
                </a:solidFill>
                <a:effectLst/>
                <a:ea typeface="Arial" panose="020B0604020202020204" pitchFamily="34" charset="0"/>
                <a:cs typeface="Arial" panose="020B0604020202020204" pitchFamily="34" charset="0"/>
              </a:rPr>
              <a:t>Gielecki</a:t>
            </a:r>
            <a:r>
              <a:rPr lang="en-US" sz="1800" b="1" dirty="0">
                <a:solidFill>
                  <a:srgbClr val="222222"/>
                </a:solidFill>
                <a:effectLst/>
                <a:ea typeface="Arial" panose="020B0604020202020204" pitchFamily="34" charset="0"/>
                <a:cs typeface="Arial" panose="020B0604020202020204" pitchFamily="34" charset="0"/>
              </a:rPr>
              <a:t>, J., </a:t>
            </a:r>
            <a:r>
              <a:rPr lang="en-US" sz="1800" b="1" dirty="0" err="1">
                <a:solidFill>
                  <a:srgbClr val="222222"/>
                </a:solidFill>
                <a:effectLst/>
                <a:ea typeface="Arial" panose="020B0604020202020204" pitchFamily="34" charset="0"/>
                <a:cs typeface="Arial" panose="020B0604020202020204" pitchFamily="34" charset="0"/>
              </a:rPr>
              <a:t>Walocha</a:t>
            </a:r>
            <a:r>
              <a:rPr lang="en-US" sz="1800" b="1" dirty="0">
                <a:solidFill>
                  <a:srgbClr val="222222"/>
                </a:solidFill>
                <a:effectLst/>
                <a:ea typeface="Arial" panose="020B0604020202020204" pitchFamily="34" charset="0"/>
                <a:cs typeface="Arial" panose="020B0604020202020204" pitchFamily="34" charset="0"/>
              </a:rPr>
              <a:t>, J., </a:t>
            </a:r>
            <a:r>
              <a:rPr lang="en-US" sz="1800" b="1" dirty="0" err="1">
                <a:solidFill>
                  <a:srgbClr val="222222"/>
                </a:solidFill>
                <a:effectLst/>
                <a:ea typeface="Arial" panose="020B0604020202020204" pitchFamily="34" charset="0"/>
                <a:cs typeface="Arial" panose="020B0604020202020204" pitchFamily="34" charset="0"/>
              </a:rPr>
              <a:t>Natsis</a:t>
            </a:r>
            <a:r>
              <a:rPr lang="en-US" sz="1800" b="1" dirty="0">
                <a:solidFill>
                  <a:srgbClr val="222222"/>
                </a:solidFill>
                <a:effectLst/>
                <a:ea typeface="Arial" panose="020B0604020202020204" pitchFamily="34" charset="0"/>
                <a:cs typeface="Arial" panose="020B0604020202020204" pitchFamily="34" charset="0"/>
              </a:rPr>
              <a:t>, K. and Tubbs, R.S., 2016. History of cardiac anatomy: a comprehensive review from the Egyptians to today. </a:t>
            </a:r>
            <a:r>
              <a:rPr lang="en-IN" sz="1800" b="1" i="1" dirty="0">
                <a:effectLst/>
                <a:ea typeface="Arial" panose="020B0604020202020204" pitchFamily="34" charset="0"/>
                <a:cs typeface="Arial" panose="020B0604020202020204" pitchFamily="34" charset="0"/>
              </a:rPr>
              <a:t>Clinical Anatomy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29</a:t>
            </a:r>
            <a:r>
              <a:rPr lang="en-IN" sz="1800" b="1" dirty="0">
                <a:effectLst/>
                <a:ea typeface="Arial" panose="020B0604020202020204" pitchFamily="34" charset="0"/>
                <a:cs typeface="Arial" panose="020B0604020202020204" pitchFamily="34" charset="0"/>
              </a:rPr>
              <a:t>(3), pp.270-284.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Madjid</a:t>
            </a:r>
            <a:r>
              <a:rPr lang="en-US" sz="1800" b="1" dirty="0">
                <a:solidFill>
                  <a:srgbClr val="222222"/>
                </a:solidFill>
                <a:effectLst/>
                <a:ea typeface="Arial" panose="020B0604020202020204" pitchFamily="34" charset="0"/>
                <a:cs typeface="Arial" panose="020B0604020202020204" pitchFamily="34" charset="0"/>
              </a:rPr>
              <a:t>, M., </a:t>
            </a:r>
            <a:r>
              <a:rPr lang="en-US" sz="1800" b="1" dirty="0" err="1">
                <a:solidFill>
                  <a:srgbClr val="222222"/>
                </a:solidFill>
                <a:effectLst/>
                <a:ea typeface="Arial" panose="020B0604020202020204" pitchFamily="34" charset="0"/>
                <a:cs typeface="Arial" panose="020B0604020202020204" pitchFamily="34" charset="0"/>
              </a:rPr>
              <a:t>Safavi-Naeini</a:t>
            </a:r>
            <a:r>
              <a:rPr lang="en-US" sz="1800" b="1" dirty="0">
                <a:solidFill>
                  <a:srgbClr val="222222"/>
                </a:solidFill>
                <a:effectLst/>
                <a:ea typeface="Arial" panose="020B0604020202020204" pitchFamily="34" charset="0"/>
                <a:cs typeface="Arial" panose="020B0604020202020204" pitchFamily="34" charset="0"/>
              </a:rPr>
              <a:t>, P., Solomon, S.D. and </a:t>
            </a:r>
            <a:r>
              <a:rPr lang="en-US" sz="1800" b="1" dirty="0" err="1">
                <a:solidFill>
                  <a:srgbClr val="222222"/>
                </a:solidFill>
                <a:effectLst/>
                <a:ea typeface="Arial" panose="020B0604020202020204" pitchFamily="34" charset="0"/>
                <a:cs typeface="Arial" panose="020B0604020202020204" pitchFamily="34" charset="0"/>
              </a:rPr>
              <a:t>Vardeny</a:t>
            </a:r>
            <a:r>
              <a:rPr lang="en-US" sz="1800" b="1" dirty="0">
                <a:solidFill>
                  <a:srgbClr val="222222"/>
                </a:solidFill>
                <a:effectLst/>
                <a:ea typeface="Arial" panose="020B0604020202020204" pitchFamily="34" charset="0"/>
                <a:cs typeface="Arial" panose="020B0604020202020204" pitchFamily="34" charset="0"/>
              </a:rPr>
              <a:t>, O., 2020. Potential effects of coronaviruses on the cardiovascular system: a review. </a:t>
            </a:r>
            <a:r>
              <a:rPr lang="en-IN" sz="1800" b="1" i="1" dirty="0">
                <a:effectLst/>
                <a:ea typeface="Arial" panose="020B0604020202020204" pitchFamily="34" charset="0"/>
                <a:cs typeface="Arial" panose="020B0604020202020204" pitchFamily="34" charset="0"/>
              </a:rPr>
              <a:t>JAMA cardiology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5</a:t>
            </a:r>
            <a:r>
              <a:rPr lang="en-IN" sz="1800" b="1" dirty="0">
                <a:effectLst/>
                <a:ea typeface="Arial" panose="020B0604020202020204" pitchFamily="34" charset="0"/>
                <a:cs typeface="Arial" panose="020B0604020202020204" pitchFamily="34" charset="0"/>
              </a:rPr>
              <a:t>(7), pp.831-840.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Ozturk, S., Yalta, K. and </a:t>
            </a:r>
            <a:r>
              <a:rPr lang="en-US" sz="1800" b="1" dirty="0" err="1">
                <a:solidFill>
                  <a:srgbClr val="222222"/>
                </a:solidFill>
                <a:effectLst/>
                <a:ea typeface="Arial" panose="020B0604020202020204" pitchFamily="34" charset="0"/>
                <a:cs typeface="Arial" panose="020B0604020202020204" pitchFamily="34" charset="0"/>
              </a:rPr>
              <a:t>Yetkin</a:t>
            </a:r>
            <a:r>
              <a:rPr lang="en-US" sz="1800" b="1" dirty="0">
                <a:solidFill>
                  <a:srgbClr val="222222"/>
                </a:solidFill>
                <a:effectLst/>
                <a:ea typeface="Arial" panose="020B0604020202020204" pitchFamily="34" charset="0"/>
                <a:cs typeface="Arial" panose="020B0604020202020204" pitchFamily="34" charset="0"/>
              </a:rPr>
              <a:t>, E., 2016. Golden ratio: A subtle regulator in our body and cardiovascular system?. </a:t>
            </a:r>
            <a:r>
              <a:rPr lang="en-IN" sz="1800" b="1" i="1" dirty="0">
                <a:effectLst/>
                <a:ea typeface="Arial" panose="020B0604020202020204" pitchFamily="34" charset="0"/>
                <a:cs typeface="Arial" panose="020B0604020202020204" pitchFamily="34" charset="0"/>
              </a:rPr>
              <a:t>International Journal of Cardiology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223</a:t>
            </a:r>
            <a:r>
              <a:rPr lang="en-IN" sz="1800" b="1" dirty="0">
                <a:effectLst/>
                <a:ea typeface="Arial" panose="020B0604020202020204" pitchFamily="34" charset="0"/>
                <a:cs typeface="Arial" panose="020B0604020202020204" pitchFamily="34" charset="0"/>
              </a:rPr>
              <a:t>, pp.143-145.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Paneni</a:t>
            </a:r>
            <a:r>
              <a:rPr lang="en-US" sz="1800" b="1" dirty="0">
                <a:solidFill>
                  <a:srgbClr val="222222"/>
                </a:solidFill>
                <a:effectLst/>
                <a:ea typeface="Arial" panose="020B0604020202020204" pitchFamily="34" charset="0"/>
                <a:cs typeface="Arial" panose="020B0604020202020204" pitchFamily="34" charset="0"/>
              </a:rPr>
              <a:t>, F., Diaz </a:t>
            </a:r>
            <a:r>
              <a:rPr lang="en-US" sz="1800" b="1" dirty="0" err="1">
                <a:solidFill>
                  <a:srgbClr val="222222"/>
                </a:solidFill>
                <a:effectLst/>
                <a:ea typeface="Arial" panose="020B0604020202020204" pitchFamily="34" charset="0"/>
                <a:cs typeface="Arial" panose="020B0604020202020204" pitchFamily="34" charset="0"/>
              </a:rPr>
              <a:t>Cañestro</a:t>
            </a:r>
            <a:r>
              <a:rPr lang="en-US" sz="1800" b="1" dirty="0">
                <a:solidFill>
                  <a:srgbClr val="222222"/>
                </a:solidFill>
                <a:effectLst/>
                <a:ea typeface="Arial" panose="020B0604020202020204" pitchFamily="34" charset="0"/>
                <a:cs typeface="Arial" panose="020B0604020202020204" pitchFamily="34" charset="0"/>
              </a:rPr>
              <a:t>, C., Libby, P., </a:t>
            </a:r>
            <a:r>
              <a:rPr lang="en-US" sz="1800" b="1" dirty="0" err="1">
                <a:solidFill>
                  <a:srgbClr val="222222"/>
                </a:solidFill>
                <a:effectLst/>
                <a:ea typeface="Arial" panose="020B0604020202020204" pitchFamily="34" charset="0"/>
                <a:cs typeface="Arial" panose="020B0604020202020204" pitchFamily="34" charset="0"/>
              </a:rPr>
              <a:t>Lüscher</a:t>
            </a:r>
            <a:r>
              <a:rPr lang="en-US" sz="1800" b="1" dirty="0">
                <a:solidFill>
                  <a:srgbClr val="222222"/>
                </a:solidFill>
                <a:effectLst/>
                <a:ea typeface="Arial" panose="020B0604020202020204" pitchFamily="34" charset="0"/>
                <a:cs typeface="Arial" panose="020B0604020202020204" pitchFamily="34" charset="0"/>
              </a:rPr>
              <a:t>, T.F. and </a:t>
            </a:r>
            <a:r>
              <a:rPr lang="en-US" sz="1800" b="1" dirty="0" err="1">
                <a:solidFill>
                  <a:srgbClr val="222222"/>
                </a:solidFill>
                <a:effectLst/>
                <a:ea typeface="Arial" panose="020B0604020202020204" pitchFamily="34" charset="0"/>
                <a:cs typeface="Arial" panose="020B0604020202020204" pitchFamily="34" charset="0"/>
              </a:rPr>
              <a:t>Camici</a:t>
            </a:r>
            <a:r>
              <a:rPr lang="en-US" sz="1800" b="1" dirty="0">
                <a:solidFill>
                  <a:srgbClr val="222222"/>
                </a:solidFill>
                <a:effectLst/>
                <a:ea typeface="Arial" panose="020B0604020202020204" pitchFamily="34" charset="0"/>
                <a:cs typeface="Arial" panose="020B0604020202020204" pitchFamily="34" charset="0"/>
              </a:rPr>
              <a:t>, G.G., 2017. The aging cardiovascular system: understanding it at the cellular and clinical levels. </a:t>
            </a:r>
            <a:r>
              <a:rPr lang="en-IN" sz="1800" b="1" i="1" dirty="0">
                <a:effectLst/>
                <a:ea typeface="Arial" panose="020B0604020202020204" pitchFamily="34" charset="0"/>
                <a:cs typeface="Arial" panose="020B0604020202020204" pitchFamily="34" charset="0"/>
              </a:rPr>
              <a:t>Journal of the American College of Cardiology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69</a:t>
            </a:r>
            <a:r>
              <a:rPr lang="en-IN" sz="1800" b="1" dirty="0">
                <a:effectLst/>
                <a:ea typeface="Arial" panose="020B0604020202020204" pitchFamily="34" charset="0"/>
                <a:cs typeface="Arial" panose="020B0604020202020204" pitchFamily="34" charset="0"/>
              </a:rPr>
              <a:t>(15), pp.1952-1967.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Piekarz</a:t>
            </a:r>
            <a:r>
              <a:rPr lang="en-US" sz="1800" b="1" dirty="0">
                <a:solidFill>
                  <a:srgbClr val="222222"/>
                </a:solidFill>
                <a:effectLst/>
                <a:ea typeface="Arial" panose="020B0604020202020204" pitchFamily="34" charset="0"/>
                <a:cs typeface="Arial" panose="020B0604020202020204" pitchFamily="34" charset="0"/>
              </a:rPr>
              <a:t>, H., </a:t>
            </a:r>
            <a:r>
              <a:rPr lang="en-US" sz="1800" b="1" dirty="0" err="1">
                <a:solidFill>
                  <a:srgbClr val="222222"/>
                </a:solidFill>
                <a:effectLst/>
                <a:ea typeface="Arial" panose="020B0604020202020204" pitchFamily="34" charset="0"/>
                <a:cs typeface="Arial" panose="020B0604020202020204" pitchFamily="34" charset="0"/>
              </a:rPr>
              <a:t>Langran</a:t>
            </a:r>
            <a:r>
              <a:rPr lang="en-US" sz="1800" b="1" dirty="0">
                <a:solidFill>
                  <a:srgbClr val="222222"/>
                </a:solidFill>
                <a:effectLst/>
                <a:ea typeface="Arial" panose="020B0604020202020204" pitchFamily="34" charset="0"/>
                <a:cs typeface="Arial" panose="020B0604020202020204" pitchFamily="34" charset="0"/>
              </a:rPr>
              <a:t>, C. and </a:t>
            </a:r>
            <a:r>
              <a:rPr lang="en-US" sz="1800" b="1" dirty="0" err="1">
                <a:solidFill>
                  <a:srgbClr val="222222"/>
                </a:solidFill>
                <a:effectLst/>
                <a:ea typeface="Arial" panose="020B0604020202020204" pitchFamily="34" charset="0"/>
                <a:cs typeface="Arial" panose="020B0604020202020204" pitchFamily="34" charset="0"/>
              </a:rPr>
              <a:t>Donyai</a:t>
            </a:r>
            <a:r>
              <a:rPr lang="en-US" sz="1800" b="1" dirty="0">
                <a:solidFill>
                  <a:srgbClr val="222222"/>
                </a:solidFill>
                <a:effectLst/>
                <a:ea typeface="Arial" panose="020B0604020202020204" pitchFamily="34" charset="0"/>
                <a:cs typeface="Arial" panose="020B0604020202020204" pitchFamily="34" charset="0"/>
              </a:rPr>
              <a:t>, P., 2021. A phenomenological analysis of the experience of taking medication to prevent a further heart attack. </a:t>
            </a:r>
            <a:r>
              <a:rPr lang="en-IN" sz="1800" b="1" i="1" dirty="0">
                <a:effectLst/>
                <a:ea typeface="Arial" panose="020B0604020202020204" pitchFamily="34" charset="0"/>
                <a:cs typeface="Arial" panose="020B0604020202020204" pitchFamily="34" charset="0"/>
              </a:rPr>
              <a:t>Scientific reports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11</a:t>
            </a:r>
            <a:r>
              <a:rPr lang="en-IN" sz="1800" b="1" dirty="0">
                <a:effectLst/>
                <a:ea typeface="Arial" panose="020B0604020202020204" pitchFamily="34" charset="0"/>
                <a:cs typeface="Arial" panose="020B0604020202020204" pitchFamily="34" charset="0"/>
              </a:rPr>
              <a:t>(1), pp.1-12.</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Romero, S.A., </a:t>
            </a:r>
            <a:r>
              <a:rPr lang="en-US" sz="1800" b="1" dirty="0" err="1">
                <a:solidFill>
                  <a:srgbClr val="222222"/>
                </a:solidFill>
                <a:effectLst/>
                <a:ea typeface="Arial" panose="020B0604020202020204" pitchFamily="34" charset="0"/>
                <a:cs typeface="Arial" panose="020B0604020202020204" pitchFamily="34" charset="0"/>
              </a:rPr>
              <a:t>Minson</a:t>
            </a:r>
            <a:r>
              <a:rPr lang="en-US" sz="1800" b="1" dirty="0">
                <a:solidFill>
                  <a:srgbClr val="222222"/>
                </a:solidFill>
                <a:effectLst/>
                <a:ea typeface="Arial" panose="020B0604020202020204" pitchFamily="34" charset="0"/>
                <a:cs typeface="Arial" panose="020B0604020202020204" pitchFamily="34" charset="0"/>
              </a:rPr>
              <a:t>, C.T. and </a:t>
            </a:r>
            <a:r>
              <a:rPr lang="en-US" sz="1800" b="1" dirty="0" err="1">
                <a:solidFill>
                  <a:srgbClr val="222222"/>
                </a:solidFill>
                <a:effectLst/>
                <a:ea typeface="Arial" panose="020B0604020202020204" pitchFamily="34" charset="0"/>
                <a:cs typeface="Arial" panose="020B0604020202020204" pitchFamily="34" charset="0"/>
              </a:rPr>
              <a:t>Halliwill</a:t>
            </a:r>
            <a:r>
              <a:rPr lang="en-US" sz="1800" b="1" dirty="0">
                <a:solidFill>
                  <a:srgbClr val="222222"/>
                </a:solidFill>
                <a:effectLst/>
                <a:ea typeface="Arial" panose="020B0604020202020204" pitchFamily="34" charset="0"/>
                <a:cs typeface="Arial" panose="020B0604020202020204" pitchFamily="34" charset="0"/>
              </a:rPr>
              <a:t>, J.R., 2017. The cardiovascular system after exercise. </a:t>
            </a:r>
            <a:r>
              <a:rPr lang="en-IN" sz="1800" b="1" i="1" dirty="0">
                <a:effectLst/>
                <a:ea typeface="Arial" panose="020B0604020202020204" pitchFamily="34" charset="0"/>
                <a:cs typeface="Arial" panose="020B0604020202020204" pitchFamily="34" charset="0"/>
              </a:rPr>
              <a:t>Journal of Applied Physiology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122</a:t>
            </a:r>
            <a:r>
              <a:rPr lang="en-IN" sz="1800" b="1" dirty="0">
                <a:effectLst/>
                <a:ea typeface="Arial" panose="020B0604020202020204" pitchFamily="34" charset="0"/>
                <a:cs typeface="Arial" panose="020B0604020202020204" pitchFamily="34" charset="0"/>
              </a:rPr>
              <a:t>(4), pp.925-932.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Smith, D.L. and </a:t>
            </a:r>
            <a:r>
              <a:rPr lang="en-US" sz="1800" b="1" dirty="0" err="1">
                <a:solidFill>
                  <a:srgbClr val="222222"/>
                </a:solidFill>
                <a:effectLst/>
                <a:ea typeface="Arial" panose="020B0604020202020204" pitchFamily="34" charset="0"/>
                <a:cs typeface="Arial" panose="020B0604020202020204" pitchFamily="34" charset="0"/>
              </a:rPr>
              <a:t>Fernhall</a:t>
            </a:r>
            <a:r>
              <a:rPr lang="en-US" sz="1800" b="1" dirty="0">
                <a:solidFill>
                  <a:srgbClr val="222222"/>
                </a:solidFill>
                <a:effectLst/>
                <a:ea typeface="Arial" panose="020B0604020202020204" pitchFamily="34" charset="0"/>
                <a:cs typeface="Arial" panose="020B0604020202020204" pitchFamily="34" charset="0"/>
              </a:rPr>
              <a:t>, B., 2022. </a:t>
            </a:r>
            <a:r>
              <a:rPr lang="en-IN" sz="1800" b="1" i="1" dirty="0">
                <a:effectLst/>
                <a:ea typeface="Arial" panose="020B0604020202020204" pitchFamily="34" charset="0"/>
                <a:cs typeface="Arial" panose="020B0604020202020204" pitchFamily="34" charset="0"/>
              </a:rPr>
              <a:t>Advanced cardiovascular exercise physiology</a:t>
            </a:r>
            <a:r>
              <a:rPr lang="en-IN" sz="1800" b="1" dirty="0">
                <a:effectLst/>
                <a:ea typeface="Arial" panose="020B0604020202020204" pitchFamily="34" charset="0"/>
                <a:cs typeface="Arial" panose="020B0604020202020204" pitchFamily="34" charset="0"/>
              </a:rPr>
              <a:t>. Human Kinetics.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VanPutte, C.L., Regan, J.L., Russo, A.F., Seeley, R.R., Stephens, T. and Tate, P., 2019. </a:t>
            </a:r>
            <a:r>
              <a:rPr lang="en-IN" sz="1800" b="1" i="1" dirty="0">
                <a:effectLst/>
                <a:ea typeface="Arial" panose="020B0604020202020204" pitchFamily="34" charset="0"/>
                <a:cs typeface="Arial" panose="020B0604020202020204" pitchFamily="34" charset="0"/>
              </a:rPr>
              <a:t>Seeley's anatomy &amp; physiology</a:t>
            </a:r>
            <a:r>
              <a:rPr lang="en-IN" sz="1800" b="1" dirty="0">
                <a:effectLst/>
                <a:ea typeface="Arial" panose="020B0604020202020204" pitchFamily="34" charset="0"/>
                <a:cs typeface="Arial" panose="020B0604020202020204" pitchFamily="34" charset="0"/>
              </a:rPr>
              <a:t>. McGraw-Hill.</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Yang, S.W., Park, K.H. and Zhou, Y.J., 2016. The impact of hypoglycemia on the cardiovascular system: physiology and pathophysiology. </a:t>
            </a:r>
            <a:r>
              <a:rPr lang="en-IN" sz="1800" b="1" i="1" dirty="0">
                <a:effectLst/>
                <a:ea typeface="Arial" panose="020B0604020202020204" pitchFamily="34" charset="0"/>
                <a:cs typeface="Arial" panose="020B0604020202020204" pitchFamily="34" charset="0"/>
              </a:rPr>
              <a:t>Angiology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67</a:t>
            </a:r>
            <a:r>
              <a:rPr lang="en-IN" sz="1800" b="1" dirty="0">
                <a:effectLst/>
                <a:ea typeface="Arial" panose="020B0604020202020204" pitchFamily="34" charset="0"/>
                <a:cs typeface="Arial" panose="020B0604020202020204" pitchFamily="34" charset="0"/>
              </a:rPr>
              <a:t>(9), pp.802-809. </a:t>
            </a:r>
          </a:p>
          <a:p>
            <a:pPr marL="0" indent="0" algn="just">
              <a:buNone/>
            </a:pPr>
            <a:endParaRPr lang="en-IN" sz="3700" dirty="0"/>
          </a:p>
        </p:txBody>
      </p:sp>
      <p:sp>
        <p:nvSpPr>
          <p:cNvPr id="2" name="Text Placeholder 17">
            <a:extLst>
              <a:ext uri="{FF2B5EF4-FFF2-40B4-BE49-F238E27FC236}">
                <a16:creationId xmlns:a16="http://schemas.microsoft.com/office/drawing/2014/main" id="{34247E45-21A7-1F07-2275-40529B64D621}"/>
              </a:ext>
            </a:extLst>
          </p:cNvPr>
          <p:cNvSpPr txBox="1">
            <a:spLocks/>
          </p:cNvSpPr>
          <p:nvPr/>
        </p:nvSpPr>
        <p:spPr>
          <a:xfrm>
            <a:off x="29555440" y="53048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US" dirty="0"/>
              <a:t>Prevention</a:t>
            </a:r>
          </a:p>
        </p:txBody>
      </p:sp>
      <p:sp>
        <p:nvSpPr>
          <p:cNvPr id="3" name="Content Placeholder 10">
            <a:extLst>
              <a:ext uri="{FF2B5EF4-FFF2-40B4-BE49-F238E27FC236}">
                <a16:creationId xmlns:a16="http://schemas.microsoft.com/office/drawing/2014/main" id="{A42798ED-74F2-E0C4-F5A6-31A4274D7218}"/>
              </a:ext>
            </a:extLst>
          </p:cNvPr>
          <p:cNvSpPr txBox="1">
            <a:spLocks/>
          </p:cNvSpPr>
          <p:nvPr/>
        </p:nvSpPr>
        <p:spPr>
          <a:xfrm>
            <a:off x="29555440" y="6700650"/>
            <a:ext cx="12801600" cy="10692355"/>
          </a:xfrm>
          <a:prstGeom prst="rect">
            <a:avLst/>
          </a:prstGeom>
        </p:spPr>
        <p:style>
          <a:lnRef idx="2">
            <a:schemeClr val="dk1"/>
          </a:lnRef>
          <a:fillRef idx="1">
            <a:schemeClr val="lt1"/>
          </a:fillRef>
          <a:effectRef idx="0">
            <a:schemeClr val="dk1"/>
          </a:effectRef>
          <a:fontRef idx="minor">
            <a:schemeClr val="dk1"/>
          </a:fontRef>
        </p:style>
        <p:txBody>
          <a:bodyPr vert="horz" lIns="91440" tIns="182880" rIns="91440" bIns="45720" rtlCol="0">
            <a:normAutofit lnSpcReduction="10000"/>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dk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9pPr>
          </a:lstStyle>
          <a:p>
            <a:pPr marL="0" indent="0" algn="just">
              <a:buFont typeface="Arial" panose="020B0604020202020204" pitchFamily="34" charset="0"/>
              <a:buNone/>
            </a:pPr>
            <a:r>
              <a:rPr lang="en-IN" sz="3700" dirty="0"/>
              <a:t>Heart attack can be prevented among individuals by following some simple steps.</a:t>
            </a:r>
          </a:p>
          <a:p>
            <a:pPr marL="0" indent="0" algn="just">
              <a:buFont typeface="Arial" panose="020B0604020202020204" pitchFamily="34" charset="0"/>
              <a:buNone/>
            </a:pPr>
            <a:r>
              <a:rPr lang="en-IN" sz="3700" dirty="0"/>
              <a:t>One of the major modification required for individual to prevent heart attack is lifestyle modification. Maintaining a healthy life that includes healthy weight along with healthy diet is an important factor for preventing heart attacks or other cardiovascular diseases </a:t>
            </a:r>
            <a:r>
              <a:rPr lang="en-US" sz="3700" dirty="0"/>
              <a:t>(Smith and </a:t>
            </a:r>
            <a:r>
              <a:rPr lang="en-US" sz="3700" dirty="0" err="1"/>
              <a:t>Fernhall</a:t>
            </a:r>
            <a:r>
              <a:rPr lang="en-US" sz="3700" dirty="0"/>
              <a:t> 2022)</a:t>
            </a:r>
            <a:r>
              <a:rPr lang="en-IN" sz="3700" dirty="0"/>
              <a:t>.</a:t>
            </a:r>
          </a:p>
          <a:p>
            <a:pPr marL="0" indent="0" algn="just">
              <a:buFont typeface="Arial" panose="020B0604020202020204" pitchFamily="34" charset="0"/>
              <a:buNone/>
            </a:pPr>
            <a:r>
              <a:rPr lang="en-IN" sz="3700" dirty="0"/>
              <a:t>Exercising regularly and managing stress might help to reduce high blood pressure among patients that would help to prevent cardiovascular diseases with special reference to heart attacks among them.</a:t>
            </a:r>
          </a:p>
          <a:p>
            <a:pPr marL="0" indent="0" algn="just">
              <a:buFont typeface="Arial" panose="020B0604020202020204" pitchFamily="34" charset="0"/>
              <a:buNone/>
            </a:pPr>
            <a:r>
              <a:rPr lang="en-IN" sz="3700" dirty="0"/>
              <a:t>Taking proper medicine as directed by the healthcare provider me also lead to healthy heart and prevent cardiovascular diseases among the patient (Greenwood et al. 2018). </a:t>
            </a:r>
          </a:p>
          <a:p>
            <a:pPr marL="0" indent="0" algn="just">
              <a:buFont typeface="Arial" panose="020B0604020202020204" pitchFamily="34" charset="0"/>
              <a:buNone/>
            </a:pPr>
            <a:r>
              <a:rPr lang="en-IN" sz="3700" dirty="0"/>
              <a:t>Managing health conditions like diabetes add cholesterol might help to reduce the chances of heart attacks among patient.</a:t>
            </a:r>
            <a:endParaRPr lang="en-US" sz="3700" dirty="0"/>
          </a:p>
        </p:txBody>
      </p:sp>
      <p:pic>
        <p:nvPicPr>
          <p:cNvPr id="3074" name="Picture 2" descr="See the source image">
            <a:extLst>
              <a:ext uri="{FF2B5EF4-FFF2-40B4-BE49-F238E27FC236}">
                <a16:creationId xmlns:a16="http://schemas.microsoft.com/office/drawing/2014/main" id="{451D7223-3129-CA8B-76A0-F75DC6F951C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8" t="2969" r="5555" b="1998"/>
          <a:stretch/>
        </p:blipFill>
        <p:spPr bwMode="auto">
          <a:xfrm>
            <a:off x="15595600" y="5287054"/>
            <a:ext cx="12750800" cy="106923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263525-386C-C6D3-A1BF-107F35A621D5}"/>
              </a:ext>
            </a:extLst>
          </p:cNvPr>
          <p:cNvSpPr txBox="1"/>
          <p:nvPr/>
        </p:nvSpPr>
        <p:spPr>
          <a:xfrm>
            <a:off x="15544800" y="16281400"/>
            <a:ext cx="1280160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Signs of Heart attack (VanPutte et al. 2019)</a:t>
            </a:r>
          </a:p>
        </p:txBody>
      </p:sp>
    </p:spTree>
    <p:extLst>
      <p:ext uri="{BB962C8B-B14F-4D97-AF65-F5344CB8AC3E}">
        <p14:creationId xmlns:p14="http://schemas.microsoft.com/office/powerpoint/2010/main" val="3120120738"/>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5739</TotalTime>
  <Words>3674</Words>
  <Application>Microsoft Macintosh PowerPoint</Application>
  <PresentationFormat>Custom</PresentationFormat>
  <Paragraphs>106</Paragraphs>
  <Slides>4</Slides>
  <Notes>3</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4</vt:i4>
      </vt:variant>
    </vt:vector>
  </HeadingPairs>
  <TitlesOfParts>
    <vt:vector size="6" baseType="lpstr">
      <vt:lpstr>Arial</vt:lpstr>
      <vt:lpstr>Science Poster</vt:lpstr>
      <vt:lpstr>PowerPoint Presentation</vt:lpstr>
      <vt:lpstr>Cardiovascular System</vt:lpstr>
      <vt:lpstr>Cardiovascular System</vt:lpstr>
      <vt:lpstr>Cardiovascular 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Admin</dc:creator>
  <cp:lastModifiedBy>kaltabu tabitha</cp:lastModifiedBy>
  <cp:revision>6</cp:revision>
  <dcterms:created xsi:type="dcterms:W3CDTF">2013-01-20T21:20:28Z</dcterms:created>
  <dcterms:modified xsi:type="dcterms:W3CDTF">2022-10-21T08:34:32Z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