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64" r:id="rId3"/>
    <p:sldId id="257" r:id="rId4"/>
    <p:sldId id="258" r:id="rId5"/>
    <p:sldId id="260" r:id="rId6"/>
    <p:sldId id="261" r:id="rId7"/>
    <p:sldId id="262" r:id="rId8"/>
    <p:sldId id="263" r:id="rId9"/>
    <p:sldId id="267" r:id="rId10"/>
    <p:sldId id="268"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59" autoAdjust="0"/>
    <p:restoredTop sz="94660"/>
  </p:normalViewPr>
  <p:slideViewPr>
    <p:cSldViewPr>
      <p:cViewPr>
        <p:scale>
          <a:sx n="116" d="100"/>
          <a:sy n="116" d="100"/>
        </p:scale>
        <p:origin x="-344" y="1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vert="horz" lIns="45720" tIns="0" rIns="45720" bIns="0" rtlCol="0" anchor="b" anchorCtr="0">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US"/>
              <a:t>Click to edit Master title style</a:t>
            </a:r>
            <a:endParaRPr/>
          </a:p>
        </p:txBody>
      </p:sp>
      <p:sp>
        <p:nvSpPr>
          <p:cNvPr id="3" name="Subtitle 2"/>
          <p:cNvSpPr>
            <a:spLocks noGrp="1"/>
          </p:cNvSpPr>
          <p:nvPr>
            <p:ph type="subTitle" idx="1"/>
          </p:nvPr>
        </p:nvSpPr>
        <p:spPr>
          <a:xfrm>
            <a:off x="2209800" y="5056632"/>
            <a:ext cx="6477000" cy="1174088"/>
          </a:xfrm>
        </p:spPr>
        <p:txBody>
          <a:bodyPr vert="horz" lIns="91440"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457200" y="6300216"/>
            <a:ext cx="19842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a:xfrm>
            <a:off x="3959352" y="6300216"/>
            <a:ext cx="38130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endParaRPr lang="en-US"/>
          </a:p>
        </p:txBody>
      </p:sp>
      <p:sp>
        <p:nvSpPr>
          <p:cNvPr id="6" name="Slide Number Placeholder 5"/>
          <p:cNvSpPr>
            <a:spLocks noGrp="1"/>
          </p:cNvSpPr>
          <p:nvPr>
            <p:ph type="sldNum" sz="quarter" idx="12"/>
          </p:nvPr>
        </p:nvSpPr>
        <p:spPr>
          <a:xfrm>
            <a:off x="8275320" y="6300216"/>
            <a:ext cx="685800" cy="274320"/>
          </a:xfrm>
        </p:spPr>
        <p:txBody>
          <a:bodyPr vert="horz" lIns="91440" tIns="45720" rIns="91440" bIns="45720" rtlCol="0" anchor="ctr"/>
          <a:lstStyle>
            <a:lvl1pPr marL="0" algn="r" defTabSz="914400" rtl="0" eaLnBrk="1" latinLnBrk="0" hangingPunct="1">
              <a:defRPr sz="1100" kern="1200">
                <a:solidFill>
                  <a:schemeClr val="tx1"/>
                </a:solidFill>
                <a:latin typeface="Rockwell" pitchFamily="18" charset="0"/>
                <a:ea typeface="+mn-ea"/>
                <a:cs typeface="+mn-cs"/>
              </a:defRPr>
            </a:lvl1p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bg>
      <p:bgRef idx="1003">
        <a:schemeClr val="bg2"/>
      </p:bgRef>
    </p:bg>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chorCtr="0">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US"/>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chorCtr="0">
            <a:noAutofit/>
          </a:bodyPr>
          <a:lstStyle>
            <a:lvl1pPr algn="l">
              <a:lnSpc>
                <a:spcPts val="5000"/>
              </a:lnSpc>
              <a:defRPr sz="4600"/>
            </a:lvl1pPr>
          </a:lstStyle>
          <a:p>
            <a:r>
              <a:rPr lang="en-US"/>
              <a:t>Click to edit Master title style</a:t>
            </a:r>
            <a:endParaRPr dirty="0"/>
          </a:p>
        </p:txBody>
      </p:sp>
      <p:sp>
        <p:nvSpPr>
          <p:cNvPr id="3" name="Subtitle 2"/>
          <p:cNvSpPr>
            <a:spLocks noGrp="1"/>
          </p:cNvSpPr>
          <p:nvPr>
            <p:ph type="subTitle" idx="1"/>
          </p:nvPr>
        </p:nvSpPr>
        <p:spPr>
          <a:xfrm>
            <a:off x="3960813" y="5056909"/>
            <a:ext cx="4724400" cy="1156586"/>
          </a:xfrm>
        </p:spPr>
        <p:txBody>
          <a:bodyPr lIns="91440"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4" name="Date Placeholder 3"/>
          <p:cNvSpPr>
            <a:spLocks noGrp="1"/>
          </p:cNvSpPr>
          <p:nvPr>
            <p:ph type="dt" sz="half" idx="10"/>
          </p:nvPr>
        </p:nvSpPr>
        <p:spPr>
          <a:xfrm>
            <a:off x="457200" y="6298744"/>
            <a:ext cx="1981200" cy="273050"/>
          </a:xfrm>
        </p:spPr>
        <p:txBody>
          <a:bodyPr/>
          <a:lstStyle>
            <a:lvl1pPr algn="l">
              <a:defRPr sz="1100">
                <a:latin typeface="Rockwell" pitchFamily="18" charset="0"/>
              </a:defRPr>
            </a:lvl1p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a:xfrm>
            <a:off x="3962400" y="6298744"/>
            <a:ext cx="3810000" cy="273050"/>
          </a:xfrm>
        </p:spPr>
        <p:txBody>
          <a:bodyPr/>
          <a:lstStyle>
            <a:lvl1pPr algn="l">
              <a:defRPr/>
            </a:lvl1pPr>
          </a:lstStyle>
          <a:p>
            <a:endParaRPr lang="en-US"/>
          </a:p>
        </p:txBody>
      </p:sp>
      <p:sp>
        <p:nvSpPr>
          <p:cNvPr id="6" name="Slide Number Placeholder 5"/>
          <p:cNvSpPr>
            <a:spLocks noGrp="1"/>
          </p:cNvSpPr>
          <p:nvPr>
            <p:ph type="sldNum" sz="quarter" idx="12"/>
          </p:nvPr>
        </p:nvSpPr>
        <p:spPr>
          <a:xfrm>
            <a:off x="8264856" y="6312392"/>
            <a:ext cx="685800" cy="265089"/>
          </a:xfrm>
        </p:spPr>
        <p:txBody>
          <a:bodyPr/>
          <a:lstStyle>
            <a:lvl1pPr>
              <a:defRPr sz="1100">
                <a:solidFill>
                  <a:schemeClr val="tx1"/>
                </a:solidFill>
                <a:latin typeface="Rockwell" pitchFamily="18" charset="0"/>
              </a:defRPr>
            </a:lvl1p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vert="horz" lIns="45720" tIns="0" rIns="45720" bIns="0" rtlCol="0" anchor="b" anchorCtr="0">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US"/>
              <a:t>Click to edit Master title style</a:t>
            </a:r>
            <a:endParaRPr/>
          </a:p>
        </p:txBody>
      </p:sp>
      <p:sp>
        <p:nvSpPr>
          <p:cNvPr id="3" name="Text Placeholder 2"/>
          <p:cNvSpPr>
            <a:spLocks noGrp="1"/>
          </p:cNvSpPr>
          <p:nvPr>
            <p:ph type="body" idx="1"/>
          </p:nvPr>
        </p:nvSpPr>
        <p:spPr>
          <a:xfrm>
            <a:off x="457200" y="3557016"/>
            <a:ext cx="7772400" cy="987552"/>
          </a:xfrm>
        </p:spPr>
        <p:txBody>
          <a:bodyPr vert="horz" lIns="91440" tIns="0" rIns="45720" bIns="0" rtlCol="0" anchor="t" anchorCtr="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SzPct val="90000"/>
              <a:buFontTx/>
              <a:buNone/>
            </a:pPr>
            <a:r>
              <a:rPr lang="en-US"/>
              <a:t>Click to edit Master text styles</a:t>
            </a:r>
          </a:p>
        </p:txBody>
      </p:sp>
      <p:sp>
        <p:nvSpPr>
          <p:cNvPr id="4" name="Date Placeholder 3"/>
          <p:cNvSpPr>
            <a:spLocks noGrp="1"/>
          </p:cNvSpPr>
          <p:nvPr>
            <p:ph type="dt" sz="half" idx="10"/>
          </p:nvPr>
        </p:nvSpPr>
        <p:spPr/>
        <p:txBody>
          <a:body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bg>
      <p:bgRef idx="1002">
        <a:schemeClr val="bg2"/>
      </p:bgRef>
    </p:bg>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chorCtr="0">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US"/>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nchorCtr="0"/>
          <a:lstStyle>
            <a:lvl1pPr algn="l">
              <a:lnSpc>
                <a:spcPts val="5000"/>
              </a:lnSpc>
              <a:defRPr sz="4600" b="1" cap="none" baseline="0"/>
            </a:lvl1pPr>
          </a:lstStyle>
          <a:p>
            <a:r>
              <a:rPr lang="en-US"/>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nchor="t" anchorCtr="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US"/>
              <a:t>Click to edit Master title style</a:t>
            </a:r>
            <a:endParaRPr/>
          </a:p>
        </p:txBody>
      </p:sp>
      <p:grpSp>
        <p:nvGrpSpPr>
          <p:cNvPr id="3" name="Group 8"/>
          <p:cNvGrpSpPr/>
          <p:nvPr/>
        </p:nvGrpSpPr>
        <p:grpSpPr>
          <a:xfrm rot="21240000">
            <a:off x="654352" y="445180"/>
            <a:ext cx="5416247" cy="3630168"/>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a:lstStyle>
            <a:lvl1pPr>
              <a:buNone/>
              <a:defRPr/>
            </a:lvl1pPr>
          </a:lstStyle>
          <a:p>
            <a:r>
              <a:rPr lang="en-US"/>
              <a:t>Drag picture to placeholder or click icon to add</a:t>
            </a:r>
            <a:endParaRPr/>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429FDF7B-8946-4187-95AC-41973FC83F74}"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275DAA7-021A-4535-9433-10FCFEDDAF1D}" type="slidenum">
              <a:rPr lang="en-US" smtClean="0"/>
              <a:t>‹#›</a:t>
            </a:fld>
            <a:endParaRPr lang="en-US"/>
          </a:p>
        </p:txBody>
      </p:sp>
      <p:pic>
        <p:nvPicPr>
          <p:cNvPr id="11" name="Picture 10"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3" name="Picture 12" descr="Comparison-Underline.png"/>
          <p:cNvPicPr>
            <a:picLocks noChangeAspect="1"/>
          </p:cNvPicPr>
          <p:nvPr/>
        </p:nvPicPr>
        <p:blipFill>
          <a:blip r:embed="rId2"/>
          <a:stretch>
            <a:fillRect/>
          </a:stretch>
        </p:blipFill>
        <p:spPr>
          <a:xfrm>
            <a:off x="4915960" y="1897040"/>
            <a:ext cx="3228975" cy="142875"/>
          </a:xfrm>
          <a:prstGeom prst="rect">
            <a:avLst/>
          </a:prstGeom>
        </p:spPr>
      </p:pic>
      <p:pic>
        <p:nvPicPr>
          <p:cNvPr id="12" name="Picture 11"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4" name="Picture 13" descr="Comparison-Underline.png"/>
          <p:cNvPicPr>
            <a:picLocks noChangeAspect="1"/>
          </p:cNvPicPr>
          <p:nvPr/>
        </p:nvPicPr>
        <p:blipFill>
          <a:blip r:embed="rId2"/>
          <a:stretch>
            <a:fillRect/>
          </a:stretch>
        </p:blipFill>
        <p:spPr>
          <a:xfrm>
            <a:off x="4915960" y="1897040"/>
            <a:ext cx="3228975" cy="142875"/>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29FDF7B-8946-4187-95AC-41973FC83F74}" type="datetimeFigureOut">
              <a:rPr lang="en-US" smtClean="0"/>
              <a:t>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9FDF7B-8946-4187-95AC-41973FC83F74}" type="datetimeFigureOut">
              <a:rPr lang="en-US" smtClean="0"/>
              <a:t>11/8/21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US"/>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US"/>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grpSp>
        <p:nvGrpSpPr>
          <p:cNvPr id="3" name="Group 7"/>
          <p:cNvGrpSpPr/>
          <p:nvPr/>
        </p:nvGrpSpPr>
        <p:grpSpPr>
          <a:xfrm rot="21421631">
            <a:off x="629028" y="505650"/>
            <a:ext cx="3850925" cy="5516274"/>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a:lstStyle>
            <a:lvl1pPr>
              <a:buNone/>
              <a:defRPr/>
            </a:lvl1pPr>
          </a:lstStyle>
          <a:p>
            <a:r>
              <a:rPr lang="en-US"/>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3" name="Group 13"/>
          <p:cNvGrpSpPr/>
          <p:nvPr/>
        </p:nvGrpSpPr>
        <p:grpSpPr>
          <a:xfrm rot="21214351">
            <a:off x="313409" y="3520798"/>
            <a:ext cx="4088024" cy="302602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a:lstStyle>
            <a:lvl1pPr>
              <a:buNone/>
              <a:defRPr/>
            </a:lvl1pPr>
          </a:lstStyle>
          <a:p>
            <a:r>
              <a:rPr lang="en-US"/>
              <a:t>Drag picture to placeholder or click icon to add</a:t>
            </a:r>
            <a:endParaRPr/>
          </a:p>
        </p:txBody>
      </p:sp>
      <p:grpSp>
        <p:nvGrpSpPr>
          <p:cNvPr id="8" name="Group 9"/>
          <p:cNvGrpSpPr/>
          <p:nvPr/>
        </p:nvGrpSpPr>
        <p:grpSpPr>
          <a:xfrm rot="232774">
            <a:off x="169481" y="241256"/>
            <a:ext cx="4088024" cy="3026020"/>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a:lstStyle>
            <a:lvl1pPr>
              <a:buNone/>
              <a:defRPr/>
            </a:lvl1pPr>
          </a:lstStyle>
          <a:p>
            <a:r>
              <a:rPr lang="en-US"/>
              <a:t>Drag picture to placeholder or click icon to add</a:t>
            </a:r>
            <a:endParaRPr/>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US"/>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US"/>
              <a:t>Click to edit Master title style</a:t>
            </a:r>
            <a:endParaRPr/>
          </a:p>
        </p:txBody>
      </p:sp>
      <p:grpSp>
        <p:nvGrpSpPr>
          <p:cNvPr id="3" name="Group 8"/>
          <p:cNvGrpSpPr/>
          <p:nvPr/>
        </p:nvGrpSpPr>
        <p:grpSpPr>
          <a:xfrm rot="232774">
            <a:off x="2059282" y="379100"/>
            <a:ext cx="5031327" cy="3443312"/>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a:lstStyle>
            <a:lvl1pPr>
              <a:buNone/>
              <a:defRPr/>
            </a:lvl1pPr>
          </a:lstStyle>
          <a:p>
            <a:r>
              <a:rPr lang="en-US"/>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US"/>
              <a:t>Click to edit Master title style</a:t>
            </a:r>
            <a:endParaRPr/>
          </a:p>
        </p:txBody>
      </p:sp>
      <p:grpSp>
        <p:nvGrpSpPr>
          <p:cNvPr id="3" name="Group 13"/>
          <p:cNvGrpSpPr/>
          <p:nvPr/>
        </p:nvGrpSpPr>
        <p:grpSpPr>
          <a:xfrm rot="21420000">
            <a:off x="113687" y="116368"/>
            <a:ext cx="3969060" cy="370536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a:lstStyle>
            <a:lvl1pPr>
              <a:buNone/>
              <a:defRPr/>
            </a:lvl1pPr>
          </a:lstStyle>
          <a:p>
            <a:r>
              <a:rPr lang="en-US"/>
              <a:t>Drag picture to placeholder or click icon to add</a:t>
            </a:r>
            <a:endParaRPr/>
          </a:p>
        </p:txBody>
      </p:sp>
      <p:grpSp>
        <p:nvGrpSpPr>
          <p:cNvPr id="8" name="Group 9"/>
          <p:cNvGrpSpPr/>
          <p:nvPr/>
        </p:nvGrpSpPr>
        <p:grpSpPr>
          <a:xfrm rot="360000">
            <a:off x="4165479" y="323141"/>
            <a:ext cx="4792693" cy="3443312"/>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a:lstStyle>
            <a:lvl1pPr>
              <a:buNone/>
              <a:defRPr/>
            </a:lvl1pPr>
          </a:lstStyle>
          <a:p>
            <a:r>
              <a:rPr lang="en-US"/>
              <a:t>Drag picture to placeholder or click icon to add</a:t>
            </a:r>
            <a:endParaRPr/>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nchorCtr="0"/>
          <a:lstStyle/>
          <a:p>
            <a:r>
              <a:rPr lang="en-US"/>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429FDF7B-8946-4187-95AC-41973FC83F74}"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8.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7.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03238"/>
            <a:ext cx="7313613" cy="868362"/>
          </a:xfrm>
          <a:prstGeom prst="rect">
            <a:avLst/>
          </a:prstGeom>
        </p:spPr>
        <p:txBody>
          <a:bodyPr vert="horz" lIns="91440" tIns="45720" rIns="91440" bIns="45720" rtlCol="0" anchor="ctr">
            <a:noAutofit/>
          </a:bodyPr>
          <a:lstStyle/>
          <a:p>
            <a:r>
              <a:rPr lang="en-US"/>
              <a:t>Click to edit Master title style</a:t>
            </a:r>
            <a:endParaRPr/>
          </a:p>
        </p:txBody>
      </p:sp>
      <p:sp>
        <p:nvSpPr>
          <p:cNvPr id="3" name="Text Placeholder 2"/>
          <p:cNvSpPr>
            <a:spLocks noGrp="1"/>
          </p:cNvSpPr>
          <p:nvPr>
            <p:ph type="body" idx="1"/>
          </p:nvPr>
        </p:nvSpPr>
        <p:spPr>
          <a:xfrm>
            <a:off x="914400" y="1735138"/>
            <a:ext cx="7313613" cy="405606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7663438" y="6314461"/>
            <a:ext cx="1295400" cy="265089"/>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fld id="{429FDF7B-8946-4187-95AC-41973FC83F74}" type="datetimeFigureOut">
              <a:rPr lang="en-US" smtClean="0"/>
              <a:t>11/8/21</a:t>
            </a:fld>
            <a:endParaRPr lang="en-US"/>
          </a:p>
        </p:txBody>
      </p:sp>
      <p:sp>
        <p:nvSpPr>
          <p:cNvPr id="5" name="Footer Placeholder 4"/>
          <p:cNvSpPr>
            <a:spLocks noGrp="1"/>
          </p:cNvSpPr>
          <p:nvPr>
            <p:ph type="ftr" sz="quarter" idx="3"/>
          </p:nvPr>
        </p:nvSpPr>
        <p:spPr>
          <a:xfrm>
            <a:off x="3942607" y="6305797"/>
            <a:ext cx="3717967" cy="259278"/>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endParaRPr lang="en-US"/>
          </a:p>
        </p:txBody>
      </p:sp>
      <p:sp>
        <p:nvSpPr>
          <p:cNvPr id="6" name="Slide Number Placeholder 5"/>
          <p:cNvSpPr>
            <a:spLocks noGrp="1"/>
          </p:cNvSpPr>
          <p:nvPr>
            <p:ph type="sldNum" sz="quarter" idx="4"/>
          </p:nvPr>
        </p:nvSpPr>
        <p:spPr>
          <a:xfrm>
            <a:off x="7521388" y="5476097"/>
            <a:ext cx="1483056" cy="851848"/>
          </a:xfrm>
          <a:prstGeom prst="rect">
            <a:avLst/>
          </a:prstGeom>
        </p:spPr>
        <p:txBody>
          <a:bodyPr vert="horz" lIns="91440" tIns="45720" rIns="91440" bIns="45720" rtlCol="0" anchor="ctr"/>
          <a:lstStyle>
            <a:lvl1pPr algn="r">
              <a:defRPr sz="8200">
                <a:gradFill>
                  <a:gsLst>
                    <a:gs pos="0">
                      <a:schemeClr val="tx1">
                        <a:alpha val="10000"/>
                      </a:schemeClr>
                    </a:gs>
                    <a:gs pos="100000">
                      <a:schemeClr val="tx1">
                        <a:alpha val="10000"/>
                      </a:schemeClr>
                    </a:gs>
                  </a:gsLst>
                  <a:lin ang="5400000" scaled="0"/>
                </a:gradFill>
                <a:latin typeface="Impact" pitchFamily="34" charset="0"/>
              </a:defRPr>
            </a:lvl1pPr>
          </a:lstStyle>
          <a:p>
            <a:fld id="{F275DAA7-021A-4535-9433-10FCFEDDAF1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 id="2147483731" r:id="rId18"/>
    <p:sldLayoutId id="2147483732" r:id="rId19"/>
    <p:sldLayoutId id="2147483733" r:id="rId20"/>
  </p:sldLayoutIdLst>
  <p:txStyles>
    <p:titleStyle>
      <a:lvl1pPr algn="ctr" defTabSz="914400" rtl="0" eaLnBrk="1" latinLnBrk="0" hangingPunct="1">
        <a:spcBef>
          <a:spcPct val="0"/>
        </a:spcBef>
        <a:buNone/>
        <a:defRPr sz="4600" kern="1200">
          <a:solidFill>
            <a:schemeClr val="tx1"/>
          </a:solidFill>
          <a:latin typeface="+mj-lt"/>
          <a:ea typeface="+mj-ea"/>
          <a:cs typeface="+mj-cs"/>
        </a:defRPr>
      </a:lvl1pPr>
    </p:titleStyle>
    <p:bodyStyle>
      <a:lvl1pPr marL="463550" indent="-463550" algn="l" defTabSz="914400" rtl="0" eaLnBrk="1" latinLnBrk="0" hangingPunct="1">
        <a:spcBef>
          <a:spcPts val="2000"/>
        </a:spcBef>
        <a:buSzPct val="90000"/>
        <a:buFontTx/>
        <a:buBlip>
          <a:blip r:embed="rId22"/>
        </a:buBlip>
        <a:defRPr sz="2400" kern="1200">
          <a:solidFill>
            <a:schemeClr val="tx1"/>
          </a:solidFill>
          <a:latin typeface="+mn-lt"/>
          <a:ea typeface="+mn-ea"/>
          <a:cs typeface="+mn-cs"/>
        </a:defRPr>
      </a:lvl1pPr>
      <a:lvl2pPr marL="914400" indent="-457200" algn="l" defTabSz="914400" rtl="0" eaLnBrk="1" latinLnBrk="0" hangingPunct="1">
        <a:spcBef>
          <a:spcPts val="600"/>
        </a:spcBef>
        <a:buSzPct val="90000"/>
        <a:buFontTx/>
        <a:buBlip>
          <a:blip r:embed="rId23"/>
        </a:buBlip>
        <a:defRPr sz="2200" kern="1200">
          <a:solidFill>
            <a:schemeClr val="tx1"/>
          </a:solidFill>
          <a:latin typeface="+mn-lt"/>
          <a:ea typeface="+mn-ea"/>
          <a:cs typeface="+mn-cs"/>
        </a:defRPr>
      </a:lvl2pPr>
      <a:lvl3pPr marL="1255713" indent="-341313" algn="l" defTabSz="914400" rtl="0" eaLnBrk="1" latinLnBrk="0" hangingPunct="1">
        <a:spcBef>
          <a:spcPts val="600"/>
        </a:spcBef>
        <a:buSzPct val="90000"/>
        <a:buFontTx/>
        <a:buBlip>
          <a:blip r:embed="rId24"/>
        </a:buBlip>
        <a:defRPr sz="2000" kern="1200">
          <a:solidFill>
            <a:schemeClr val="tx1"/>
          </a:solidFill>
          <a:latin typeface="+mn-lt"/>
          <a:ea typeface="+mn-ea"/>
          <a:cs typeface="+mn-cs"/>
        </a:defRPr>
      </a:lvl3pPr>
      <a:lvl4pPr marL="1597025"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4pPr>
      <a:lvl5pPr marL="1938338"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57200" y="1676400"/>
            <a:ext cx="8077200" cy="646331"/>
          </a:xfrm>
          <a:prstGeom prst="rect">
            <a:avLst/>
          </a:prstGeom>
        </p:spPr>
        <p:txBody>
          <a:bodyPr wrap="square">
            <a:spAutoFit/>
          </a:bodyPr>
          <a:lstStyle/>
          <a:p>
            <a:r>
              <a:rPr lang="en-US" sz="3600" b="1" dirty="0"/>
              <a:t>Problem Solving and Decision Making</a:t>
            </a:r>
          </a:p>
        </p:txBody>
      </p:sp>
      <p:sp>
        <p:nvSpPr>
          <p:cNvPr id="2" name="TextBox 1"/>
          <p:cNvSpPr txBox="1"/>
          <p:nvPr/>
        </p:nvSpPr>
        <p:spPr>
          <a:xfrm>
            <a:off x="4049683" y="3073562"/>
            <a:ext cx="3264868" cy="646331"/>
          </a:xfrm>
          <a:prstGeom prst="rect">
            <a:avLst/>
          </a:prstGeom>
          <a:noFill/>
        </p:spPr>
        <p:txBody>
          <a:bodyPr wrap="none" rtlCol="0">
            <a:spAutoFit/>
          </a:bodyPr>
          <a:lstStyle/>
          <a:p>
            <a:r>
              <a:rPr lang="en-US"/>
              <a:t>Student Details</a:t>
            </a:r>
            <a:r>
              <a:rPr lang="ro-RO"/>
              <a:t>: Andrian Popescu</a:t>
            </a:r>
          </a:p>
          <a:p>
            <a:r>
              <a:rPr lang="ro-RO"/>
              <a:t>Student ID: 2027345</a:t>
            </a:r>
            <a:endParaRPr lang="en-US" dirty="0"/>
          </a:p>
        </p:txBody>
      </p:sp>
    </p:spTree>
    <p:extLst>
      <p:ext uri="{BB962C8B-B14F-4D97-AF65-F5344CB8AC3E}">
        <p14:creationId xmlns:p14="http://schemas.microsoft.com/office/powerpoint/2010/main" val="782829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a:xfrm>
            <a:off x="762000" y="1735138"/>
            <a:ext cx="7543800" cy="4056062"/>
          </a:xfrm>
        </p:spPr>
        <p:txBody>
          <a:bodyPr/>
          <a:lstStyle/>
          <a:p>
            <a:pPr algn="just"/>
            <a:r>
              <a:rPr lang="en-US" dirty="0"/>
              <a:t>The terms stress has become the integral part of daily work life in the UK. The work related stress reduces the employee productivity at the work place. This particular presentation consists of the key points including impacts of stress, cause and effect of stress and external environmental analysis along with the alternative solution of stress problems. </a:t>
            </a:r>
          </a:p>
        </p:txBody>
      </p:sp>
    </p:spTree>
    <p:extLst>
      <p:ext uri="{BB962C8B-B14F-4D97-AF65-F5344CB8AC3E}">
        <p14:creationId xmlns:p14="http://schemas.microsoft.com/office/powerpoint/2010/main" val="3262921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52600" y="533400"/>
            <a:ext cx="5467589" cy="369332"/>
          </a:xfrm>
          <a:prstGeom prst="rect">
            <a:avLst/>
          </a:prstGeom>
        </p:spPr>
        <p:txBody>
          <a:bodyPr wrap="square">
            <a:spAutoFit/>
          </a:bodyPr>
          <a:lstStyle/>
          <a:p>
            <a:pPr algn="ctr"/>
            <a:r>
              <a:rPr lang="en-US" b="1" dirty="0"/>
              <a:t>Task 1   </a:t>
            </a:r>
          </a:p>
        </p:txBody>
      </p:sp>
      <p:sp>
        <p:nvSpPr>
          <p:cNvPr id="10" name="Rectangle 9"/>
          <p:cNvSpPr/>
          <p:nvPr/>
        </p:nvSpPr>
        <p:spPr>
          <a:xfrm>
            <a:off x="609600" y="1050529"/>
            <a:ext cx="7924800" cy="3139321"/>
          </a:xfrm>
          <a:prstGeom prst="rect">
            <a:avLst/>
          </a:prstGeom>
        </p:spPr>
        <p:txBody>
          <a:bodyPr wrap="square">
            <a:spAutoFit/>
          </a:bodyPr>
          <a:lstStyle/>
          <a:p>
            <a:r>
              <a:rPr lang="en-US" dirty="0"/>
              <a:t>Stress is very common things  at any types of work place. A person has to face work stress every day to day life. Stress can be defined in many ways. Stress has become a global incident, which happens in  different  ways  in each workplace.</a:t>
            </a:r>
          </a:p>
          <a:p>
            <a:endParaRPr lang="en-US" dirty="0"/>
          </a:p>
          <a:p>
            <a:r>
              <a:rPr lang="en-US" dirty="0"/>
              <a:t>The nature and impact of work stress on employees and their organizations.</a:t>
            </a:r>
          </a:p>
          <a:p>
            <a:endParaRPr lang="en-US" dirty="0"/>
          </a:p>
          <a:p>
            <a:endParaRPr lang="en-US" dirty="0"/>
          </a:p>
          <a:p>
            <a:r>
              <a:rPr lang="en-US" b="1" dirty="0"/>
              <a:t>1. Job stress:</a:t>
            </a:r>
          </a:p>
          <a:p>
            <a:r>
              <a:rPr lang="en-US" dirty="0"/>
              <a:t>                    Companies have finally recognized the fact that due to the pressure of work, a lot of human potential is disappearing.</a:t>
            </a:r>
          </a:p>
          <a:p>
            <a:endParaRPr lang="en-US" dirty="0"/>
          </a:p>
        </p:txBody>
      </p:sp>
      <p:pic>
        <p:nvPicPr>
          <p:cNvPr id="2" name="Picture 1"/>
          <p:cNvPicPr>
            <a:picLocks noChangeAspect="1"/>
          </p:cNvPicPr>
          <p:nvPr/>
        </p:nvPicPr>
        <p:blipFill>
          <a:blip r:embed="rId2"/>
          <a:stretch>
            <a:fillRect/>
          </a:stretch>
        </p:blipFill>
        <p:spPr>
          <a:xfrm>
            <a:off x="1371600" y="4038600"/>
            <a:ext cx="6477000" cy="2324100"/>
          </a:xfrm>
          <a:prstGeom prst="rect">
            <a:avLst/>
          </a:prstGeom>
        </p:spPr>
      </p:pic>
    </p:spTree>
    <p:extLst>
      <p:ext uri="{BB962C8B-B14F-4D97-AF65-F5344CB8AC3E}">
        <p14:creationId xmlns:p14="http://schemas.microsoft.com/office/powerpoint/2010/main" val="595438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8600" y="914400"/>
            <a:ext cx="5105400" cy="3693319"/>
          </a:xfrm>
          <a:prstGeom prst="rect">
            <a:avLst/>
          </a:prstGeom>
        </p:spPr>
        <p:txBody>
          <a:bodyPr wrap="square">
            <a:spAutoFit/>
          </a:bodyPr>
          <a:lstStyle/>
          <a:p>
            <a:r>
              <a:rPr lang="en-US" b="1" dirty="0"/>
              <a:t>2. Permanent stress:</a:t>
            </a:r>
          </a:p>
          <a:p>
            <a:r>
              <a:rPr lang="en-US" b="1" dirty="0"/>
              <a:t>                          </a:t>
            </a:r>
            <a:r>
              <a:rPr lang="en-US" dirty="0"/>
              <a:t>Permanent stress is a type of stress that makes a person  mentally sick day by day.</a:t>
            </a:r>
          </a:p>
          <a:p>
            <a:endParaRPr lang="en-US" dirty="0"/>
          </a:p>
          <a:p>
            <a:r>
              <a:rPr lang="en-US" b="1" dirty="0"/>
              <a:t>3.Intense Stress:</a:t>
            </a:r>
          </a:p>
          <a:p>
            <a:r>
              <a:rPr lang="en-US" b="1" dirty="0"/>
              <a:t>                         </a:t>
            </a:r>
            <a:r>
              <a:rPr lang="en-US" dirty="0"/>
              <a:t>It is the kind of stress that a person knows the cause of their stress</a:t>
            </a:r>
            <a:r>
              <a:rPr lang="en-US" b="1" dirty="0"/>
              <a:t>.</a:t>
            </a:r>
          </a:p>
          <a:p>
            <a:endParaRPr lang="en-US" b="1" dirty="0"/>
          </a:p>
          <a:p>
            <a:r>
              <a:rPr lang="en-US" b="1" dirty="0"/>
              <a:t>4.Traumatic stress:</a:t>
            </a:r>
          </a:p>
          <a:p>
            <a:r>
              <a:rPr lang="en-US" b="1" dirty="0"/>
              <a:t>                         </a:t>
            </a:r>
            <a:r>
              <a:rPr lang="en-US" dirty="0"/>
              <a:t>It is a baleful stress response that comes from a disastrous event or acute experience like sexual assault, life-threatening accident.</a:t>
            </a:r>
          </a:p>
          <a:p>
            <a:endParaRPr lang="en-US" dirty="0"/>
          </a:p>
        </p:txBody>
      </p:sp>
      <p:pic>
        <p:nvPicPr>
          <p:cNvPr id="2" name="Picture 1"/>
          <p:cNvPicPr>
            <a:picLocks noChangeAspect="1"/>
          </p:cNvPicPr>
          <p:nvPr/>
        </p:nvPicPr>
        <p:blipFill>
          <a:blip r:embed="rId2"/>
          <a:stretch>
            <a:fillRect/>
          </a:stretch>
        </p:blipFill>
        <p:spPr>
          <a:xfrm>
            <a:off x="5410200" y="1295400"/>
            <a:ext cx="3606800" cy="3124200"/>
          </a:xfrm>
          <a:prstGeom prst="rect">
            <a:avLst/>
          </a:prstGeom>
        </p:spPr>
      </p:pic>
    </p:spTree>
    <p:extLst>
      <p:ext uri="{BB962C8B-B14F-4D97-AF65-F5344CB8AC3E}">
        <p14:creationId xmlns:p14="http://schemas.microsoft.com/office/powerpoint/2010/main" val="626436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533400"/>
            <a:ext cx="5629420" cy="369332"/>
          </a:xfrm>
          <a:prstGeom prst="rect">
            <a:avLst/>
          </a:prstGeom>
        </p:spPr>
        <p:txBody>
          <a:bodyPr wrap="square">
            <a:spAutoFit/>
          </a:bodyPr>
          <a:lstStyle/>
          <a:p>
            <a:r>
              <a:rPr lang="en-US" b="1" dirty="0"/>
              <a:t>Cause-and-effect analysis</a:t>
            </a:r>
          </a:p>
        </p:txBody>
      </p:sp>
      <p:sp>
        <p:nvSpPr>
          <p:cNvPr id="5" name="Rectangle 4"/>
          <p:cNvSpPr/>
          <p:nvPr/>
        </p:nvSpPr>
        <p:spPr>
          <a:xfrm>
            <a:off x="789710" y="3114499"/>
            <a:ext cx="2209800" cy="38792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Environment</a:t>
            </a:r>
          </a:p>
        </p:txBody>
      </p:sp>
      <p:sp>
        <p:nvSpPr>
          <p:cNvPr id="7" name="Rectangle 6"/>
          <p:cNvSpPr/>
          <p:nvPr/>
        </p:nvSpPr>
        <p:spPr>
          <a:xfrm>
            <a:off x="3657600" y="3144981"/>
            <a:ext cx="1600200" cy="38792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Methods</a:t>
            </a:r>
          </a:p>
        </p:txBody>
      </p:sp>
      <p:sp>
        <p:nvSpPr>
          <p:cNvPr id="8" name="Rectangle 7"/>
          <p:cNvSpPr/>
          <p:nvPr/>
        </p:nvSpPr>
        <p:spPr>
          <a:xfrm>
            <a:off x="685800" y="4724400"/>
            <a:ext cx="1981200" cy="381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Equipment</a:t>
            </a:r>
          </a:p>
        </p:txBody>
      </p:sp>
      <p:sp>
        <p:nvSpPr>
          <p:cNvPr id="9" name="Rectangle 8"/>
          <p:cNvSpPr/>
          <p:nvPr/>
        </p:nvSpPr>
        <p:spPr>
          <a:xfrm>
            <a:off x="3403528" y="4724400"/>
            <a:ext cx="1600200" cy="381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People</a:t>
            </a:r>
          </a:p>
        </p:txBody>
      </p:sp>
      <p:sp>
        <p:nvSpPr>
          <p:cNvPr id="10" name="Rectangle 9"/>
          <p:cNvSpPr/>
          <p:nvPr/>
        </p:nvSpPr>
        <p:spPr>
          <a:xfrm>
            <a:off x="5867400" y="3810000"/>
            <a:ext cx="2667000" cy="484909"/>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Waiting time</a:t>
            </a:r>
          </a:p>
        </p:txBody>
      </p:sp>
      <p:sp>
        <p:nvSpPr>
          <p:cNvPr id="11" name="Right Arrow 10"/>
          <p:cNvSpPr/>
          <p:nvPr/>
        </p:nvSpPr>
        <p:spPr>
          <a:xfrm>
            <a:off x="775855" y="4006735"/>
            <a:ext cx="4686300" cy="45719"/>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Arrow Connector 12"/>
          <p:cNvCxnSpPr/>
          <p:nvPr/>
        </p:nvCxnSpPr>
        <p:spPr>
          <a:xfrm>
            <a:off x="1524000" y="3605645"/>
            <a:ext cx="838200" cy="2424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1143000" y="4081548"/>
            <a:ext cx="1066800" cy="5950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312227" y="3647208"/>
            <a:ext cx="630526" cy="2424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215317" y="4209012"/>
            <a:ext cx="412173" cy="4045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533400" y="990600"/>
            <a:ext cx="8001000" cy="923330"/>
          </a:xfrm>
          <a:prstGeom prst="rect">
            <a:avLst/>
          </a:prstGeom>
        </p:spPr>
        <p:txBody>
          <a:bodyPr wrap="square">
            <a:spAutoFit/>
          </a:bodyPr>
          <a:lstStyle/>
          <a:p>
            <a:r>
              <a:rPr lang="en-US" dirty="0"/>
              <a:t>A cause –effect relationship is one in which a particular event causes another event. Such as caring customers carefully to satisfy them and finally get a good feedback. Here to attend a customer carefully is the “cause” and getting a good feedback is “effect”.</a:t>
            </a:r>
          </a:p>
        </p:txBody>
      </p:sp>
      <p:sp>
        <p:nvSpPr>
          <p:cNvPr id="18" name="Rectangle 17"/>
          <p:cNvSpPr/>
          <p:nvPr/>
        </p:nvSpPr>
        <p:spPr>
          <a:xfrm>
            <a:off x="547254" y="2503208"/>
            <a:ext cx="7529946" cy="369332"/>
          </a:xfrm>
          <a:prstGeom prst="rect">
            <a:avLst/>
          </a:prstGeom>
        </p:spPr>
        <p:txBody>
          <a:bodyPr wrap="square">
            <a:spAutoFit/>
          </a:bodyPr>
          <a:lstStyle/>
          <a:p>
            <a:r>
              <a:rPr lang="en-US" b="1" dirty="0"/>
              <a:t>Diagram of cause and effect</a:t>
            </a:r>
          </a:p>
        </p:txBody>
      </p:sp>
    </p:spTree>
    <p:extLst>
      <p:ext uri="{BB962C8B-B14F-4D97-AF65-F5344CB8AC3E}">
        <p14:creationId xmlns:p14="http://schemas.microsoft.com/office/powerpoint/2010/main" val="964285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33400" y="512618"/>
            <a:ext cx="8077200" cy="646331"/>
          </a:xfrm>
          <a:prstGeom prst="rect">
            <a:avLst/>
          </a:prstGeom>
        </p:spPr>
        <p:txBody>
          <a:bodyPr wrap="square">
            <a:spAutoFit/>
          </a:bodyPr>
          <a:lstStyle/>
          <a:p>
            <a:r>
              <a:rPr lang="en-US" b="1" dirty="0"/>
              <a:t>A PESTLE analysis of the macro-environmental factors contributing to work stress on employee</a:t>
            </a:r>
            <a:r>
              <a:rPr lang="en-US" dirty="0"/>
              <a:t>.</a:t>
            </a:r>
          </a:p>
        </p:txBody>
      </p:sp>
      <p:sp>
        <p:nvSpPr>
          <p:cNvPr id="7" name="Rectangle 6"/>
          <p:cNvSpPr/>
          <p:nvPr/>
        </p:nvSpPr>
        <p:spPr>
          <a:xfrm>
            <a:off x="609600" y="1600200"/>
            <a:ext cx="8077200" cy="2585323"/>
          </a:xfrm>
          <a:prstGeom prst="rect">
            <a:avLst/>
          </a:prstGeom>
        </p:spPr>
        <p:txBody>
          <a:bodyPr wrap="square">
            <a:spAutoFit/>
          </a:bodyPr>
          <a:lstStyle/>
          <a:p>
            <a:pPr algn="just"/>
            <a:r>
              <a:rPr lang="en-US" dirty="0"/>
              <a:t>The macro environment is the topmost layer. It includes the board environmental factor that affects almost all organizations.</a:t>
            </a:r>
          </a:p>
          <a:p>
            <a:pPr algn="just"/>
            <a:endParaRPr lang="en-US" dirty="0"/>
          </a:p>
          <a:p>
            <a:pPr algn="just"/>
            <a:r>
              <a:rPr lang="en-US" dirty="0"/>
              <a:t>A PESTLE analysis enables identification as well as public health opportunities provided by current or emerging threats. Political, economic, sociocultural, technological, environmental and legal issues are provides a framework for environmental impacts affecting public health.</a:t>
            </a:r>
          </a:p>
          <a:p>
            <a:pPr algn="just"/>
            <a:endParaRPr lang="en-US" dirty="0"/>
          </a:p>
          <a:p>
            <a:endParaRPr lang="en-US" dirty="0"/>
          </a:p>
        </p:txBody>
      </p:sp>
      <p:sp>
        <p:nvSpPr>
          <p:cNvPr id="11" name="Rectangle 10"/>
          <p:cNvSpPr/>
          <p:nvPr/>
        </p:nvSpPr>
        <p:spPr>
          <a:xfrm>
            <a:off x="762000" y="5005864"/>
            <a:ext cx="4800600" cy="369332"/>
          </a:xfrm>
          <a:prstGeom prst="rect">
            <a:avLst/>
          </a:prstGeom>
        </p:spPr>
        <p:txBody>
          <a:bodyPr wrap="square">
            <a:spAutoFit/>
          </a:bodyPr>
          <a:lstStyle/>
          <a:p>
            <a:r>
              <a:rPr lang="en-US" b="1" dirty="0"/>
              <a:t> </a:t>
            </a:r>
            <a:endParaRPr lang="en-US" dirty="0"/>
          </a:p>
        </p:txBody>
      </p:sp>
      <p:pic>
        <p:nvPicPr>
          <p:cNvPr id="2" name="Picture 1"/>
          <p:cNvPicPr>
            <a:picLocks noChangeAspect="1"/>
          </p:cNvPicPr>
          <p:nvPr/>
        </p:nvPicPr>
        <p:blipFill>
          <a:blip r:embed="rId2"/>
          <a:stretch>
            <a:fillRect/>
          </a:stretch>
        </p:blipFill>
        <p:spPr>
          <a:xfrm>
            <a:off x="1752600" y="4038600"/>
            <a:ext cx="5715000" cy="2324100"/>
          </a:xfrm>
          <a:prstGeom prst="rect">
            <a:avLst/>
          </a:prstGeom>
        </p:spPr>
      </p:pic>
    </p:spTree>
    <p:extLst>
      <p:ext uri="{BB962C8B-B14F-4D97-AF65-F5344CB8AC3E}">
        <p14:creationId xmlns:p14="http://schemas.microsoft.com/office/powerpoint/2010/main" val="1791938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526810" y="499776"/>
            <a:ext cx="8083790" cy="646331"/>
          </a:xfrm>
          <a:prstGeom prst="rect">
            <a:avLst/>
          </a:prstGeom>
        </p:spPr>
        <p:txBody>
          <a:bodyPr wrap="square">
            <a:spAutoFit/>
          </a:bodyPr>
          <a:lstStyle/>
          <a:p>
            <a:r>
              <a:rPr lang="en-US" b="1" dirty="0"/>
              <a:t>Political :</a:t>
            </a:r>
            <a:r>
              <a:rPr lang="en-US" dirty="0"/>
              <a:t> The political tendencies of a country affect the company that chooses to establish itself there.</a:t>
            </a:r>
          </a:p>
        </p:txBody>
      </p:sp>
      <p:sp>
        <p:nvSpPr>
          <p:cNvPr id="16" name="Rectangle 15"/>
          <p:cNvSpPr/>
          <p:nvPr/>
        </p:nvSpPr>
        <p:spPr>
          <a:xfrm>
            <a:off x="526811" y="1524000"/>
            <a:ext cx="8083789" cy="1200329"/>
          </a:xfrm>
          <a:prstGeom prst="rect">
            <a:avLst/>
          </a:prstGeom>
        </p:spPr>
        <p:txBody>
          <a:bodyPr wrap="square">
            <a:spAutoFit/>
          </a:bodyPr>
          <a:lstStyle/>
          <a:p>
            <a:r>
              <a:rPr lang="en-US" b="1" dirty="0"/>
              <a:t>Economic </a:t>
            </a:r>
            <a:r>
              <a:rPr lang="en-US" dirty="0"/>
              <a:t>: Economic factors may be limited within the homeland, but as global trade grows, a nation’s economic disadvantages tend to has a broader, often global ,impact on stress</a:t>
            </a:r>
          </a:p>
          <a:p>
            <a:endParaRPr lang="en-US" dirty="0"/>
          </a:p>
        </p:txBody>
      </p:sp>
      <p:sp>
        <p:nvSpPr>
          <p:cNvPr id="17" name="Rectangle 16"/>
          <p:cNvSpPr/>
          <p:nvPr/>
        </p:nvSpPr>
        <p:spPr>
          <a:xfrm>
            <a:off x="609600" y="2590800"/>
            <a:ext cx="8001000" cy="923330"/>
          </a:xfrm>
          <a:prstGeom prst="rect">
            <a:avLst/>
          </a:prstGeom>
        </p:spPr>
        <p:txBody>
          <a:bodyPr wrap="square">
            <a:spAutoFit/>
          </a:bodyPr>
          <a:lstStyle/>
          <a:p>
            <a:r>
              <a:rPr lang="en-US" b="1" dirty="0"/>
              <a:t>Socio-cultural: Pastel</a:t>
            </a:r>
            <a:r>
              <a:rPr lang="en-US" dirty="0"/>
              <a:t> analysis also considers social issues, which are related to the cultural and demographic tendencies of the society can have impact on stress.</a:t>
            </a:r>
          </a:p>
          <a:p>
            <a:endParaRPr lang="en-US" dirty="0"/>
          </a:p>
        </p:txBody>
      </p:sp>
      <p:sp>
        <p:nvSpPr>
          <p:cNvPr id="5" name="Rectangle 4"/>
          <p:cNvSpPr/>
          <p:nvPr/>
        </p:nvSpPr>
        <p:spPr>
          <a:xfrm rot="10800000" flipV="1">
            <a:off x="609600" y="3910832"/>
            <a:ext cx="7924800" cy="646331"/>
          </a:xfrm>
          <a:prstGeom prst="rect">
            <a:avLst/>
          </a:prstGeom>
        </p:spPr>
        <p:txBody>
          <a:bodyPr wrap="square">
            <a:spAutoFit/>
          </a:bodyPr>
          <a:lstStyle/>
          <a:p>
            <a:r>
              <a:rPr lang="en-US" b="1" dirty="0"/>
              <a:t>Technological :</a:t>
            </a:r>
            <a:r>
              <a:rPr lang="en-US" dirty="0"/>
              <a:t> Technological factors are associated with innovation in industry as well as innovation in the overall economy and have impact on stress </a:t>
            </a:r>
          </a:p>
        </p:txBody>
      </p:sp>
      <p:sp>
        <p:nvSpPr>
          <p:cNvPr id="6" name="Rectangle 5"/>
          <p:cNvSpPr/>
          <p:nvPr/>
        </p:nvSpPr>
        <p:spPr>
          <a:xfrm>
            <a:off x="609600" y="4800600"/>
            <a:ext cx="8001000" cy="646331"/>
          </a:xfrm>
          <a:prstGeom prst="rect">
            <a:avLst/>
          </a:prstGeom>
        </p:spPr>
        <p:txBody>
          <a:bodyPr wrap="square">
            <a:spAutoFit/>
          </a:bodyPr>
          <a:lstStyle/>
          <a:p>
            <a:r>
              <a:rPr lang="en-US" b="1" dirty="0"/>
              <a:t>Environmental: </a:t>
            </a:r>
            <a:r>
              <a:rPr lang="en-US" dirty="0"/>
              <a:t>Involved in environmental physical conditions in which or genocide works</a:t>
            </a:r>
            <a:r>
              <a:rPr lang="en-US" b="1" dirty="0"/>
              <a:t> </a:t>
            </a:r>
            <a:r>
              <a:rPr lang="en-US" dirty="0"/>
              <a:t>which can also have impact on stress.</a:t>
            </a:r>
          </a:p>
        </p:txBody>
      </p:sp>
    </p:spTree>
    <p:extLst>
      <p:ext uri="{BB962C8B-B14F-4D97-AF65-F5344CB8AC3E}">
        <p14:creationId xmlns:p14="http://schemas.microsoft.com/office/powerpoint/2010/main" val="11900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533400"/>
            <a:ext cx="8001000" cy="646331"/>
          </a:xfrm>
          <a:prstGeom prst="rect">
            <a:avLst/>
          </a:prstGeom>
        </p:spPr>
        <p:txBody>
          <a:bodyPr wrap="square">
            <a:spAutoFit/>
          </a:bodyPr>
          <a:lstStyle/>
          <a:p>
            <a:r>
              <a:rPr lang="en-US" b="1" dirty="0"/>
              <a:t>Legal</a:t>
            </a:r>
            <a:r>
              <a:rPr lang="en-US" dirty="0"/>
              <a:t> : The legal department focuses on how the court affects business activity along with the impact on employee. </a:t>
            </a:r>
          </a:p>
        </p:txBody>
      </p:sp>
      <p:sp>
        <p:nvSpPr>
          <p:cNvPr id="5" name="Rectangle 4"/>
          <p:cNvSpPr/>
          <p:nvPr/>
        </p:nvSpPr>
        <p:spPr>
          <a:xfrm>
            <a:off x="484909" y="1524000"/>
            <a:ext cx="8077200" cy="4247317"/>
          </a:xfrm>
          <a:prstGeom prst="rect">
            <a:avLst/>
          </a:prstGeom>
        </p:spPr>
        <p:txBody>
          <a:bodyPr wrap="square">
            <a:spAutoFit/>
          </a:bodyPr>
          <a:lstStyle/>
          <a:p>
            <a:r>
              <a:rPr lang="en-US" b="1" dirty="0"/>
              <a:t>Work Stress Solution</a:t>
            </a:r>
          </a:p>
          <a:p>
            <a:endParaRPr lang="en-US" b="1" dirty="0"/>
          </a:p>
          <a:p>
            <a:pPr marL="285750" indent="-285750">
              <a:buFont typeface="Arial"/>
              <a:buChar char="•"/>
            </a:pPr>
            <a:r>
              <a:rPr lang="en-US" dirty="0"/>
              <a:t>Staying healthy at workplace.</a:t>
            </a:r>
          </a:p>
          <a:p>
            <a:pPr marL="285750" indent="-285750">
              <a:buFont typeface="Arial"/>
              <a:buChar char="•"/>
            </a:pPr>
            <a:r>
              <a:rPr lang="en-US" dirty="0"/>
              <a:t>Providing sources for social activities.</a:t>
            </a:r>
          </a:p>
          <a:p>
            <a:pPr marL="285750" indent="-285750">
              <a:buFont typeface="Arial"/>
              <a:buChar char="•"/>
            </a:pPr>
            <a:r>
              <a:rPr lang="en-US" dirty="0"/>
              <a:t>Allow specific time and remote work.</a:t>
            </a:r>
          </a:p>
          <a:p>
            <a:pPr marL="285750" indent="-285750">
              <a:buFont typeface="Arial"/>
              <a:buChar char="•"/>
            </a:pPr>
            <a:r>
              <a:rPr lang="en-US" dirty="0"/>
              <a:t>Get to know your employees.</a:t>
            </a:r>
          </a:p>
          <a:p>
            <a:pPr marL="285750" indent="-285750">
              <a:buFont typeface="Arial"/>
              <a:buChar char="•"/>
            </a:pPr>
            <a:r>
              <a:rPr lang="en-US" dirty="0"/>
              <a:t>Provide external advice.</a:t>
            </a:r>
          </a:p>
          <a:p>
            <a:pPr marL="285750" indent="-285750">
              <a:buFont typeface="Arial"/>
              <a:buChar char="•"/>
            </a:pPr>
            <a:endParaRPr lang="en-US" dirty="0"/>
          </a:p>
          <a:p>
            <a:r>
              <a:rPr lang="en-US" b="1" dirty="0"/>
              <a:t>Alternative Solution of work stress</a:t>
            </a:r>
          </a:p>
          <a:p>
            <a:pPr marL="285750" indent="-285750">
              <a:buFont typeface="Arial"/>
              <a:buChar char="•"/>
            </a:pPr>
            <a:r>
              <a:rPr lang="en-US" dirty="0"/>
              <a:t>Friendly Relationship with team mates.</a:t>
            </a:r>
          </a:p>
          <a:p>
            <a:pPr marL="285750" indent="-285750">
              <a:buFont typeface="Arial"/>
              <a:buChar char="•"/>
            </a:pPr>
            <a:r>
              <a:rPr lang="en-US" dirty="0"/>
              <a:t>Eating healthy foods.</a:t>
            </a:r>
          </a:p>
          <a:p>
            <a:pPr marL="285750" indent="-285750">
              <a:buFont typeface="Arial"/>
              <a:buChar char="•"/>
            </a:pPr>
            <a:r>
              <a:rPr lang="en-US" dirty="0"/>
              <a:t>Getting enough sleep.</a:t>
            </a:r>
          </a:p>
          <a:p>
            <a:pPr marL="285750" indent="-285750">
              <a:buFont typeface="Arial"/>
              <a:buChar char="•"/>
            </a:pPr>
            <a:r>
              <a:rPr lang="en-US" dirty="0"/>
              <a:t>Staying Positive.</a:t>
            </a:r>
          </a:p>
          <a:p>
            <a:pPr marL="285750" indent="-285750">
              <a:buFont typeface="Arial"/>
              <a:buChar char="•"/>
            </a:pPr>
            <a:endParaRPr lang="en-US" dirty="0"/>
          </a:p>
          <a:p>
            <a:pPr marL="342900" indent="-342900">
              <a:buAutoNum type="arabicPeriod"/>
            </a:pPr>
            <a:endParaRPr lang="en-US" dirty="0"/>
          </a:p>
        </p:txBody>
      </p:sp>
      <p:pic>
        <p:nvPicPr>
          <p:cNvPr id="2" name="Picture 1"/>
          <p:cNvPicPr>
            <a:picLocks noChangeAspect="1"/>
          </p:cNvPicPr>
          <p:nvPr/>
        </p:nvPicPr>
        <p:blipFill>
          <a:blip r:embed="rId2"/>
          <a:stretch>
            <a:fillRect/>
          </a:stretch>
        </p:blipFill>
        <p:spPr>
          <a:xfrm>
            <a:off x="4953000" y="1600200"/>
            <a:ext cx="3390900" cy="3429000"/>
          </a:xfrm>
          <a:prstGeom prst="rect">
            <a:avLst/>
          </a:prstGeom>
        </p:spPr>
      </p:pic>
    </p:spTree>
    <p:extLst>
      <p:ext uri="{BB962C8B-B14F-4D97-AF65-F5344CB8AC3E}">
        <p14:creationId xmlns:p14="http://schemas.microsoft.com/office/powerpoint/2010/main" val="2034854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7313613" cy="868362"/>
          </a:xfrm>
        </p:spPr>
        <p:txBody>
          <a:bodyPr/>
          <a:lstStyle/>
          <a:p>
            <a:r>
              <a:rPr lang="en-US" dirty="0"/>
              <a:t>Workplace Stress Alternatives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a:t>Interventions at work</a:t>
            </a:r>
          </a:p>
          <a:p>
            <a:pPr marL="0" indent="0">
              <a:buNone/>
            </a:pPr>
            <a:r>
              <a:rPr lang="en-US" dirty="0"/>
              <a:t>Stressful working situations can be minimized by identifying potential sources of stress within an organisation. Primary, secondary, and tertiary interventions are beneficial in reducing workplace stress.</a:t>
            </a:r>
          </a:p>
          <a:p>
            <a:r>
              <a:rPr lang="en-US" dirty="0"/>
              <a:t>Friendly coworker relations </a:t>
            </a:r>
          </a:p>
          <a:p>
            <a:pPr marL="0" indent="0">
              <a:buNone/>
            </a:pPr>
            <a:r>
              <a:rPr lang="en-US" dirty="0"/>
              <a:t>Making friends at work is difficult, but since we spend so much time with them, a cordial relationship helps us produce more (</a:t>
            </a:r>
            <a:r>
              <a:rPr lang="en-US" dirty="0" err="1"/>
              <a:t>Rao</a:t>
            </a:r>
            <a:r>
              <a:rPr lang="en-US" dirty="0"/>
              <a:t>, 2018).</a:t>
            </a:r>
          </a:p>
        </p:txBody>
      </p:sp>
    </p:spTree>
    <p:extLst>
      <p:ext uri="{BB962C8B-B14F-4D97-AF65-F5344CB8AC3E}">
        <p14:creationId xmlns:p14="http://schemas.microsoft.com/office/powerpoint/2010/main" val="138231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143000"/>
            <a:ext cx="7313613" cy="4056062"/>
          </a:xfrm>
        </p:spPr>
        <p:txBody>
          <a:bodyPr>
            <a:normAutofit fontScale="92500" lnSpcReduction="20000"/>
          </a:bodyPr>
          <a:lstStyle/>
          <a:p>
            <a:r>
              <a:rPr lang="en-US" dirty="0"/>
              <a:t>Easy job design</a:t>
            </a:r>
          </a:p>
          <a:p>
            <a:pPr marL="0" indent="0">
              <a:buNone/>
            </a:pPr>
            <a:r>
              <a:rPr lang="en-US" dirty="0"/>
              <a:t>Extra work load might create stress and career damage. The task design should be balanced and according to the employee's competence (</a:t>
            </a:r>
            <a:r>
              <a:rPr lang="en-US" dirty="0" err="1"/>
              <a:t>Rao</a:t>
            </a:r>
            <a:r>
              <a:rPr lang="en-US" dirty="0"/>
              <a:t>, 2018).</a:t>
            </a:r>
          </a:p>
          <a:p>
            <a:endParaRPr lang="en-US" dirty="0"/>
          </a:p>
          <a:p>
            <a:r>
              <a:rPr lang="en-US" dirty="0"/>
              <a:t>Positivity</a:t>
            </a:r>
          </a:p>
          <a:p>
            <a:pPr marL="0" indent="0">
              <a:buNone/>
            </a:pPr>
            <a:r>
              <a:rPr lang="en-US" dirty="0"/>
              <a:t>Employees should be encouraged to think positively at work. Negative thinking slows down work. Positive thinking boosts employee confidence and increases work production (</a:t>
            </a:r>
            <a:r>
              <a:rPr lang="en-US" dirty="0" err="1"/>
              <a:t>Rajasekhar</a:t>
            </a:r>
            <a:r>
              <a:rPr lang="en-US" dirty="0"/>
              <a:t> and </a:t>
            </a:r>
            <a:r>
              <a:rPr lang="en-US" dirty="0" err="1"/>
              <a:t>Sasikala</a:t>
            </a:r>
            <a:r>
              <a:rPr lang="en-US" dirty="0"/>
              <a:t>. 2013).</a:t>
            </a:r>
          </a:p>
        </p:txBody>
      </p:sp>
    </p:spTree>
    <p:extLst>
      <p:ext uri="{BB962C8B-B14F-4D97-AF65-F5344CB8AC3E}">
        <p14:creationId xmlns:p14="http://schemas.microsoft.com/office/powerpoint/2010/main" val="4010011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pPr algn="just"/>
            <a:r>
              <a:rPr lang="en-US" dirty="0"/>
              <a:t>The organization's management should also be responsible for employee stress by implementing stress management and coping programs. The company should introduce yoga and meditation to its employees. Employees will be more satisfied and produce better work if they have control over their jobs. Better communication and positive monitoring can reduce stress. Having baby care centers in the office will lessen stress for the female employees.</a:t>
            </a:r>
          </a:p>
        </p:txBody>
      </p:sp>
    </p:spTree>
    <p:extLst>
      <p:ext uri="{BB962C8B-B14F-4D97-AF65-F5344CB8AC3E}">
        <p14:creationId xmlns:p14="http://schemas.microsoft.com/office/powerpoint/2010/main" val="285175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a:xfrm>
            <a:off x="457200" y="1447800"/>
            <a:ext cx="8382000" cy="4343400"/>
          </a:xfrm>
        </p:spPr>
        <p:txBody>
          <a:bodyPr>
            <a:normAutofit fontScale="55000" lnSpcReduction="20000"/>
          </a:bodyPr>
          <a:lstStyle/>
          <a:p>
            <a:r>
              <a:rPr lang="en-US" dirty="0"/>
              <a:t>Ashley Weinberg, Valerie J Sutherland, (2016). Organizational Stress </a:t>
            </a:r>
            <a:r>
              <a:rPr lang="en-US" dirty="0" err="1"/>
              <a:t>Management,Palgrave</a:t>
            </a:r>
            <a:r>
              <a:rPr lang="en-US" dirty="0"/>
              <a:t> Macmillan, U.K.</a:t>
            </a:r>
          </a:p>
          <a:p>
            <a:r>
              <a:rPr lang="en-US" dirty="0"/>
              <a:t>Cooper CL, Sloan SJ, Williams S. (2018). Occupational stress indicator management guide. </a:t>
            </a:r>
            <a:r>
              <a:rPr lang="en-US" dirty="0" err="1"/>
              <a:t>Windsor:NFER-Nelson</a:t>
            </a:r>
            <a:r>
              <a:rPr lang="en-US" dirty="0"/>
              <a:t>, </a:t>
            </a:r>
          </a:p>
          <a:p>
            <a:r>
              <a:rPr lang="en-US" dirty="0"/>
              <a:t>Matthews, G. (2011). “Levels of transaction: A cognitive science framework for operator stress”, In PA Hancock&amp; PA </a:t>
            </a:r>
            <a:r>
              <a:rPr lang="en-US" dirty="0" err="1"/>
              <a:t>Demond</a:t>
            </a:r>
            <a:r>
              <a:rPr lang="en-US" dirty="0"/>
              <a:t> (Eds.). Stress, Workload and </a:t>
            </a:r>
            <a:r>
              <a:rPr lang="en-US" dirty="0" err="1"/>
              <a:t>Fagigue</a:t>
            </a:r>
            <a:r>
              <a:rPr lang="en-US" dirty="0"/>
              <a:t>, 5-33 pp. </a:t>
            </a:r>
            <a:r>
              <a:rPr lang="en-US" dirty="0" err="1"/>
              <a:t>Mahwah:NJ</a:t>
            </a:r>
            <a:r>
              <a:rPr lang="en-US" dirty="0"/>
              <a:t> Erlbaum</a:t>
            </a:r>
          </a:p>
          <a:p>
            <a:r>
              <a:rPr lang="en-US" dirty="0" err="1"/>
              <a:t>Krausman</a:t>
            </a:r>
            <a:r>
              <a:rPr lang="en-US" dirty="0"/>
              <a:t>, A.S., Crowell, H.P., &amp; Wilson, R.M. (2012). “The effects of physical exertion on </a:t>
            </a:r>
            <a:r>
              <a:rPr lang="en-US" dirty="0" err="1"/>
              <a:t>cognitiveperformance</a:t>
            </a:r>
            <a:r>
              <a:rPr lang="en-US" dirty="0"/>
              <a:t> (Report No. ARL-TR-2844)”, Aberdeen Proving Ground, MD: Army Research Laboratory. </a:t>
            </a:r>
          </a:p>
          <a:p>
            <a:r>
              <a:rPr lang="en-US" dirty="0" err="1"/>
              <a:t>Ornelas</a:t>
            </a:r>
            <a:r>
              <a:rPr lang="en-US" dirty="0"/>
              <a:t>, S. &amp; </a:t>
            </a:r>
            <a:r>
              <a:rPr lang="en-US" dirty="0" err="1"/>
              <a:t>Kleiner</a:t>
            </a:r>
            <a:r>
              <a:rPr lang="en-US" dirty="0"/>
              <a:t>, B.H. (2013). “New Development in Managing Job Related Stress”, Journal of Equal Opportunities International, 2(5), 64-70</a:t>
            </a:r>
          </a:p>
          <a:p>
            <a:r>
              <a:rPr lang="en-US" dirty="0" err="1"/>
              <a:t>Rajasekhar</a:t>
            </a:r>
            <a:r>
              <a:rPr lang="en-US" dirty="0"/>
              <a:t> and </a:t>
            </a:r>
            <a:r>
              <a:rPr lang="en-US" dirty="0" err="1"/>
              <a:t>Sasikala</a:t>
            </a:r>
            <a:r>
              <a:rPr lang="en-US" dirty="0"/>
              <a:t>. (2013). An impact of stress management on employed women. Language in India, ISSN 1930-2940 </a:t>
            </a:r>
            <a:r>
              <a:rPr lang="en-US" dirty="0" err="1"/>
              <a:t>Vol</a:t>
            </a:r>
            <a:r>
              <a:rPr lang="en-US" dirty="0"/>
              <a:t> 13, No 4. </a:t>
            </a:r>
          </a:p>
          <a:p>
            <a:r>
              <a:rPr lang="en-US" dirty="0"/>
              <a:t>Topper, E.F. (2017). “Stress in the Library”, Journal of New Library, 108 (11/12): 561-564.</a:t>
            </a:r>
          </a:p>
          <a:p>
            <a:r>
              <a:rPr lang="en-US" dirty="0" err="1"/>
              <a:t>Rao</a:t>
            </a:r>
            <a:r>
              <a:rPr lang="en-US" dirty="0"/>
              <a:t>. V. P., (2018). Human Resource Management: Text and Cases, Excel Books (2015)Ashley Weinberg, Valerie J Sutherland, Organizational Stress </a:t>
            </a:r>
            <a:r>
              <a:rPr lang="en-US" dirty="0" err="1"/>
              <a:t>Management,Palgrave</a:t>
            </a:r>
            <a:r>
              <a:rPr lang="en-US" dirty="0"/>
              <a:t> Macmillan, U.K.</a:t>
            </a:r>
          </a:p>
          <a:p>
            <a:endParaRPr lang="en-US" dirty="0"/>
          </a:p>
        </p:txBody>
      </p:sp>
    </p:spTree>
    <p:extLst>
      <p:ext uri="{BB962C8B-B14F-4D97-AF65-F5344CB8AC3E}">
        <p14:creationId xmlns:p14="http://schemas.microsoft.com/office/powerpoint/2010/main" val="3277147100"/>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ppt/theme/theme1.xml><?xml version="1.0" encoding="utf-8"?>
<a:theme xmlns:a="http://schemas.openxmlformats.org/drawingml/2006/main" name="Inkwell">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majorFont>
      <a:minorFont>
        <a:latin typeface="Goudy Old Style"/>
        <a:ea typeface=""/>
        <a:cs typeface=""/>
        <a:font script="Jpan" typeface="ＭＳ 明朝"/>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Inkwell.thmx</Template>
  <TotalTime>525</TotalTime>
  <Words>1065</Words>
  <Application>Microsoft Office PowerPoint</Application>
  <PresentationFormat>On-screen Show (4:3)</PresentationFormat>
  <Paragraphs>73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Inkwell</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Workplace Stress Alternatives </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UA</dc:creator>
  <cp:lastModifiedBy>Andrian Popescu (2027345)</cp:lastModifiedBy>
  <cp:revision>50</cp:revision>
  <dcterms:created xsi:type="dcterms:W3CDTF">2021-10-21T06:17:44Z</dcterms:created>
  <dcterms:modified xsi:type="dcterms:W3CDTF">2021-11-08T09:19:15Z</dcterms:modified>
</cp:coreProperties>
</file>