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7" r:id="rId2"/>
    <p:sldId id="256" r:id="rId3"/>
    <p:sldId id="257" r:id="rId4"/>
    <p:sldId id="276" r:id="rId5"/>
    <p:sldId id="269" r:id="rId6"/>
    <p:sldId id="270" r:id="rId7"/>
    <p:sldId id="258" r:id="rId8"/>
    <p:sldId id="274" r:id="rId9"/>
    <p:sldId id="259" r:id="rId10"/>
    <p:sldId id="260" r:id="rId11"/>
    <p:sldId id="261" r:id="rId12"/>
    <p:sldId id="262" r:id="rId13"/>
    <p:sldId id="275" r:id="rId14"/>
    <p:sldId id="263" r:id="rId15"/>
    <p:sldId id="264" r:id="rId16"/>
    <p:sldId id="265" r:id="rId17"/>
    <p:sldId id="266" r:id="rId18"/>
    <p:sldId id="267" r:id="rId19"/>
    <p:sldId id="268" r:id="rId20"/>
    <p:sldId id="271" r:id="rId21"/>
    <p:sldId id="272" r:id="rId22"/>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71" autoAdjust="0"/>
    <p:restoredTop sz="94660"/>
  </p:normalViewPr>
  <p:slideViewPr>
    <p:cSldViewPr snapToGrid="0">
      <p:cViewPr varScale="1">
        <p:scale>
          <a:sx n="86" d="100"/>
          <a:sy n="86" d="100"/>
        </p:scale>
        <p:origin x="114"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10987B-F7E1-4041-9858-32C031866FF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PK"/>
        </a:p>
      </dgm:t>
    </dgm:pt>
    <dgm:pt modelId="{31FA5287-44A0-4543-86A9-2A4FAB9BDEBB}">
      <dgm:prSet phldrT="[Text]"/>
      <dgm:spPr/>
      <dgm:t>
        <a:bodyPr/>
        <a:lstStyle/>
        <a:p>
          <a:r>
            <a:rPr lang="en-US" b="0" i="0" dirty="0"/>
            <a:t>The use of Corporate Social Responsibility (CSR) in promotional material</a:t>
          </a:r>
          <a:endParaRPr lang="en-PK" dirty="0"/>
        </a:p>
      </dgm:t>
    </dgm:pt>
    <dgm:pt modelId="{B4428A3D-6492-4C6C-9A0B-0FBBC695DCEF}" type="parTrans" cxnId="{07BE3E6B-9FA2-4802-BEB6-8B87567819CB}">
      <dgm:prSet/>
      <dgm:spPr/>
      <dgm:t>
        <a:bodyPr/>
        <a:lstStyle/>
        <a:p>
          <a:endParaRPr lang="en-PK"/>
        </a:p>
      </dgm:t>
    </dgm:pt>
    <dgm:pt modelId="{404434CC-E844-4E9C-8DBB-09A92990B4DD}" type="sibTrans" cxnId="{07BE3E6B-9FA2-4802-BEB6-8B87567819CB}">
      <dgm:prSet/>
      <dgm:spPr/>
      <dgm:t>
        <a:bodyPr/>
        <a:lstStyle/>
        <a:p>
          <a:endParaRPr lang="en-PK"/>
        </a:p>
      </dgm:t>
    </dgm:pt>
    <dgm:pt modelId="{F44AAA8D-116F-43AF-BC3A-C8B86B5F2C69}">
      <dgm:prSet phldrT="[Text]"/>
      <dgm:spPr/>
      <dgm:t>
        <a:bodyPr/>
        <a:lstStyle/>
        <a:p>
          <a:pPr>
            <a:buFont typeface="Arial" panose="020B0604020202020204" pitchFamily="34" charset="0"/>
            <a:buChar char="•"/>
          </a:pPr>
          <a:r>
            <a:rPr lang="en-US" b="0" i="0" dirty="0"/>
            <a:t>Misalignment between CSR claims and actual practices can lead to accusations of greenwashing, damaging brand reputation.</a:t>
          </a:r>
          <a:endParaRPr lang="en-PK" dirty="0"/>
        </a:p>
      </dgm:t>
    </dgm:pt>
    <dgm:pt modelId="{748741B0-684E-403D-9B3E-5F58AD503E55}" type="parTrans" cxnId="{B79B0157-0165-4282-8160-6F513F9BD4D9}">
      <dgm:prSet/>
      <dgm:spPr/>
      <dgm:t>
        <a:bodyPr/>
        <a:lstStyle/>
        <a:p>
          <a:endParaRPr lang="en-PK"/>
        </a:p>
      </dgm:t>
    </dgm:pt>
    <dgm:pt modelId="{03AA81D8-6450-4F21-9CEA-F48D3DD03703}" type="sibTrans" cxnId="{B79B0157-0165-4282-8160-6F513F9BD4D9}">
      <dgm:prSet/>
      <dgm:spPr/>
      <dgm:t>
        <a:bodyPr/>
        <a:lstStyle/>
        <a:p>
          <a:endParaRPr lang="en-PK"/>
        </a:p>
      </dgm:t>
    </dgm:pt>
    <dgm:pt modelId="{5060DCE9-DB44-44B7-A380-7656DE0B5B24}">
      <dgm:prSet phldrT="[Text]"/>
      <dgm:spPr/>
      <dgm:t>
        <a:bodyPr/>
        <a:lstStyle/>
        <a:p>
          <a:r>
            <a:rPr lang="en-US" b="0" i="0" dirty="0"/>
            <a:t>Developments in social media and its use as a marketing platform</a:t>
          </a:r>
          <a:endParaRPr lang="en-PK" dirty="0"/>
        </a:p>
      </dgm:t>
    </dgm:pt>
    <dgm:pt modelId="{D5410DFC-09D8-4113-9C8B-C334E4ED8954}" type="parTrans" cxnId="{85DA85B2-994C-425B-97D5-7F54D7837EFA}">
      <dgm:prSet/>
      <dgm:spPr/>
      <dgm:t>
        <a:bodyPr/>
        <a:lstStyle/>
        <a:p>
          <a:endParaRPr lang="en-PK"/>
        </a:p>
      </dgm:t>
    </dgm:pt>
    <dgm:pt modelId="{0497B883-A911-43FE-816D-FE6A8950CCD8}" type="sibTrans" cxnId="{85DA85B2-994C-425B-97D5-7F54D7837EFA}">
      <dgm:prSet/>
      <dgm:spPr/>
      <dgm:t>
        <a:bodyPr/>
        <a:lstStyle/>
        <a:p>
          <a:endParaRPr lang="en-PK"/>
        </a:p>
      </dgm:t>
    </dgm:pt>
    <dgm:pt modelId="{8B37A4F3-E8E1-4C14-9B40-71EE759ADD55}">
      <dgm:prSet phldrT="[Text]"/>
      <dgm:spPr/>
      <dgm:t>
        <a:bodyPr/>
        <a:lstStyle/>
        <a:p>
          <a:pPr>
            <a:buFont typeface="Arial" panose="020B0604020202020204" pitchFamily="34" charset="0"/>
            <a:buChar char="•"/>
          </a:pPr>
          <a:r>
            <a:rPr lang="en-US" b="0" i="0" dirty="0"/>
            <a:t>Balancing engagement and privacy concerns on social media platforms poses challenges, especially with the increasing scrutiny on data privacy and targeted advertising.</a:t>
          </a:r>
          <a:endParaRPr lang="en-PK" dirty="0"/>
        </a:p>
      </dgm:t>
    </dgm:pt>
    <dgm:pt modelId="{AEFEBC67-4B13-473E-AC4E-27DF290A4C3B}" type="parTrans" cxnId="{393785C2-ABAD-4CC9-B360-4F57BDC07D12}">
      <dgm:prSet/>
      <dgm:spPr/>
      <dgm:t>
        <a:bodyPr/>
        <a:lstStyle/>
        <a:p>
          <a:endParaRPr lang="en-PK"/>
        </a:p>
      </dgm:t>
    </dgm:pt>
    <dgm:pt modelId="{14CA5C47-9C0C-4822-9326-F03BF7BB5DA5}" type="sibTrans" cxnId="{393785C2-ABAD-4CC9-B360-4F57BDC07D12}">
      <dgm:prSet/>
      <dgm:spPr/>
      <dgm:t>
        <a:bodyPr/>
        <a:lstStyle/>
        <a:p>
          <a:endParaRPr lang="en-PK"/>
        </a:p>
      </dgm:t>
    </dgm:pt>
    <dgm:pt modelId="{4B6358C4-4380-459B-9933-07FABBFBE421}">
      <dgm:prSet phldrT="[Text]"/>
      <dgm:spPr/>
      <dgm:t>
        <a:bodyPr/>
        <a:lstStyle/>
        <a:p>
          <a:r>
            <a:rPr lang="en-US" b="0" i="0" dirty="0"/>
            <a:t>The development of technology and/or artificial intelligence (AI)</a:t>
          </a:r>
          <a:endParaRPr lang="en-PK" dirty="0"/>
        </a:p>
      </dgm:t>
    </dgm:pt>
    <dgm:pt modelId="{6C5F7CC1-39DE-4DB4-8D49-25D57A2E3E21}" type="parTrans" cxnId="{667A8F4B-5A10-4FF0-B9B6-8291869D88A0}">
      <dgm:prSet/>
      <dgm:spPr/>
      <dgm:t>
        <a:bodyPr/>
        <a:lstStyle/>
        <a:p>
          <a:endParaRPr lang="en-PK"/>
        </a:p>
      </dgm:t>
    </dgm:pt>
    <dgm:pt modelId="{5C08EF3F-7BDE-4E7F-BB24-154B079493CE}" type="sibTrans" cxnId="{667A8F4B-5A10-4FF0-B9B6-8291869D88A0}">
      <dgm:prSet/>
      <dgm:spPr/>
      <dgm:t>
        <a:bodyPr/>
        <a:lstStyle/>
        <a:p>
          <a:endParaRPr lang="en-PK"/>
        </a:p>
      </dgm:t>
    </dgm:pt>
    <dgm:pt modelId="{B738A3D0-67C0-4971-A7A0-9A06260CAA8E}">
      <dgm:prSet phldrT="[Text]"/>
      <dgm:spPr/>
      <dgm:t>
        <a:bodyPr/>
        <a:lstStyle/>
        <a:p>
          <a:pPr>
            <a:buFont typeface="Arial" panose="020B0604020202020204" pitchFamily="34" charset="0"/>
            <a:buChar char="•"/>
          </a:pPr>
          <a:r>
            <a:rPr lang="en-US" b="0" i="0" dirty="0"/>
            <a:t>Balancing the use of AI in marketing with concerns over data privacy, algorithmic bias, and consumer trust.</a:t>
          </a:r>
          <a:endParaRPr lang="en-PK" dirty="0"/>
        </a:p>
      </dgm:t>
    </dgm:pt>
    <dgm:pt modelId="{087B827F-52D6-4720-94DD-1CFC31FCC85C}" type="parTrans" cxnId="{1A9D6E92-FE08-417D-BFDA-E06D60E21397}">
      <dgm:prSet/>
      <dgm:spPr/>
      <dgm:t>
        <a:bodyPr/>
        <a:lstStyle/>
        <a:p>
          <a:endParaRPr lang="en-PK"/>
        </a:p>
      </dgm:t>
    </dgm:pt>
    <dgm:pt modelId="{FCF0E967-8F8F-4FA0-852B-0DEC683CD22B}" type="sibTrans" cxnId="{1A9D6E92-FE08-417D-BFDA-E06D60E21397}">
      <dgm:prSet/>
      <dgm:spPr/>
      <dgm:t>
        <a:bodyPr/>
        <a:lstStyle/>
        <a:p>
          <a:endParaRPr lang="en-PK"/>
        </a:p>
      </dgm:t>
    </dgm:pt>
    <dgm:pt modelId="{70E0F3A0-3B43-4CE4-BF5A-6AA2958AA774}">
      <dgm:prSet/>
      <dgm:spPr/>
      <dgm:t>
        <a:bodyPr/>
        <a:lstStyle/>
        <a:p>
          <a:pPr>
            <a:buFont typeface="Arial" panose="020B0604020202020204" pitchFamily="34" charset="0"/>
            <a:buChar char="•"/>
          </a:pPr>
          <a:r>
            <a:rPr lang="en-US" b="0" i="0" dirty="0"/>
            <a:t>If Amazon promotes itself as an environmentally friendly company but is criticized for excessive packaging waste or carbon emissions from its logistics operations, it can face backlash from environmentally conscious consumers </a:t>
          </a:r>
          <a:r>
            <a:rPr lang="en-GB" b="0" i="0" dirty="0"/>
            <a:t>(Kantor, Weise and Ashford, 2021)</a:t>
          </a:r>
          <a:r>
            <a:rPr lang="en-US" b="0" i="0" dirty="0"/>
            <a:t>.</a:t>
          </a:r>
        </a:p>
      </dgm:t>
    </dgm:pt>
    <dgm:pt modelId="{86C3D46F-92A6-463D-A6E9-F653A246BD7A}" type="parTrans" cxnId="{659ADAAF-40B7-40EA-91C6-BECE93A64C94}">
      <dgm:prSet/>
      <dgm:spPr/>
      <dgm:t>
        <a:bodyPr/>
        <a:lstStyle/>
        <a:p>
          <a:endParaRPr lang="en-PK"/>
        </a:p>
      </dgm:t>
    </dgm:pt>
    <dgm:pt modelId="{F06E822F-E336-4AEF-BA8B-93D4826220C8}" type="sibTrans" cxnId="{659ADAAF-40B7-40EA-91C6-BECE93A64C94}">
      <dgm:prSet/>
      <dgm:spPr/>
      <dgm:t>
        <a:bodyPr/>
        <a:lstStyle/>
        <a:p>
          <a:endParaRPr lang="en-PK"/>
        </a:p>
      </dgm:t>
    </dgm:pt>
    <dgm:pt modelId="{A24B7BE9-221D-4315-8341-6BA0451B6A25}">
      <dgm:prSet/>
      <dgm:spPr/>
      <dgm:t>
        <a:bodyPr/>
        <a:lstStyle/>
        <a:p>
          <a:pPr>
            <a:buFont typeface="Arial" panose="020B0604020202020204" pitchFamily="34" charset="0"/>
            <a:buChar char="•"/>
          </a:pPr>
          <a:r>
            <a:rPr lang="en-US" b="0" i="0" dirty="0"/>
            <a:t>Amazon's use of targeted advertising on social media platforms may face criticism if customers perceive their privacy to be compromised or if ads are perceived as intrusive or manipulative (Majed, </a:t>
          </a:r>
          <a:r>
            <a:rPr lang="en-US" b="0" i="0" dirty="0" err="1"/>
            <a:t>Nuraddin</a:t>
          </a:r>
          <a:r>
            <a:rPr lang="en-US" b="0" i="0" dirty="0"/>
            <a:t> and Hama, 2018).</a:t>
          </a:r>
        </a:p>
      </dgm:t>
    </dgm:pt>
    <dgm:pt modelId="{3362E0FA-60BB-4310-AB76-8FE700D544E3}" type="parTrans" cxnId="{324315CA-6D18-42B5-BACC-76FDB2AF1057}">
      <dgm:prSet/>
      <dgm:spPr/>
      <dgm:t>
        <a:bodyPr/>
        <a:lstStyle/>
        <a:p>
          <a:endParaRPr lang="en-PK"/>
        </a:p>
      </dgm:t>
    </dgm:pt>
    <dgm:pt modelId="{45208128-5956-4B97-B04F-FAA2A506F22E}" type="sibTrans" cxnId="{324315CA-6D18-42B5-BACC-76FDB2AF1057}">
      <dgm:prSet/>
      <dgm:spPr/>
      <dgm:t>
        <a:bodyPr/>
        <a:lstStyle/>
        <a:p>
          <a:endParaRPr lang="en-PK"/>
        </a:p>
      </dgm:t>
    </dgm:pt>
    <dgm:pt modelId="{5486A437-39C1-4794-B6D9-225D3EAC0335}">
      <dgm:prSet/>
      <dgm:spPr/>
      <dgm:t>
        <a:bodyPr/>
        <a:lstStyle/>
        <a:p>
          <a:pPr>
            <a:buFont typeface="Arial" panose="020B0604020202020204" pitchFamily="34" charset="0"/>
            <a:buChar char="•"/>
          </a:pPr>
          <a:r>
            <a:rPr lang="en-US" b="0" i="0" dirty="0"/>
            <a:t>If Amazon's AI-powered recommendation systems are seen as too intrusive or if they inadvertently discriminate against certain customer segments, it can lead to negative publicity and customer dissatisfaction (Majed, </a:t>
          </a:r>
          <a:r>
            <a:rPr lang="en-US" b="0" i="0" dirty="0" err="1"/>
            <a:t>Nuraddin</a:t>
          </a:r>
          <a:r>
            <a:rPr lang="en-US" b="0" i="0" dirty="0"/>
            <a:t> and Hama, 2018).</a:t>
          </a:r>
        </a:p>
      </dgm:t>
    </dgm:pt>
    <dgm:pt modelId="{C6D07AF9-1DCC-4CF6-A256-EC31436B2267}" type="parTrans" cxnId="{2349B411-FA21-4DD6-A686-6E166EE83282}">
      <dgm:prSet/>
      <dgm:spPr/>
      <dgm:t>
        <a:bodyPr/>
        <a:lstStyle/>
        <a:p>
          <a:endParaRPr lang="en-PK"/>
        </a:p>
      </dgm:t>
    </dgm:pt>
    <dgm:pt modelId="{DEA757E1-D6A4-4143-8EE8-1625E4277C88}" type="sibTrans" cxnId="{2349B411-FA21-4DD6-A686-6E166EE83282}">
      <dgm:prSet/>
      <dgm:spPr/>
      <dgm:t>
        <a:bodyPr/>
        <a:lstStyle/>
        <a:p>
          <a:endParaRPr lang="en-PK"/>
        </a:p>
      </dgm:t>
    </dgm:pt>
    <dgm:pt modelId="{43512E19-F29C-43BD-BD1E-B63CA7388556}" type="pres">
      <dgm:prSet presAssocID="{7410987B-F7E1-4041-9858-32C031866FFE}" presName="Name0" presStyleCnt="0">
        <dgm:presLayoutVars>
          <dgm:dir/>
          <dgm:animLvl val="lvl"/>
          <dgm:resizeHandles val="exact"/>
        </dgm:presLayoutVars>
      </dgm:prSet>
      <dgm:spPr/>
    </dgm:pt>
    <dgm:pt modelId="{15C8CCEB-9922-4DC3-BE92-79D20F9FF3F1}" type="pres">
      <dgm:prSet presAssocID="{31FA5287-44A0-4543-86A9-2A4FAB9BDEBB}" presName="composite" presStyleCnt="0"/>
      <dgm:spPr/>
    </dgm:pt>
    <dgm:pt modelId="{6D2535D3-C017-4AC9-8B11-E4D2238567CB}" type="pres">
      <dgm:prSet presAssocID="{31FA5287-44A0-4543-86A9-2A4FAB9BDEBB}" presName="parTx" presStyleLbl="alignNode1" presStyleIdx="0" presStyleCnt="3">
        <dgm:presLayoutVars>
          <dgm:chMax val="0"/>
          <dgm:chPref val="0"/>
          <dgm:bulletEnabled val="1"/>
        </dgm:presLayoutVars>
      </dgm:prSet>
      <dgm:spPr/>
    </dgm:pt>
    <dgm:pt modelId="{2C8883B7-7CCC-49D9-8B08-75C533FD2EB5}" type="pres">
      <dgm:prSet presAssocID="{31FA5287-44A0-4543-86A9-2A4FAB9BDEBB}" presName="desTx" presStyleLbl="alignAccFollowNode1" presStyleIdx="0" presStyleCnt="3">
        <dgm:presLayoutVars>
          <dgm:bulletEnabled val="1"/>
        </dgm:presLayoutVars>
      </dgm:prSet>
      <dgm:spPr/>
    </dgm:pt>
    <dgm:pt modelId="{3FF5F8B4-B95E-449B-A934-A85C2262CD22}" type="pres">
      <dgm:prSet presAssocID="{404434CC-E844-4E9C-8DBB-09A92990B4DD}" presName="space" presStyleCnt="0"/>
      <dgm:spPr/>
    </dgm:pt>
    <dgm:pt modelId="{90113110-56FA-4273-8614-463825898DEE}" type="pres">
      <dgm:prSet presAssocID="{5060DCE9-DB44-44B7-A380-7656DE0B5B24}" presName="composite" presStyleCnt="0"/>
      <dgm:spPr/>
    </dgm:pt>
    <dgm:pt modelId="{EF4B3DC0-99B4-4081-9EF5-D7BDF0563C38}" type="pres">
      <dgm:prSet presAssocID="{5060DCE9-DB44-44B7-A380-7656DE0B5B24}" presName="parTx" presStyleLbl="alignNode1" presStyleIdx="1" presStyleCnt="3">
        <dgm:presLayoutVars>
          <dgm:chMax val="0"/>
          <dgm:chPref val="0"/>
          <dgm:bulletEnabled val="1"/>
        </dgm:presLayoutVars>
      </dgm:prSet>
      <dgm:spPr/>
    </dgm:pt>
    <dgm:pt modelId="{8EC74832-1E46-4655-9EFD-FF94795462FA}" type="pres">
      <dgm:prSet presAssocID="{5060DCE9-DB44-44B7-A380-7656DE0B5B24}" presName="desTx" presStyleLbl="alignAccFollowNode1" presStyleIdx="1" presStyleCnt="3">
        <dgm:presLayoutVars>
          <dgm:bulletEnabled val="1"/>
        </dgm:presLayoutVars>
      </dgm:prSet>
      <dgm:spPr/>
    </dgm:pt>
    <dgm:pt modelId="{0D6B3E1C-C628-42CA-8B03-189908A94E35}" type="pres">
      <dgm:prSet presAssocID="{0497B883-A911-43FE-816D-FE6A8950CCD8}" presName="space" presStyleCnt="0"/>
      <dgm:spPr/>
    </dgm:pt>
    <dgm:pt modelId="{DCC87D3B-4B2B-4D19-B908-2FBF9275E64D}" type="pres">
      <dgm:prSet presAssocID="{4B6358C4-4380-459B-9933-07FABBFBE421}" presName="composite" presStyleCnt="0"/>
      <dgm:spPr/>
    </dgm:pt>
    <dgm:pt modelId="{39FB1792-C182-4DFE-90BD-117D8EB985FE}" type="pres">
      <dgm:prSet presAssocID="{4B6358C4-4380-459B-9933-07FABBFBE421}" presName="parTx" presStyleLbl="alignNode1" presStyleIdx="2" presStyleCnt="3">
        <dgm:presLayoutVars>
          <dgm:chMax val="0"/>
          <dgm:chPref val="0"/>
          <dgm:bulletEnabled val="1"/>
        </dgm:presLayoutVars>
      </dgm:prSet>
      <dgm:spPr/>
    </dgm:pt>
    <dgm:pt modelId="{D6567668-5169-4A14-9AF4-B5676BF5D4B7}" type="pres">
      <dgm:prSet presAssocID="{4B6358C4-4380-459B-9933-07FABBFBE421}" presName="desTx" presStyleLbl="alignAccFollowNode1" presStyleIdx="2" presStyleCnt="3">
        <dgm:presLayoutVars>
          <dgm:bulletEnabled val="1"/>
        </dgm:presLayoutVars>
      </dgm:prSet>
      <dgm:spPr/>
    </dgm:pt>
  </dgm:ptLst>
  <dgm:cxnLst>
    <dgm:cxn modelId="{2349B411-FA21-4DD6-A686-6E166EE83282}" srcId="{4B6358C4-4380-459B-9933-07FABBFBE421}" destId="{5486A437-39C1-4794-B6D9-225D3EAC0335}" srcOrd="1" destOrd="0" parTransId="{C6D07AF9-1DCC-4CF6-A256-EC31436B2267}" sibTransId="{DEA757E1-D6A4-4143-8EE8-1625E4277C88}"/>
    <dgm:cxn modelId="{EC0D201F-8B35-451C-99F0-34B0FD4101A7}" type="presOf" srcId="{A24B7BE9-221D-4315-8341-6BA0451B6A25}" destId="{8EC74832-1E46-4655-9EFD-FF94795462FA}" srcOrd="0" destOrd="1" presId="urn:microsoft.com/office/officeart/2005/8/layout/hList1"/>
    <dgm:cxn modelId="{47039934-A3CF-441C-9332-F2AE070DD81A}" type="presOf" srcId="{7410987B-F7E1-4041-9858-32C031866FFE}" destId="{43512E19-F29C-43BD-BD1E-B63CA7388556}" srcOrd="0" destOrd="0" presId="urn:microsoft.com/office/officeart/2005/8/layout/hList1"/>
    <dgm:cxn modelId="{CA5E6162-B0F0-4A9C-B6EC-553161397D2F}" type="presOf" srcId="{F44AAA8D-116F-43AF-BC3A-C8B86B5F2C69}" destId="{2C8883B7-7CCC-49D9-8B08-75C533FD2EB5}" srcOrd="0" destOrd="0" presId="urn:microsoft.com/office/officeart/2005/8/layout/hList1"/>
    <dgm:cxn modelId="{07BE3E6B-9FA2-4802-BEB6-8B87567819CB}" srcId="{7410987B-F7E1-4041-9858-32C031866FFE}" destId="{31FA5287-44A0-4543-86A9-2A4FAB9BDEBB}" srcOrd="0" destOrd="0" parTransId="{B4428A3D-6492-4C6C-9A0B-0FBBC695DCEF}" sibTransId="{404434CC-E844-4E9C-8DBB-09A92990B4DD}"/>
    <dgm:cxn modelId="{667A8F4B-5A10-4FF0-B9B6-8291869D88A0}" srcId="{7410987B-F7E1-4041-9858-32C031866FFE}" destId="{4B6358C4-4380-459B-9933-07FABBFBE421}" srcOrd="2" destOrd="0" parTransId="{6C5F7CC1-39DE-4DB4-8D49-25D57A2E3E21}" sibTransId="{5C08EF3F-7BDE-4E7F-BB24-154B079493CE}"/>
    <dgm:cxn modelId="{B634AE70-C6FF-4669-B1C5-463C467DEE86}" type="presOf" srcId="{31FA5287-44A0-4543-86A9-2A4FAB9BDEBB}" destId="{6D2535D3-C017-4AC9-8B11-E4D2238567CB}" srcOrd="0" destOrd="0" presId="urn:microsoft.com/office/officeart/2005/8/layout/hList1"/>
    <dgm:cxn modelId="{B79B0157-0165-4282-8160-6F513F9BD4D9}" srcId="{31FA5287-44A0-4543-86A9-2A4FAB9BDEBB}" destId="{F44AAA8D-116F-43AF-BC3A-C8B86B5F2C69}" srcOrd="0" destOrd="0" parTransId="{748741B0-684E-403D-9B3E-5F58AD503E55}" sibTransId="{03AA81D8-6450-4F21-9CEA-F48D3DD03703}"/>
    <dgm:cxn modelId="{1A9D6E92-FE08-417D-BFDA-E06D60E21397}" srcId="{4B6358C4-4380-459B-9933-07FABBFBE421}" destId="{B738A3D0-67C0-4971-A7A0-9A06260CAA8E}" srcOrd="0" destOrd="0" parTransId="{087B827F-52D6-4720-94DD-1CFC31FCC85C}" sibTransId="{FCF0E967-8F8F-4FA0-852B-0DEC683CD22B}"/>
    <dgm:cxn modelId="{E1C9999C-A9BF-4F60-927E-8256A2997285}" type="presOf" srcId="{5060DCE9-DB44-44B7-A380-7656DE0B5B24}" destId="{EF4B3DC0-99B4-4081-9EF5-D7BDF0563C38}" srcOrd="0" destOrd="0" presId="urn:microsoft.com/office/officeart/2005/8/layout/hList1"/>
    <dgm:cxn modelId="{659ADAAF-40B7-40EA-91C6-BECE93A64C94}" srcId="{31FA5287-44A0-4543-86A9-2A4FAB9BDEBB}" destId="{70E0F3A0-3B43-4CE4-BF5A-6AA2958AA774}" srcOrd="1" destOrd="0" parTransId="{86C3D46F-92A6-463D-A6E9-F653A246BD7A}" sibTransId="{F06E822F-E336-4AEF-BA8B-93D4826220C8}"/>
    <dgm:cxn modelId="{85DA85B2-994C-425B-97D5-7F54D7837EFA}" srcId="{7410987B-F7E1-4041-9858-32C031866FFE}" destId="{5060DCE9-DB44-44B7-A380-7656DE0B5B24}" srcOrd="1" destOrd="0" parTransId="{D5410DFC-09D8-4113-9C8B-C334E4ED8954}" sibTransId="{0497B883-A911-43FE-816D-FE6A8950CCD8}"/>
    <dgm:cxn modelId="{2D0C2FBD-B350-4D4D-BC3D-F7020E3775E2}" type="presOf" srcId="{B738A3D0-67C0-4971-A7A0-9A06260CAA8E}" destId="{D6567668-5169-4A14-9AF4-B5676BF5D4B7}" srcOrd="0" destOrd="0" presId="urn:microsoft.com/office/officeart/2005/8/layout/hList1"/>
    <dgm:cxn modelId="{393785C2-ABAD-4CC9-B360-4F57BDC07D12}" srcId="{5060DCE9-DB44-44B7-A380-7656DE0B5B24}" destId="{8B37A4F3-E8E1-4C14-9B40-71EE759ADD55}" srcOrd="0" destOrd="0" parTransId="{AEFEBC67-4B13-473E-AC4E-27DF290A4C3B}" sibTransId="{14CA5C47-9C0C-4822-9326-F03BF7BB5DA5}"/>
    <dgm:cxn modelId="{324315CA-6D18-42B5-BACC-76FDB2AF1057}" srcId="{5060DCE9-DB44-44B7-A380-7656DE0B5B24}" destId="{A24B7BE9-221D-4315-8341-6BA0451B6A25}" srcOrd="1" destOrd="0" parTransId="{3362E0FA-60BB-4310-AB76-8FE700D544E3}" sibTransId="{45208128-5956-4B97-B04F-FAA2A506F22E}"/>
    <dgm:cxn modelId="{A5DF9DF1-FE4D-4823-B498-1CFC3389D4B7}" type="presOf" srcId="{8B37A4F3-E8E1-4C14-9B40-71EE759ADD55}" destId="{8EC74832-1E46-4655-9EFD-FF94795462FA}" srcOrd="0" destOrd="0" presId="urn:microsoft.com/office/officeart/2005/8/layout/hList1"/>
    <dgm:cxn modelId="{C2E7D4F8-7B1E-4140-9AF5-05CF215385FF}" type="presOf" srcId="{5486A437-39C1-4794-B6D9-225D3EAC0335}" destId="{D6567668-5169-4A14-9AF4-B5676BF5D4B7}" srcOrd="0" destOrd="1" presId="urn:microsoft.com/office/officeart/2005/8/layout/hList1"/>
    <dgm:cxn modelId="{D7DA33FC-E385-4E30-A57E-001E4A39BCED}" type="presOf" srcId="{70E0F3A0-3B43-4CE4-BF5A-6AA2958AA774}" destId="{2C8883B7-7CCC-49D9-8B08-75C533FD2EB5}" srcOrd="0" destOrd="1" presId="urn:microsoft.com/office/officeart/2005/8/layout/hList1"/>
    <dgm:cxn modelId="{F1C85EFC-DAC7-463A-BF3B-9D6A0FAB7EDA}" type="presOf" srcId="{4B6358C4-4380-459B-9933-07FABBFBE421}" destId="{39FB1792-C182-4DFE-90BD-117D8EB985FE}" srcOrd="0" destOrd="0" presId="urn:microsoft.com/office/officeart/2005/8/layout/hList1"/>
    <dgm:cxn modelId="{3DF90607-9FDC-4C96-8939-BE8C23473320}" type="presParOf" srcId="{43512E19-F29C-43BD-BD1E-B63CA7388556}" destId="{15C8CCEB-9922-4DC3-BE92-79D20F9FF3F1}" srcOrd="0" destOrd="0" presId="urn:microsoft.com/office/officeart/2005/8/layout/hList1"/>
    <dgm:cxn modelId="{ABE52788-FC5E-4FD9-A2D8-AE09CB695636}" type="presParOf" srcId="{15C8CCEB-9922-4DC3-BE92-79D20F9FF3F1}" destId="{6D2535D3-C017-4AC9-8B11-E4D2238567CB}" srcOrd="0" destOrd="0" presId="urn:microsoft.com/office/officeart/2005/8/layout/hList1"/>
    <dgm:cxn modelId="{AF33EAF9-C632-49DD-B90F-F33B86F3C9BC}" type="presParOf" srcId="{15C8CCEB-9922-4DC3-BE92-79D20F9FF3F1}" destId="{2C8883B7-7CCC-49D9-8B08-75C533FD2EB5}" srcOrd="1" destOrd="0" presId="urn:microsoft.com/office/officeart/2005/8/layout/hList1"/>
    <dgm:cxn modelId="{D7E77F7E-1D71-4E37-9031-C62BB18CEFCD}" type="presParOf" srcId="{43512E19-F29C-43BD-BD1E-B63CA7388556}" destId="{3FF5F8B4-B95E-449B-A934-A85C2262CD22}" srcOrd="1" destOrd="0" presId="urn:microsoft.com/office/officeart/2005/8/layout/hList1"/>
    <dgm:cxn modelId="{DB2680B7-2005-4198-8186-CDED29C05379}" type="presParOf" srcId="{43512E19-F29C-43BD-BD1E-B63CA7388556}" destId="{90113110-56FA-4273-8614-463825898DEE}" srcOrd="2" destOrd="0" presId="urn:microsoft.com/office/officeart/2005/8/layout/hList1"/>
    <dgm:cxn modelId="{52487379-AB7E-494F-9590-0182E7D0E15B}" type="presParOf" srcId="{90113110-56FA-4273-8614-463825898DEE}" destId="{EF4B3DC0-99B4-4081-9EF5-D7BDF0563C38}" srcOrd="0" destOrd="0" presId="urn:microsoft.com/office/officeart/2005/8/layout/hList1"/>
    <dgm:cxn modelId="{75496CA3-AC38-4EB8-AFCF-48B359638771}" type="presParOf" srcId="{90113110-56FA-4273-8614-463825898DEE}" destId="{8EC74832-1E46-4655-9EFD-FF94795462FA}" srcOrd="1" destOrd="0" presId="urn:microsoft.com/office/officeart/2005/8/layout/hList1"/>
    <dgm:cxn modelId="{66F5DEF8-333A-4A28-805D-4B88BD3F64A6}" type="presParOf" srcId="{43512E19-F29C-43BD-BD1E-B63CA7388556}" destId="{0D6B3E1C-C628-42CA-8B03-189908A94E35}" srcOrd="3" destOrd="0" presId="urn:microsoft.com/office/officeart/2005/8/layout/hList1"/>
    <dgm:cxn modelId="{9004CCB1-EFDD-4A2B-A665-D7DACC02151F}" type="presParOf" srcId="{43512E19-F29C-43BD-BD1E-B63CA7388556}" destId="{DCC87D3B-4B2B-4D19-B908-2FBF9275E64D}" srcOrd="4" destOrd="0" presId="urn:microsoft.com/office/officeart/2005/8/layout/hList1"/>
    <dgm:cxn modelId="{53043501-9B9A-404E-A272-8ED02454BD7C}" type="presParOf" srcId="{DCC87D3B-4B2B-4D19-B908-2FBF9275E64D}" destId="{39FB1792-C182-4DFE-90BD-117D8EB985FE}" srcOrd="0" destOrd="0" presId="urn:microsoft.com/office/officeart/2005/8/layout/hList1"/>
    <dgm:cxn modelId="{EC99DE24-4FCD-4351-A9BE-E694AD8B580E}" type="presParOf" srcId="{DCC87D3B-4B2B-4D19-B908-2FBF9275E64D}" destId="{D6567668-5169-4A14-9AF4-B5676BF5D4B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10987B-F7E1-4041-9858-32C031866FF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PK"/>
        </a:p>
      </dgm:t>
    </dgm:pt>
    <dgm:pt modelId="{31FA5287-44A0-4543-86A9-2A4FAB9BDEBB}">
      <dgm:prSet phldrT="[Text]"/>
      <dgm:spPr/>
      <dgm:t>
        <a:bodyPr/>
        <a:lstStyle/>
        <a:p>
          <a:r>
            <a:rPr lang="en-US" b="0" i="0" dirty="0"/>
            <a:t>Ethics in Marketing / Marketing Research / Marketing Channels / Advertising and Promotion:</a:t>
          </a:r>
          <a:endParaRPr lang="en-PK" dirty="0"/>
        </a:p>
      </dgm:t>
    </dgm:pt>
    <dgm:pt modelId="{B4428A3D-6492-4C6C-9A0B-0FBBC695DCEF}" type="parTrans" cxnId="{07BE3E6B-9FA2-4802-BEB6-8B87567819CB}">
      <dgm:prSet/>
      <dgm:spPr/>
      <dgm:t>
        <a:bodyPr/>
        <a:lstStyle/>
        <a:p>
          <a:endParaRPr lang="en-PK"/>
        </a:p>
      </dgm:t>
    </dgm:pt>
    <dgm:pt modelId="{404434CC-E844-4E9C-8DBB-09A92990B4DD}" type="sibTrans" cxnId="{07BE3E6B-9FA2-4802-BEB6-8B87567819CB}">
      <dgm:prSet/>
      <dgm:spPr/>
      <dgm:t>
        <a:bodyPr/>
        <a:lstStyle/>
        <a:p>
          <a:endParaRPr lang="en-PK"/>
        </a:p>
      </dgm:t>
    </dgm:pt>
    <dgm:pt modelId="{F44AAA8D-116F-43AF-BC3A-C8B86B5F2C69}">
      <dgm:prSet phldrT="[Text]"/>
      <dgm:spPr/>
      <dgm:t>
        <a:bodyPr/>
        <a:lstStyle/>
        <a:p>
          <a:pPr>
            <a:buFont typeface="Arial" panose="020B0604020202020204" pitchFamily="34" charset="0"/>
            <a:buChar char="•"/>
          </a:pPr>
          <a:r>
            <a:rPr lang="en-US" b="0" i="0" dirty="0"/>
            <a:t>Ensuring ethical practices across marketing activities, including data collection, targeting, and advertising claims.</a:t>
          </a:r>
          <a:endParaRPr lang="en-PK" dirty="0"/>
        </a:p>
      </dgm:t>
    </dgm:pt>
    <dgm:pt modelId="{748741B0-684E-403D-9B3E-5F58AD503E55}" type="parTrans" cxnId="{B79B0157-0165-4282-8160-6F513F9BD4D9}">
      <dgm:prSet/>
      <dgm:spPr/>
      <dgm:t>
        <a:bodyPr/>
        <a:lstStyle/>
        <a:p>
          <a:endParaRPr lang="en-PK"/>
        </a:p>
      </dgm:t>
    </dgm:pt>
    <dgm:pt modelId="{03AA81D8-6450-4F21-9CEA-F48D3DD03703}" type="sibTrans" cxnId="{B79B0157-0165-4282-8160-6F513F9BD4D9}">
      <dgm:prSet/>
      <dgm:spPr/>
      <dgm:t>
        <a:bodyPr/>
        <a:lstStyle/>
        <a:p>
          <a:endParaRPr lang="en-PK"/>
        </a:p>
      </dgm:t>
    </dgm:pt>
    <dgm:pt modelId="{5060DCE9-DB44-44B7-A380-7656DE0B5B24}">
      <dgm:prSet phldrT="[Text]"/>
      <dgm:spPr/>
      <dgm:t>
        <a:bodyPr/>
        <a:lstStyle/>
        <a:p>
          <a:r>
            <a:rPr lang="fi-FI" b="0" i="0" dirty="0"/>
            <a:t>Price vs. Quality</a:t>
          </a:r>
          <a:endParaRPr lang="en-PK" dirty="0"/>
        </a:p>
      </dgm:t>
    </dgm:pt>
    <dgm:pt modelId="{D5410DFC-09D8-4113-9C8B-C334E4ED8954}" type="parTrans" cxnId="{85DA85B2-994C-425B-97D5-7F54D7837EFA}">
      <dgm:prSet/>
      <dgm:spPr/>
      <dgm:t>
        <a:bodyPr/>
        <a:lstStyle/>
        <a:p>
          <a:endParaRPr lang="en-PK"/>
        </a:p>
      </dgm:t>
    </dgm:pt>
    <dgm:pt modelId="{0497B883-A911-43FE-816D-FE6A8950CCD8}" type="sibTrans" cxnId="{85DA85B2-994C-425B-97D5-7F54D7837EFA}">
      <dgm:prSet/>
      <dgm:spPr/>
      <dgm:t>
        <a:bodyPr/>
        <a:lstStyle/>
        <a:p>
          <a:endParaRPr lang="en-PK"/>
        </a:p>
      </dgm:t>
    </dgm:pt>
    <dgm:pt modelId="{8B37A4F3-E8E1-4C14-9B40-71EE759ADD55}">
      <dgm:prSet phldrT="[Text]"/>
      <dgm:spPr/>
      <dgm:t>
        <a:bodyPr/>
        <a:lstStyle/>
        <a:p>
          <a:pPr>
            <a:buFont typeface="Arial" panose="020B0604020202020204" pitchFamily="34" charset="0"/>
            <a:buChar char="•"/>
          </a:pPr>
          <a:r>
            <a:rPr lang="en-US" b="0" i="0" dirty="0"/>
            <a:t>Striking a balance between offering competitive prices and maintaining product quality and customer satisfaction.</a:t>
          </a:r>
          <a:endParaRPr lang="en-PK" dirty="0"/>
        </a:p>
      </dgm:t>
    </dgm:pt>
    <dgm:pt modelId="{AEFEBC67-4B13-473E-AC4E-27DF290A4C3B}" type="parTrans" cxnId="{393785C2-ABAD-4CC9-B360-4F57BDC07D12}">
      <dgm:prSet/>
      <dgm:spPr/>
      <dgm:t>
        <a:bodyPr/>
        <a:lstStyle/>
        <a:p>
          <a:endParaRPr lang="en-PK"/>
        </a:p>
      </dgm:t>
    </dgm:pt>
    <dgm:pt modelId="{14CA5C47-9C0C-4822-9326-F03BF7BB5DA5}" type="sibTrans" cxnId="{393785C2-ABAD-4CC9-B360-4F57BDC07D12}">
      <dgm:prSet/>
      <dgm:spPr/>
      <dgm:t>
        <a:bodyPr/>
        <a:lstStyle/>
        <a:p>
          <a:endParaRPr lang="en-PK"/>
        </a:p>
      </dgm:t>
    </dgm:pt>
    <dgm:pt modelId="{4B6358C4-4380-459B-9933-07FABBFBE421}">
      <dgm:prSet phldrT="[Text]"/>
      <dgm:spPr/>
      <dgm:t>
        <a:bodyPr/>
        <a:lstStyle/>
        <a:p>
          <a:r>
            <a:rPr lang="en-US" b="0" i="0" dirty="0"/>
            <a:t>Changes in consumer buying behavior because of changes to GDPR</a:t>
          </a:r>
          <a:endParaRPr lang="en-PK" dirty="0"/>
        </a:p>
      </dgm:t>
    </dgm:pt>
    <dgm:pt modelId="{6C5F7CC1-39DE-4DB4-8D49-25D57A2E3E21}" type="parTrans" cxnId="{667A8F4B-5A10-4FF0-B9B6-8291869D88A0}">
      <dgm:prSet/>
      <dgm:spPr/>
      <dgm:t>
        <a:bodyPr/>
        <a:lstStyle/>
        <a:p>
          <a:endParaRPr lang="en-PK"/>
        </a:p>
      </dgm:t>
    </dgm:pt>
    <dgm:pt modelId="{5C08EF3F-7BDE-4E7F-BB24-154B079493CE}" type="sibTrans" cxnId="{667A8F4B-5A10-4FF0-B9B6-8291869D88A0}">
      <dgm:prSet/>
      <dgm:spPr/>
      <dgm:t>
        <a:bodyPr/>
        <a:lstStyle/>
        <a:p>
          <a:endParaRPr lang="en-PK"/>
        </a:p>
      </dgm:t>
    </dgm:pt>
    <dgm:pt modelId="{B738A3D0-67C0-4971-A7A0-9A06260CAA8E}">
      <dgm:prSet phldrT="[Text]"/>
      <dgm:spPr/>
      <dgm:t>
        <a:bodyPr/>
        <a:lstStyle/>
        <a:p>
          <a:pPr>
            <a:buFont typeface="Arial" panose="020B0604020202020204" pitchFamily="34" charset="0"/>
            <a:buChar char="•"/>
          </a:pPr>
          <a:r>
            <a:rPr lang="en-US" b="0" i="0" dirty="0"/>
            <a:t>Adapting to changes in consumer behavior due to GDPR regulations, which impact data collection, targeting, and personalized marketing efforts.</a:t>
          </a:r>
          <a:endParaRPr lang="en-PK" dirty="0"/>
        </a:p>
      </dgm:t>
    </dgm:pt>
    <dgm:pt modelId="{087B827F-52D6-4720-94DD-1CFC31FCC85C}" type="parTrans" cxnId="{1A9D6E92-FE08-417D-BFDA-E06D60E21397}">
      <dgm:prSet/>
      <dgm:spPr/>
      <dgm:t>
        <a:bodyPr/>
        <a:lstStyle/>
        <a:p>
          <a:endParaRPr lang="en-PK"/>
        </a:p>
      </dgm:t>
    </dgm:pt>
    <dgm:pt modelId="{FCF0E967-8F8F-4FA0-852B-0DEC683CD22B}" type="sibTrans" cxnId="{1A9D6E92-FE08-417D-BFDA-E06D60E21397}">
      <dgm:prSet/>
      <dgm:spPr/>
      <dgm:t>
        <a:bodyPr/>
        <a:lstStyle/>
        <a:p>
          <a:endParaRPr lang="en-PK"/>
        </a:p>
      </dgm:t>
    </dgm:pt>
    <dgm:pt modelId="{110DB1E0-D1F4-490F-973A-EF2C4DC0D652}">
      <dgm:prSet/>
      <dgm:spPr/>
      <dgm:t>
        <a:bodyPr/>
        <a:lstStyle/>
        <a:p>
          <a:pPr>
            <a:buFont typeface="Arial" panose="020B0604020202020204" pitchFamily="34" charset="0"/>
            <a:buChar char="•"/>
          </a:pPr>
          <a:r>
            <a:rPr lang="en-US" b="0" i="0" dirty="0"/>
            <a:t>If Amazon is found to engage in deceptive advertising or unethical marketing practices, such as false product claims or manipulative pricing strategies, it can damage customer trust and loyalty.</a:t>
          </a:r>
        </a:p>
      </dgm:t>
    </dgm:pt>
    <dgm:pt modelId="{507120BF-1E05-468C-AB4F-3142A43BB1EB}" type="parTrans" cxnId="{D7CE441E-D0DF-4C03-8112-248BBC2D9878}">
      <dgm:prSet/>
      <dgm:spPr/>
      <dgm:t>
        <a:bodyPr/>
        <a:lstStyle/>
        <a:p>
          <a:endParaRPr lang="en-PK"/>
        </a:p>
      </dgm:t>
    </dgm:pt>
    <dgm:pt modelId="{87082E9E-5E4E-4CB6-836A-B0F4BAA337D0}" type="sibTrans" cxnId="{D7CE441E-D0DF-4C03-8112-248BBC2D9878}">
      <dgm:prSet/>
      <dgm:spPr/>
      <dgm:t>
        <a:bodyPr/>
        <a:lstStyle/>
        <a:p>
          <a:endParaRPr lang="en-PK"/>
        </a:p>
      </dgm:t>
    </dgm:pt>
    <dgm:pt modelId="{0A9552A0-A988-484D-B235-8722D1F053B6}">
      <dgm:prSet/>
      <dgm:spPr/>
      <dgm:t>
        <a:bodyPr/>
        <a:lstStyle/>
        <a:p>
          <a:pPr>
            <a:buFont typeface="Arial" panose="020B0604020202020204" pitchFamily="34" charset="0"/>
            <a:buChar char="•"/>
          </a:pPr>
          <a:r>
            <a:rPr lang="en-US" b="0" i="0" dirty="0"/>
            <a:t>If Amazon focuses solely on low prices but compromises on product quality or customer service, it may face challenges in attracting and retaining discerning customers who prioritize value over price.</a:t>
          </a:r>
        </a:p>
      </dgm:t>
    </dgm:pt>
    <dgm:pt modelId="{401EDB24-A694-454E-A8E5-2A6532C668A5}" type="parTrans" cxnId="{ABC39A10-707F-4155-BDB0-5697B1D77ED2}">
      <dgm:prSet/>
      <dgm:spPr/>
      <dgm:t>
        <a:bodyPr/>
        <a:lstStyle/>
        <a:p>
          <a:endParaRPr lang="en-PK"/>
        </a:p>
      </dgm:t>
    </dgm:pt>
    <dgm:pt modelId="{1502D1A3-238F-4FDA-8CC7-42BC78CDD1B8}" type="sibTrans" cxnId="{ABC39A10-707F-4155-BDB0-5697B1D77ED2}">
      <dgm:prSet/>
      <dgm:spPr/>
      <dgm:t>
        <a:bodyPr/>
        <a:lstStyle/>
        <a:p>
          <a:endParaRPr lang="en-PK"/>
        </a:p>
      </dgm:t>
    </dgm:pt>
    <dgm:pt modelId="{18ADFD4B-21E5-49C9-A846-83715397B5E7}">
      <dgm:prSet/>
      <dgm:spPr/>
      <dgm:t>
        <a:bodyPr/>
        <a:lstStyle/>
        <a:p>
          <a:pPr>
            <a:buFont typeface="Arial" panose="020B0604020202020204" pitchFamily="34" charset="0"/>
            <a:buChar char="•"/>
          </a:pPr>
          <a:r>
            <a:rPr lang="en-US" b="0" i="0" dirty="0"/>
            <a:t>Amazon may face challenges in delivering personalized experiences, targeting specific consumer segments, and accessing valuable consumer insights due to limitations in data collection and consumers' increased skepticism about data usage.</a:t>
          </a:r>
        </a:p>
      </dgm:t>
    </dgm:pt>
    <dgm:pt modelId="{54EBF58A-CF3F-446F-84F0-40900DA4A181}" type="parTrans" cxnId="{4D9A74C6-9599-4891-84B8-ACA7EDEBD580}">
      <dgm:prSet/>
      <dgm:spPr/>
      <dgm:t>
        <a:bodyPr/>
        <a:lstStyle/>
        <a:p>
          <a:endParaRPr lang="en-PK"/>
        </a:p>
      </dgm:t>
    </dgm:pt>
    <dgm:pt modelId="{2CD06D1E-C7C1-4BB7-BD98-CCD4E34C4E59}" type="sibTrans" cxnId="{4D9A74C6-9599-4891-84B8-ACA7EDEBD580}">
      <dgm:prSet/>
      <dgm:spPr/>
      <dgm:t>
        <a:bodyPr/>
        <a:lstStyle/>
        <a:p>
          <a:endParaRPr lang="en-PK"/>
        </a:p>
      </dgm:t>
    </dgm:pt>
    <dgm:pt modelId="{43512E19-F29C-43BD-BD1E-B63CA7388556}" type="pres">
      <dgm:prSet presAssocID="{7410987B-F7E1-4041-9858-32C031866FFE}" presName="Name0" presStyleCnt="0">
        <dgm:presLayoutVars>
          <dgm:dir/>
          <dgm:animLvl val="lvl"/>
          <dgm:resizeHandles val="exact"/>
        </dgm:presLayoutVars>
      </dgm:prSet>
      <dgm:spPr/>
    </dgm:pt>
    <dgm:pt modelId="{15C8CCEB-9922-4DC3-BE92-79D20F9FF3F1}" type="pres">
      <dgm:prSet presAssocID="{31FA5287-44A0-4543-86A9-2A4FAB9BDEBB}" presName="composite" presStyleCnt="0"/>
      <dgm:spPr/>
    </dgm:pt>
    <dgm:pt modelId="{6D2535D3-C017-4AC9-8B11-E4D2238567CB}" type="pres">
      <dgm:prSet presAssocID="{31FA5287-44A0-4543-86A9-2A4FAB9BDEBB}" presName="parTx" presStyleLbl="alignNode1" presStyleIdx="0" presStyleCnt="3">
        <dgm:presLayoutVars>
          <dgm:chMax val="0"/>
          <dgm:chPref val="0"/>
          <dgm:bulletEnabled val="1"/>
        </dgm:presLayoutVars>
      </dgm:prSet>
      <dgm:spPr/>
    </dgm:pt>
    <dgm:pt modelId="{2C8883B7-7CCC-49D9-8B08-75C533FD2EB5}" type="pres">
      <dgm:prSet presAssocID="{31FA5287-44A0-4543-86A9-2A4FAB9BDEBB}" presName="desTx" presStyleLbl="alignAccFollowNode1" presStyleIdx="0" presStyleCnt="3">
        <dgm:presLayoutVars>
          <dgm:bulletEnabled val="1"/>
        </dgm:presLayoutVars>
      </dgm:prSet>
      <dgm:spPr/>
    </dgm:pt>
    <dgm:pt modelId="{3FF5F8B4-B95E-449B-A934-A85C2262CD22}" type="pres">
      <dgm:prSet presAssocID="{404434CC-E844-4E9C-8DBB-09A92990B4DD}" presName="space" presStyleCnt="0"/>
      <dgm:spPr/>
    </dgm:pt>
    <dgm:pt modelId="{90113110-56FA-4273-8614-463825898DEE}" type="pres">
      <dgm:prSet presAssocID="{5060DCE9-DB44-44B7-A380-7656DE0B5B24}" presName="composite" presStyleCnt="0"/>
      <dgm:spPr/>
    </dgm:pt>
    <dgm:pt modelId="{EF4B3DC0-99B4-4081-9EF5-D7BDF0563C38}" type="pres">
      <dgm:prSet presAssocID="{5060DCE9-DB44-44B7-A380-7656DE0B5B24}" presName="parTx" presStyleLbl="alignNode1" presStyleIdx="1" presStyleCnt="3">
        <dgm:presLayoutVars>
          <dgm:chMax val="0"/>
          <dgm:chPref val="0"/>
          <dgm:bulletEnabled val="1"/>
        </dgm:presLayoutVars>
      </dgm:prSet>
      <dgm:spPr/>
    </dgm:pt>
    <dgm:pt modelId="{8EC74832-1E46-4655-9EFD-FF94795462FA}" type="pres">
      <dgm:prSet presAssocID="{5060DCE9-DB44-44B7-A380-7656DE0B5B24}" presName="desTx" presStyleLbl="alignAccFollowNode1" presStyleIdx="1" presStyleCnt="3">
        <dgm:presLayoutVars>
          <dgm:bulletEnabled val="1"/>
        </dgm:presLayoutVars>
      </dgm:prSet>
      <dgm:spPr/>
    </dgm:pt>
    <dgm:pt modelId="{0D6B3E1C-C628-42CA-8B03-189908A94E35}" type="pres">
      <dgm:prSet presAssocID="{0497B883-A911-43FE-816D-FE6A8950CCD8}" presName="space" presStyleCnt="0"/>
      <dgm:spPr/>
    </dgm:pt>
    <dgm:pt modelId="{DCC87D3B-4B2B-4D19-B908-2FBF9275E64D}" type="pres">
      <dgm:prSet presAssocID="{4B6358C4-4380-459B-9933-07FABBFBE421}" presName="composite" presStyleCnt="0"/>
      <dgm:spPr/>
    </dgm:pt>
    <dgm:pt modelId="{39FB1792-C182-4DFE-90BD-117D8EB985FE}" type="pres">
      <dgm:prSet presAssocID="{4B6358C4-4380-459B-9933-07FABBFBE421}" presName="parTx" presStyleLbl="alignNode1" presStyleIdx="2" presStyleCnt="3">
        <dgm:presLayoutVars>
          <dgm:chMax val="0"/>
          <dgm:chPref val="0"/>
          <dgm:bulletEnabled val="1"/>
        </dgm:presLayoutVars>
      </dgm:prSet>
      <dgm:spPr/>
    </dgm:pt>
    <dgm:pt modelId="{D6567668-5169-4A14-9AF4-B5676BF5D4B7}" type="pres">
      <dgm:prSet presAssocID="{4B6358C4-4380-459B-9933-07FABBFBE421}" presName="desTx" presStyleLbl="alignAccFollowNode1" presStyleIdx="2" presStyleCnt="3">
        <dgm:presLayoutVars>
          <dgm:bulletEnabled val="1"/>
        </dgm:presLayoutVars>
      </dgm:prSet>
      <dgm:spPr/>
    </dgm:pt>
  </dgm:ptLst>
  <dgm:cxnLst>
    <dgm:cxn modelId="{ABC39A10-707F-4155-BDB0-5697B1D77ED2}" srcId="{5060DCE9-DB44-44B7-A380-7656DE0B5B24}" destId="{0A9552A0-A988-484D-B235-8722D1F053B6}" srcOrd="1" destOrd="0" parTransId="{401EDB24-A694-454E-A8E5-2A6532C668A5}" sibTransId="{1502D1A3-238F-4FDA-8CC7-42BC78CDD1B8}"/>
    <dgm:cxn modelId="{D7CE441E-D0DF-4C03-8112-248BBC2D9878}" srcId="{31FA5287-44A0-4543-86A9-2A4FAB9BDEBB}" destId="{110DB1E0-D1F4-490F-973A-EF2C4DC0D652}" srcOrd="1" destOrd="0" parTransId="{507120BF-1E05-468C-AB4F-3142A43BB1EB}" sibTransId="{87082E9E-5E4E-4CB6-836A-B0F4BAA337D0}"/>
    <dgm:cxn modelId="{49374323-D616-41E0-BD7D-9D8CAE8DACBB}" type="presOf" srcId="{18ADFD4B-21E5-49C9-A846-83715397B5E7}" destId="{D6567668-5169-4A14-9AF4-B5676BF5D4B7}" srcOrd="0" destOrd="1" presId="urn:microsoft.com/office/officeart/2005/8/layout/hList1"/>
    <dgm:cxn modelId="{47039934-A3CF-441C-9332-F2AE070DD81A}" type="presOf" srcId="{7410987B-F7E1-4041-9858-32C031866FFE}" destId="{43512E19-F29C-43BD-BD1E-B63CA7388556}" srcOrd="0" destOrd="0" presId="urn:microsoft.com/office/officeart/2005/8/layout/hList1"/>
    <dgm:cxn modelId="{36127D37-B281-484D-A3A2-F74343D95888}" type="presOf" srcId="{0A9552A0-A988-484D-B235-8722D1F053B6}" destId="{8EC74832-1E46-4655-9EFD-FF94795462FA}" srcOrd="0" destOrd="1" presId="urn:microsoft.com/office/officeart/2005/8/layout/hList1"/>
    <dgm:cxn modelId="{CA5E6162-B0F0-4A9C-B6EC-553161397D2F}" type="presOf" srcId="{F44AAA8D-116F-43AF-BC3A-C8B86B5F2C69}" destId="{2C8883B7-7CCC-49D9-8B08-75C533FD2EB5}" srcOrd="0" destOrd="0" presId="urn:microsoft.com/office/officeart/2005/8/layout/hList1"/>
    <dgm:cxn modelId="{07BE3E6B-9FA2-4802-BEB6-8B87567819CB}" srcId="{7410987B-F7E1-4041-9858-32C031866FFE}" destId="{31FA5287-44A0-4543-86A9-2A4FAB9BDEBB}" srcOrd="0" destOrd="0" parTransId="{B4428A3D-6492-4C6C-9A0B-0FBBC695DCEF}" sibTransId="{404434CC-E844-4E9C-8DBB-09A92990B4DD}"/>
    <dgm:cxn modelId="{667A8F4B-5A10-4FF0-B9B6-8291869D88A0}" srcId="{7410987B-F7E1-4041-9858-32C031866FFE}" destId="{4B6358C4-4380-459B-9933-07FABBFBE421}" srcOrd="2" destOrd="0" parTransId="{6C5F7CC1-39DE-4DB4-8D49-25D57A2E3E21}" sibTransId="{5C08EF3F-7BDE-4E7F-BB24-154B079493CE}"/>
    <dgm:cxn modelId="{B634AE70-C6FF-4669-B1C5-463C467DEE86}" type="presOf" srcId="{31FA5287-44A0-4543-86A9-2A4FAB9BDEBB}" destId="{6D2535D3-C017-4AC9-8B11-E4D2238567CB}" srcOrd="0" destOrd="0" presId="urn:microsoft.com/office/officeart/2005/8/layout/hList1"/>
    <dgm:cxn modelId="{B79B0157-0165-4282-8160-6F513F9BD4D9}" srcId="{31FA5287-44A0-4543-86A9-2A4FAB9BDEBB}" destId="{F44AAA8D-116F-43AF-BC3A-C8B86B5F2C69}" srcOrd="0" destOrd="0" parTransId="{748741B0-684E-403D-9B3E-5F58AD503E55}" sibTransId="{03AA81D8-6450-4F21-9CEA-F48D3DD03703}"/>
    <dgm:cxn modelId="{2FB1CF79-E469-48D9-ABA4-4F64FF61F5E6}" type="presOf" srcId="{110DB1E0-D1F4-490F-973A-EF2C4DC0D652}" destId="{2C8883B7-7CCC-49D9-8B08-75C533FD2EB5}" srcOrd="0" destOrd="1" presId="urn:microsoft.com/office/officeart/2005/8/layout/hList1"/>
    <dgm:cxn modelId="{1A9D6E92-FE08-417D-BFDA-E06D60E21397}" srcId="{4B6358C4-4380-459B-9933-07FABBFBE421}" destId="{B738A3D0-67C0-4971-A7A0-9A06260CAA8E}" srcOrd="0" destOrd="0" parTransId="{087B827F-52D6-4720-94DD-1CFC31FCC85C}" sibTransId="{FCF0E967-8F8F-4FA0-852B-0DEC683CD22B}"/>
    <dgm:cxn modelId="{E1C9999C-A9BF-4F60-927E-8256A2997285}" type="presOf" srcId="{5060DCE9-DB44-44B7-A380-7656DE0B5B24}" destId="{EF4B3DC0-99B4-4081-9EF5-D7BDF0563C38}" srcOrd="0" destOrd="0" presId="urn:microsoft.com/office/officeart/2005/8/layout/hList1"/>
    <dgm:cxn modelId="{85DA85B2-994C-425B-97D5-7F54D7837EFA}" srcId="{7410987B-F7E1-4041-9858-32C031866FFE}" destId="{5060DCE9-DB44-44B7-A380-7656DE0B5B24}" srcOrd="1" destOrd="0" parTransId="{D5410DFC-09D8-4113-9C8B-C334E4ED8954}" sibTransId="{0497B883-A911-43FE-816D-FE6A8950CCD8}"/>
    <dgm:cxn modelId="{2D0C2FBD-B350-4D4D-BC3D-F7020E3775E2}" type="presOf" srcId="{B738A3D0-67C0-4971-A7A0-9A06260CAA8E}" destId="{D6567668-5169-4A14-9AF4-B5676BF5D4B7}" srcOrd="0" destOrd="0" presId="urn:microsoft.com/office/officeart/2005/8/layout/hList1"/>
    <dgm:cxn modelId="{393785C2-ABAD-4CC9-B360-4F57BDC07D12}" srcId="{5060DCE9-DB44-44B7-A380-7656DE0B5B24}" destId="{8B37A4F3-E8E1-4C14-9B40-71EE759ADD55}" srcOrd="0" destOrd="0" parTransId="{AEFEBC67-4B13-473E-AC4E-27DF290A4C3B}" sibTransId="{14CA5C47-9C0C-4822-9326-F03BF7BB5DA5}"/>
    <dgm:cxn modelId="{4D9A74C6-9599-4891-84B8-ACA7EDEBD580}" srcId="{4B6358C4-4380-459B-9933-07FABBFBE421}" destId="{18ADFD4B-21E5-49C9-A846-83715397B5E7}" srcOrd="1" destOrd="0" parTransId="{54EBF58A-CF3F-446F-84F0-40900DA4A181}" sibTransId="{2CD06D1E-C7C1-4BB7-BD98-CCD4E34C4E59}"/>
    <dgm:cxn modelId="{A5DF9DF1-FE4D-4823-B498-1CFC3389D4B7}" type="presOf" srcId="{8B37A4F3-E8E1-4C14-9B40-71EE759ADD55}" destId="{8EC74832-1E46-4655-9EFD-FF94795462FA}" srcOrd="0" destOrd="0" presId="urn:microsoft.com/office/officeart/2005/8/layout/hList1"/>
    <dgm:cxn modelId="{F1C85EFC-DAC7-463A-BF3B-9D6A0FAB7EDA}" type="presOf" srcId="{4B6358C4-4380-459B-9933-07FABBFBE421}" destId="{39FB1792-C182-4DFE-90BD-117D8EB985FE}" srcOrd="0" destOrd="0" presId="urn:microsoft.com/office/officeart/2005/8/layout/hList1"/>
    <dgm:cxn modelId="{3DF90607-9FDC-4C96-8939-BE8C23473320}" type="presParOf" srcId="{43512E19-F29C-43BD-BD1E-B63CA7388556}" destId="{15C8CCEB-9922-4DC3-BE92-79D20F9FF3F1}" srcOrd="0" destOrd="0" presId="urn:microsoft.com/office/officeart/2005/8/layout/hList1"/>
    <dgm:cxn modelId="{ABE52788-FC5E-4FD9-A2D8-AE09CB695636}" type="presParOf" srcId="{15C8CCEB-9922-4DC3-BE92-79D20F9FF3F1}" destId="{6D2535D3-C017-4AC9-8B11-E4D2238567CB}" srcOrd="0" destOrd="0" presId="urn:microsoft.com/office/officeart/2005/8/layout/hList1"/>
    <dgm:cxn modelId="{AF33EAF9-C632-49DD-B90F-F33B86F3C9BC}" type="presParOf" srcId="{15C8CCEB-9922-4DC3-BE92-79D20F9FF3F1}" destId="{2C8883B7-7CCC-49D9-8B08-75C533FD2EB5}" srcOrd="1" destOrd="0" presId="urn:microsoft.com/office/officeart/2005/8/layout/hList1"/>
    <dgm:cxn modelId="{D7E77F7E-1D71-4E37-9031-C62BB18CEFCD}" type="presParOf" srcId="{43512E19-F29C-43BD-BD1E-B63CA7388556}" destId="{3FF5F8B4-B95E-449B-A934-A85C2262CD22}" srcOrd="1" destOrd="0" presId="urn:microsoft.com/office/officeart/2005/8/layout/hList1"/>
    <dgm:cxn modelId="{DB2680B7-2005-4198-8186-CDED29C05379}" type="presParOf" srcId="{43512E19-F29C-43BD-BD1E-B63CA7388556}" destId="{90113110-56FA-4273-8614-463825898DEE}" srcOrd="2" destOrd="0" presId="urn:microsoft.com/office/officeart/2005/8/layout/hList1"/>
    <dgm:cxn modelId="{52487379-AB7E-494F-9590-0182E7D0E15B}" type="presParOf" srcId="{90113110-56FA-4273-8614-463825898DEE}" destId="{EF4B3DC0-99B4-4081-9EF5-D7BDF0563C38}" srcOrd="0" destOrd="0" presId="urn:microsoft.com/office/officeart/2005/8/layout/hList1"/>
    <dgm:cxn modelId="{75496CA3-AC38-4EB8-AFCF-48B359638771}" type="presParOf" srcId="{90113110-56FA-4273-8614-463825898DEE}" destId="{8EC74832-1E46-4655-9EFD-FF94795462FA}" srcOrd="1" destOrd="0" presId="urn:microsoft.com/office/officeart/2005/8/layout/hList1"/>
    <dgm:cxn modelId="{66F5DEF8-333A-4A28-805D-4B88BD3F64A6}" type="presParOf" srcId="{43512E19-F29C-43BD-BD1E-B63CA7388556}" destId="{0D6B3E1C-C628-42CA-8B03-189908A94E35}" srcOrd="3" destOrd="0" presId="urn:microsoft.com/office/officeart/2005/8/layout/hList1"/>
    <dgm:cxn modelId="{9004CCB1-EFDD-4A2B-A665-D7DACC02151F}" type="presParOf" srcId="{43512E19-F29C-43BD-BD1E-B63CA7388556}" destId="{DCC87D3B-4B2B-4D19-B908-2FBF9275E64D}" srcOrd="4" destOrd="0" presId="urn:microsoft.com/office/officeart/2005/8/layout/hList1"/>
    <dgm:cxn modelId="{53043501-9B9A-404E-A272-8ED02454BD7C}" type="presParOf" srcId="{DCC87D3B-4B2B-4D19-B908-2FBF9275E64D}" destId="{39FB1792-C182-4DFE-90BD-117D8EB985FE}" srcOrd="0" destOrd="0" presId="urn:microsoft.com/office/officeart/2005/8/layout/hList1"/>
    <dgm:cxn modelId="{EC99DE24-4FCD-4351-A9BE-E694AD8B580E}" type="presParOf" srcId="{DCC87D3B-4B2B-4D19-B908-2FBF9275E64D}" destId="{D6567668-5169-4A14-9AF4-B5676BF5D4B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28FB6C-9CAA-47D7-B4F7-7FBA913BB0D2}"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573E34C4-69A9-4FAF-AC2A-4733388E18F4}">
      <dgm:prSet custT="1"/>
      <dgm:spPr/>
      <dgm:t>
        <a:bodyPr/>
        <a:lstStyle/>
        <a:p>
          <a:r>
            <a:rPr lang="en-US" sz="1400" dirty="0">
              <a:solidFill>
                <a:schemeClr val="tx1"/>
              </a:solidFill>
            </a:rPr>
            <a:t>Additionally, GDPR's requirements for explicit consent and transparency have resulted in increased scrutiny and skepticism among consumers. They are more likely to question the motives of companies and may be hesitant to engage with marketing messages that seem intrusive or manipulative. This skepticism can impact the overall trust and reputation of the marketing department at Amazon and may require them to adopt more transparent and ethical practices to gain and retain consumer trust </a:t>
          </a:r>
          <a:r>
            <a:rPr lang="en-GB" sz="1400" dirty="0">
              <a:solidFill>
                <a:schemeClr val="tx1"/>
              </a:solidFill>
            </a:rPr>
            <a:t>(Jackson and </a:t>
          </a:r>
          <a:r>
            <a:rPr lang="en-GB" sz="1400" dirty="0" err="1">
              <a:solidFill>
                <a:schemeClr val="tx1"/>
              </a:solidFill>
            </a:rPr>
            <a:t>Orebaugh</a:t>
          </a:r>
          <a:r>
            <a:rPr lang="en-GB" sz="1400" dirty="0">
              <a:solidFill>
                <a:schemeClr val="tx1"/>
              </a:solidFill>
            </a:rPr>
            <a:t>, 2018)</a:t>
          </a:r>
          <a:r>
            <a:rPr lang="en-US" sz="1400" dirty="0">
              <a:solidFill>
                <a:schemeClr val="tx1"/>
              </a:solidFill>
            </a:rPr>
            <a:t>.</a:t>
          </a:r>
        </a:p>
      </dgm:t>
    </dgm:pt>
    <dgm:pt modelId="{EBBEAD0A-44AB-462F-8E24-A505382053E8}" type="parTrans" cxnId="{B79F4769-6274-4220-B865-86CD10F4B6D7}">
      <dgm:prSet/>
      <dgm:spPr/>
      <dgm:t>
        <a:bodyPr/>
        <a:lstStyle/>
        <a:p>
          <a:endParaRPr lang="en-US"/>
        </a:p>
      </dgm:t>
    </dgm:pt>
    <dgm:pt modelId="{53A10E9A-DDE4-4E3F-97D0-7D582A4EBFC3}" type="sibTrans" cxnId="{B79F4769-6274-4220-B865-86CD10F4B6D7}">
      <dgm:prSet/>
      <dgm:spPr/>
      <dgm:t>
        <a:bodyPr/>
        <a:lstStyle/>
        <a:p>
          <a:endParaRPr lang="en-US"/>
        </a:p>
      </dgm:t>
    </dgm:pt>
    <dgm:pt modelId="{9A9F9805-0D4C-4DEB-9709-C2A5FD4D83F6}">
      <dgm:prSet custT="1"/>
      <dgm:spPr/>
      <dgm:t>
        <a:bodyPr/>
        <a:lstStyle/>
        <a:p>
          <a:r>
            <a:rPr lang="en-US" sz="1400" dirty="0">
              <a:solidFill>
                <a:schemeClr val="tx1"/>
              </a:solidFill>
            </a:rPr>
            <a:t>Furthermore, complying with GDPR regulations requires additional resources and efforts from the marketing department. They need to ensure that data collection and processing procedures are in line with the regulations, implement necessary consent mechanisms, and maintain proper documentation to demonstrate compliance. This can lead to increased costs and administrative burdens for the marketing team, diverting their focus and resources from other marketing initiatives </a:t>
          </a:r>
          <a:r>
            <a:rPr lang="en-GB" sz="1400" dirty="0">
              <a:solidFill>
                <a:schemeClr val="tx1"/>
              </a:solidFill>
            </a:rPr>
            <a:t>(</a:t>
          </a:r>
          <a:r>
            <a:rPr lang="en-GB" sz="1400" dirty="0" err="1">
              <a:solidFill>
                <a:schemeClr val="tx1"/>
              </a:solidFill>
            </a:rPr>
            <a:t>Amiri</a:t>
          </a:r>
          <a:r>
            <a:rPr lang="en-GB" sz="1400" dirty="0">
              <a:solidFill>
                <a:schemeClr val="tx1"/>
              </a:solidFill>
            </a:rPr>
            <a:t> and Vida, 2023)</a:t>
          </a:r>
          <a:r>
            <a:rPr lang="en-US" sz="1400" dirty="0">
              <a:solidFill>
                <a:schemeClr val="tx1"/>
              </a:solidFill>
            </a:rPr>
            <a:t>.</a:t>
          </a:r>
        </a:p>
      </dgm:t>
    </dgm:pt>
    <dgm:pt modelId="{B57FEC28-7069-479C-A186-CB500ADABA53}" type="parTrans" cxnId="{E6F759C6-3BC7-4008-B455-7D4BF85BF1CC}">
      <dgm:prSet/>
      <dgm:spPr/>
      <dgm:t>
        <a:bodyPr/>
        <a:lstStyle/>
        <a:p>
          <a:endParaRPr lang="en-US"/>
        </a:p>
      </dgm:t>
    </dgm:pt>
    <dgm:pt modelId="{11AE55F6-C97B-4AF7-B295-A1AFF52D43D3}" type="sibTrans" cxnId="{E6F759C6-3BC7-4008-B455-7D4BF85BF1CC}">
      <dgm:prSet/>
      <dgm:spPr/>
      <dgm:t>
        <a:bodyPr/>
        <a:lstStyle/>
        <a:p>
          <a:endParaRPr lang="en-US"/>
        </a:p>
      </dgm:t>
    </dgm:pt>
    <dgm:pt modelId="{AF0CDB65-EEF0-41A2-AD34-6D644E120F1F}" type="pres">
      <dgm:prSet presAssocID="{D828FB6C-9CAA-47D7-B4F7-7FBA913BB0D2}" presName="root" presStyleCnt="0">
        <dgm:presLayoutVars>
          <dgm:dir/>
          <dgm:resizeHandles val="exact"/>
        </dgm:presLayoutVars>
      </dgm:prSet>
      <dgm:spPr/>
    </dgm:pt>
    <dgm:pt modelId="{AAE98C48-77B1-46BE-B437-9EBCEC169A78}" type="pres">
      <dgm:prSet presAssocID="{D828FB6C-9CAA-47D7-B4F7-7FBA913BB0D2}" presName="container" presStyleCnt="0">
        <dgm:presLayoutVars>
          <dgm:dir/>
          <dgm:resizeHandles val="exact"/>
        </dgm:presLayoutVars>
      </dgm:prSet>
      <dgm:spPr/>
    </dgm:pt>
    <dgm:pt modelId="{CBA5A8AD-07CB-4E10-A398-E0DAC8ED9892}" type="pres">
      <dgm:prSet presAssocID="{573E34C4-69A9-4FAF-AC2A-4733388E18F4}" presName="compNode" presStyleCnt="0"/>
      <dgm:spPr/>
    </dgm:pt>
    <dgm:pt modelId="{0745A01C-05AD-42B5-81C5-5F55EA116BCC}" type="pres">
      <dgm:prSet presAssocID="{573E34C4-69A9-4FAF-AC2A-4733388E18F4}" presName="iconBgRect" presStyleLbl="bgShp" presStyleIdx="0" presStyleCnt="2"/>
      <dgm:spPr/>
    </dgm:pt>
    <dgm:pt modelId="{BBB43240-551F-4AA4-8D75-63114A64B00C}" type="pres">
      <dgm:prSet presAssocID="{573E34C4-69A9-4FAF-AC2A-4733388E18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55B99216-90ED-436A-AE03-75405B560EFB}" type="pres">
      <dgm:prSet presAssocID="{573E34C4-69A9-4FAF-AC2A-4733388E18F4}" presName="spaceRect" presStyleCnt="0"/>
      <dgm:spPr/>
    </dgm:pt>
    <dgm:pt modelId="{2BCF5213-137A-4C02-9EE9-34324E4C0965}" type="pres">
      <dgm:prSet presAssocID="{573E34C4-69A9-4FAF-AC2A-4733388E18F4}" presName="textRect" presStyleLbl="revTx" presStyleIdx="0" presStyleCnt="2">
        <dgm:presLayoutVars>
          <dgm:chMax val="1"/>
          <dgm:chPref val="1"/>
        </dgm:presLayoutVars>
      </dgm:prSet>
      <dgm:spPr/>
    </dgm:pt>
    <dgm:pt modelId="{D7453CEC-C5FF-4133-8E54-F673F7299BB3}" type="pres">
      <dgm:prSet presAssocID="{53A10E9A-DDE4-4E3F-97D0-7D582A4EBFC3}" presName="sibTrans" presStyleLbl="sibTrans2D1" presStyleIdx="0" presStyleCnt="0"/>
      <dgm:spPr/>
    </dgm:pt>
    <dgm:pt modelId="{C5872908-1DF2-4694-BECA-FEE6A6F03098}" type="pres">
      <dgm:prSet presAssocID="{9A9F9805-0D4C-4DEB-9709-C2A5FD4D83F6}" presName="compNode" presStyleCnt="0"/>
      <dgm:spPr/>
    </dgm:pt>
    <dgm:pt modelId="{E6D00DFF-9E66-4A9B-9C05-0CE97814D1B7}" type="pres">
      <dgm:prSet presAssocID="{9A9F9805-0D4C-4DEB-9709-C2A5FD4D83F6}" presName="iconBgRect" presStyleLbl="bgShp" presStyleIdx="1" presStyleCnt="2"/>
      <dgm:spPr/>
    </dgm:pt>
    <dgm:pt modelId="{87E9CC0F-CD5C-46EE-A741-700F4A118EE8}" type="pres">
      <dgm:prSet presAssocID="{9A9F9805-0D4C-4DEB-9709-C2A5FD4D83F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179394B8-8C6B-4BDE-99E5-A3FDDE74AFE0}" type="pres">
      <dgm:prSet presAssocID="{9A9F9805-0D4C-4DEB-9709-C2A5FD4D83F6}" presName="spaceRect" presStyleCnt="0"/>
      <dgm:spPr/>
    </dgm:pt>
    <dgm:pt modelId="{C5B9015F-5316-4FA3-8E92-E553BE5C99E9}" type="pres">
      <dgm:prSet presAssocID="{9A9F9805-0D4C-4DEB-9709-C2A5FD4D83F6}" presName="textRect" presStyleLbl="revTx" presStyleIdx="1" presStyleCnt="2">
        <dgm:presLayoutVars>
          <dgm:chMax val="1"/>
          <dgm:chPref val="1"/>
        </dgm:presLayoutVars>
      </dgm:prSet>
      <dgm:spPr/>
    </dgm:pt>
  </dgm:ptLst>
  <dgm:cxnLst>
    <dgm:cxn modelId="{02C8A863-ECBB-49A1-BAE2-08BA377F9EE5}" type="presOf" srcId="{53A10E9A-DDE4-4E3F-97D0-7D582A4EBFC3}" destId="{D7453CEC-C5FF-4133-8E54-F673F7299BB3}" srcOrd="0" destOrd="0" presId="urn:microsoft.com/office/officeart/2018/2/layout/IconCircleList"/>
    <dgm:cxn modelId="{25CE2D65-B4BC-4A59-9463-ACA97F9993F8}" type="presOf" srcId="{573E34C4-69A9-4FAF-AC2A-4733388E18F4}" destId="{2BCF5213-137A-4C02-9EE9-34324E4C0965}" srcOrd="0" destOrd="0" presId="urn:microsoft.com/office/officeart/2018/2/layout/IconCircleList"/>
    <dgm:cxn modelId="{B79F4769-6274-4220-B865-86CD10F4B6D7}" srcId="{D828FB6C-9CAA-47D7-B4F7-7FBA913BB0D2}" destId="{573E34C4-69A9-4FAF-AC2A-4733388E18F4}" srcOrd="0" destOrd="0" parTransId="{EBBEAD0A-44AB-462F-8E24-A505382053E8}" sibTransId="{53A10E9A-DDE4-4E3F-97D0-7D582A4EBFC3}"/>
    <dgm:cxn modelId="{23C616A4-5B39-450B-AB98-14A8C71E98C4}" type="presOf" srcId="{9A9F9805-0D4C-4DEB-9709-C2A5FD4D83F6}" destId="{C5B9015F-5316-4FA3-8E92-E553BE5C99E9}" srcOrd="0" destOrd="0" presId="urn:microsoft.com/office/officeart/2018/2/layout/IconCircleList"/>
    <dgm:cxn modelId="{E6F759C6-3BC7-4008-B455-7D4BF85BF1CC}" srcId="{D828FB6C-9CAA-47D7-B4F7-7FBA913BB0D2}" destId="{9A9F9805-0D4C-4DEB-9709-C2A5FD4D83F6}" srcOrd="1" destOrd="0" parTransId="{B57FEC28-7069-479C-A186-CB500ADABA53}" sibTransId="{11AE55F6-C97B-4AF7-B295-A1AFF52D43D3}"/>
    <dgm:cxn modelId="{536470D9-C0B6-414D-BDF2-3D096691EEB3}" type="presOf" srcId="{D828FB6C-9CAA-47D7-B4F7-7FBA913BB0D2}" destId="{AF0CDB65-EEF0-41A2-AD34-6D644E120F1F}" srcOrd="0" destOrd="0" presId="urn:microsoft.com/office/officeart/2018/2/layout/IconCircleList"/>
    <dgm:cxn modelId="{7505095B-2040-4395-B9E4-5D869AC34EAB}" type="presParOf" srcId="{AF0CDB65-EEF0-41A2-AD34-6D644E120F1F}" destId="{AAE98C48-77B1-46BE-B437-9EBCEC169A78}" srcOrd="0" destOrd="0" presId="urn:microsoft.com/office/officeart/2018/2/layout/IconCircleList"/>
    <dgm:cxn modelId="{9CD94267-ADE2-4364-8B6A-B0E976F9F05E}" type="presParOf" srcId="{AAE98C48-77B1-46BE-B437-9EBCEC169A78}" destId="{CBA5A8AD-07CB-4E10-A398-E0DAC8ED9892}" srcOrd="0" destOrd="0" presId="urn:microsoft.com/office/officeart/2018/2/layout/IconCircleList"/>
    <dgm:cxn modelId="{79243CE9-F4B5-4E1E-8D4F-EB4E70ECB54A}" type="presParOf" srcId="{CBA5A8AD-07CB-4E10-A398-E0DAC8ED9892}" destId="{0745A01C-05AD-42B5-81C5-5F55EA116BCC}" srcOrd="0" destOrd="0" presId="urn:microsoft.com/office/officeart/2018/2/layout/IconCircleList"/>
    <dgm:cxn modelId="{8874FBE0-6129-49E2-9665-6C5D72F2493E}" type="presParOf" srcId="{CBA5A8AD-07CB-4E10-A398-E0DAC8ED9892}" destId="{BBB43240-551F-4AA4-8D75-63114A64B00C}" srcOrd="1" destOrd="0" presId="urn:microsoft.com/office/officeart/2018/2/layout/IconCircleList"/>
    <dgm:cxn modelId="{882CF8B8-F81B-4B5D-8E08-FD4F6F994ADB}" type="presParOf" srcId="{CBA5A8AD-07CB-4E10-A398-E0DAC8ED9892}" destId="{55B99216-90ED-436A-AE03-75405B560EFB}" srcOrd="2" destOrd="0" presId="urn:microsoft.com/office/officeart/2018/2/layout/IconCircleList"/>
    <dgm:cxn modelId="{784766B4-2DCE-4F28-8A50-1A36861FD407}" type="presParOf" srcId="{CBA5A8AD-07CB-4E10-A398-E0DAC8ED9892}" destId="{2BCF5213-137A-4C02-9EE9-34324E4C0965}" srcOrd="3" destOrd="0" presId="urn:microsoft.com/office/officeart/2018/2/layout/IconCircleList"/>
    <dgm:cxn modelId="{C2114FDB-7DFD-4F78-B016-D9B6B630FC85}" type="presParOf" srcId="{AAE98C48-77B1-46BE-B437-9EBCEC169A78}" destId="{D7453CEC-C5FF-4133-8E54-F673F7299BB3}" srcOrd="1" destOrd="0" presId="urn:microsoft.com/office/officeart/2018/2/layout/IconCircleList"/>
    <dgm:cxn modelId="{AB70C12C-68BF-4203-8367-C3EFF363B705}" type="presParOf" srcId="{AAE98C48-77B1-46BE-B437-9EBCEC169A78}" destId="{C5872908-1DF2-4694-BECA-FEE6A6F03098}" srcOrd="2" destOrd="0" presId="urn:microsoft.com/office/officeart/2018/2/layout/IconCircleList"/>
    <dgm:cxn modelId="{658C66F5-EF73-4AC5-B933-5C4BC7BDCA3D}" type="presParOf" srcId="{C5872908-1DF2-4694-BECA-FEE6A6F03098}" destId="{E6D00DFF-9E66-4A9B-9C05-0CE97814D1B7}" srcOrd="0" destOrd="0" presId="urn:microsoft.com/office/officeart/2018/2/layout/IconCircleList"/>
    <dgm:cxn modelId="{B3F4F817-785B-4CDC-AB37-8555A48CE97D}" type="presParOf" srcId="{C5872908-1DF2-4694-BECA-FEE6A6F03098}" destId="{87E9CC0F-CD5C-46EE-A741-700F4A118EE8}" srcOrd="1" destOrd="0" presId="urn:microsoft.com/office/officeart/2018/2/layout/IconCircleList"/>
    <dgm:cxn modelId="{B438BB69-9827-436F-B74E-857F8428A407}" type="presParOf" srcId="{C5872908-1DF2-4694-BECA-FEE6A6F03098}" destId="{179394B8-8C6B-4BDE-99E5-A3FDDE74AFE0}" srcOrd="2" destOrd="0" presId="urn:microsoft.com/office/officeart/2018/2/layout/IconCircleList"/>
    <dgm:cxn modelId="{092F2F47-0083-47CD-9ECE-54D9567561E3}" type="presParOf" srcId="{C5872908-1DF2-4694-BECA-FEE6A6F03098}" destId="{C5B9015F-5316-4FA3-8E92-E553BE5C99E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D6176E-31DC-456B-8AEB-06C7CE1B0430}"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PK"/>
        </a:p>
      </dgm:t>
    </dgm:pt>
    <dgm:pt modelId="{44023C01-1E8E-4CC4-A736-2A3A5056518D}">
      <dgm:prSet phldrT="[Text]"/>
      <dgm:spPr/>
      <dgm:t>
        <a:bodyPr/>
        <a:lstStyle/>
        <a:p>
          <a:r>
            <a:rPr lang="en-US" b="0" i="0" dirty="0"/>
            <a:t>Limited Access to Consumer Data</a:t>
          </a:r>
          <a:endParaRPr lang="en-PK" dirty="0"/>
        </a:p>
      </dgm:t>
    </dgm:pt>
    <dgm:pt modelId="{0C7C8089-AEDE-4EF7-BB98-8C1767273F07}" type="parTrans" cxnId="{15C265BC-86F2-43BD-AC8B-57A797F33A47}">
      <dgm:prSet/>
      <dgm:spPr/>
      <dgm:t>
        <a:bodyPr/>
        <a:lstStyle/>
        <a:p>
          <a:endParaRPr lang="en-PK"/>
        </a:p>
      </dgm:t>
    </dgm:pt>
    <dgm:pt modelId="{79B9374A-9401-445C-920B-C58CD99AEA98}" type="sibTrans" cxnId="{15C265BC-86F2-43BD-AC8B-57A797F33A47}">
      <dgm:prSet/>
      <dgm:spPr/>
      <dgm:t>
        <a:bodyPr/>
        <a:lstStyle/>
        <a:p>
          <a:endParaRPr lang="en-PK"/>
        </a:p>
      </dgm:t>
    </dgm:pt>
    <dgm:pt modelId="{AA905C0B-BD92-42BB-8648-6E0ED414AE19}">
      <dgm:prSet phldrT="[Text]"/>
      <dgm:spPr/>
      <dgm:t>
        <a:bodyPr/>
        <a:lstStyle/>
        <a:p>
          <a:pPr>
            <a:buFont typeface="+mj-lt"/>
            <a:buNone/>
          </a:pPr>
          <a:r>
            <a:rPr lang="en-US" b="0" i="0" dirty="0"/>
            <a:t>The GDPR regulations have significantly impacted Amazon's ability to access and utilize consumer data. With the introduction of stricter consent requirements, consumers have more control over their personal information, leading to limited access for marketers. </a:t>
          </a:r>
          <a:endParaRPr lang="en-PK" dirty="0"/>
        </a:p>
      </dgm:t>
    </dgm:pt>
    <dgm:pt modelId="{4B6B0497-FE4C-4D8D-8542-A39A07349387}" type="sibTrans" cxnId="{10D525FF-97AB-42A2-88B8-2A5E2600AB51}">
      <dgm:prSet/>
      <dgm:spPr/>
      <dgm:t>
        <a:bodyPr/>
        <a:lstStyle/>
        <a:p>
          <a:endParaRPr lang="en-PK"/>
        </a:p>
      </dgm:t>
    </dgm:pt>
    <dgm:pt modelId="{FDB54106-CD9C-4C7B-9E84-4AC6647DB881}" type="parTrans" cxnId="{10D525FF-97AB-42A2-88B8-2A5E2600AB51}">
      <dgm:prSet/>
      <dgm:spPr/>
      <dgm:t>
        <a:bodyPr/>
        <a:lstStyle/>
        <a:p>
          <a:endParaRPr lang="en-PK"/>
        </a:p>
      </dgm:t>
    </dgm:pt>
    <dgm:pt modelId="{69000DD8-8246-4453-8F77-A92DDF2AE4CC}">
      <dgm:prSet phldrT="[Text]"/>
      <dgm:spPr/>
      <dgm:t>
        <a:bodyPr/>
        <a:lstStyle/>
        <a:p>
          <a:pPr>
            <a:buFont typeface="+mj-lt"/>
            <a:buNone/>
          </a:pPr>
          <a:r>
            <a:rPr lang="en-US" b="0" i="0" dirty="0"/>
            <a:t>This poses a challenge for Amazon's marketing department as they heavily rely on data-driven insights to personalize marketing campaigns, recommend products, and target specific consumer segments. </a:t>
          </a:r>
          <a:endParaRPr lang="en-PK" dirty="0"/>
        </a:p>
      </dgm:t>
    </dgm:pt>
    <dgm:pt modelId="{8027D582-9804-4B62-AEBF-3CF13DDC59E9}" type="parTrans" cxnId="{32B0FEDF-3E99-4858-BBD0-9FDBE9AC97BB}">
      <dgm:prSet/>
      <dgm:spPr/>
      <dgm:t>
        <a:bodyPr/>
        <a:lstStyle/>
        <a:p>
          <a:endParaRPr lang="en-PK"/>
        </a:p>
      </dgm:t>
    </dgm:pt>
    <dgm:pt modelId="{38E7D5A2-1AAC-4DCB-8619-7132F41795C2}" type="sibTrans" cxnId="{32B0FEDF-3E99-4858-BBD0-9FDBE9AC97BB}">
      <dgm:prSet/>
      <dgm:spPr/>
      <dgm:t>
        <a:bodyPr/>
        <a:lstStyle/>
        <a:p>
          <a:endParaRPr lang="en-PK"/>
        </a:p>
      </dgm:t>
    </dgm:pt>
    <dgm:pt modelId="{508E4454-788E-45D4-BB46-A823ADA1ACEF}">
      <dgm:prSet phldrT="[Text]"/>
      <dgm:spPr/>
      <dgm:t>
        <a:bodyPr/>
        <a:lstStyle/>
        <a:p>
          <a:pPr>
            <a:buFont typeface="+mj-lt"/>
            <a:buNone/>
          </a:pPr>
          <a:r>
            <a:rPr lang="en-US" b="0" i="0" dirty="0"/>
            <a:t>The limited access to consumer data makes it harder for Amazon to deliver personalized experiences, potentially impacting customer engagement and conversion rates </a:t>
          </a:r>
          <a:r>
            <a:rPr lang="en-GB" b="0" i="0" dirty="0"/>
            <a:t>(Rowe and Markus, 2022)</a:t>
          </a:r>
          <a:r>
            <a:rPr lang="en-US" b="0" i="0" dirty="0"/>
            <a:t>.</a:t>
          </a:r>
          <a:endParaRPr lang="en-PK" dirty="0"/>
        </a:p>
      </dgm:t>
    </dgm:pt>
    <dgm:pt modelId="{A60F2E42-0F2A-499D-AF66-8330B3A2C3E4}" type="parTrans" cxnId="{0D95DFC9-5883-4552-A15E-BDAF54341D95}">
      <dgm:prSet/>
      <dgm:spPr/>
      <dgm:t>
        <a:bodyPr/>
        <a:lstStyle/>
        <a:p>
          <a:endParaRPr lang="en-PK"/>
        </a:p>
      </dgm:t>
    </dgm:pt>
    <dgm:pt modelId="{9B3D405C-28FA-4552-A11B-9CF9E52AAC19}" type="sibTrans" cxnId="{0D95DFC9-5883-4552-A15E-BDAF54341D95}">
      <dgm:prSet/>
      <dgm:spPr/>
      <dgm:t>
        <a:bodyPr/>
        <a:lstStyle/>
        <a:p>
          <a:endParaRPr lang="en-PK"/>
        </a:p>
      </dgm:t>
    </dgm:pt>
    <dgm:pt modelId="{83C409A4-405D-4085-BBBA-04563AC0F37C}" type="pres">
      <dgm:prSet presAssocID="{C8D6176E-31DC-456B-8AEB-06C7CE1B0430}" presName="Name0" presStyleCnt="0">
        <dgm:presLayoutVars>
          <dgm:dir/>
          <dgm:animLvl val="lvl"/>
          <dgm:resizeHandles val="exact"/>
        </dgm:presLayoutVars>
      </dgm:prSet>
      <dgm:spPr/>
    </dgm:pt>
    <dgm:pt modelId="{34BA2263-EBD5-419A-8C5C-A5EBA4AAD70C}" type="pres">
      <dgm:prSet presAssocID="{44023C01-1E8E-4CC4-A736-2A3A5056518D}" presName="linNode" presStyleCnt="0"/>
      <dgm:spPr/>
    </dgm:pt>
    <dgm:pt modelId="{750407F1-7DF5-427E-B961-B684CFACD811}" type="pres">
      <dgm:prSet presAssocID="{44023C01-1E8E-4CC4-A736-2A3A5056518D}" presName="parentText" presStyleLbl="node1" presStyleIdx="0" presStyleCnt="1" custScaleX="82501" custScaleY="72055">
        <dgm:presLayoutVars>
          <dgm:chMax val="1"/>
          <dgm:bulletEnabled val="1"/>
        </dgm:presLayoutVars>
      </dgm:prSet>
      <dgm:spPr/>
    </dgm:pt>
    <dgm:pt modelId="{BAC7791A-B625-4E92-9BE6-FBA6BE07636C}" type="pres">
      <dgm:prSet presAssocID="{44023C01-1E8E-4CC4-A736-2A3A5056518D}" presName="descendantText" presStyleLbl="alignAccFollowNode1" presStyleIdx="0" presStyleCnt="1">
        <dgm:presLayoutVars>
          <dgm:bulletEnabled val="1"/>
        </dgm:presLayoutVars>
      </dgm:prSet>
      <dgm:spPr/>
    </dgm:pt>
  </dgm:ptLst>
  <dgm:cxnLst>
    <dgm:cxn modelId="{6913400C-6509-4145-809D-904FD492EE28}" type="presOf" srcId="{508E4454-788E-45D4-BB46-A823ADA1ACEF}" destId="{BAC7791A-B625-4E92-9BE6-FBA6BE07636C}" srcOrd="0" destOrd="2" presId="urn:microsoft.com/office/officeart/2005/8/layout/vList5"/>
    <dgm:cxn modelId="{E37F340D-64B1-4325-9F9F-CB28F9A6A8E1}" type="presOf" srcId="{C8D6176E-31DC-456B-8AEB-06C7CE1B0430}" destId="{83C409A4-405D-4085-BBBA-04563AC0F37C}" srcOrd="0" destOrd="0" presId="urn:microsoft.com/office/officeart/2005/8/layout/vList5"/>
    <dgm:cxn modelId="{FABD3522-13F9-481E-AC2F-D63C027FE831}" type="presOf" srcId="{69000DD8-8246-4453-8F77-A92DDF2AE4CC}" destId="{BAC7791A-B625-4E92-9BE6-FBA6BE07636C}" srcOrd="0" destOrd="1" presId="urn:microsoft.com/office/officeart/2005/8/layout/vList5"/>
    <dgm:cxn modelId="{880F9F4B-6CF3-41B6-A9C5-7A547A2A27A2}" type="presOf" srcId="{44023C01-1E8E-4CC4-A736-2A3A5056518D}" destId="{750407F1-7DF5-427E-B961-B684CFACD811}" srcOrd="0" destOrd="0" presId="urn:microsoft.com/office/officeart/2005/8/layout/vList5"/>
    <dgm:cxn modelId="{34649AA1-CE62-4210-B489-ACA158FBF4F0}" type="presOf" srcId="{AA905C0B-BD92-42BB-8648-6E0ED414AE19}" destId="{BAC7791A-B625-4E92-9BE6-FBA6BE07636C}" srcOrd="0" destOrd="0" presId="urn:microsoft.com/office/officeart/2005/8/layout/vList5"/>
    <dgm:cxn modelId="{15C265BC-86F2-43BD-AC8B-57A797F33A47}" srcId="{C8D6176E-31DC-456B-8AEB-06C7CE1B0430}" destId="{44023C01-1E8E-4CC4-A736-2A3A5056518D}" srcOrd="0" destOrd="0" parTransId="{0C7C8089-AEDE-4EF7-BB98-8C1767273F07}" sibTransId="{79B9374A-9401-445C-920B-C58CD99AEA98}"/>
    <dgm:cxn modelId="{0D95DFC9-5883-4552-A15E-BDAF54341D95}" srcId="{44023C01-1E8E-4CC4-A736-2A3A5056518D}" destId="{508E4454-788E-45D4-BB46-A823ADA1ACEF}" srcOrd="2" destOrd="0" parTransId="{A60F2E42-0F2A-499D-AF66-8330B3A2C3E4}" sibTransId="{9B3D405C-28FA-4552-A11B-9CF9E52AAC19}"/>
    <dgm:cxn modelId="{32B0FEDF-3E99-4858-BBD0-9FDBE9AC97BB}" srcId="{44023C01-1E8E-4CC4-A736-2A3A5056518D}" destId="{69000DD8-8246-4453-8F77-A92DDF2AE4CC}" srcOrd="1" destOrd="0" parTransId="{8027D582-9804-4B62-AEBF-3CF13DDC59E9}" sibTransId="{38E7D5A2-1AAC-4DCB-8619-7132F41795C2}"/>
    <dgm:cxn modelId="{10D525FF-97AB-42A2-88B8-2A5E2600AB51}" srcId="{44023C01-1E8E-4CC4-A736-2A3A5056518D}" destId="{AA905C0B-BD92-42BB-8648-6E0ED414AE19}" srcOrd="0" destOrd="0" parTransId="{FDB54106-CD9C-4C7B-9E84-4AC6647DB881}" sibTransId="{4B6B0497-FE4C-4D8D-8542-A39A07349387}"/>
    <dgm:cxn modelId="{7AA52314-F3B2-45CE-8AAF-6FE50A071FD7}" type="presParOf" srcId="{83C409A4-405D-4085-BBBA-04563AC0F37C}" destId="{34BA2263-EBD5-419A-8C5C-A5EBA4AAD70C}" srcOrd="0" destOrd="0" presId="urn:microsoft.com/office/officeart/2005/8/layout/vList5"/>
    <dgm:cxn modelId="{DDEFA81D-AF35-4F09-97D8-1CC0CF570845}" type="presParOf" srcId="{34BA2263-EBD5-419A-8C5C-A5EBA4AAD70C}" destId="{750407F1-7DF5-427E-B961-B684CFACD811}" srcOrd="0" destOrd="0" presId="urn:microsoft.com/office/officeart/2005/8/layout/vList5"/>
    <dgm:cxn modelId="{E995A849-BECC-4F84-9A66-01F8CCFC21F4}" type="presParOf" srcId="{34BA2263-EBD5-419A-8C5C-A5EBA4AAD70C}" destId="{BAC7791A-B625-4E92-9BE6-FBA6BE07636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9E26C9-E571-494A-8A8A-0BA8D1002D05}" type="doc">
      <dgm:prSet loTypeId="urn:microsoft.com/office/officeart/2005/8/layout/hierarchy3" loCatId="list" qsTypeId="urn:microsoft.com/office/officeart/2005/8/quickstyle/simple1" qsCatId="simple" csTypeId="urn:microsoft.com/office/officeart/2005/8/colors/colorful5" csCatId="colorful" phldr="1"/>
      <dgm:spPr/>
      <dgm:t>
        <a:bodyPr/>
        <a:lstStyle/>
        <a:p>
          <a:endParaRPr lang="en-PK"/>
        </a:p>
      </dgm:t>
    </dgm:pt>
    <dgm:pt modelId="{4D639E37-5A27-42DE-BAB1-5EF291892371}">
      <dgm:prSet phldrT="[Text]"/>
      <dgm:spPr/>
      <dgm:t>
        <a:bodyPr/>
        <a:lstStyle/>
        <a:p>
          <a:r>
            <a:rPr lang="fi-FI" b="0" i="0" dirty="0"/>
            <a:t>Changes in Consumer Behavior</a:t>
          </a:r>
          <a:endParaRPr lang="en-PK" dirty="0"/>
        </a:p>
      </dgm:t>
    </dgm:pt>
    <dgm:pt modelId="{109F2520-3028-4C77-971F-C3B4F13F1625}" type="parTrans" cxnId="{4A3FF2A4-FAAF-4417-A034-2E61ECCA1B41}">
      <dgm:prSet/>
      <dgm:spPr/>
      <dgm:t>
        <a:bodyPr/>
        <a:lstStyle/>
        <a:p>
          <a:endParaRPr lang="en-PK"/>
        </a:p>
      </dgm:t>
    </dgm:pt>
    <dgm:pt modelId="{3D1A4830-BB25-487A-B215-F0DFD9A9C754}" type="sibTrans" cxnId="{4A3FF2A4-FAAF-4417-A034-2E61ECCA1B41}">
      <dgm:prSet/>
      <dgm:spPr/>
      <dgm:t>
        <a:bodyPr/>
        <a:lstStyle/>
        <a:p>
          <a:endParaRPr lang="en-PK"/>
        </a:p>
      </dgm:t>
    </dgm:pt>
    <dgm:pt modelId="{BF3BA7D3-A3A2-4EEB-B113-8A963360E4C8}">
      <dgm:prSet phldrT="[Text]"/>
      <dgm:spPr/>
      <dgm:t>
        <a:bodyPr/>
        <a:lstStyle/>
        <a:p>
          <a:r>
            <a:rPr lang="en-US" b="0" i="0" dirty="0"/>
            <a:t>GDPR has led to changes in consumer behavior as individuals become more aware of their data privacy rights. Consumers are now more cautious about sharing their information and are increasingly opting out of targeted advertising. This shift in behavior poses a challenge for Amazon's marketing department as they heavily rely on targeted advertising and personalized recommendations to drive sales. </a:t>
          </a:r>
          <a:endParaRPr lang="en-PK" dirty="0"/>
        </a:p>
      </dgm:t>
    </dgm:pt>
    <dgm:pt modelId="{AD36AEDD-AE30-41F2-A968-D55575FC4BFF}" type="parTrans" cxnId="{8987340E-4927-4CA3-BB62-14C79DBF0990}">
      <dgm:prSet/>
      <dgm:spPr/>
      <dgm:t>
        <a:bodyPr/>
        <a:lstStyle/>
        <a:p>
          <a:endParaRPr lang="en-PK"/>
        </a:p>
      </dgm:t>
    </dgm:pt>
    <dgm:pt modelId="{A1B8E296-3786-47FB-AFB8-785518E227B4}" type="sibTrans" cxnId="{8987340E-4927-4CA3-BB62-14C79DBF0990}">
      <dgm:prSet/>
      <dgm:spPr/>
      <dgm:t>
        <a:bodyPr/>
        <a:lstStyle/>
        <a:p>
          <a:endParaRPr lang="en-PK"/>
        </a:p>
      </dgm:t>
    </dgm:pt>
    <dgm:pt modelId="{D36F0442-6C58-4A27-966B-D5A37CFC8C95}">
      <dgm:prSet phldrT="[Text]"/>
      <dgm:spPr/>
      <dgm:t>
        <a:bodyPr/>
        <a:lstStyle/>
        <a:p>
          <a:r>
            <a:rPr lang="en-US" b="0" i="0" dirty="0"/>
            <a:t>With consumers becoming more skeptical and protective of their data, it becomes harder for Amazon to reach and engage their target audience effectively. This challenge requires Amazon to find alternative ways to engage consumers, build trust, and deliver compelling marketing messages that resonate with privacy-conscious customers</a:t>
          </a:r>
          <a:endParaRPr lang="en-PK" dirty="0"/>
        </a:p>
      </dgm:t>
    </dgm:pt>
    <dgm:pt modelId="{2E8517C1-5D77-49BF-A8D3-A9C19573A63D}" type="parTrans" cxnId="{74FCF7D6-17E9-43A8-BADB-742BA3292882}">
      <dgm:prSet/>
      <dgm:spPr/>
      <dgm:t>
        <a:bodyPr/>
        <a:lstStyle/>
        <a:p>
          <a:endParaRPr lang="en-PK"/>
        </a:p>
      </dgm:t>
    </dgm:pt>
    <dgm:pt modelId="{24359E27-B9ED-41FF-B75E-A627B14674E5}" type="sibTrans" cxnId="{74FCF7D6-17E9-43A8-BADB-742BA3292882}">
      <dgm:prSet/>
      <dgm:spPr/>
      <dgm:t>
        <a:bodyPr/>
        <a:lstStyle/>
        <a:p>
          <a:endParaRPr lang="en-PK"/>
        </a:p>
      </dgm:t>
    </dgm:pt>
    <dgm:pt modelId="{72479D9A-49C0-4984-9C7C-842F467ECFED}">
      <dgm:prSet phldrT="[Text]"/>
      <dgm:spPr/>
      <dgm:t>
        <a:bodyPr/>
        <a:lstStyle/>
        <a:p>
          <a:r>
            <a:rPr lang="fi-FI" b="0" i="0" dirty="0"/>
            <a:t>Compliance Efforts and Resources</a:t>
          </a:r>
          <a:endParaRPr lang="en-PK" dirty="0"/>
        </a:p>
      </dgm:t>
    </dgm:pt>
    <dgm:pt modelId="{4E81D4E9-A419-452C-AB14-C1AA27BA1F7B}" type="parTrans" cxnId="{84D1CBEC-6EF2-4092-86D5-DD03D7B369D9}">
      <dgm:prSet/>
      <dgm:spPr/>
      <dgm:t>
        <a:bodyPr/>
        <a:lstStyle/>
        <a:p>
          <a:endParaRPr lang="en-PK"/>
        </a:p>
      </dgm:t>
    </dgm:pt>
    <dgm:pt modelId="{2B24FA0D-9C3B-411B-A9F7-92E7AB823407}" type="sibTrans" cxnId="{84D1CBEC-6EF2-4092-86D5-DD03D7B369D9}">
      <dgm:prSet/>
      <dgm:spPr/>
      <dgm:t>
        <a:bodyPr/>
        <a:lstStyle/>
        <a:p>
          <a:endParaRPr lang="en-PK"/>
        </a:p>
      </dgm:t>
    </dgm:pt>
    <dgm:pt modelId="{37CE4F4E-D6D0-4624-B019-B5926306496F}">
      <dgm:prSet phldrT="[Text]"/>
      <dgm:spPr/>
      <dgm:t>
        <a:bodyPr/>
        <a:lstStyle/>
        <a:p>
          <a:r>
            <a:rPr lang="en-US" b="0" i="0" dirty="0"/>
            <a:t>Compliance with GDPR regulations requires additional efforts and resources from Amazon's marketing department. Ensuring that data collection, storage, and processing procedures align with GDPR requirements can be complex and time-consuming. </a:t>
          </a:r>
          <a:endParaRPr lang="en-PK" dirty="0"/>
        </a:p>
      </dgm:t>
    </dgm:pt>
    <dgm:pt modelId="{C56787C2-31F1-49ED-889E-919FBFAAF949}" type="parTrans" cxnId="{22D4DD3A-51BC-4357-A685-37E156C8FC77}">
      <dgm:prSet/>
      <dgm:spPr/>
      <dgm:t>
        <a:bodyPr/>
        <a:lstStyle/>
        <a:p>
          <a:endParaRPr lang="en-PK"/>
        </a:p>
      </dgm:t>
    </dgm:pt>
    <dgm:pt modelId="{7338013B-8A7D-4291-996E-7A9A74E22E40}" type="sibTrans" cxnId="{22D4DD3A-51BC-4357-A685-37E156C8FC77}">
      <dgm:prSet/>
      <dgm:spPr/>
      <dgm:t>
        <a:bodyPr/>
        <a:lstStyle/>
        <a:p>
          <a:endParaRPr lang="en-PK"/>
        </a:p>
      </dgm:t>
    </dgm:pt>
    <dgm:pt modelId="{68E796D3-D2A2-449F-8F88-1F00500AA6CA}">
      <dgm:prSet phldrT="[Text]"/>
      <dgm:spPr/>
      <dgm:t>
        <a:bodyPr/>
        <a:lstStyle/>
        <a:p>
          <a:r>
            <a:rPr lang="en-US" b="0" i="0" dirty="0"/>
            <a:t>The marketing team needs to implement robust consent mechanisms, maintain proper documentation, and ensure ongoing compliance. This can divert resources from other marketing initiatives, impacting the team's ability to innovate and stay competitive in the market </a:t>
          </a:r>
          <a:r>
            <a:rPr lang="en-GB" b="0" i="0" dirty="0"/>
            <a:t>(</a:t>
          </a:r>
          <a:r>
            <a:rPr lang="en-GB" b="0" i="0" dirty="0" err="1"/>
            <a:t>Birkinbine</a:t>
          </a:r>
          <a:r>
            <a:rPr lang="en-GB" b="0" i="0" dirty="0"/>
            <a:t> and </a:t>
          </a:r>
          <a:r>
            <a:rPr lang="en-GB" b="0" i="0" dirty="0" err="1"/>
            <a:t>Bilić</a:t>
          </a:r>
          <a:r>
            <a:rPr lang="en-GB" b="0" i="0" dirty="0"/>
            <a:t>, 2022)</a:t>
          </a:r>
          <a:endParaRPr lang="en-PK" dirty="0"/>
        </a:p>
      </dgm:t>
    </dgm:pt>
    <dgm:pt modelId="{7ECE0402-EF61-4304-A313-F4F5415CA6CC}" type="parTrans" cxnId="{79D127EC-0648-4D57-B12B-0D21D7B05C71}">
      <dgm:prSet/>
      <dgm:spPr/>
      <dgm:t>
        <a:bodyPr/>
        <a:lstStyle/>
        <a:p>
          <a:endParaRPr lang="en-PK"/>
        </a:p>
      </dgm:t>
    </dgm:pt>
    <dgm:pt modelId="{0F24E12F-69A2-48A7-AA95-DA2F2826D7B0}" type="sibTrans" cxnId="{79D127EC-0648-4D57-B12B-0D21D7B05C71}">
      <dgm:prSet/>
      <dgm:spPr/>
      <dgm:t>
        <a:bodyPr/>
        <a:lstStyle/>
        <a:p>
          <a:endParaRPr lang="en-PK"/>
        </a:p>
      </dgm:t>
    </dgm:pt>
    <dgm:pt modelId="{0F330248-E7E2-4A8B-BE1F-2E580B650DE6}" type="pres">
      <dgm:prSet presAssocID="{359E26C9-E571-494A-8A8A-0BA8D1002D05}" presName="diagram" presStyleCnt="0">
        <dgm:presLayoutVars>
          <dgm:chPref val="1"/>
          <dgm:dir/>
          <dgm:animOne val="branch"/>
          <dgm:animLvl val="lvl"/>
          <dgm:resizeHandles/>
        </dgm:presLayoutVars>
      </dgm:prSet>
      <dgm:spPr/>
    </dgm:pt>
    <dgm:pt modelId="{8C362BDC-528D-481E-95BE-85102182FC90}" type="pres">
      <dgm:prSet presAssocID="{4D639E37-5A27-42DE-BAB1-5EF291892371}" presName="root" presStyleCnt="0"/>
      <dgm:spPr/>
    </dgm:pt>
    <dgm:pt modelId="{017320E7-5A86-4305-B1B3-5126940188F9}" type="pres">
      <dgm:prSet presAssocID="{4D639E37-5A27-42DE-BAB1-5EF291892371}" presName="rootComposite" presStyleCnt="0"/>
      <dgm:spPr/>
    </dgm:pt>
    <dgm:pt modelId="{794A5569-D546-4B9E-8944-8DB83013C238}" type="pres">
      <dgm:prSet presAssocID="{4D639E37-5A27-42DE-BAB1-5EF291892371}" presName="rootText" presStyleLbl="node1" presStyleIdx="0" presStyleCnt="2"/>
      <dgm:spPr/>
    </dgm:pt>
    <dgm:pt modelId="{8C096A08-90C0-4E43-A34D-44ABE6300A0F}" type="pres">
      <dgm:prSet presAssocID="{4D639E37-5A27-42DE-BAB1-5EF291892371}" presName="rootConnector" presStyleLbl="node1" presStyleIdx="0" presStyleCnt="2"/>
      <dgm:spPr/>
    </dgm:pt>
    <dgm:pt modelId="{BE6C0933-B746-4724-B9AB-0B43248ED807}" type="pres">
      <dgm:prSet presAssocID="{4D639E37-5A27-42DE-BAB1-5EF291892371}" presName="childShape" presStyleCnt="0"/>
      <dgm:spPr/>
    </dgm:pt>
    <dgm:pt modelId="{B52D4988-191B-4372-BEB8-F08BD763A08B}" type="pres">
      <dgm:prSet presAssocID="{AD36AEDD-AE30-41F2-A968-D55575FC4BFF}" presName="Name13" presStyleLbl="parChTrans1D2" presStyleIdx="0" presStyleCnt="4"/>
      <dgm:spPr/>
    </dgm:pt>
    <dgm:pt modelId="{E8D44EA0-A15F-4E75-B2FA-04B9EB93BFC4}" type="pres">
      <dgm:prSet presAssocID="{BF3BA7D3-A3A2-4EEB-B113-8A963360E4C8}" presName="childText" presStyleLbl="bgAcc1" presStyleIdx="0" presStyleCnt="4" custScaleX="151367">
        <dgm:presLayoutVars>
          <dgm:bulletEnabled val="1"/>
        </dgm:presLayoutVars>
      </dgm:prSet>
      <dgm:spPr/>
    </dgm:pt>
    <dgm:pt modelId="{881F7BD8-FFE6-4362-827B-368555715F9C}" type="pres">
      <dgm:prSet presAssocID="{2E8517C1-5D77-49BF-A8D3-A9C19573A63D}" presName="Name13" presStyleLbl="parChTrans1D2" presStyleIdx="1" presStyleCnt="4"/>
      <dgm:spPr/>
    </dgm:pt>
    <dgm:pt modelId="{4EE84CBC-5752-445C-A7E0-E70842368DFC}" type="pres">
      <dgm:prSet presAssocID="{D36F0442-6C58-4A27-966B-D5A37CFC8C95}" presName="childText" presStyleLbl="bgAcc1" presStyleIdx="1" presStyleCnt="4" custScaleX="153190">
        <dgm:presLayoutVars>
          <dgm:bulletEnabled val="1"/>
        </dgm:presLayoutVars>
      </dgm:prSet>
      <dgm:spPr/>
    </dgm:pt>
    <dgm:pt modelId="{AF20619E-9D18-4B58-B81F-7E8320E05629}" type="pres">
      <dgm:prSet presAssocID="{72479D9A-49C0-4984-9C7C-842F467ECFED}" presName="root" presStyleCnt="0"/>
      <dgm:spPr/>
    </dgm:pt>
    <dgm:pt modelId="{4C323660-D17B-4A83-992D-E168B0D77880}" type="pres">
      <dgm:prSet presAssocID="{72479D9A-49C0-4984-9C7C-842F467ECFED}" presName="rootComposite" presStyleCnt="0"/>
      <dgm:spPr/>
    </dgm:pt>
    <dgm:pt modelId="{4900FD9E-4968-42E5-BBF5-265FBE8B7023}" type="pres">
      <dgm:prSet presAssocID="{72479D9A-49C0-4984-9C7C-842F467ECFED}" presName="rootText" presStyleLbl="node1" presStyleIdx="1" presStyleCnt="2"/>
      <dgm:spPr/>
    </dgm:pt>
    <dgm:pt modelId="{2D792337-E421-4E8C-991F-D51944E6BF49}" type="pres">
      <dgm:prSet presAssocID="{72479D9A-49C0-4984-9C7C-842F467ECFED}" presName="rootConnector" presStyleLbl="node1" presStyleIdx="1" presStyleCnt="2"/>
      <dgm:spPr/>
    </dgm:pt>
    <dgm:pt modelId="{7EC8168D-56B3-4026-9741-B800006E8FD1}" type="pres">
      <dgm:prSet presAssocID="{72479D9A-49C0-4984-9C7C-842F467ECFED}" presName="childShape" presStyleCnt="0"/>
      <dgm:spPr/>
    </dgm:pt>
    <dgm:pt modelId="{1662EAD1-A477-4C96-B733-06A6D72D97CC}" type="pres">
      <dgm:prSet presAssocID="{C56787C2-31F1-49ED-889E-919FBFAAF949}" presName="Name13" presStyleLbl="parChTrans1D2" presStyleIdx="2" presStyleCnt="4"/>
      <dgm:spPr/>
    </dgm:pt>
    <dgm:pt modelId="{C8DB998B-2AEE-4B97-A051-0C1D48EE3021}" type="pres">
      <dgm:prSet presAssocID="{37CE4F4E-D6D0-4624-B019-B5926306496F}" presName="childText" presStyleLbl="bgAcc1" presStyleIdx="2" presStyleCnt="4" custScaleX="155140">
        <dgm:presLayoutVars>
          <dgm:bulletEnabled val="1"/>
        </dgm:presLayoutVars>
      </dgm:prSet>
      <dgm:spPr/>
    </dgm:pt>
    <dgm:pt modelId="{9856D5D7-4D9F-4A5D-ABEC-547B050F10BE}" type="pres">
      <dgm:prSet presAssocID="{7ECE0402-EF61-4304-A313-F4F5415CA6CC}" presName="Name13" presStyleLbl="parChTrans1D2" presStyleIdx="3" presStyleCnt="4"/>
      <dgm:spPr/>
    </dgm:pt>
    <dgm:pt modelId="{0A019106-7E84-4CDA-B03E-FEBCC62C90C6}" type="pres">
      <dgm:prSet presAssocID="{68E796D3-D2A2-449F-8F88-1F00500AA6CA}" presName="childText" presStyleLbl="bgAcc1" presStyleIdx="3" presStyleCnt="4" custScaleX="150814">
        <dgm:presLayoutVars>
          <dgm:bulletEnabled val="1"/>
        </dgm:presLayoutVars>
      </dgm:prSet>
      <dgm:spPr/>
    </dgm:pt>
  </dgm:ptLst>
  <dgm:cxnLst>
    <dgm:cxn modelId="{8987340E-4927-4CA3-BB62-14C79DBF0990}" srcId="{4D639E37-5A27-42DE-BAB1-5EF291892371}" destId="{BF3BA7D3-A3A2-4EEB-B113-8A963360E4C8}" srcOrd="0" destOrd="0" parTransId="{AD36AEDD-AE30-41F2-A968-D55575FC4BFF}" sibTransId="{A1B8E296-3786-47FB-AFB8-785518E227B4}"/>
    <dgm:cxn modelId="{63794C18-77A4-4A97-BB97-84E045AD5985}" type="presOf" srcId="{37CE4F4E-D6D0-4624-B019-B5926306496F}" destId="{C8DB998B-2AEE-4B97-A051-0C1D48EE3021}" srcOrd="0" destOrd="0" presId="urn:microsoft.com/office/officeart/2005/8/layout/hierarchy3"/>
    <dgm:cxn modelId="{D128411D-BC84-43DB-A93C-CB675340FF95}" type="presOf" srcId="{68E796D3-D2A2-449F-8F88-1F00500AA6CA}" destId="{0A019106-7E84-4CDA-B03E-FEBCC62C90C6}" srcOrd="0" destOrd="0" presId="urn:microsoft.com/office/officeart/2005/8/layout/hierarchy3"/>
    <dgm:cxn modelId="{5E97AB36-C214-490E-8B6C-EF054C5CA848}" type="presOf" srcId="{72479D9A-49C0-4984-9C7C-842F467ECFED}" destId="{4900FD9E-4968-42E5-BBF5-265FBE8B7023}" srcOrd="0" destOrd="0" presId="urn:microsoft.com/office/officeart/2005/8/layout/hierarchy3"/>
    <dgm:cxn modelId="{22D4DD3A-51BC-4357-A685-37E156C8FC77}" srcId="{72479D9A-49C0-4984-9C7C-842F467ECFED}" destId="{37CE4F4E-D6D0-4624-B019-B5926306496F}" srcOrd="0" destOrd="0" parTransId="{C56787C2-31F1-49ED-889E-919FBFAAF949}" sibTransId="{7338013B-8A7D-4291-996E-7A9A74E22E40}"/>
    <dgm:cxn modelId="{DF589E68-0895-4AEE-80F6-586E627A1ACD}" type="presOf" srcId="{2E8517C1-5D77-49BF-A8D3-A9C19573A63D}" destId="{881F7BD8-FFE6-4362-827B-368555715F9C}" srcOrd="0" destOrd="0" presId="urn:microsoft.com/office/officeart/2005/8/layout/hierarchy3"/>
    <dgm:cxn modelId="{F8301D4F-4EBD-45DA-8206-F4A091EA47FE}" type="presOf" srcId="{72479D9A-49C0-4984-9C7C-842F467ECFED}" destId="{2D792337-E421-4E8C-991F-D51944E6BF49}" srcOrd="1" destOrd="0" presId="urn:microsoft.com/office/officeart/2005/8/layout/hierarchy3"/>
    <dgm:cxn modelId="{0F432E7F-FB22-4FAA-BC3D-AB4E9C8DCB1E}" type="presOf" srcId="{AD36AEDD-AE30-41F2-A968-D55575FC4BFF}" destId="{B52D4988-191B-4372-BEB8-F08BD763A08B}" srcOrd="0" destOrd="0" presId="urn:microsoft.com/office/officeart/2005/8/layout/hierarchy3"/>
    <dgm:cxn modelId="{C3F95680-5E76-468B-BBA2-23F6C3E5156D}" type="presOf" srcId="{BF3BA7D3-A3A2-4EEB-B113-8A963360E4C8}" destId="{E8D44EA0-A15F-4E75-B2FA-04B9EB93BFC4}" srcOrd="0" destOrd="0" presId="urn:microsoft.com/office/officeart/2005/8/layout/hierarchy3"/>
    <dgm:cxn modelId="{4A3FF2A4-FAAF-4417-A034-2E61ECCA1B41}" srcId="{359E26C9-E571-494A-8A8A-0BA8D1002D05}" destId="{4D639E37-5A27-42DE-BAB1-5EF291892371}" srcOrd="0" destOrd="0" parTransId="{109F2520-3028-4C77-971F-C3B4F13F1625}" sibTransId="{3D1A4830-BB25-487A-B215-F0DFD9A9C754}"/>
    <dgm:cxn modelId="{5747FEB1-6D88-4720-BE92-D1560369BF45}" type="presOf" srcId="{D36F0442-6C58-4A27-966B-D5A37CFC8C95}" destId="{4EE84CBC-5752-445C-A7E0-E70842368DFC}" srcOrd="0" destOrd="0" presId="urn:microsoft.com/office/officeart/2005/8/layout/hierarchy3"/>
    <dgm:cxn modelId="{C09466CD-1DD1-4242-92A8-BDF9D296E5DC}" type="presOf" srcId="{4D639E37-5A27-42DE-BAB1-5EF291892371}" destId="{794A5569-D546-4B9E-8944-8DB83013C238}" srcOrd="0" destOrd="0" presId="urn:microsoft.com/office/officeart/2005/8/layout/hierarchy3"/>
    <dgm:cxn modelId="{799A96CE-E066-4C38-8E9E-F0384FDFBF7E}" type="presOf" srcId="{7ECE0402-EF61-4304-A313-F4F5415CA6CC}" destId="{9856D5D7-4D9F-4A5D-ABEC-547B050F10BE}" srcOrd="0" destOrd="0" presId="urn:microsoft.com/office/officeart/2005/8/layout/hierarchy3"/>
    <dgm:cxn modelId="{74FCF7D6-17E9-43A8-BADB-742BA3292882}" srcId="{4D639E37-5A27-42DE-BAB1-5EF291892371}" destId="{D36F0442-6C58-4A27-966B-D5A37CFC8C95}" srcOrd="1" destOrd="0" parTransId="{2E8517C1-5D77-49BF-A8D3-A9C19573A63D}" sibTransId="{24359E27-B9ED-41FF-B75E-A627B14674E5}"/>
    <dgm:cxn modelId="{78868FE5-1065-4295-B2EB-0820AB748261}" type="presOf" srcId="{4D639E37-5A27-42DE-BAB1-5EF291892371}" destId="{8C096A08-90C0-4E43-A34D-44ABE6300A0F}" srcOrd="1" destOrd="0" presId="urn:microsoft.com/office/officeart/2005/8/layout/hierarchy3"/>
    <dgm:cxn modelId="{21DBB8E5-ABAE-42E4-A566-4D1C340CFFF5}" type="presOf" srcId="{359E26C9-E571-494A-8A8A-0BA8D1002D05}" destId="{0F330248-E7E2-4A8B-BE1F-2E580B650DE6}" srcOrd="0" destOrd="0" presId="urn:microsoft.com/office/officeart/2005/8/layout/hierarchy3"/>
    <dgm:cxn modelId="{A0DECAE8-58DB-4D4E-9E7C-02AF560C9569}" type="presOf" srcId="{C56787C2-31F1-49ED-889E-919FBFAAF949}" destId="{1662EAD1-A477-4C96-B733-06A6D72D97CC}" srcOrd="0" destOrd="0" presId="urn:microsoft.com/office/officeart/2005/8/layout/hierarchy3"/>
    <dgm:cxn modelId="{79D127EC-0648-4D57-B12B-0D21D7B05C71}" srcId="{72479D9A-49C0-4984-9C7C-842F467ECFED}" destId="{68E796D3-D2A2-449F-8F88-1F00500AA6CA}" srcOrd="1" destOrd="0" parTransId="{7ECE0402-EF61-4304-A313-F4F5415CA6CC}" sibTransId="{0F24E12F-69A2-48A7-AA95-DA2F2826D7B0}"/>
    <dgm:cxn modelId="{84D1CBEC-6EF2-4092-86D5-DD03D7B369D9}" srcId="{359E26C9-E571-494A-8A8A-0BA8D1002D05}" destId="{72479D9A-49C0-4984-9C7C-842F467ECFED}" srcOrd="1" destOrd="0" parTransId="{4E81D4E9-A419-452C-AB14-C1AA27BA1F7B}" sibTransId="{2B24FA0D-9C3B-411B-A9F7-92E7AB823407}"/>
    <dgm:cxn modelId="{DE6AADD9-ED9D-4605-BBE1-444956D3E208}" type="presParOf" srcId="{0F330248-E7E2-4A8B-BE1F-2E580B650DE6}" destId="{8C362BDC-528D-481E-95BE-85102182FC90}" srcOrd="0" destOrd="0" presId="urn:microsoft.com/office/officeart/2005/8/layout/hierarchy3"/>
    <dgm:cxn modelId="{2147B304-C20C-4D7B-A344-CCCA317027B0}" type="presParOf" srcId="{8C362BDC-528D-481E-95BE-85102182FC90}" destId="{017320E7-5A86-4305-B1B3-5126940188F9}" srcOrd="0" destOrd="0" presId="urn:microsoft.com/office/officeart/2005/8/layout/hierarchy3"/>
    <dgm:cxn modelId="{603EB43F-068A-4704-92D4-71A0EEEB0045}" type="presParOf" srcId="{017320E7-5A86-4305-B1B3-5126940188F9}" destId="{794A5569-D546-4B9E-8944-8DB83013C238}" srcOrd="0" destOrd="0" presId="urn:microsoft.com/office/officeart/2005/8/layout/hierarchy3"/>
    <dgm:cxn modelId="{FF6743A2-3B25-4897-91B4-DBF0EDCABD3B}" type="presParOf" srcId="{017320E7-5A86-4305-B1B3-5126940188F9}" destId="{8C096A08-90C0-4E43-A34D-44ABE6300A0F}" srcOrd="1" destOrd="0" presId="urn:microsoft.com/office/officeart/2005/8/layout/hierarchy3"/>
    <dgm:cxn modelId="{C861C4B7-E6F4-47C4-93FF-07C996CCCD34}" type="presParOf" srcId="{8C362BDC-528D-481E-95BE-85102182FC90}" destId="{BE6C0933-B746-4724-B9AB-0B43248ED807}" srcOrd="1" destOrd="0" presId="urn:microsoft.com/office/officeart/2005/8/layout/hierarchy3"/>
    <dgm:cxn modelId="{D260C53D-E5C4-4567-B795-99B11D52D969}" type="presParOf" srcId="{BE6C0933-B746-4724-B9AB-0B43248ED807}" destId="{B52D4988-191B-4372-BEB8-F08BD763A08B}" srcOrd="0" destOrd="0" presId="urn:microsoft.com/office/officeart/2005/8/layout/hierarchy3"/>
    <dgm:cxn modelId="{E6EE1443-EE12-461C-9B50-A7C2E3F1B670}" type="presParOf" srcId="{BE6C0933-B746-4724-B9AB-0B43248ED807}" destId="{E8D44EA0-A15F-4E75-B2FA-04B9EB93BFC4}" srcOrd="1" destOrd="0" presId="urn:microsoft.com/office/officeart/2005/8/layout/hierarchy3"/>
    <dgm:cxn modelId="{C9C4681B-4D4A-4960-9A3B-F40C9992D1CE}" type="presParOf" srcId="{BE6C0933-B746-4724-B9AB-0B43248ED807}" destId="{881F7BD8-FFE6-4362-827B-368555715F9C}" srcOrd="2" destOrd="0" presId="urn:microsoft.com/office/officeart/2005/8/layout/hierarchy3"/>
    <dgm:cxn modelId="{AC2DF409-C1A4-42F4-832E-E7C3715CAF8A}" type="presParOf" srcId="{BE6C0933-B746-4724-B9AB-0B43248ED807}" destId="{4EE84CBC-5752-445C-A7E0-E70842368DFC}" srcOrd="3" destOrd="0" presId="urn:microsoft.com/office/officeart/2005/8/layout/hierarchy3"/>
    <dgm:cxn modelId="{B8281E70-FB29-4F94-98FD-3C1C4714F8B4}" type="presParOf" srcId="{0F330248-E7E2-4A8B-BE1F-2E580B650DE6}" destId="{AF20619E-9D18-4B58-B81F-7E8320E05629}" srcOrd="1" destOrd="0" presId="urn:microsoft.com/office/officeart/2005/8/layout/hierarchy3"/>
    <dgm:cxn modelId="{82EED4C9-4D57-45BD-A559-2F18E1FC029B}" type="presParOf" srcId="{AF20619E-9D18-4B58-B81F-7E8320E05629}" destId="{4C323660-D17B-4A83-992D-E168B0D77880}" srcOrd="0" destOrd="0" presId="urn:microsoft.com/office/officeart/2005/8/layout/hierarchy3"/>
    <dgm:cxn modelId="{7D65F107-7BEE-4FBF-B83B-6DD081C95732}" type="presParOf" srcId="{4C323660-D17B-4A83-992D-E168B0D77880}" destId="{4900FD9E-4968-42E5-BBF5-265FBE8B7023}" srcOrd="0" destOrd="0" presId="urn:microsoft.com/office/officeart/2005/8/layout/hierarchy3"/>
    <dgm:cxn modelId="{CF9B5A87-6660-4ABF-A960-98C6001FFFE2}" type="presParOf" srcId="{4C323660-D17B-4A83-992D-E168B0D77880}" destId="{2D792337-E421-4E8C-991F-D51944E6BF49}" srcOrd="1" destOrd="0" presId="urn:microsoft.com/office/officeart/2005/8/layout/hierarchy3"/>
    <dgm:cxn modelId="{3C8F4192-EBD7-48B3-A155-39E50774DC41}" type="presParOf" srcId="{AF20619E-9D18-4B58-B81F-7E8320E05629}" destId="{7EC8168D-56B3-4026-9741-B800006E8FD1}" srcOrd="1" destOrd="0" presId="urn:microsoft.com/office/officeart/2005/8/layout/hierarchy3"/>
    <dgm:cxn modelId="{D32FB6F3-D94C-45E9-AFA3-06DF8C68881B}" type="presParOf" srcId="{7EC8168D-56B3-4026-9741-B800006E8FD1}" destId="{1662EAD1-A477-4C96-B733-06A6D72D97CC}" srcOrd="0" destOrd="0" presId="urn:microsoft.com/office/officeart/2005/8/layout/hierarchy3"/>
    <dgm:cxn modelId="{AF6D5624-D73F-470D-B3EA-B2300429B5CA}" type="presParOf" srcId="{7EC8168D-56B3-4026-9741-B800006E8FD1}" destId="{C8DB998B-2AEE-4B97-A051-0C1D48EE3021}" srcOrd="1" destOrd="0" presId="urn:microsoft.com/office/officeart/2005/8/layout/hierarchy3"/>
    <dgm:cxn modelId="{8EA42D27-34E9-4FAB-83B2-DBED36D6E071}" type="presParOf" srcId="{7EC8168D-56B3-4026-9741-B800006E8FD1}" destId="{9856D5D7-4D9F-4A5D-ABEC-547B050F10BE}" srcOrd="2" destOrd="0" presId="urn:microsoft.com/office/officeart/2005/8/layout/hierarchy3"/>
    <dgm:cxn modelId="{5D623F10-F8FB-427E-AEC2-A85E30BB80D8}" type="presParOf" srcId="{7EC8168D-56B3-4026-9741-B800006E8FD1}" destId="{0A019106-7E84-4CDA-B03E-FEBCC62C90C6}"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2842F2-EE38-4974-9E8E-C385872EEE6E}"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PK"/>
        </a:p>
      </dgm:t>
    </dgm:pt>
    <dgm:pt modelId="{4B54DF9E-F173-4009-9BE1-219D2B1CB0AC}">
      <dgm:prSet phldrT="[Text]"/>
      <dgm:spPr/>
      <dgm:t>
        <a:bodyPr/>
        <a:lstStyle/>
        <a:p>
          <a:pPr>
            <a:buFont typeface="+mj-lt"/>
            <a:buAutoNum type="arabicPeriod"/>
          </a:pPr>
          <a:r>
            <a:rPr lang="en-US" b="1" i="0" dirty="0"/>
            <a:t>Reputation and Trust</a:t>
          </a:r>
        </a:p>
        <a:p>
          <a:pPr>
            <a:buFont typeface="+mj-lt"/>
            <a:buAutoNum type="arabicPeriod"/>
          </a:pPr>
          <a:r>
            <a:rPr lang="en-US" b="0" i="0" dirty="0"/>
            <a:t>GDPR has increased consumer scrutiny and awareness regarding data privacy, and any missteps or perceived violations can significantly impact Amazon's reputation and trust. It is essential for the marketing department to uphold the highest standards of transparency, consent management, and data protection. Building and maintaining consumer trust requires Amazon to communicate its commitment to GDPR compliance, implement privacy-enhancing measures, and be responsive to consumer concerns. Failure to do so may result in reputational damage and loss of customer trust </a:t>
          </a:r>
          <a:r>
            <a:rPr lang="en-GB" b="0" i="0" dirty="0"/>
            <a:t>(Hatem and </a:t>
          </a:r>
          <a:r>
            <a:rPr lang="en-GB" b="0" i="0" dirty="0" err="1"/>
            <a:t>Alshmrani</a:t>
          </a:r>
          <a:r>
            <a:rPr lang="en-GB" b="0" i="0" dirty="0"/>
            <a:t>, 2021)</a:t>
          </a:r>
          <a:r>
            <a:rPr lang="en-US" b="0" i="0" dirty="0"/>
            <a:t>.</a:t>
          </a:r>
          <a:endParaRPr lang="en-PK" dirty="0"/>
        </a:p>
      </dgm:t>
    </dgm:pt>
    <dgm:pt modelId="{3B5A4098-6283-495F-8A80-4A6C88E5DBA8}" type="parTrans" cxnId="{EED2C7B3-923B-4D5F-B588-9B88814EAF9F}">
      <dgm:prSet/>
      <dgm:spPr/>
      <dgm:t>
        <a:bodyPr/>
        <a:lstStyle/>
        <a:p>
          <a:endParaRPr lang="en-PK"/>
        </a:p>
      </dgm:t>
    </dgm:pt>
    <dgm:pt modelId="{93BF51F1-5D54-439E-AD97-CA3CE511E119}" type="sibTrans" cxnId="{EED2C7B3-923B-4D5F-B588-9B88814EAF9F}">
      <dgm:prSet/>
      <dgm:spPr/>
      <dgm:t>
        <a:bodyPr/>
        <a:lstStyle/>
        <a:p>
          <a:endParaRPr lang="en-PK"/>
        </a:p>
      </dgm:t>
    </dgm:pt>
    <dgm:pt modelId="{BF4EA9DB-718D-48AB-B335-4A6125935AFD}" type="pres">
      <dgm:prSet presAssocID="{672842F2-EE38-4974-9E8E-C385872EEE6E}" presName="linear" presStyleCnt="0">
        <dgm:presLayoutVars>
          <dgm:animLvl val="lvl"/>
          <dgm:resizeHandles val="exact"/>
        </dgm:presLayoutVars>
      </dgm:prSet>
      <dgm:spPr/>
    </dgm:pt>
    <dgm:pt modelId="{1344F23A-7364-4E73-BB45-D28372400AC7}" type="pres">
      <dgm:prSet presAssocID="{4B54DF9E-F173-4009-9BE1-219D2B1CB0AC}" presName="parentText" presStyleLbl="node1" presStyleIdx="0" presStyleCnt="1" custLinFactNeighborX="130" custLinFactNeighborY="729">
        <dgm:presLayoutVars>
          <dgm:chMax val="0"/>
          <dgm:bulletEnabled val="1"/>
        </dgm:presLayoutVars>
      </dgm:prSet>
      <dgm:spPr/>
    </dgm:pt>
  </dgm:ptLst>
  <dgm:cxnLst>
    <dgm:cxn modelId="{4FBEFD97-77D7-4C1D-AB4C-C2D6FE3F734A}" type="presOf" srcId="{4B54DF9E-F173-4009-9BE1-219D2B1CB0AC}" destId="{1344F23A-7364-4E73-BB45-D28372400AC7}" srcOrd="0" destOrd="0" presId="urn:microsoft.com/office/officeart/2005/8/layout/vList2"/>
    <dgm:cxn modelId="{EED2C7B3-923B-4D5F-B588-9B88814EAF9F}" srcId="{672842F2-EE38-4974-9E8E-C385872EEE6E}" destId="{4B54DF9E-F173-4009-9BE1-219D2B1CB0AC}" srcOrd="0" destOrd="0" parTransId="{3B5A4098-6283-495F-8A80-4A6C88E5DBA8}" sibTransId="{93BF51F1-5D54-439E-AD97-CA3CE511E119}"/>
    <dgm:cxn modelId="{DCB24ADD-D020-4D82-9C15-6B40EB93C7C0}" type="presOf" srcId="{672842F2-EE38-4974-9E8E-C385872EEE6E}" destId="{BF4EA9DB-718D-48AB-B335-4A6125935AFD}" srcOrd="0" destOrd="0" presId="urn:microsoft.com/office/officeart/2005/8/layout/vList2"/>
    <dgm:cxn modelId="{664AE7B4-FF32-4055-B828-245E831351EC}" type="presParOf" srcId="{BF4EA9DB-718D-48AB-B335-4A6125935AFD}" destId="{1344F23A-7364-4E73-BB45-D28372400AC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9D6D96E-720C-485A-9C83-C6FC7C450292}" type="doc">
      <dgm:prSet loTypeId="urn:microsoft.com/office/officeart/2005/8/layout/process1" loCatId="process" qsTypeId="urn:microsoft.com/office/officeart/2005/8/quickstyle/simple1" qsCatId="simple" csTypeId="urn:microsoft.com/office/officeart/2005/8/colors/colorful2" csCatId="colorful" phldr="1"/>
      <dgm:spPr/>
    </dgm:pt>
    <dgm:pt modelId="{57BE3064-D2C4-42D5-9613-EEFC5D3A2843}">
      <dgm:prSet phldrT="[Text]" custT="1"/>
      <dgm:spPr/>
      <dgm:t>
        <a:bodyPr/>
        <a:lstStyle/>
        <a:p>
          <a:r>
            <a:rPr lang="fi-FI" sz="2000" b="1" dirty="0"/>
            <a:t>Transparency and Consent Management</a:t>
          </a:r>
          <a:endParaRPr lang="en-PK" sz="2000" b="1" dirty="0"/>
        </a:p>
      </dgm:t>
    </dgm:pt>
    <dgm:pt modelId="{77BBE987-24CE-4565-AC2F-C4C4AFC0F37D}" type="parTrans" cxnId="{CD639AC4-8622-4BAD-AF13-F5E4D9BBBAB8}">
      <dgm:prSet/>
      <dgm:spPr/>
      <dgm:t>
        <a:bodyPr/>
        <a:lstStyle/>
        <a:p>
          <a:endParaRPr lang="en-PK"/>
        </a:p>
      </dgm:t>
    </dgm:pt>
    <dgm:pt modelId="{4B76265A-ED39-4EB1-9014-5B88EC18B358}" type="sibTrans" cxnId="{CD639AC4-8622-4BAD-AF13-F5E4D9BBBAB8}">
      <dgm:prSet/>
      <dgm:spPr/>
      <dgm:t>
        <a:bodyPr/>
        <a:lstStyle/>
        <a:p>
          <a:endParaRPr lang="en-PK"/>
        </a:p>
      </dgm:t>
    </dgm:pt>
    <dgm:pt modelId="{68DA93C3-A193-4C79-AC92-A54405C91852}">
      <dgm:prSet custT="1"/>
      <dgm:spPr/>
      <dgm:t>
        <a:bodyPr/>
        <a:lstStyle/>
        <a:p>
          <a:pPr algn="just"/>
          <a:r>
            <a:rPr lang="en-US" sz="1400" dirty="0"/>
            <a:t>Amazon can prioritize transparency by clearly communicating their data collection and usage practices to customers. They can provide easily understandable privacy policies, consent forms, and opt-in mechanisms to ensure explicit consent. This approach can enhance customer trust and loyalty while ensuring compliance with GDPR regulations.</a:t>
          </a:r>
          <a:endParaRPr lang="en-PK" sz="1400" dirty="0"/>
        </a:p>
      </dgm:t>
    </dgm:pt>
    <dgm:pt modelId="{1CF3E7B1-5459-4839-ACE8-25B45ACFDA98}" type="parTrans" cxnId="{61B20EFE-156D-4FAC-8E2D-97FF15F21D6A}">
      <dgm:prSet/>
      <dgm:spPr/>
      <dgm:t>
        <a:bodyPr/>
        <a:lstStyle/>
        <a:p>
          <a:endParaRPr lang="en-PK"/>
        </a:p>
      </dgm:t>
    </dgm:pt>
    <dgm:pt modelId="{63D98C4B-568B-4BCC-AD21-A438D9EE1800}" type="sibTrans" cxnId="{61B20EFE-156D-4FAC-8E2D-97FF15F21D6A}">
      <dgm:prSet/>
      <dgm:spPr/>
      <dgm:t>
        <a:bodyPr/>
        <a:lstStyle/>
        <a:p>
          <a:endParaRPr lang="en-PK"/>
        </a:p>
      </dgm:t>
    </dgm:pt>
    <dgm:pt modelId="{CE366F08-771A-4E36-A47D-DC607930E356}">
      <dgm:prSet/>
      <dgm:spPr/>
      <dgm:t>
        <a:bodyPr/>
        <a:lstStyle/>
        <a:p>
          <a:r>
            <a:rPr lang="en-US" dirty="0"/>
            <a:t>The challenge lies in striking a balance between being transparent and overwhelming customers with information. Long and complex privacy policies may deter customers from engaging with consent forms, leading to incomplete or inaccurate data collection. Additionally, customers may not fully understand the implications of their consent, potentially impacting their buying behavior </a:t>
          </a:r>
          <a:r>
            <a:rPr lang="en-GB" dirty="0"/>
            <a:t>(Agnihotri and Bhattacharya, 2022)</a:t>
          </a:r>
          <a:endParaRPr lang="en-PK" dirty="0"/>
        </a:p>
      </dgm:t>
    </dgm:pt>
    <dgm:pt modelId="{769A0DA5-8D2E-4BBE-B28A-BE2238ADDA34}" type="parTrans" cxnId="{C58F77BF-0E25-407E-9128-6FB486E68E07}">
      <dgm:prSet/>
      <dgm:spPr/>
      <dgm:t>
        <a:bodyPr/>
        <a:lstStyle/>
        <a:p>
          <a:endParaRPr lang="en-PK"/>
        </a:p>
      </dgm:t>
    </dgm:pt>
    <dgm:pt modelId="{5758E319-4446-4F1D-A7F7-C10CA99B8B1D}" type="sibTrans" cxnId="{C58F77BF-0E25-407E-9128-6FB486E68E07}">
      <dgm:prSet/>
      <dgm:spPr/>
      <dgm:t>
        <a:bodyPr/>
        <a:lstStyle/>
        <a:p>
          <a:endParaRPr lang="en-PK"/>
        </a:p>
      </dgm:t>
    </dgm:pt>
    <dgm:pt modelId="{B1B6F0F7-AFBE-4EE7-A655-5CA761E04C98}" type="pres">
      <dgm:prSet presAssocID="{79D6D96E-720C-485A-9C83-C6FC7C450292}" presName="Name0" presStyleCnt="0">
        <dgm:presLayoutVars>
          <dgm:dir/>
          <dgm:resizeHandles val="exact"/>
        </dgm:presLayoutVars>
      </dgm:prSet>
      <dgm:spPr/>
    </dgm:pt>
    <dgm:pt modelId="{FF497745-639D-4A5A-B957-BAFDB0BD85EF}" type="pres">
      <dgm:prSet presAssocID="{57BE3064-D2C4-42D5-9613-EEFC5D3A2843}" presName="node" presStyleLbl="node1" presStyleIdx="0" presStyleCnt="3" custScaleY="64126">
        <dgm:presLayoutVars>
          <dgm:bulletEnabled val="1"/>
        </dgm:presLayoutVars>
      </dgm:prSet>
      <dgm:spPr/>
    </dgm:pt>
    <dgm:pt modelId="{2EECD092-EEEC-425A-AC9E-9867EC11D026}" type="pres">
      <dgm:prSet presAssocID="{4B76265A-ED39-4EB1-9014-5B88EC18B358}" presName="sibTrans" presStyleLbl="sibTrans2D1" presStyleIdx="0" presStyleCnt="2"/>
      <dgm:spPr/>
    </dgm:pt>
    <dgm:pt modelId="{FF3085B2-D3B0-44C2-97AA-F7887E40C98D}" type="pres">
      <dgm:prSet presAssocID="{4B76265A-ED39-4EB1-9014-5B88EC18B358}" presName="connectorText" presStyleLbl="sibTrans2D1" presStyleIdx="0" presStyleCnt="2"/>
      <dgm:spPr/>
    </dgm:pt>
    <dgm:pt modelId="{BBF070A0-087D-4C8F-BC74-BDB467D61187}" type="pres">
      <dgm:prSet presAssocID="{68DA93C3-A193-4C79-AC92-A54405C91852}" presName="node" presStyleLbl="node1" presStyleIdx="1" presStyleCnt="3" custScaleY="112933">
        <dgm:presLayoutVars>
          <dgm:bulletEnabled val="1"/>
        </dgm:presLayoutVars>
      </dgm:prSet>
      <dgm:spPr/>
    </dgm:pt>
    <dgm:pt modelId="{A6E62690-97CF-463B-AA33-A57F65D111E6}" type="pres">
      <dgm:prSet presAssocID="{63D98C4B-568B-4BCC-AD21-A438D9EE1800}" presName="sibTrans" presStyleLbl="sibTrans2D1" presStyleIdx="1" presStyleCnt="2"/>
      <dgm:spPr/>
    </dgm:pt>
    <dgm:pt modelId="{4F9B42E2-C2BD-458C-AC7B-83F2CCDB70B8}" type="pres">
      <dgm:prSet presAssocID="{63D98C4B-568B-4BCC-AD21-A438D9EE1800}" presName="connectorText" presStyleLbl="sibTrans2D1" presStyleIdx="1" presStyleCnt="2"/>
      <dgm:spPr/>
    </dgm:pt>
    <dgm:pt modelId="{DEBE5D3D-942F-4F19-A507-104350895BD1}" type="pres">
      <dgm:prSet presAssocID="{CE366F08-771A-4E36-A47D-DC607930E356}" presName="node" presStyleLbl="node1" presStyleIdx="2" presStyleCnt="3" custScaleY="108913">
        <dgm:presLayoutVars>
          <dgm:bulletEnabled val="1"/>
        </dgm:presLayoutVars>
      </dgm:prSet>
      <dgm:spPr/>
    </dgm:pt>
  </dgm:ptLst>
  <dgm:cxnLst>
    <dgm:cxn modelId="{E6AE1D04-1EB9-4239-9339-2AAD27A00ACF}" type="presOf" srcId="{4B76265A-ED39-4EB1-9014-5B88EC18B358}" destId="{2EECD092-EEEC-425A-AC9E-9867EC11D026}" srcOrd="0" destOrd="0" presId="urn:microsoft.com/office/officeart/2005/8/layout/process1"/>
    <dgm:cxn modelId="{BDABAD75-9BC5-49F7-AD96-9A145F03A152}" type="presOf" srcId="{79D6D96E-720C-485A-9C83-C6FC7C450292}" destId="{B1B6F0F7-AFBE-4EE7-A655-5CA761E04C98}" srcOrd="0" destOrd="0" presId="urn:microsoft.com/office/officeart/2005/8/layout/process1"/>
    <dgm:cxn modelId="{D2FBC18B-EBD3-49F0-8E72-4048C02FFBB5}" type="presOf" srcId="{63D98C4B-568B-4BCC-AD21-A438D9EE1800}" destId="{4F9B42E2-C2BD-458C-AC7B-83F2CCDB70B8}" srcOrd="1" destOrd="0" presId="urn:microsoft.com/office/officeart/2005/8/layout/process1"/>
    <dgm:cxn modelId="{6B701C93-6416-4D6C-A690-651ABC64DCB9}" type="presOf" srcId="{CE366F08-771A-4E36-A47D-DC607930E356}" destId="{DEBE5D3D-942F-4F19-A507-104350895BD1}" srcOrd="0" destOrd="0" presId="urn:microsoft.com/office/officeart/2005/8/layout/process1"/>
    <dgm:cxn modelId="{105A51BD-E5D8-479B-A5AA-44CFC0EF6934}" type="presOf" srcId="{4B76265A-ED39-4EB1-9014-5B88EC18B358}" destId="{FF3085B2-D3B0-44C2-97AA-F7887E40C98D}" srcOrd="1" destOrd="0" presId="urn:microsoft.com/office/officeart/2005/8/layout/process1"/>
    <dgm:cxn modelId="{C58F77BF-0E25-407E-9128-6FB486E68E07}" srcId="{79D6D96E-720C-485A-9C83-C6FC7C450292}" destId="{CE366F08-771A-4E36-A47D-DC607930E356}" srcOrd="2" destOrd="0" parTransId="{769A0DA5-8D2E-4BBE-B28A-BE2238ADDA34}" sibTransId="{5758E319-4446-4F1D-A7F7-C10CA99B8B1D}"/>
    <dgm:cxn modelId="{E73082C1-0AEF-406D-87DA-1EA5029164AE}" type="presOf" srcId="{57BE3064-D2C4-42D5-9613-EEFC5D3A2843}" destId="{FF497745-639D-4A5A-B957-BAFDB0BD85EF}" srcOrd="0" destOrd="0" presId="urn:microsoft.com/office/officeart/2005/8/layout/process1"/>
    <dgm:cxn modelId="{CD639AC4-8622-4BAD-AF13-F5E4D9BBBAB8}" srcId="{79D6D96E-720C-485A-9C83-C6FC7C450292}" destId="{57BE3064-D2C4-42D5-9613-EEFC5D3A2843}" srcOrd="0" destOrd="0" parTransId="{77BBE987-24CE-4565-AC2F-C4C4AFC0F37D}" sibTransId="{4B76265A-ED39-4EB1-9014-5B88EC18B358}"/>
    <dgm:cxn modelId="{BB3153CB-C638-4541-A642-8B4CFCE2E2F6}" type="presOf" srcId="{63D98C4B-568B-4BCC-AD21-A438D9EE1800}" destId="{A6E62690-97CF-463B-AA33-A57F65D111E6}" srcOrd="0" destOrd="0" presId="urn:microsoft.com/office/officeart/2005/8/layout/process1"/>
    <dgm:cxn modelId="{9A2349CF-92FE-4ABE-96A3-9E75747260A9}" type="presOf" srcId="{68DA93C3-A193-4C79-AC92-A54405C91852}" destId="{BBF070A0-087D-4C8F-BC74-BDB467D61187}" srcOrd="0" destOrd="0" presId="urn:microsoft.com/office/officeart/2005/8/layout/process1"/>
    <dgm:cxn modelId="{61B20EFE-156D-4FAC-8E2D-97FF15F21D6A}" srcId="{79D6D96E-720C-485A-9C83-C6FC7C450292}" destId="{68DA93C3-A193-4C79-AC92-A54405C91852}" srcOrd="1" destOrd="0" parTransId="{1CF3E7B1-5459-4839-ACE8-25B45ACFDA98}" sibTransId="{63D98C4B-568B-4BCC-AD21-A438D9EE1800}"/>
    <dgm:cxn modelId="{8D67FB90-2E3F-40DF-B110-46E8FCA9895E}" type="presParOf" srcId="{B1B6F0F7-AFBE-4EE7-A655-5CA761E04C98}" destId="{FF497745-639D-4A5A-B957-BAFDB0BD85EF}" srcOrd="0" destOrd="0" presId="urn:microsoft.com/office/officeart/2005/8/layout/process1"/>
    <dgm:cxn modelId="{16EF9410-12A8-4E15-B490-9E0B3EF814A6}" type="presParOf" srcId="{B1B6F0F7-AFBE-4EE7-A655-5CA761E04C98}" destId="{2EECD092-EEEC-425A-AC9E-9867EC11D026}" srcOrd="1" destOrd="0" presId="urn:microsoft.com/office/officeart/2005/8/layout/process1"/>
    <dgm:cxn modelId="{6D8E1539-B3D7-4444-B28C-613CA00FBDAC}" type="presParOf" srcId="{2EECD092-EEEC-425A-AC9E-9867EC11D026}" destId="{FF3085B2-D3B0-44C2-97AA-F7887E40C98D}" srcOrd="0" destOrd="0" presId="urn:microsoft.com/office/officeart/2005/8/layout/process1"/>
    <dgm:cxn modelId="{FB5A7826-1ACE-434A-85EB-62EAC78103E8}" type="presParOf" srcId="{B1B6F0F7-AFBE-4EE7-A655-5CA761E04C98}" destId="{BBF070A0-087D-4C8F-BC74-BDB467D61187}" srcOrd="2" destOrd="0" presId="urn:microsoft.com/office/officeart/2005/8/layout/process1"/>
    <dgm:cxn modelId="{A3BE533E-CC24-4B1C-8366-3B90FB4B7B27}" type="presParOf" srcId="{B1B6F0F7-AFBE-4EE7-A655-5CA761E04C98}" destId="{A6E62690-97CF-463B-AA33-A57F65D111E6}" srcOrd="3" destOrd="0" presId="urn:microsoft.com/office/officeart/2005/8/layout/process1"/>
    <dgm:cxn modelId="{13E987D7-E2CF-457E-A1ED-F338131B52EE}" type="presParOf" srcId="{A6E62690-97CF-463B-AA33-A57F65D111E6}" destId="{4F9B42E2-C2BD-458C-AC7B-83F2CCDB70B8}" srcOrd="0" destOrd="0" presId="urn:microsoft.com/office/officeart/2005/8/layout/process1"/>
    <dgm:cxn modelId="{75C7546E-C15D-4BBC-9BEC-81C4D62B93F6}" type="presParOf" srcId="{B1B6F0F7-AFBE-4EE7-A655-5CA761E04C98}" destId="{DEBE5D3D-942F-4F19-A507-104350895BD1}"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A407CFB-6727-47B9-9173-9043BB871333}" type="doc">
      <dgm:prSet loTypeId="urn:microsoft.com/office/officeart/2005/8/layout/hList6" loCatId="list" qsTypeId="urn:microsoft.com/office/officeart/2005/8/quickstyle/simple1" qsCatId="simple" csTypeId="urn:microsoft.com/office/officeart/2005/8/colors/colorful5" csCatId="colorful" phldr="1"/>
      <dgm:spPr/>
      <dgm:t>
        <a:bodyPr/>
        <a:lstStyle/>
        <a:p>
          <a:endParaRPr lang="en-PK"/>
        </a:p>
      </dgm:t>
    </dgm:pt>
    <dgm:pt modelId="{0A786E25-BA27-4E87-B119-F795C2268689}">
      <dgm:prSet phldrT="[Text]" custT="1"/>
      <dgm:spPr/>
      <dgm:t>
        <a:bodyPr/>
        <a:lstStyle/>
        <a:p>
          <a:pPr>
            <a:buFont typeface="+mj-lt"/>
            <a:buAutoNum type="arabicPeriod"/>
          </a:pPr>
          <a:r>
            <a:rPr lang="en-US" sz="2000" b="1" i="0" dirty="0"/>
            <a:t>Personalization through Contextual Advertising</a:t>
          </a:r>
          <a:endParaRPr lang="en-PK" sz="2000" b="1" dirty="0"/>
        </a:p>
      </dgm:t>
    </dgm:pt>
    <dgm:pt modelId="{2B7F0BDE-D409-4F7D-A3EA-D49531FCD4E4}" type="parTrans" cxnId="{77447D7E-732A-4C64-B22C-1F8BF7A8BBF0}">
      <dgm:prSet/>
      <dgm:spPr/>
      <dgm:t>
        <a:bodyPr/>
        <a:lstStyle/>
        <a:p>
          <a:endParaRPr lang="en-PK"/>
        </a:p>
      </dgm:t>
    </dgm:pt>
    <dgm:pt modelId="{43838BEF-812F-4191-A8F9-622739B6BD59}" type="sibTrans" cxnId="{77447D7E-732A-4C64-B22C-1F8BF7A8BBF0}">
      <dgm:prSet/>
      <dgm:spPr/>
      <dgm:t>
        <a:bodyPr/>
        <a:lstStyle/>
        <a:p>
          <a:endParaRPr lang="en-PK"/>
        </a:p>
      </dgm:t>
    </dgm:pt>
    <dgm:pt modelId="{DAD26DF2-2123-4F2B-9C08-3492B83EFA6A}">
      <dgm:prSet phldrT="[Text]"/>
      <dgm:spPr/>
      <dgm:t>
        <a:bodyPr/>
        <a:lstStyle/>
        <a:p>
          <a:pPr>
            <a:buFont typeface="+mj-lt"/>
            <a:buAutoNum type="arabicPeriod"/>
          </a:pPr>
          <a:r>
            <a:rPr lang="en-US" b="0" i="0" dirty="0"/>
            <a:t>Amazon can focus on contextual advertising, which relies on non-personal data such as website context or product category. By utilizing machine learning algorithms, they can deliver targeted ads without relying heavily on personal data. This approach respects privacy preferences while maintaining a degree of personalization, potentially mitigating the impact of GDPR on consumer buying behavior. </a:t>
          </a:r>
          <a:endParaRPr lang="en-PK" dirty="0"/>
        </a:p>
      </dgm:t>
    </dgm:pt>
    <dgm:pt modelId="{72F78559-2B65-4339-BEFF-7E642E1F48C1}" type="parTrans" cxnId="{0EE19501-9413-4818-A44F-015F7F6F1D18}">
      <dgm:prSet/>
      <dgm:spPr/>
      <dgm:t>
        <a:bodyPr/>
        <a:lstStyle/>
        <a:p>
          <a:endParaRPr lang="en-PK"/>
        </a:p>
      </dgm:t>
    </dgm:pt>
    <dgm:pt modelId="{BB50BA21-82CC-45C8-BBCD-64CC91417E69}" type="sibTrans" cxnId="{0EE19501-9413-4818-A44F-015F7F6F1D18}">
      <dgm:prSet/>
      <dgm:spPr/>
      <dgm:t>
        <a:bodyPr/>
        <a:lstStyle/>
        <a:p>
          <a:endParaRPr lang="en-PK"/>
        </a:p>
      </dgm:t>
    </dgm:pt>
    <dgm:pt modelId="{0E63A11C-D7AB-46AA-B86E-9291D5F9B514}">
      <dgm:prSet phldrT="[Text]"/>
      <dgm:spPr/>
      <dgm:t>
        <a:bodyPr/>
        <a:lstStyle/>
        <a:p>
          <a:pPr>
            <a:buFont typeface="+mj-lt"/>
            <a:buAutoNum type="arabicPeriod"/>
          </a:pPr>
          <a:r>
            <a:rPr lang="en-US" b="0" i="0" dirty="0"/>
            <a:t> The challenge lies in striking the right balance between personalization and relevance. Without access to detailed consumer data, there is a risk of delivering less relevant or timely ads, which may result in decreased engagement and lower conversion rates. It may also limit Amazon's ability to cross-sell and upsell effectively </a:t>
          </a:r>
          <a:r>
            <a:rPr lang="en-GB" b="0" i="0" dirty="0"/>
            <a:t>(</a:t>
          </a:r>
          <a:r>
            <a:rPr lang="en-GB" b="0" i="0" dirty="0" err="1"/>
            <a:t>Purkayastha</a:t>
          </a:r>
          <a:r>
            <a:rPr lang="en-GB" b="0" i="0" dirty="0"/>
            <a:t> and </a:t>
          </a:r>
          <a:r>
            <a:rPr lang="en-GB" b="0" i="0" dirty="0" err="1"/>
            <a:t>Tangirala</a:t>
          </a:r>
          <a:r>
            <a:rPr lang="en-GB" b="0" i="0" dirty="0"/>
            <a:t>, 2019)</a:t>
          </a:r>
          <a:r>
            <a:rPr lang="en-US" b="0" i="0" dirty="0"/>
            <a:t>.</a:t>
          </a:r>
          <a:endParaRPr lang="en-PK" dirty="0"/>
        </a:p>
      </dgm:t>
    </dgm:pt>
    <dgm:pt modelId="{87ABACA2-FD8E-43B9-ABCD-B1FD65BA80A5}" type="parTrans" cxnId="{D8E42592-E6FF-48C5-8729-A8BD5654963B}">
      <dgm:prSet/>
      <dgm:spPr/>
      <dgm:t>
        <a:bodyPr/>
        <a:lstStyle/>
        <a:p>
          <a:endParaRPr lang="en-PK"/>
        </a:p>
      </dgm:t>
    </dgm:pt>
    <dgm:pt modelId="{EF4F68EC-B26F-4F1F-9502-A48A709378E2}" type="sibTrans" cxnId="{D8E42592-E6FF-48C5-8729-A8BD5654963B}">
      <dgm:prSet/>
      <dgm:spPr/>
      <dgm:t>
        <a:bodyPr/>
        <a:lstStyle/>
        <a:p>
          <a:endParaRPr lang="en-PK"/>
        </a:p>
      </dgm:t>
    </dgm:pt>
    <dgm:pt modelId="{E88CA374-FF3D-400F-8D5C-0BFC67EFE8E7}" type="pres">
      <dgm:prSet presAssocID="{6A407CFB-6727-47B9-9173-9043BB871333}" presName="Name0" presStyleCnt="0">
        <dgm:presLayoutVars>
          <dgm:dir/>
          <dgm:resizeHandles val="exact"/>
        </dgm:presLayoutVars>
      </dgm:prSet>
      <dgm:spPr/>
    </dgm:pt>
    <dgm:pt modelId="{0ACB2CEA-D258-4C5D-B5AB-441D3A79BBBC}" type="pres">
      <dgm:prSet presAssocID="{0A786E25-BA27-4E87-B119-F795C2268689}" presName="node" presStyleLbl="node1" presStyleIdx="0" presStyleCnt="3">
        <dgm:presLayoutVars>
          <dgm:bulletEnabled val="1"/>
        </dgm:presLayoutVars>
      </dgm:prSet>
      <dgm:spPr/>
    </dgm:pt>
    <dgm:pt modelId="{9BC352A7-F32A-49F0-B7B9-A77F9C1E7060}" type="pres">
      <dgm:prSet presAssocID="{43838BEF-812F-4191-A8F9-622739B6BD59}" presName="sibTrans" presStyleCnt="0"/>
      <dgm:spPr/>
    </dgm:pt>
    <dgm:pt modelId="{CDAD7931-00EE-44B8-9370-40E9E8DD5F68}" type="pres">
      <dgm:prSet presAssocID="{DAD26DF2-2123-4F2B-9C08-3492B83EFA6A}" presName="node" presStyleLbl="node1" presStyleIdx="1" presStyleCnt="3">
        <dgm:presLayoutVars>
          <dgm:bulletEnabled val="1"/>
        </dgm:presLayoutVars>
      </dgm:prSet>
      <dgm:spPr/>
    </dgm:pt>
    <dgm:pt modelId="{3E98E793-622A-4605-841D-83CC34064DD3}" type="pres">
      <dgm:prSet presAssocID="{BB50BA21-82CC-45C8-BBCD-64CC91417E69}" presName="sibTrans" presStyleCnt="0"/>
      <dgm:spPr/>
    </dgm:pt>
    <dgm:pt modelId="{7DBDA7A9-001C-4624-856B-03E8177D4DF9}" type="pres">
      <dgm:prSet presAssocID="{0E63A11C-D7AB-46AA-B86E-9291D5F9B514}" presName="node" presStyleLbl="node1" presStyleIdx="2" presStyleCnt="3">
        <dgm:presLayoutVars>
          <dgm:bulletEnabled val="1"/>
        </dgm:presLayoutVars>
      </dgm:prSet>
      <dgm:spPr/>
    </dgm:pt>
  </dgm:ptLst>
  <dgm:cxnLst>
    <dgm:cxn modelId="{0EE19501-9413-4818-A44F-015F7F6F1D18}" srcId="{6A407CFB-6727-47B9-9173-9043BB871333}" destId="{DAD26DF2-2123-4F2B-9C08-3492B83EFA6A}" srcOrd="1" destOrd="0" parTransId="{72F78559-2B65-4339-BEFF-7E642E1F48C1}" sibTransId="{BB50BA21-82CC-45C8-BBCD-64CC91417E69}"/>
    <dgm:cxn modelId="{77447D7E-732A-4C64-B22C-1F8BF7A8BBF0}" srcId="{6A407CFB-6727-47B9-9173-9043BB871333}" destId="{0A786E25-BA27-4E87-B119-F795C2268689}" srcOrd="0" destOrd="0" parTransId="{2B7F0BDE-D409-4F7D-A3EA-D49531FCD4E4}" sibTransId="{43838BEF-812F-4191-A8F9-622739B6BD59}"/>
    <dgm:cxn modelId="{D8E42592-E6FF-48C5-8729-A8BD5654963B}" srcId="{6A407CFB-6727-47B9-9173-9043BB871333}" destId="{0E63A11C-D7AB-46AA-B86E-9291D5F9B514}" srcOrd="2" destOrd="0" parTransId="{87ABACA2-FD8E-43B9-ABCD-B1FD65BA80A5}" sibTransId="{EF4F68EC-B26F-4F1F-9502-A48A709378E2}"/>
    <dgm:cxn modelId="{885D29CA-DE86-4CC5-87E5-0A16EF7F48CF}" type="presOf" srcId="{DAD26DF2-2123-4F2B-9C08-3492B83EFA6A}" destId="{CDAD7931-00EE-44B8-9370-40E9E8DD5F68}" srcOrd="0" destOrd="0" presId="urn:microsoft.com/office/officeart/2005/8/layout/hList6"/>
    <dgm:cxn modelId="{88A804D7-5B6A-4913-BE33-985798B25550}" type="presOf" srcId="{0E63A11C-D7AB-46AA-B86E-9291D5F9B514}" destId="{7DBDA7A9-001C-4624-856B-03E8177D4DF9}" srcOrd="0" destOrd="0" presId="urn:microsoft.com/office/officeart/2005/8/layout/hList6"/>
    <dgm:cxn modelId="{F7D44FEB-A532-4FC7-84CA-6A90D1AA92AE}" type="presOf" srcId="{0A786E25-BA27-4E87-B119-F795C2268689}" destId="{0ACB2CEA-D258-4C5D-B5AB-441D3A79BBBC}" srcOrd="0" destOrd="0" presId="urn:microsoft.com/office/officeart/2005/8/layout/hList6"/>
    <dgm:cxn modelId="{C15F21F6-CCF9-4E37-BE1A-E6DFCE91148A}" type="presOf" srcId="{6A407CFB-6727-47B9-9173-9043BB871333}" destId="{E88CA374-FF3D-400F-8D5C-0BFC67EFE8E7}" srcOrd="0" destOrd="0" presId="urn:microsoft.com/office/officeart/2005/8/layout/hList6"/>
    <dgm:cxn modelId="{C232630A-CB8A-4DAC-A695-80BC434C8629}" type="presParOf" srcId="{E88CA374-FF3D-400F-8D5C-0BFC67EFE8E7}" destId="{0ACB2CEA-D258-4C5D-B5AB-441D3A79BBBC}" srcOrd="0" destOrd="0" presId="urn:microsoft.com/office/officeart/2005/8/layout/hList6"/>
    <dgm:cxn modelId="{0893C985-E7ED-4A33-8FED-E4A8EC8EEDB2}" type="presParOf" srcId="{E88CA374-FF3D-400F-8D5C-0BFC67EFE8E7}" destId="{9BC352A7-F32A-49F0-B7B9-A77F9C1E7060}" srcOrd="1" destOrd="0" presId="urn:microsoft.com/office/officeart/2005/8/layout/hList6"/>
    <dgm:cxn modelId="{F0D321C4-4EAB-43BC-84CA-48C154088E2E}" type="presParOf" srcId="{E88CA374-FF3D-400F-8D5C-0BFC67EFE8E7}" destId="{CDAD7931-00EE-44B8-9370-40E9E8DD5F68}" srcOrd="2" destOrd="0" presId="urn:microsoft.com/office/officeart/2005/8/layout/hList6"/>
    <dgm:cxn modelId="{D037C6F1-6A7B-4448-9F7E-8E1767EE1BCA}" type="presParOf" srcId="{E88CA374-FF3D-400F-8D5C-0BFC67EFE8E7}" destId="{3E98E793-622A-4605-841D-83CC34064DD3}" srcOrd="3" destOrd="0" presId="urn:microsoft.com/office/officeart/2005/8/layout/hList6"/>
    <dgm:cxn modelId="{1D312490-729D-4261-8DC4-7457DE97F96C}" type="presParOf" srcId="{E88CA374-FF3D-400F-8D5C-0BFC67EFE8E7}" destId="{7DBDA7A9-001C-4624-856B-03E8177D4DF9}"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AC8A317-7F6B-4928-BD22-FFF5349F0385}" type="doc">
      <dgm:prSet loTypeId="urn:microsoft.com/office/officeart/2005/8/layout/hierarchy3" loCatId="hierarchy" qsTypeId="urn:microsoft.com/office/officeart/2005/8/quickstyle/simple1" qsCatId="simple" csTypeId="urn:microsoft.com/office/officeart/2005/8/colors/accent0_3" csCatId="mainScheme" phldr="1"/>
      <dgm:spPr/>
      <dgm:t>
        <a:bodyPr/>
        <a:lstStyle/>
        <a:p>
          <a:endParaRPr lang="en-PK"/>
        </a:p>
      </dgm:t>
    </dgm:pt>
    <dgm:pt modelId="{54406E89-8AAD-48DF-8049-E7A4E7C2D30F}">
      <dgm:prSet phldrT="[Text]"/>
      <dgm:spPr/>
      <dgm:t>
        <a:bodyPr/>
        <a:lstStyle/>
        <a:p>
          <a:r>
            <a:rPr lang="en-US" b="0" i="0" dirty="0"/>
            <a:t>Emphasis on Value Exchange and Customer Experience</a:t>
          </a:r>
          <a:endParaRPr lang="en-PK" dirty="0"/>
        </a:p>
      </dgm:t>
    </dgm:pt>
    <dgm:pt modelId="{B86EFFE8-3DD9-442D-9193-824CB0A9CB5E}" type="parTrans" cxnId="{6B990C31-5B9C-4A8A-97A2-B608A94541DD}">
      <dgm:prSet/>
      <dgm:spPr/>
      <dgm:t>
        <a:bodyPr/>
        <a:lstStyle/>
        <a:p>
          <a:endParaRPr lang="en-PK"/>
        </a:p>
      </dgm:t>
    </dgm:pt>
    <dgm:pt modelId="{C10AB073-6269-4EA9-8EE1-3A162EF6D441}" type="sibTrans" cxnId="{6B990C31-5B9C-4A8A-97A2-B608A94541DD}">
      <dgm:prSet/>
      <dgm:spPr/>
      <dgm:t>
        <a:bodyPr/>
        <a:lstStyle/>
        <a:p>
          <a:endParaRPr lang="en-PK"/>
        </a:p>
      </dgm:t>
    </dgm:pt>
    <dgm:pt modelId="{CB89C0BF-B1FD-46EA-BB37-1CA4F65559C0}">
      <dgm:prSet phldrT="[Text]"/>
      <dgm:spPr/>
      <dgm:t>
        <a:bodyPr/>
        <a:lstStyle/>
        <a:p>
          <a:r>
            <a:rPr lang="en-US" b="0" i="0" dirty="0"/>
            <a:t>Amazon can focus on delivering exceptional customer experiences and value exchanges to incentivize customers to share their data willingly. By providing personalized recommendations, exclusive offers, and tailored services, Amazon can encourage customers to provide consent for data collection, enabling them to enhance the customer experience.</a:t>
          </a:r>
          <a:endParaRPr lang="en-PK" dirty="0"/>
        </a:p>
      </dgm:t>
    </dgm:pt>
    <dgm:pt modelId="{DC8DA112-69CF-4AC5-B4DF-6CF7AE95F5A9}" type="parTrans" cxnId="{D6429C37-6EB0-4267-BB3D-7D1FD1DF9017}">
      <dgm:prSet/>
      <dgm:spPr/>
      <dgm:t>
        <a:bodyPr/>
        <a:lstStyle/>
        <a:p>
          <a:endParaRPr lang="en-PK"/>
        </a:p>
      </dgm:t>
    </dgm:pt>
    <dgm:pt modelId="{C3AAC721-4086-42D4-9514-5BB4360414FA}" type="sibTrans" cxnId="{D6429C37-6EB0-4267-BB3D-7D1FD1DF9017}">
      <dgm:prSet/>
      <dgm:spPr/>
      <dgm:t>
        <a:bodyPr/>
        <a:lstStyle/>
        <a:p>
          <a:endParaRPr lang="en-PK"/>
        </a:p>
      </dgm:t>
    </dgm:pt>
    <dgm:pt modelId="{E33C76B2-8534-4038-8BA1-6B15C7738256}">
      <dgm:prSet phldrT="[Text]"/>
      <dgm:spPr/>
      <dgm:t>
        <a:bodyPr/>
        <a:lstStyle/>
        <a:p>
          <a:r>
            <a:rPr lang="en-US" b="0" i="0" dirty="0"/>
            <a:t>The challenge lies in ensuring that the value exchange is significant enough for customers to willingly share their data. If the perceived value does not outweigh privacy concerns, customers may opt out of data sharing, limiting Amazon's ability to personalize and tailor their offerings effectively.</a:t>
          </a:r>
          <a:endParaRPr lang="en-PK" dirty="0"/>
        </a:p>
      </dgm:t>
    </dgm:pt>
    <dgm:pt modelId="{FAAD0328-2D2D-459B-BEFC-ADDB1B6B15C2}" type="parTrans" cxnId="{E8116114-DDA0-4DB5-B2AF-B28EE96931F2}">
      <dgm:prSet/>
      <dgm:spPr/>
      <dgm:t>
        <a:bodyPr/>
        <a:lstStyle/>
        <a:p>
          <a:endParaRPr lang="en-PK"/>
        </a:p>
      </dgm:t>
    </dgm:pt>
    <dgm:pt modelId="{707D4BC3-E4CC-4E33-8632-DBD8F295BA28}" type="sibTrans" cxnId="{E8116114-DDA0-4DB5-B2AF-B28EE96931F2}">
      <dgm:prSet/>
      <dgm:spPr/>
      <dgm:t>
        <a:bodyPr/>
        <a:lstStyle/>
        <a:p>
          <a:endParaRPr lang="en-PK"/>
        </a:p>
      </dgm:t>
    </dgm:pt>
    <dgm:pt modelId="{F58C6222-F4F7-4538-B1EA-07789012E58E}">
      <dgm:prSet phldrT="[Text]"/>
      <dgm:spPr/>
      <dgm:t>
        <a:bodyPr/>
        <a:lstStyle/>
        <a:p>
          <a:r>
            <a:rPr lang="en-US" b="0" i="0" dirty="0"/>
            <a:t>Enhanced Data Security and Privacy Measures</a:t>
          </a:r>
          <a:endParaRPr lang="en-PK" dirty="0"/>
        </a:p>
      </dgm:t>
    </dgm:pt>
    <dgm:pt modelId="{B75F815C-AA43-4E98-87FC-166D3266209C}" type="parTrans" cxnId="{75513ABC-6F5A-40F4-903F-2B642BDCBFF2}">
      <dgm:prSet/>
      <dgm:spPr/>
      <dgm:t>
        <a:bodyPr/>
        <a:lstStyle/>
        <a:p>
          <a:endParaRPr lang="en-PK"/>
        </a:p>
      </dgm:t>
    </dgm:pt>
    <dgm:pt modelId="{8023EB16-5C63-4654-B2C6-1524E5A24A82}" type="sibTrans" cxnId="{75513ABC-6F5A-40F4-903F-2B642BDCBFF2}">
      <dgm:prSet/>
      <dgm:spPr/>
      <dgm:t>
        <a:bodyPr/>
        <a:lstStyle/>
        <a:p>
          <a:endParaRPr lang="en-PK"/>
        </a:p>
      </dgm:t>
    </dgm:pt>
    <dgm:pt modelId="{42A9F530-37B2-42AE-8071-D63385668190}">
      <dgm:prSet phldrT="[Text]"/>
      <dgm:spPr/>
      <dgm:t>
        <a:bodyPr/>
        <a:lstStyle/>
        <a:p>
          <a:r>
            <a:rPr lang="en-US" b="0" i="0" dirty="0"/>
            <a:t>Amazon can invest in robust data security and privacy measures to address consumer concerns and comply with GDPR. Implementing state-of-the-art encryption, secure data storage, and strict access controls can instill confidence in customers regarding the protection of their data.</a:t>
          </a:r>
          <a:endParaRPr lang="en-PK" dirty="0"/>
        </a:p>
      </dgm:t>
    </dgm:pt>
    <dgm:pt modelId="{B3CC2173-2A9A-4F58-BD10-9719A604FE1F}" type="parTrans" cxnId="{9BB8AE16-5A9E-4AA5-A35F-DF5C6FF75107}">
      <dgm:prSet/>
      <dgm:spPr/>
      <dgm:t>
        <a:bodyPr/>
        <a:lstStyle/>
        <a:p>
          <a:endParaRPr lang="en-PK"/>
        </a:p>
      </dgm:t>
    </dgm:pt>
    <dgm:pt modelId="{99136171-9712-4CA2-A28D-469A83A4AC8E}" type="sibTrans" cxnId="{9BB8AE16-5A9E-4AA5-A35F-DF5C6FF75107}">
      <dgm:prSet/>
      <dgm:spPr/>
      <dgm:t>
        <a:bodyPr/>
        <a:lstStyle/>
        <a:p>
          <a:endParaRPr lang="en-PK"/>
        </a:p>
      </dgm:t>
    </dgm:pt>
    <dgm:pt modelId="{142759EC-CC10-48A2-AA41-FD50491201B9}">
      <dgm:prSet phldrT="[Text]"/>
      <dgm:spPr/>
      <dgm:t>
        <a:bodyPr/>
        <a:lstStyle/>
        <a:p>
          <a:r>
            <a:rPr lang="en-US" b="0" i="0" dirty="0"/>
            <a:t>The challenge lies in maintaining a strong security posture consistently. As data breaches and privacy incidents continue to occur in the digital landscape, any security lapses can lead to severe reputational damage. It requires ongoing investments in technology, training, and monitoring to stay ahead of potential threats </a:t>
          </a:r>
          <a:r>
            <a:rPr lang="en-GB" b="0" i="0" dirty="0"/>
            <a:t>(Kenny, 2019)</a:t>
          </a:r>
          <a:r>
            <a:rPr lang="en-US" b="0" i="0" dirty="0"/>
            <a:t>.</a:t>
          </a:r>
          <a:endParaRPr lang="en-PK" dirty="0"/>
        </a:p>
      </dgm:t>
    </dgm:pt>
    <dgm:pt modelId="{7E68C93E-33B8-42C9-891D-3D925A6A1FBB}" type="parTrans" cxnId="{413A1AB9-3C37-41A3-8824-872D4A9A1629}">
      <dgm:prSet/>
      <dgm:spPr/>
      <dgm:t>
        <a:bodyPr/>
        <a:lstStyle/>
        <a:p>
          <a:endParaRPr lang="en-PK"/>
        </a:p>
      </dgm:t>
    </dgm:pt>
    <dgm:pt modelId="{A482B068-857E-419B-8BD3-1EB09F9DAB47}" type="sibTrans" cxnId="{413A1AB9-3C37-41A3-8824-872D4A9A1629}">
      <dgm:prSet/>
      <dgm:spPr/>
      <dgm:t>
        <a:bodyPr/>
        <a:lstStyle/>
        <a:p>
          <a:endParaRPr lang="en-PK"/>
        </a:p>
      </dgm:t>
    </dgm:pt>
    <dgm:pt modelId="{BD6CB2FB-043E-4D68-9A5B-5CCA4B0F1E4E}" type="pres">
      <dgm:prSet presAssocID="{DAC8A317-7F6B-4928-BD22-FFF5349F0385}" presName="diagram" presStyleCnt="0">
        <dgm:presLayoutVars>
          <dgm:chPref val="1"/>
          <dgm:dir/>
          <dgm:animOne val="branch"/>
          <dgm:animLvl val="lvl"/>
          <dgm:resizeHandles/>
        </dgm:presLayoutVars>
      </dgm:prSet>
      <dgm:spPr/>
    </dgm:pt>
    <dgm:pt modelId="{EC6D64AC-A7E4-45AB-8C84-CE310EA04826}" type="pres">
      <dgm:prSet presAssocID="{54406E89-8AAD-48DF-8049-E7A4E7C2D30F}" presName="root" presStyleCnt="0"/>
      <dgm:spPr/>
    </dgm:pt>
    <dgm:pt modelId="{66D08E29-E589-42EC-866F-DE47110D89A4}" type="pres">
      <dgm:prSet presAssocID="{54406E89-8AAD-48DF-8049-E7A4E7C2D30F}" presName="rootComposite" presStyleCnt="0"/>
      <dgm:spPr/>
    </dgm:pt>
    <dgm:pt modelId="{330D301C-8FA3-44D2-8B7B-C9F2D7F30984}" type="pres">
      <dgm:prSet presAssocID="{54406E89-8AAD-48DF-8049-E7A4E7C2D30F}" presName="rootText" presStyleLbl="node1" presStyleIdx="0" presStyleCnt="2"/>
      <dgm:spPr/>
    </dgm:pt>
    <dgm:pt modelId="{C77F6218-73C4-492A-825A-DD471263913F}" type="pres">
      <dgm:prSet presAssocID="{54406E89-8AAD-48DF-8049-E7A4E7C2D30F}" presName="rootConnector" presStyleLbl="node1" presStyleIdx="0" presStyleCnt="2"/>
      <dgm:spPr/>
    </dgm:pt>
    <dgm:pt modelId="{A83584BD-E38D-4756-9F74-6CFC7F29EC31}" type="pres">
      <dgm:prSet presAssocID="{54406E89-8AAD-48DF-8049-E7A4E7C2D30F}" presName="childShape" presStyleCnt="0"/>
      <dgm:spPr/>
    </dgm:pt>
    <dgm:pt modelId="{631CFBE0-24D2-4B78-B324-3A8D3AEFCB5E}" type="pres">
      <dgm:prSet presAssocID="{DC8DA112-69CF-4AC5-B4DF-6CF7AE95F5A9}" presName="Name13" presStyleLbl="parChTrans1D2" presStyleIdx="0" presStyleCnt="4"/>
      <dgm:spPr/>
    </dgm:pt>
    <dgm:pt modelId="{99E76FFF-DE43-4CFB-874A-BED06E09D907}" type="pres">
      <dgm:prSet presAssocID="{CB89C0BF-B1FD-46EA-BB37-1CA4F65559C0}" presName="childText" presStyleLbl="bgAcc1" presStyleIdx="0" presStyleCnt="4" custScaleX="131250">
        <dgm:presLayoutVars>
          <dgm:bulletEnabled val="1"/>
        </dgm:presLayoutVars>
      </dgm:prSet>
      <dgm:spPr/>
    </dgm:pt>
    <dgm:pt modelId="{1D4DACC7-A865-4E72-9720-45254A282838}" type="pres">
      <dgm:prSet presAssocID="{FAAD0328-2D2D-459B-BEFC-ADDB1B6B15C2}" presName="Name13" presStyleLbl="parChTrans1D2" presStyleIdx="1" presStyleCnt="4"/>
      <dgm:spPr/>
    </dgm:pt>
    <dgm:pt modelId="{FC105511-0120-42E3-8FD7-3D64C97B7DFF}" type="pres">
      <dgm:prSet presAssocID="{E33C76B2-8534-4038-8BA1-6B15C7738256}" presName="childText" presStyleLbl="bgAcc1" presStyleIdx="1" presStyleCnt="4" custScaleX="132667">
        <dgm:presLayoutVars>
          <dgm:bulletEnabled val="1"/>
        </dgm:presLayoutVars>
      </dgm:prSet>
      <dgm:spPr/>
    </dgm:pt>
    <dgm:pt modelId="{BF6DC3AC-A688-46CE-A1B0-F1CC2D92AE98}" type="pres">
      <dgm:prSet presAssocID="{F58C6222-F4F7-4538-B1EA-07789012E58E}" presName="root" presStyleCnt="0"/>
      <dgm:spPr/>
    </dgm:pt>
    <dgm:pt modelId="{65A877FB-781A-40FE-B5F2-87457BEA47B7}" type="pres">
      <dgm:prSet presAssocID="{F58C6222-F4F7-4538-B1EA-07789012E58E}" presName="rootComposite" presStyleCnt="0"/>
      <dgm:spPr/>
    </dgm:pt>
    <dgm:pt modelId="{7D2CD087-CF9F-4710-A177-B884038D165C}" type="pres">
      <dgm:prSet presAssocID="{F58C6222-F4F7-4538-B1EA-07789012E58E}" presName="rootText" presStyleLbl="node1" presStyleIdx="1" presStyleCnt="2"/>
      <dgm:spPr/>
    </dgm:pt>
    <dgm:pt modelId="{9CA6BD4A-0788-483D-A6E8-26D12AA2221A}" type="pres">
      <dgm:prSet presAssocID="{F58C6222-F4F7-4538-B1EA-07789012E58E}" presName="rootConnector" presStyleLbl="node1" presStyleIdx="1" presStyleCnt="2"/>
      <dgm:spPr/>
    </dgm:pt>
    <dgm:pt modelId="{FEC86863-75AB-4510-B656-AADA7253084E}" type="pres">
      <dgm:prSet presAssocID="{F58C6222-F4F7-4538-B1EA-07789012E58E}" presName="childShape" presStyleCnt="0"/>
      <dgm:spPr/>
    </dgm:pt>
    <dgm:pt modelId="{8E06C892-0DF9-4353-8CC9-F9A858F4CC30}" type="pres">
      <dgm:prSet presAssocID="{B3CC2173-2A9A-4F58-BD10-9719A604FE1F}" presName="Name13" presStyleLbl="parChTrans1D2" presStyleIdx="2" presStyleCnt="4"/>
      <dgm:spPr/>
    </dgm:pt>
    <dgm:pt modelId="{D9A1D9DB-1CD5-465E-9B6A-16EBA28CD198}" type="pres">
      <dgm:prSet presAssocID="{42A9F530-37B2-42AE-8071-D63385668190}" presName="childText" presStyleLbl="bgAcc1" presStyleIdx="2" presStyleCnt="4" custScaleX="137519">
        <dgm:presLayoutVars>
          <dgm:bulletEnabled val="1"/>
        </dgm:presLayoutVars>
      </dgm:prSet>
      <dgm:spPr/>
    </dgm:pt>
    <dgm:pt modelId="{754F2627-EF0B-410B-A0E3-48BBDB9F2347}" type="pres">
      <dgm:prSet presAssocID="{7E68C93E-33B8-42C9-891D-3D925A6A1FBB}" presName="Name13" presStyleLbl="parChTrans1D2" presStyleIdx="3" presStyleCnt="4"/>
      <dgm:spPr/>
    </dgm:pt>
    <dgm:pt modelId="{29A91E08-15D5-4124-8EDA-F902D61FF173}" type="pres">
      <dgm:prSet presAssocID="{142759EC-CC10-48A2-AA41-FD50491201B9}" presName="childText" presStyleLbl="bgAcc1" presStyleIdx="3" presStyleCnt="4" custScaleX="141073">
        <dgm:presLayoutVars>
          <dgm:bulletEnabled val="1"/>
        </dgm:presLayoutVars>
      </dgm:prSet>
      <dgm:spPr/>
    </dgm:pt>
  </dgm:ptLst>
  <dgm:cxnLst>
    <dgm:cxn modelId="{16FB8506-FDEA-4987-ABB3-A2BCB5BBCDB4}" type="presOf" srcId="{54406E89-8AAD-48DF-8049-E7A4E7C2D30F}" destId="{C77F6218-73C4-492A-825A-DD471263913F}" srcOrd="1" destOrd="0" presId="urn:microsoft.com/office/officeart/2005/8/layout/hierarchy3"/>
    <dgm:cxn modelId="{73DA2413-8705-427A-B7CA-5A8C84DD29A9}" type="presOf" srcId="{FAAD0328-2D2D-459B-BEFC-ADDB1B6B15C2}" destId="{1D4DACC7-A865-4E72-9720-45254A282838}" srcOrd="0" destOrd="0" presId="urn:microsoft.com/office/officeart/2005/8/layout/hierarchy3"/>
    <dgm:cxn modelId="{E8116114-DDA0-4DB5-B2AF-B28EE96931F2}" srcId="{54406E89-8AAD-48DF-8049-E7A4E7C2D30F}" destId="{E33C76B2-8534-4038-8BA1-6B15C7738256}" srcOrd="1" destOrd="0" parTransId="{FAAD0328-2D2D-459B-BEFC-ADDB1B6B15C2}" sibTransId="{707D4BC3-E4CC-4E33-8632-DBD8F295BA28}"/>
    <dgm:cxn modelId="{9BB8AE16-5A9E-4AA5-A35F-DF5C6FF75107}" srcId="{F58C6222-F4F7-4538-B1EA-07789012E58E}" destId="{42A9F530-37B2-42AE-8071-D63385668190}" srcOrd="0" destOrd="0" parTransId="{B3CC2173-2A9A-4F58-BD10-9719A604FE1F}" sibTransId="{99136171-9712-4CA2-A28D-469A83A4AC8E}"/>
    <dgm:cxn modelId="{2100552A-9CE0-4C4A-BED6-8EBF57104C68}" type="presOf" srcId="{142759EC-CC10-48A2-AA41-FD50491201B9}" destId="{29A91E08-15D5-4124-8EDA-F902D61FF173}" srcOrd="0" destOrd="0" presId="urn:microsoft.com/office/officeart/2005/8/layout/hierarchy3"/>
    <dgm:cxn modelId="{6B990C31-5B9C-4A8A-97A2-B608A94541DD}" srcId="{DAC8A317-7F6B-4928-BD22-FFF5349F0385}" destId="{54406E89-8AAD-48DF-8049-E7A4E7C2D30F}" srcOrd="0" destOrd="0" parTransId="{B86EFFE8-3DD9-442D-9193-824CB0A9CB5E}" sibTransId="{C10AB073-6269-4EA9-8EE1-3A162EF6D441}"/>
    <dgm:cxn modelId="{D6429C37-6EB0-4267-BB3D-7D1FD1DF9017}" srcId="{54406E89-8AAD-48DF-8049-E7A4E7C2D30F}" destId="{CB89C0BF-B1FD-46EA-BB37-1CA4F65559C0}" srcOrd="0" destOrd="0" parTransId="{DC8DA112-69CF-4AC5-B4DF-6CF7AE95F5A9}" sibTransId="{C3AAC721-4086-42D4-9514-5BB4360414FA}"/>
    <dgm:cxn modelId="{6B5F2D5F-B38F-4141-85F2-9E9CEC884E02}" type="presOf" srcId="{7E68C93E-33B8-42C9-891D-3D925A6A1FBB}" destId="{754F2627-EF0B-410B-A0E3-48BBDB9F2347}" srcOrd="0" destOrd="0" presId="urn:microsoft.com/office/officeart/2005/8/layout/hierarchy3"/>
    <dgm:cxn modelId="{45640E4A-034D-4464-8885-9BBE2A2E8EF9}" type="presOf" srcId="{E33C76B2-8534-4038-8BA1-6B15C7738256}" destId="{FC105511-0120-42E3-8FD7-3D64C97B7DFF}" srcOrd="0" destOrd="0" presId="urn:microsoft.com/office/officeart/2005/8/layout/hierarchy3"/>
    <dgm:cxn modelId="{FC969273-F3A7-497F-B26E-B38F99061D9C}" type="presOf" srcId="{B3CC2173-2A9A-4F58-BD10-9719A604FE1F}" destId="{8E06C892-0DF9-4353-8CC9-F9A858F4CC30}" srcOrd="0" destOrd="0" presId="urn:microsoft.com/office/officeart/2005/8/layout/hierarchy3"/>
    <dgm:cxn modelId="{8F7D8E83-53CD-4482-AAF8-A149A4D96341}" type="presOf" srcId="{42A9F530-37B2-42AE-8071-D63385668190}" destId="{D9A1D9DB-1CD5-465E-9B6A-16EBA28CD198}" srcOrd="0" destOrd="0" presId="urn:microsoft.com/office/officeart/2005/8/layout/hierarchy3"/>
    <dgm:cxn modelId="{65E05392-DCBB-41B4-A018-21FBA12FEAF7}" type="presOf" srcId="{F58C6222-F4F7-4538-B1EA-07789012E58E}" destId="{9CA6BD4A-0788-483D-A6E8-26D12AA2221A}" srcOrd="1" destOrd="0" presId="urn:microsoft.com/office/officeart/2005/8/layout/hierarchy3"/>
    <dgm:cxn modelId="{7A7B569D-B98A-4C22-85F4-37195030E4A3}" type="presOf" srcId="{CB89C0BF-B1FD-46EA-BB37-1CA4F65559C0}" destId="{99E76FFF-DE43-4CFB-874A-BED06E09D907}" srcOrd="0" destOrd="0" presId="urn:microsoft.com/office/officeart/2005/8/layout/hierarchy3"/>
    <dgm:cxn modelId="{CB349FA8-94B2-4BA6-A8E9-13BEBE0BC7F9}" type="presOf" srcId="{F58C6222-F4F7-4538-B1EA-07789012E58E}" destId="{7D2CD087-CF9F-4710-A177-B884038D165C}" srcOrd="0" destOrd="0" presId="urn:microsoft.com/office/officeart/2005/8/layout/hierarchy3"/>
    <dgm:cxn modelId="{3364EFA8-8030-42C4-BC26-ADE8B6E40729}" type="presOf" srcId="{54406E89-8AAD-48DF-8049-E7A4E7C2D30F}" destId="{330D301C-8FA3-44D2-8B7B-C9F2D7F30984}" srcOrd="0" destOrd="0" presId="urn:microsoft.com/office/officeart/2005/8/layout/hierarchy3"/>
    <dgm:cxn modelId="{413A1AB9-3C37-41A3-8824-872D4A9A1629}" srcId="{F58C6222-F4F7-4538-B1EA-07789012E58E}" destId="{142759EC-CC10-48A2-AA41-FD50491201B9}" srcOrd="1" destOrd="0" parTransId="{7E68C93E-33B8-42C9-891D-3D925A6A1FBB}" sibTransId="{A482B068-857E-419B-8BD3-1EB09F9DAB47}"/>
    <dgm:cxn modelId="{75513ABC-6F5A-40F4-903F-2B642BDCBFF2}" srcId="{DAC8A317-7F6B-4928-BD22-FFF5349F0385}" destId="{F58C6222-F4F7-4538-B1EA-07789012E58E}" srcOrd="1" destOrd="0" parTransId="{B75F815C-AA43-4E98-87FC-166D3266209C}" sibTransId="{8023EB16-5C63-4654-B2C6-1524E5A24A82}"/>
    <dgm:cxn modelId="{04B8DDBD-8055-414B-A43E-D359C5318E3C}" type="presOf" srcId="{DC8DA112-69CF-4AC5-B4DF-6CF7AE95F5A9}" destId="{631CFBE0-24D2-4B78-B324-3A8D3AEFCB5E}" srcOrd="0" destOrd="0" presId="urn:microsoft.com/office/officeart/2005/8/layout/hierarchy3"/>
    <dgm:cxn modelId="{DA184DC2-9868-4784-A850-512680D29222}" type="presOf" srcId="{DAC8A317-7F6B-4928-BD22-FFF5349F0385}" destId="{BD6CB2FB-043E-4D68-9A5B-5CCA4B0F1E4E}" srcOrd="0" destOrd="0" presId="urn:microsoft.com/office/officeart/2005/8/layout/hierarchy3"/>
    <dgm:cxn modelId="{4E70501A-B9BC-4145-96ED-AF698B4DC7C6}" type="presParOf" srcId="{BD6CB2FB-043E-4D68-9A5B-5CCA4B0F1E4E}" destId="{EC6D64AC-A7E4-45AB-8C84-CE310EA04826}" srcOrd="0" destOrd="0" presId="urn:microsoft.com/office/officeart/2005/8/layout/hierarchy3"/>
    <dgm:cxn modelId="{719D3A7B-61F3-4BD0-9AA5-A68089EE91BB}" type="presParOf" srcId="{EC6D64AC-A7E4-45AB-8C84-CE310EA04826}" destId="{66D08E29-E589-42EC-866F-DE47110D89A4}" srcOrd="0" destOrd="0" presId="urn:microsoft.com/office/officeart/2005/8/layout/hierarchy3"/>
    <dgm:cxn modelId="{A3E1152E-27EE-497A-8D08-2D035C939938}" type="presParOf" srcId="{66D08E29-E589-42EC-866F-DE47110D89A4}" destId="{330D301C-8FA3-44D2-8B7B-C9F2D7F30984}" srcOrd="0" destOrd="0" presId="urn:microsoft.com/office/officeart/2005/8/layout/hierarchy3"/>
    <dgm:cxn modelId="{B004B861-FD37-47DC-909D-C551D27AB2CF}" type="presParOf" srcId="{66D08E29-E589-42EC-866F-DE47110D89A4}" destId="{C77F6218-73C4-492A-825A-DD471263913F}" srcOrd="1" destOrd="0" presId="urn:microsoft.com/office/officeart/2005/8/layout/hierarchy3"/>
    <dgm:cxn modelId="{25D8DEB5-878C-4C0C-9A0F-3122A59B9619}" type="presParOf" srcId="{EC6D64AC-A7E4-45AB-8C84-CE310EA04826}" destId="{A83584BD-E38D-4756-9F74-6CFC7F29EC31}" srcOrd="1" destOrd="0" presId="urn:microsoft.com/office/officeart/2005/8/layout/hierarchy3"/>
    <dgm:cxn modelId="{5FECDF32-5427-4754-BD77-8C7E4A3C82C5}" type="presParOf" srcId="{A83584BD-E38D-4756-9F74-6CFC7F29EC31}" destId="{631CFBE0-24D2-4B78-B324-3A8D3AEFCB5E}" srcOrd="0" destOrd="0" presId="urn:microsoft.com/office/officeart/2005/8/layout/hierarchy3"/>
    <dgm:cxn modelId="{AB2B3A0F-E2D1-4556-9647-753DF4DF7020}" type="presParOf" srcId="{A83584BD-E38D-4756-9F74-6CFC7F29EC31}" destId="{99E76FFF-DE43-4CFB-874A-BED06E09D907}" srcOrd="1" destOrd="0" presId="urn:microsoft.com/office/officeart/2005/8/layout/hierarchy3"/>
    <dgm:cxn modelId="{B451A34B-C36F-4C09-A730-9960BA91F506}" type="presParOf" srcId="{A83584BD-E38D-4756-9F74-6CFC7F29EC31}" destId="{1D4DACC7-A865-4E72-9720-45254A282838}" srcOrd="2" destOrd="0" presId="urn:microsoft.com/office/officeart/2005/8/layout/hierarchy3"/>
    <dgm:cxn modelId="{5BBC19D8-55E2-45BD-A872-6A18A4E1065B}" type="presParOf" srcId="{A83584BD-E38D-4756-9F74-6CFC7F29EC31}" destId="{FC105511-0120-42E3-8FD7-3D64C97B7DFF}" srcOrd="3" destOrd="0" presId="urn:microsoft.com/office/officeart/2005/8/layout/hierarchy3"/>
    <dgm:cxn modelId="{C35CB96D-6802-4250-80D4-C6766DA18D11}" type="presParOf" srcId="{BD6CB2FB-043E-4D68-9A5B-5CCA4B0F1E4E}" destId="{BF6DC3AC-A688-46CE-A1B0-F1CC2D92AE98}" srcOrd="1" destOrd="0" presId="urn:microsoft.com/office/officeart/2005/8/layout/hierarchy3"/>
    <dgm:cxn modelId="{17BB72C8-8560-42FC-AD08-965C70336E4B}" type="presParOf" srcId="{BF6DC3AC-A688-46CE-A1B0-F1CC2D92AE98}" destId="{65A877FB-781A-40FE-B5F2-87457BEA47B7}" srcOrd="0" destOrd="0" presId="urn:microsoft.com/office/officeart/2005/8/layout/hierarchy3"/>
    <dgm:cxn modelId="{46D06A64-A02A-440C-8A4E-A74A3B7318C9}" type="presParOf" srcId="{65A877FB-781A-40FE-B5F2-87457BEA47B7}" destId="{7D2CD087-CF9F-4710-A177-B884038D165C}" srcOrd="0" destOrd="0" presId="urn:microsoft.com/office/officeart/2005/8/layout/hierarchy3"/>
    <dgm:cxn modelId="{4F768188-E943-45DA-8517-F6FC5713C058}" type="presParOf" srcId="{65A877FB-781A-40FE-B5F2-87457BEA47B7}" destId="{9CA6BD4A-0788-483D-A6E8-26D12AA2221A}" srcOrd="1" destOrd="0" presId="urn:microsoft.com/office/officeart/2005/8/layout/hierarchy3"/>
    <dgm:cxn modelId="{F089D8C7-792F-47EC-A4D1-A3A2CB346438}" type="presParOf" srcId="{BF6DC3AC-A688-46CE-A1B0-F1CC2D92AE98}" destId="{FEC86863-75AB-4510-B656-AADA7253084E}" srcOrd="1" destOrd="0" presId="urn:microsoft.com/office/officeart/2005/8/layout/hierarchy3"/>
    <dgm:cxn modelId="{7BAAB0E4-E656-4164-9D1E-61AD13959A7C}" type="presParOf" srcId="{FEC86863-75AB-4510-B656-AADA7253084E}" destId="{8E06C892-0DF9-4353-8CC9-F9A858F4CC30}" srcOrd="0" destOrd="0" presId="urn:microsoft.com/office/officeart/2005/8/layout/hierarchy3"/>
    <dgm:cxn modelId="{99A7D43F-E908-4586-A61A-85958F46B755}" type="presParOf" srcId="{FEC86863-75AB-4510-B656-AADA7253084E}" destId="{D9A1D9DB-1CD5-465E-9B6A-16EBA28CD198}" srcOrd="1" destOrd="0" presId="urn:microsoft.com/office/officeart/2005/8/layout/hierarchy3"/>
    <dgm:cxn modelId="{B8CA011A-37C8-4B4E-A5B5-46FBEDE600FA}" type="presParOf" srcId="{FEC86863-75AB-4510-B656-AADA7253084E}" destId="{754F2627-EF0B-410B-A0E3-48BBDB9F2347}" srcOrd="2" destOrd="0" presId="urn:microsoft.com/office/officeart/2005/8/layout/hierarchy3"/>
    <dgm:cxn modelId="{D2DDE674-DDAE-4977-B7DD-6617293D1BDA}" type="presParOf" srcId="{FEC86863-75AB-4510-B656-AADA7253084E}" destId="{29A91E08-15D5-4124-8EDA-F902D61FF173}"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DE00B53-F9C5-4A9F-8740-DD448A207A0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C0DB488-7950-4479-800E-39FC17CC1E5E}">
      <dgm:prSet/>
      <dgm:spPr/>
      <dgm:t>
        <a:bodyPr/>
        <a:lstStyle/>
        <a:p>
          <a:pPr>
            <a:lnSpc>
              <a:spcPct val="100000"/>
            </a:lnSpc>
          </a:pPr>
          <a:r>
            <a:rPr lang="en-US"/>
            <a:t>Amazon can respond to the challenges posed by changes in consumer buying behavior due to GDPR by focusing on transparency and consent management, contextual advertising, emphasizing value exchange, and enhancing data security and privacy measures. </a:t>
          </a:r>
        </a:p>
      </dgm:t>
    </dgm:pt>
    <dgm:pt modelId="{7DB25DB3-8017-45D7-BAD4-D7FE8BA5FF9B}" type="parTrans" cxnId="{49C21299-06D1-4167-A80F-3BD34BBA04E5}">
      <dgm:prSet/>
      <dgm:spPr/>
      <dgm:t>
        <a:bodyPr/>
        <a:lstStyle/>
        <a:p>
          <a:endParaRPr lang="en-US"/>
        </a:p>
      </dgm:t>
    </dgm:pt>
    <dgm:pt modelId="{B91B00E7-E321-4965-8593-62307C3E29F9}" type="sibTrans" cxnId="{49C21299-06D1-4167-A80F-3BD34BBA04E5}">
      <dgm:prSet/>
      <dgm:spPr/>
      <dgm:t>
        <a:bodyPr/>
        <a:lstStyle/>
        <a:p>
          <a:endParaRPr lang="en-US"/>
        </a:p>
      </dgm:t>
    </dgm:pt>
    <dgm:pt modelId="{8259B477-5E71-4F1F-B626-085CED2489B1}">
      <dgm:prSet/>
      <dgm:spPr/>
      <dgm:t>
        <a:bodyPr/>
        <a:lstStyle/>
        <a:p>
          <a:pPr>
            <a:lnSpc>
              <a:spcPct val="100000"/>
            </a:lnSpc>
          </a:pPr>
          <a:r>
            <a:rPr lang="en-US"/>
            <a:t>Each method has its strengths and weaknesses, and it is crucial for Amazon to strike a balance between privacy protection and personalized customer experiences. </a:t>
          </a:r>
        </a:p>
      </dgm:t>
    </dgm:pt>
    <dgm:pt modelId="{6B242AF7-1BE5-4B29-A561-05548B5A028A}" type="parTrans" cxnId="{AAFEEBD5-72E7-41B3-A674-988B87547A4C}">
      <dgm:prSet/>
      <dgm:spPr/>
      <dgm:t>
        <a:bodyPr/>
        <a:lstStyle/>
        <a:p>
          <a:endParaRPr lang="en-US"/>
        </a:p>
      </dgm:t>
    </dgm:pt>
    <dgm:pt modelId="{C7B254F8-46AE-4323-AC02-625C759C1C43}" type="sibTrans" cxnId="{AAFEEBD5-72E7-41B3-A674-988B87547A4C}">
      <dgm:prSet/>
      <dgm:spPr/>
      <dgm:t>
        <a:bodyPr/>
        <a:lstStyle/>
        <a:p>
          <a:endParaRPr lang="en-US"/>
        </a:p>
      </dgm:t>
    </dgm:pt>
    <dgm:pt modelId="{70F3EC95-9925-421E-B746-68CA6ECD3351}">
      <dgm:prSet/>
      <dgm:spPr/>
      <dgm:t>
        <a:bodyPr/>
        <a:lstStyle/>
        <a:p>
          <a:pPr>
            <a:lnSpc>
              <a:spcPct val="100000"/>
            </a:lnSpc>
          </a:pPr>
          <a:r>
            <a:rPr lang="en-US" dirty="0"/>
            <a:t>By critically evaluating these methods, Amazon can determine the most effective strategies to navigate the challenges, meet regulatory requirements, and maintain customer trust while delivering compelling marketing experiences </a:t>
          </a:r>
          <a:r>
            <a:rPr lang="it-IT" dirty="0"/>
            <a:t>(Moreschi, Pereira and Cozman, 2020)</a:t>
          </a:r>
          <a:r>
            <a:rPr lang="en-US" dirty="0"/>
            <a:t>.</a:t>
          </a:r>
        </a:p>
      </dgm:t>
    </dgm:pt>
    <dgm:pt modelId="{705CC001-0569-4597-ACF3-6B582DA53710}" type="parTrans" cxnId="{E64071F3-CE84-414D-9F58-FB517553FDBB}">
      <dgm:prSet/>
      <dgm:spPr/>
      <dgm:t>
        <a:bodyPr/>
        <a:lstStyle/>
        <a:p>
          <a:endParaRPr lang="en-US"/>
        </a:p>
      </dgm:t>
    </dgm:pt>
    <dgm:pt modelId="{FFBBB6E6-BA3C-4634-B537-32860968A810}" type="sibTrans" cxnId="{E64071F3-CE84-414D-9F58-FB517553FDBB}">
      <dgm:prSet/>
      <dgm:spPr/>
      <dgm:t>
        <a:bodyPr/>
        <a:lstStyle/>
        <a:p>
          <a:endParaRPr lang="en-US"/>
        </a:p>
      </dgm:t>
    </dgm:pt>
    <dgm:pt modelId="{57DB8D37-BA47-479D-B777-582DA2A14618}" type="pres">
      <dgm:prSet presAssocID="{CDE00B53-F9C5-4A9F-8740-DD448A207A0B}" presName="root" presStyleCnt="0">
        <dgm:presLayoutVars>
          <dgm:dir/>
          <dgm:resizeHandles val="exact"/>
        </dgm:presLayoutVars>
      </dgm:prSet>
      <dgm:spPr/>
    </dgm:pt>
    <dgm:pt modelId="{8FE62AF4-2922-42DA-9D2C-FFF193D8B268}" type="pres">
      <dgm:prSet presAssocID="{0C0DB488-7950-4479-800E-39FC17CC1E5E}" presName="compNode" presStyleCnt="0"/>
      <dgm:spPr/>
    </dgm:pt>
    <dgm:pt modelId="{422E2B79-2A64-426F-8702-26020E953552}" type="pres">
      <dgm:prSet presAssocID="{0C0DB488-7950-4479-800E-39FC17CC1E5E}" presName="bgRect" presStyleLbl="bgShp" presStyleIdx="0" presStyleCnt="3"/>
      <dgm:spPr/>
    </dgm:pt>
    <dgm:pt modelId="{5361C669-490C-40FD-8F72-E2909D6F0684}" type="pres">
      <dgm:prSet presAssocID="{0C0DB488-7950-4479-800E-39FC17CC1E5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D5A898A5-1982-4F9F-994B-265E0A13379D}" type="pres">
      <dgm:prSet presAssocID="{0C0DB488-7950-4479-800E-39FC17CC1E5E}" presName="spaceRect" presStyleCnt="0"/>
      <dgm:spPr/>
    </dgm:pt>
    <dgm:pt modelId="{243D2CF0-A0D2-4CB1-B447-4E457FD41D2A}" type="pres">
      <dgm:prSet presAssocID="{0C0DB488-7950-4479-800E-39FC17CC1E5E}" presName="parTx" presStyleLbl="revTx" presStyleIdx="0" presStyleCnt="3">
        <dgm:presLayoutVars>
          <dgm:chMax val="0"/>
          <dgm:chPref val="0"/>
        </dgm:presLayoutVars>
      </dgm:prSet>
      <dgm:spPr/>
    </dgm:pt>
    <dgm:pt modelId="{7A6BEC23-D75A-478B-ABF6-89236870A684}" type="pres">
      <dgm:prSet presAssocID="{B91B00E7-E321-4965-8593-62307C3E29F9}" presName="sibTrans" presStyleCnt="0"/>
      <dgm:spPr/>
    </dgm:pt>
    <dgm:pt modelId="{1B620C94-E93E-49A9-937F-784541A65B60}" type="pres">
      <dgm:prSet presAssocID="{8259B477-5E71-4F1F-B626-085CED2489B1}" presName="compNode" presStyleCnt="0"/>
      <dgm:spPr/>
    </dgm:pt>
    <dgm:pt modelId="{799B4EE2-260F-4B6A-826F-A969B3D79E90}" type="pres">
      <dgm:prSet presAssocID="{8259B477-5E71-4F1F-B626-085CED2489B1}" presName="bgRect" presStyleLbl="bgShp" presStyleIdx="1" presStyleCnt="3"/>
      <dgm:spPr/>
    </dgm:pt>
    <dgm:pt modelId="{F833CB0D-F5EA-4AE7-BBFF-C67BD8A40458}" type="pres">
      <dgm:prSet presAssocID="{8259B477-5E71-4F1F-B626-085CED2489B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x trolley"/>
        </a:ext>
      </dgm:extLst>
    </dgm:pt>
    <dgm:pt modelId="{3151016B-8A17-4E75-A99D-131A3A7146EE}" type="pres">
      <dgm:prSet presAssocID="{8259B477-5E71-4F1F-B626-085CED2489B1}" presName="spaceRect" presStyleCnt="0"/>
      <dgm:spPr/>
    </dgm:pt>
    <dgm:pt modelId="{84B79408-040D-4BC3-9ED2-9DC3FEFFED43}" type="pres">
      <dgm:prSet presAssocID="{8259B477-5E71-4F1F-B626-085CED2489B1}" presName="parTx" presStyleLbl="revTx" presStyleIdx="1" presStyleCnt="3">
        <dgm:presLayoutVars>
          <dgm:chMax val="0"/>
          <dgm:chPref val="0"/>
        </dgm:presLayoutVars>
      </dgm:prSet>
      <dgm:spPr/>
    </dgm:pt>
    <dgm:pt modelId="{704B6F6E-80FE-4B01-AF7E-830C2F08EDAA}" type="pres">
      <dgm:prSet presAssocID="{C7B254F8-46AE-4323-AC02-625C759C1C43}" presName="sibTrans" presStyleCnt="0"/>
      <dgm:spPr/>
    </dgm:pt>
    <dgm:pt modelId="{8DAEECD5-C02D-4913-A68C-86C9F2C0CD7E}" type="pres">
      <dgm:prSet presAssocID="{70F3EC95-9925-421E-B746-68CA6ECD3351}" presName="compNode" presStyleCnt="0"/>
      <dgm:spPr/>
    </dgm:pt>
    <dgm:pt modelId="{7AEF26EB-CB66-4262-BB9A-534F78108ED0}" type="pres">
      <dgm:prSet presAssocID="{70F3EC95-9925-421E-B746-68CA6ECD3351}" presName="bgRect" presStyleLbl="bgShp" presStyleIdx="2" presStyleCnt="3"/>
      <dgm:spPr/>
    </dgm:pt>
    <dgm:pt modelId="{7CF4B8A1-29C0-4AB9-B88B-A99018B271AC}" type="pres">
      <dgm:prSet presAssocID="{70F3EC95-9925-421E-B746-68CA6ECD335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6781C5B4-F123-4E2C-A3E9-85C443108BA7}" type="pres">
      <dgm:prSet presAssocID="{70F3EC95-9925-421E-B746-68CA6ECD3351}" presName="spaceRect" presStyleCnt="0"/>
      <dgm:spPr/>
    </dgm:pt>
    <dgm:pt modelId="{233C459C-0E7D-4F0B-9722-951F0749B01F}" type="pres">
      <dgm:prSet presAssocID="{70F3EC95-9925-421E-B746-68CA6ECD3351}" presName="parTx" presStyleLbl="revTx" presStyleIdx="2" presStyleCnt="3">
        <dgm:presLayoutVars>
          <dgm:chMax val="0"/>
          <dgm:chPref val="0"/>
        </dgm:presLayoutVars>
      </dgm:prSet>
      <dgm:spPr/>
    </dgm:pt>
  </dgm:ptLst>
  <dgm:cxnLst>
    <dgm:cxn modelId="{8C5E362C-9DD2-47BE-AFDE-53E9610E32A7}" type="presOf" srcId="{70F3EC95-9925-421E-B746-68CA6ECD3351}" destId="{233C459C-0E7D-4F0B-9722-951F0749B01F}" srcOrd="0" destOrd="0" presId="urn:microsoft.com/office/officeart/2018/2/layout/IconVerticalSolidList"/>
    <dgm:cxn modelId="{39F8377C-A6E6-4862-AA25-4A0BF2FFC157}" type="presOf" srcId="{0C0DB488-7950-4479-800E-39FC17CC1E5E}" destId="{243D2CF0-A0D2-4CB1-B447-4E457FD41D2A}" srcOrd="0" destOrd="0" presId="urn:microsoft.com/office/officeart/2018/2/layout/IconVerticalSolidList"/>
    <dgm:cxn modelId="{49C21299-06D1-4167-A80F-3BD34BBA04E5}" srcId="{CDE00B53-F9C5-4A9F-8740-DD448A207A0B}" destId="{0C0DB488-7950-4479-800E-39FC17CC1E5E}" srcOrd="0" destOrd="0" parTransId="{7DB25DB3-8017-45D7-BAD4-D7FE8BA5FF9B}" sibTransId="{B91B00E7-E321-4965-8593-62307C3E29F9}"/>
    <dgm:cxn modelId="{2A396EA4-B6C8-403C-A1CF-C1A7B60D0907}" type="presOf" srcId="{8259B477-5E71-4F1F-B626-085CED2489B1}" destId="{84B79408-040D-4BC3-9ED2-9DC3FEFFED43}" srcOrd="0" destOrd="0" presId="urn:microsoft.com/office/officeart/2018/2/layout/IconVerticalSolidList"/>
    <dgm:cxn modelId="{A82480AA-010C-473C-98E6-4AA93518EA5E}" type="presOf" srcId="{CDE00B53-F9C5-4A9F-8740-DD448A207A0B}" destId="{57DB8D37-BA47-479D-B777-582DA2A14618}" srcOrd="0" destOrd="0" presId="urn:microsoft.com/office/officeart/2018/2/layout/IconVerticalSolidList"/>
    <dgm:cxn modelId="{AAFEEBD5-72E7-41B3-A674-988B87547A4C}" srcId="{CDE00B53-F9C5-4A9F-8740-DD448A207A0B}" destId="{8259B477-5E71-4F1F-B626-085CED2489B1}" srcOrd="1" destOrd="0" parTransId="{6B242AF7-1BE5-4B29-A561-05548B5A028A}" sibTransId="{C7B254F8-46AE-4323-AC02-625C759C1C43}"/>
    <dgm:cxn modelId="{E64071F3-CE84-414D-9F58-FB517553FDBB}" srcId="{CDE00B53-F9C5-4A9F-8740-DD448A207A0B}" destId="{70F3EC95-9925-421E-B746-68CA6ECD3351}" srcOrd="2" destOrd="0" parTransId="{705CC001-0569-4597-ACF3-6B582DA53710}" sibTransId="{FFBBB6E6-BA3C-4634-B537-32860968A810}"/>
    <dgm:cxn modelId="{9AFEE47F-38E5-4F5C-BEC9-3053336BFC2D}" type="presParOf" srcId="{57DB8D37-BA47-479D-B777-582DA2A14618}" destId="{8FE62AF4-2922-42DA-9D2C-FFF193D8B268}" srcOrd="0" destOrd="0" presId="urn:microsoft.com/office/officeart/2018/2/layout/IconVerticalSolidList"/>
    <dgm:cxn modelId="{90ECB0DA-D9B9-41E6-9EE8-15DC4D45F674}" type="presParOf" srcId="{8FE62AF4-2922-42DA-9D2C-FFF193D8B268}" destId="{422E2B79-2A64-426F-8702-26020E953552}" srcOrd="0" destOrd="0" presId="urn:microsoft.com/office/officeart/2018/2/layout/IconVerticalSolidList"/>
    <dgm:cxn modelId="{F4C7FBE2-6F12-481C-ADC7-904AE01D3471}" type="presParOf" srcId="{8FE62AF4-2922-42DA-9D2C-FFF193D8B268}" destId="{5361C669-490C-40FD-8F72-E2909D6F0684}" srcOrd="1" destOrd="0" presId="urn:microsoft.com/office/officeart/2018/2/layout/IconVerticalSolidList"/>
    <dgm:cxn modelId="{17AFF31B-A732-4A74-BFE9-BF7CFAF73A41}" type="presParOf" srcId="{8FE62AF4-2922-42DA-9D2C-FFF193D8B268}" destId="{D5A898A5-1982-4F9F-994B-265E0A13379D}" srcOrd="2" destOrd="0" presId="urn:microsoft.com/office/officeart/2018/2/layout/IconVerticalSolidList"/>
    <dgm:cxn modelId="{B5DF99B2-7D23-47E9-8115-0CC5B359E8B2}" type="presParOf" srcId="{8FE62AF4-2922-42DA-9D2C-FFF193D8B268}" destId="{243D2CF0-A0D2-4CB1-B447-4E457FD41D2A}" srcOrd="3" destOrd="0" presId="urn:microsoft.com/office/officeart/2018/2/layout/IconVerticalSolidList"/>
    <dgm:cxn modelId="{E67652F3-38C8-4D25-99A8-35212322ACB4}" type="presParOf" srcId="{57DB8D37-BA47-479D-B777-582DA2A14618}" destId="{7A6BEC23-D75A-478B-ABF6-89236870A684}" srcOrd="1" destOrd="0" presId="urn:microsoft.com/office/officeart/2018/2/layout/IconVerticalSolidList"/>
    <dgm:cxn modelId="{C8BAF176-4012-4C77-AA06-18380BA3203B}" type="presParOf" srcId="{57DB8D37-BA47-479D-B777-582DA2A14618}" destId="{1B620C94-E93E-49A9-937F-784541A65B60}" srcOrd="2" destOrd="0" presId="urn:microsoft.com/office/officeart/2018/2/layout/IconVerticalSolidList"/>
    <dgm:cxn modelId="{26074213-C56A-4503-BDE0-615D2F8F2477}" type="presParOf" srcId="{1B620C94-E93E-49A9-937F-784541A65B60}" destId="{799B4EE2-260F-4B6A-826F-A969B3D79E90}" srcOrd="0" destOrd="0" presId="urn:microsoft.com/office/officeart/2018/2/layout/IconVerticalSolidList"/>
    <dgm:cxn modelId="{BC7A69A9-A14D-4C3B-85DD-64A6A1F8CF84}" type="presParOf" srcId="{1B620C94-E93E-49A9-937F-784541A65B60}" destId="{F833CB0D-F5EA-4AE7-BBFF-C67BD8A40458}" srcOrd="1" destOrd="0" presId="urn:microsoft.com/office/officeart/2018/2/layout/IconVerticalSolidList"/>
    <dgm:cxn modelId="{E88CE1BA-C1EE-4E3B-86DF-54E28F295871}" type="presParOf" srcId="{1B620C94-E93E-49A9-937F-784541A65B60}" destId="{3151016B-8A17-4E75-A99D-131A3A7146EE}" srcOrd="2" destOrd="0" presId="urn:microsoft.com/office/officeart/2018/2/layout/IconVerticalSolidList"/>
    <dgm:cxn modelId="{97A79F31-EB17-4375-BE73-87953321109A}" type="presParOf" srcId="{1B620C94-E93E-49A9-937F-784541A65B60}" destId="{84B79408-040D-4BC3-9ED2-9DC3FEFFED43}" srcOrd="3" destOrd="0" presId="urn:microsoft.com/office/officeart/2018/2/layout/IconVerticalSolidList"/>
    <dgm:cxn modelId="{A94FCBFC-7D30-462E-9473-9CD202D3050E}" type="presParOf" srcId="{57DB8D37-BA47-479D-B777-582DA2A14618}" destId="{704B6F6E-80FE-4B01-AF7E-830C2F08EDAA}" srcOrd="3" destOrd="0" presId="urn:microsoft.com/office/officeart/2018/2/layout/IconVerticalSolidList"/>
    <dgm:cxn modelId="{CA6F0F6D-3294-4E31-93C8-D07F5C53AAD2}" type="presParOf" srcId="{57DB8D37-BA47-479D-B777-582DA2A14618}" destId="{8DAEECD5-C02D-4913-A68C-86C9F2C0CD7E}" srcOrd="4" destOrd="0" presId="urn:microsoft.com/office/officeart/2018/2/layout/IconVerticalSolidList"/>
    <dgm:cxn modelId="{D29859EC-86EB-4888-8F86-3D8A73A0182E}" type="presParOf" srcId="{8DAEECD5-C02D-4913-A68C-86C9F2C0CD7E}" destId="{7AEF26EB-CB66-4262-BB9A-534F78108ED0}" srcOrd="0" destOrd="0" presId="urn:microsoft.com/office/officeart/2018/2/layout/IconVerticalSolidList"/>
    <dgm:cxn modelId="{22C96A71-E43A-4269-B579-C896763C02DD}" type="presParOf" srcId="{8DAEECD5-C02D-4913-A68C-86C9F2C0CD7E}" destId="{7CF4B8A1-29C0-4AB9-B88B-A99018B271AC}" srcOrd="1" destOrd="0" presId="urn:microsoft.com/office/officeart/2018/2/layout/IconVerticalSolidList"/>
    <dgm:cxn modelId="{71748AE8-DAAB-43CF-95E5-A82F211B107B}" type="presParOf" srcId="{8DAEECD5-C02D-4913-A68C-86C9F2C0CD7E}" destId="{6781C5B4-F123-4E2C-A3E9-85C443108BA7}" srcOrd="2" destOrd="0" presId="urn:microsoft.com/office/officeart/2018/2/layout/IconVerticalSolidList"/>
    <dgm:cxn modelId="{0D737835-D4B7-4374-A4A2-FD8EE3691216}" type="presParOf" srcId="{8DAEECD5-C02D-4913-A68C-86C9F2C0CD7E}" destId="{233C459C-0E7D-4F0B-9722-951F0749B0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535D3-C017-4AC9-8B11-E4D2238567CB}">
      <dsp:nvSpPr>
        <dsp:cNvPr id="0" name=""/>
        <dsp:cNvSpPr/>
      </dsp:nvSpPr>
      <dsp:spPr>
        <a:xfrm>
          <a:off x="3286" y="36371"/>
          <a:ext cx="3203971" cy="81989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0" i="0" kern="1200" dirty="0"/>
            <a:t>The use of Corporate Social Responsibility (CSR) in promotional material</a:t>
          </a:r>
          <a:endParaRPr lang="en-PK" sz="1600" kern="1200" dirty="0"/>
        </a:p>
      </dsp:txBody>
      <dsp:txXfrm>
        <a:off x="3286" y="36371"/>
        <a:ext cx="3203971" cy="819895"/>
      </dsp:txXfrm>
    </dsp:sp>
    <dsp:sp modelId="{2C8883B7-7CCC-49D9-8B08-75C533FD2EB5}">
      <dsp:nvSpPr>
        <dsp:cNvPr id="0" name=""/>
        <dsp:cNvSpPr/>
      </dsp:nvSpPr>
      <dsp:spPr>
        <a:xfrm>
          <a:off x="3286" y="856266"/>
          <a:ext cx="3203971" cy="34586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Misalignment between CSR claims and actual practices can lead to accusations of greenwashing, damaging brand reputation.</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If Amazon promotes itself as an environmentally friendly company but is criticized for excessive packaging waste or carbon emissions from its logistics operations, it can face backlash from environmentally conscious consumers </a:t>
          </a:r>
          <a:r>
            <a:rPr lang="en-GB" sz="1600" b="0" i="0" kern="1200" dirty="0"/>
            <a:t>(Kantor, Weise and Ashford, 2021)</a:t>
          </a:r>
          <a:r>
            <a:rPr lang="en-US" sz="1600" b="0" i="0" kern="1200" dirty="0"/>
            <a:t>.</a:t>
          </a:r>
        </a:p>
      </dsp:txBody>
      <dsp:txXfrm>
        <a:off x="3286" y="856266"/>
        <a:ext cx="3203971" cy="3458699"/>
      </dsp:txXfrm>
    </dsp:sp>
    <dsp:sp modelId="{EF4B3DC0-99B4-4081-9EF5-D7BDF0563C38}">
      <dsp:nvSpPr>
        <dsp:cNvPr id="0" name=""/>
        <dsp:cNvSpPr/>
      </dsp:nvSpPr>
      <dsp:spPr>
        <a:xfrm>
          <a:off x="3655814" y="36371"/>
          <a:ext cx="3203971" cy="81989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0" i="0" kern="1200" dirty="0"/>
            <a:t>Developments in social media and its use as a marketing platform</a:t>
          </a:r>
          <a:endParaRPr lang="en-PK" sz="1600" kern="1200" dirty="0"/>
        </a:p>
      </dsp:txBody>
      <dsp:txXfrm>
        <a:off x="3655814" y="36371"/>
        <a:ext cx="3203971" cy="819895"/>
      </dsp:txXfrm>
    </dsp:sp>
    <dsp:sp modelId="{8EC74832-1E46-4655-9EFD-FF94795462FA}">
      <dsp:nvSpPr>
        <dsp:cNvPr id="0" name=""/>
        <dsp:cNvSpPr/>
      </dsp:nvSpPr>
      <dsp:spPr>
        <a:xfrm>
          <a:off x="3655814" y="856266"/>
          <a:ext cx="3203971" cy="345869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Balancing engagement and privacy concerns on social media platforms poses challenges, especially with the increasing scrutiny on data privacy and targeted advertising.</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Amazon's use of targeted advertising on social media platforms may face criticism if customers perceive their privacy to be compromised or if ads are perceived as intrusive or manipulative (Majed, </a:t>
          </a:r>
          <a:r>
            <a:rPr lang="en-US" sz="1600" b="0" i="0" kern="1200" dirty="0" err="1"/>
            <a:t>Nuraddin</a:t>
          </a:r>
          <a:r>
            <a:rPr lang="en-US" sz="1600" b="0" i="0" kern="1200" dirty="0"/>
            <a:t> and Hama, 2018).</a:t>
          </a:r>
        </a:p>
      </dsp:txBody>
      <dsp:txXfrm>
        <a:off x="3655814" y="856266"/>
        <a:ext cx="3203971" cy="3458699"/>
      </dsp:txXfrm>
    </dsp:sp>
    <dsp:sp modelId="{39FB1792-C182-4DFE-90BD-117D8EB985FE}">
      <dsp:nvSpPr>
        <dsp:cNvPr id="0" name=""/>
        <dsp:cNvSpPr/>
      </dsp:nvSpPr>
      <dsp:spPr>
        <a:xfrm>
          <a:off x="7308342" y="36371"/>
          <a:ext cx="3203971" cy="81989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0" i="0" kern="1200" dirty="0"/>
            <a:t>The development of technology and/or artificial intelligence (AI)</a:t>
          </a:r>
          <a:endParaRPr lang="en-PK" sz="1600" kern="1200" dirty="0"/>
        </a:p>
      </dsp:txBody>
      <dsp:txXfrm>
        <a:off x="7308342" y="36371"/>
        <a:ext cx="3203971" cy="819895"/>
      </dsp:txXfrm>
    </dsp:sp>
    <dsp:sp modelId="{D6567668-5169-4A14-9AF4-B5676BF5D4B7}">
      <dsp:nvSpPr>
        <dsp:cNvPr id="0" name=""/>
        <dsp:cNvSpPr/>
      </dsp:nvSpPr>
      <dsp:spPr>
        <a:xfrm>
          <a:off x="7308342" y="856266"/>
          <a:ext cx="3203971" cy="345869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Balancing the use of AI in marketing with concerns over data privacy, algorithmic bias, and consumer trust.</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If Amazon's AI-powered recommendation systems are seen as too intrusive or if they inadvertently discriminate against certain customer segments, it can lead to negative publicity and customer dissatisfaction (Majed, </a:t>
          </a:r>
          <a:r>
            <a:rPr lang="en-US" sz="1600" b="0" i="0" kern="1200" dirty="0" err="1"/>
            <a:t>Nuraddin</a:t>
          </a:r>
          <a:r>
            <a:rPr lang="en-US" sz="1600" b="0" i="0" kern="1200" dirty="0"/>
            <a:t> and Hama, 2018).</a:t>
          </a:r>
        </a:p>
      </dsp:txBody>
      <dsp:txXfrm>
        <a:off x="7308342" y="856266"/>
        <a:ext cx="3203971" cy="34586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535D3-C017-4AC9-8B11-E4D2238567CB}">
      <dsp:nvSpPr>
        <dsp:cNvPr id="0" name=""/>
        <dsp:cNvSpPr/>
      </dsp:nvSpPr>
      <dsp:spPr>
        <a:xfrm>
          <a:off x="3286" y="54385"/>
          <a:ext cx="3203971" cy="81989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0" i="0" kern="1200" dirty="0"/>
            <a:t>Ethics in Marketing / Marketing Research / Marketing Channels / Advertising and Promotion:</a:t>
          </a:r>
          <a:endParaRPr lang="en-PK" sz="1600" kern="1200" dirty="0"/>
        </a:p>
      </dsp:txBody>
      <dsp:txXfrm>
        <a:off x="3286" y="54385"/>
        <a:ext cx="3203971" cy="819895"/>
      </dsp:txXfrm>
    </dsp:sp>
    <dsp:sp modelId="{2C8883B7-7CCC-49D9-8B08-75C533FD2EB5}">
      <dsp:nvSpPr>
        <dsp:cNvPr id="0" name=""/>
        <dsp:cNvSpPr/>
      </dsp:nvSpPr>
      <dsp:spPr>
        <a:xfrm>
          <a:off x="3286" y="874280"/>
          <a:ext cx="3203971" cy="34226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Ensuring ethical practices across marketing activities, including data collection, targeting, and advertising claims.</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If Amazon is found to engage in deceptive advertising or unethical marketing practices, such as false product claims or manipulative pricing strategies, it can damage customer trust and loyalty.</a:t>
          </a:r>
        </a:p>
      </dsp:txBody>
      <dsp:txXfrm>
        <a:off x="3286" y="874280"/>
        <a:ext cx="3203971" cy="3422671"/>
      </dsp:txXfrm>
    </dsp:sp>
    <dsp:sp modelId="{EF4B3DC0-99B4-4081-9EF5-D7BDF0563C38}">
      <dsp:nvSpPr>
        <dsp:cNvPr id="0" name=""/>
        <dsp:cNvSpPr/>
      </dsp:nvSpPr>
      <dsp:spPr>
        <a:xfrm>
          <a:off x="3655814" y="54385"/>
          <a:ext cx="3203971" cy="81989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fi-FI" sz="1600" b="0" i="0" kern="1200" dirty="0"/>
            <a:t>Price vs. Quality</a:t>
          </a:r>
          <a:endParaRPr lang="en-PK" sz="1600" kern="1200" dirty="0"/>
        </a:p>
      </dsp:txBody>
      <dsp:txXfrm>
        <a:off x="3655814" y="54385"/>
        <a:ext cx="3203971" cy="819895"/>
      </dsp:txXfrm>
    </dsp:sp>
    <dsp:sp modelId="{8EC74832-1E46-4655-9EFD-FF94795462FA}">
      <dsp:nvSpPr>
        <dsp:cNvPr id="0" name=""/>
        <dsp:cNvSpPr/>
      </dsp:nvSpPr>
      <dsp:spPr>
        <a:xfrm>
          <a:off x="3655814" y="874280"/>
          <a:ext cx="3203971" cy="3422671"/>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Striking a balance between offering competitive prices and maintaining product quality and customer satisfaction.</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If Amazon focuses solely on low prices but compromises on product quality or customer service, it may face challenges in attracting and retaining discerning customers who prioritize value over price.</a:t>
          </a:r>
        </a:p>
      </dsp:txBody>
      <dsp:txXfrm>
        <a:off x="3655814" y="874280"/>
        <a:ext cx="3203971" cy="3422671"/>
      </dsp:txXfrm>
    </dsp:sp>
    <dsp:sp modelId="{39FB1792-C182-4DFE-90BD-117D8EB985FE}">
      <dsp:nvSpPr>
        <dsp:cNvPr id="0" name=""/>
        <dsp:cNvSpPr/>
      </dsp:nvSpPr>
      <dsp:spPr>
        <a:xfrm>
          <a:off x="7308342" y="54385"/>
          <a:ext cx="3203971" cy="81989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0" i="0" kern="1200" dirty="0"/>
            <a:t>Changes in consumer buying behavior because of changes to GDPR</a:t>
          </a:r>
          <a:endParaRPr lang="en-PK" sz="1600" kern="1200" dirty="0"/>
        </a:p>
      </dsp:txBody>
      <dsp:txXfrm>
        <a:off x="7308342" y="54385"/>
        <a:ext cx="3203971" cy="819895"/>
      </dsp:txXfrm>
    </dsp:sp>
    <dsp:sp modelId="{D6567668-5169-4A14-9AF4-B5676BF5D4B7}">
      <dsp:nvSpPr>
        <dsp:cNvPr id="0" name=""/>
        <dsp:cNvSpPr/>
      </dsp:nvSpPr>
      <dsp:spPr>
        <a:xfrm>
          <a:off x="7308342" y="874280"/>
          <a:ext cx="3203971" cy="3422671"/>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Adapting to changes in consumer behavior due to GDPR regulations, which impact data collection, targeting, and personalized marketing efforts.</a:t>
          </a:r>
          <a:endParaRPr lang="en-PK" sz="1600" kern="1200" dirty="0"/>
        </a:p>
        <a:p>
          <a:pPr marL="171450" lvl="1" indent="-171450" algn="l" defTabSz="711200">
            <a:lnSpc>
              <a:spcPct val="90000"/>
            </a:lnSpc>
            <a:spcBef>
              <a:spcPct val="0"/>
            </a:spcBef>
            <a:spcAft>
              <a:spcPct val="15000"/>
            </a:spcAft>
            <a:buFont typeface="Arial" panose="020B0604020202020204" pitchFamily="34" charset="0"/>
            <a:buChar char="•"/>
          </a:pPr>
          <a:r>
            <a:rPr lang="en-US" sz="1600" b="0" i="0" kern="1200" dirty="0"/>
            <a:t>Amazon may face challenges in delivering personalized experiences, targeting specific consumer segments, and accessing valuable consumer insights due to limitations in data collection and consumers' increased skepticism about data usage.</a:t>
          </a:r>
        </a:p>
      </dsp:txBody>
      <dsp:txXfrm>
        <a:off x="7308342" y="874280"/>
        <a:ext cx="3203971" cy="3422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5A01C-05AD-42B5-81C5-5F55EA116BCC}">
      <dsp:nvSpPr>
        <dsp:cNvPr id="0" name=""/>
        <dsp:cNvSpPr/>
      </dsp:nvSpPr>
      <dsp:spPr>
        <a:xfrm>
          <a:off x="270457" y="1182572"/>
          <a:ext cx="1365913" cy="136591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B43240-551F-4AA4-8D75-63114A64B00C}">
      <dsp:nvSpPr>
        <dsp:cNvPr id="0" name=""/>
        <dsp:cNvSpPr/>
      </dsp:nvSpPr>
      <dsp:spPr>
        <a:xfrm>
          <a:off x="557299" y="1469414"/>
          <a:ext cx="792229" cy="7922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CF5213-137A-4C02-9EE9-34324E4C0965}">
      <dsp:nvSpPr>
        <dsp:cNvPr id="0" name=""/>
        <dsp:cNvSpPr/>
      </dsp:nvSpPr>
      <dsp:spPr>
        <a:xfrm>
          <a:off x="1929067" y="1182572"/>
          <a:ext cx="3219653" cy="1365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Additionally, GDPR's requirements for explicit consent and transparency have resulted in increased scrutiny and skepticism among consumers. They are more likely to question the motives of companies and may be hesitant to engage with marketing messages that seem intrusive or manipulative. This skepticism can impact the overall trust and reputation of the marketing department at Amazon and may require them to adopt more transparent and ethical practices to gain and retain consumer trust </a:t>
          </a:r>
          <a:r>
            <a:rPr lang="en-GB" sz="1400" kern="1200" dirty="0">
              <a:solidFill>
                <a:schemeClr val="tx1"/>
              </a:solidFill>
            </a:rPr>
            <a:t>(Jackson and </a:t>
          </a:r>
          <a:r>
            <a:rPr lang="en-GB" sz="1400" kern="1200" dirty="0" err="1">
              <a:solidFill>
                <a:schemeClr val="tx1"/>
              </a:solidFill>
            </a:rPr>
            <a:t>Orebaugh</a:t>
          </a:r>
          <a:r>
            <a:rPr lang="en-GB" sz="1400" kern="1200" dirty="0">
              <a:solidFill>
                <a:schemeClr val="tx1"/>
              </a:solidFill>
            </a:rPr>
            <a:t>, 2018)</a:t>
          </a:r>
          <a:r>
            <a:rPr lang="en-US" sz="1400" kern="1200" dirty="0">
              <a:solidFill>
                <a:schemeClr val="tx1"/>
              </a:solidFill>
            </a:rPr>
            <a:t>.</a:t>
          </a:r>
        </a:p>
      </dsp:txBody>
      <dsp:txXfrm>
        <a:off x="1929067" y="1182572"/>
        <a:ext cx="3219653" cy="1365913"/>
      </dsp:txXfrm>
    </dsp:sp>
    <dsp:sp modelId="{E6D00DFF-9E66-4A9B-9C05-0CE97814D1B7}">
      <dsp:nvSpPr>
        <dsp:cNvPr id="0" name=""/>
        <dsp:cNvSpPr/>
      </dsp:nvSpPr>
      <dsp:spPr>
        <a:xfrm>
          <a:off x="5709721" y="1182572"/>
          <a:ext cx="1365913" cy="136591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9CC0F-CD5C-46EE-A741-700F4A118EE8}">
      <dsp:nvSpPr>
        <dsp:cNvPr id="0" name=""/>
        <dsp:cNvSpPr/>
      </dsp:nvSpPr>
      <dsp:spPr>
        <a:xfrm>
          <a:off x="5996563" y="1469414"/>
          <a:ext cx="792229" cy="7922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B9015F-5316-4FA3-8E92-E553BE5C99E9}">
      <dsp:nvSpPr>
        <dsp:cNvPr id="0" name=""/>
        <dsp:cNvSpPr/>
      </dsp:nvSpPr>
      <dsp:spPr>
        <a:xfrm>
          <a:off x="7368330" y="1182572"/>
          <a:ext cx="3219653" cy="1365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Furthermore, complying with GDPR regulations requires additional resources and efforts from the marketing department. They need to ensure that data collection and processing procedures are in line with the regulations, implement necessary consent mechanisms, and maintain proper documentation to demonstrate compliance. This can lead to increased costs and administrative burdens for the marketing team, diverting their focus and resources from other marketing initiatives </a:t>
          </a:r>
          <a:r>
            <a:rPr lang="en-GB" sz="1400" kern="1200" dirty="0">
              <a:solidFill>
                <a:schemeClr val="tx1"/>
              </a:solidFill>
            </a:rPr>
            <a:t>(</a:t>
          </a:r>
          <a:r>
            <a:rPr lang="en-GB" sz="1400" kern="1200" dirty="0" err="1">
              <a:solidFill>
                <a:schemeClr val="tx1"/>
              </a:solidFill>
            </a:rPr>
            <a:t>Amiri</a:t>
          </a:r>
          <a:r>
            <a:rPr lang="en-GB" sz="1400" kern="1200" dirty="0">
              <a:solidFill>
                <a:schemeClr val="tx1"/>
              </a:solidFill>
            </a:rPr>
            <a:t> and Vida, 2023)</a:t>
          </a:r>
          <a:r>
            <a:rPr lang="en-US" sz="1400" kern="1200" dirty="0">
              <a:solidFill>
                <a:schemeClr val="tx1"/>
              </a:solidFill>
            </a:rPr>
            <a:t>.</a:t>
          </a:r>
        </a:p>
      </dsp:txBody>
      <dsp:txXfrm>
        <a:off x="7368330" y="1182572"/>
        <a:ext cx="3219653" cy="13659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7791A-B625-4E92-9BE6-FBA6BE07636C}">
      <dsp:nvSpPr>
        <dsp:cNvPr id="0" name=""/>
        <dsp:cNvSpPr/>
      </dsp:nvSpPr>
      <dsp:spPr>
        <a:xfrm rot="5400000">
          <a:off x="5608928" y="-1851921"/>
          <a:ext cx="2420913" cy="6729984"/>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Font typeface="+mj-lt"/>
            <a:buNone/>
          </a:pPr>
          <a:r>
            <a:rPr lang="en-US" sz="1400" b="0" i="0" kern="1200" dirty="0"/>
            <a:t>The GDPR regulations have significantly impacted Amazon's ability to access and utilize consumer data. With the introduction of stricter consent requirements, consumers have more control over their personal information, leading to limited access for marketers. </a:t>
          </a:r>
          <a:endParaRPr lang="en-PK" sz="1400" kern="1200" dirty="0"/>
        </a:p>
        <a:p>
          <a:pPr marL="114300" lvl="1" indent="-114300" algn="l" defTabSz="622300">
            <a:lnSpc>
              <a:spcPct val="90000"/>
            </a:lnSpc>
            <a:spcBef>
              <a:spcPct val="0"/>
            </a:spcBef>
            <a:spcAft>
              <a:spcPct val="15000"/>
            </a:spcAft>
            <a:buFont typeface="+mj-lt"/>
            <a:buNone/>
          </a:pPr>
          <a:r>
            <a:rPr lang="en-US" sz="1400" b="0" i="0" kern="1200" dirty="0"/>
            <a:t>This poses a challenge for Amazon's marketing department as they heavily rely on data-driven insights to personalize marketing campaigns, recommend products, and target specific consumer segments. </a:t>
          </a:r>
          <a:endParaRPr lang="en-PK" sz="1400" kern="1200" dirty="0"/>
        </a:p>
        <a:p>
          <a:pPr marL="114300" lvl="1" indent="-114300" algn="l" defTabSz="622300">
            <a:lnSpc>
              <a:spcPct val="90000"/>
            </a:lnSpc>
            <a:spcBef>
              <a:spcPct val="0"/>
            </a:spcBef>
            <a:spcAft>
              <a:spcPct val="15000"/>
            </a:spcAft>
            <a:buFont typeface="+mj-lt"/>
            <a:buNone/>
          </a:pPr>
          <a:r>
            <a:rPr lang="en-US" sz="1400" b="0" i="0" kern="1200" dirty="0"/>
            <a:t>The limited access to consumer data makes it harder for Amazon to deliver personalized experiences, potentially impacting customer engagement and conversion rates </a:t>
          </a:r>
          <a:r>
            <a:rPr lang="en-GB" sz="1400" b="0" i="0" kern="1200" dirty="0"/>
            <a:t>(Rowe and Markus, 2022)</a:t>
          </a:r>
          <a:r>
            <a:rPr lang="en-US" sz="1400" b="0" i="0" kern="1200" dirty="0"/>
            <a:t>.</a:t>
          </a:r>
          <a:endParaRPr lang="en-PK" sz="1400" kern="1200" dirty="0"/>
        </a:p>
      </dsp:txBody>
      <dsp:txXfrm rot="-5400000">
        <a:off x="3454393" y="420793"/>
        <a:ext cx="6611805" cy="2184555"/>
      </dsp:txXfrm>
    </dsp:sp>
    <dsp:sp modelId="{750407F1-7DF5-427E-B961-B684CFACD811}">
      <dsp:nvSpPr>
        <dsp:cNvPr id="0" name=""/>
        <dsp:cNvSpPr/>
      </dsp:nvSpPr>
      <dsp:spPr>
        <a:xfrm>
          <a:off x="331222" y="422827"/>
          <a:ext cx="3123171" cy="218048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en-US" sz="3400" b="0" i="0" kern="1200" dirty="0"/>
            <a:t>Limited Access to Consumer Data</a:t>
          </a:r>
          <a:endParaRPr lang="en-PK" sz="3400" kern="1200" dirty="0"/>
        </a:p>
      </dsp:txBody>
      <dsp:txXfrm>
        <a:off x="437665" y="529270"/>
        <a:ext cx="2910285" cy="19676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A5569-D546-4B9E-8944-8DB83013C238}">
      <dsp:nvSpPr>
        <dsp:cNvPr id="0" name=""/>
        <dsp:cNvSpPr/>
      </dsp:nvSpPr>
      <dsp:spPr>
        <a:xfrm>
          <a:off x="1937298" y="2226"/>
          <a:ext cx="2483934" cy="124196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fi-FI" sz="2600" b="0" i="0" kern="1200" dirty="0"/>
            <a:t>Changes in Consumer Behavior</a:t>
          </a:r>
          <a:endParaRPr lang="en-PK" sz="2600" kern="1200" dirty="0"/>
        </a:p>
      </dsp:txBody>
      <dsp:txXfrm>
        <a:off x="1973674" y="38602"/>
        <a:ext cx="2411182" cy="1169215"/>
      </dsp:txXfrm>
    </dsp:sp>
    <dsp:sp modelId="{B52D4988-191B-4372-BEB8-F08BD763A08B}">
      <dsp:nvSpPr>
        <dsp:cNvPr id="0" name=""/>
        <dsp:cNvSpPr/>
      </dsp:nvSpPr>
      <dsp:spPr>
        <a:xfrm>
          <a:off x="2185691" y="1244193"/>
          <a:ext cx="248393" cy="931475"/>
        </a:xfrm>
        <a:custGeom>
          <a:avLst/>
          <a:gdLst/>
          <a:ahLst/>
          <a:cxnLst/>
          <a:rect l="0" t="0" r="0" b="0"/>
          <a:pathLst>
            <a:path>
              <a:moveTo>
                <a:pt x="0" y="0"/>
              </a:moveTo>
              <a:lnTo>
                <a:pt x="0" y="931475"/>
              </a:lnTo>
              <a:lnTo>
                <a:pt x="248393" y="931475"/>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8D44EA0-A15F-4E75-B2FA-04B9EB93BFC4}">
      <dsp:nvSpPr>
        <dsp:cNvPr id="0" name=""/>
        <dsp:cNvSpPr/>
      </dsp:nvSpPr>
      <dsp:spPr>
        <a:xfrm>
          <a:off x="2434084" y="1554685"/>
          <a:ext cx="3007885" cy="124196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GDPR has led to changes in consumer behavior as individuals become more aware of their data privacy rights. Consumers are now more cautious about sharing their information and are increasingly opting out of targeted advertising. This shift in behavior poses a challenge for Amazon's marketing department as they heavily rely on targeted advertising and personalized recommendations to drive sales. </a:t>
          </a:r>
          <a:endParaRPr lang="en-PK" sz="1000" kern="1200" dirty="0"/>
        </a:p>
      </dsp:txBody>
      <dsp:txXfrm>
        <a:off x="2470460" y="1591061"/>
        <a:ext cx="2935133" cy="1169215"/>
      </dsp:txXfrm>
    </dsp:sp>
    <dsp:sp modelId="{881F7BD8-FFE6-4362-827B-368555715F9C}">
      <dsp:nvSpPr>
        <dsp:cNvPr id="0" name=""/>
        <dsp:cNvSpPr/>
      </dsp:nvSpPr>
      <dsp:spPr>
        <a:xfrm>
          <a:off x="2185691" y="1244193"/>
          <a:ext cx="248393" cy="2483934"/>
        </a:xfrm>
        <a:custGeom>
          <a:avLst/>
          <a:gdLst/>
          <a:ahLst/>
          <a:cxnLst/>
          <a:rect l="0" t="0" r="0" b="0"/>
          <a:pathLst>
            <a:path>
              <a:moveTo>
                <a:pt x="0" y="0"/>
              </a:moveTo>
              <a:lnTo>
                <a:pt x="0" y="2483934"/>
              </a:lnTo>
              <a:lnTo>
                <a:pt x="248393" y="2483934"/>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E84CBC-5752-445C-A7E0-E70842368DFC}">
      <dsp:nvSpPr>
        <dsp:cNvPr id="0" name=""/>
        <dsp:cNvSpPr/>
      </dsp:nvSpPr>
      <dsp:spPr>
        <a:xfrm>
          <a:off x="2434084" y="3107144"/>
          <a:ext cx="3044110" cy="124196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With consumers becoming more skeptical and protective of their data, it becomes harder for Amazon to reach and engage their target audience effectively. This challenge requires Amazon to find alternative ways to engage consumers, build trust, and deliver compelling marketing messages that resonate with privacy-conscious customers</a:t>
          </a:r>
          <a:endParaRPr lang="en-PK" sz="1000" kern="1200" dirty="0"/>
        </a:p>
      </dsp:txBody>
      <dsp:txXfrm>
        <a:off x="2470460" y="3143520"/>
        <a:ext cx="2971358" cy="1169215"/>
      </dsp:txXfrm>
    </dsp:sp>
    <dsp:sp modelId="{4900FD9E-4968-42E5-BBF5-265FBE8B7023}">
      <dsp:nvSpPr>
        <dsp:cNvPr id="0" name=""/>
        <dsp:cNvSpPr/>
      </dsp:nvSpPr>
      <dsp:spPr>
        <a:xfrm>
          <a:off x="5602392" y="2226"/>
          <a:ext cx="2483934" cy="124196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fi-FI" sz="2600" b="0" i="0" kern="1200" dirty="0"/>
            <a:t>Compliance Efforts and Resources</a:t>
          </a:r>
          <a:endParaRPr lang="en-PK" sz="2600" kern="1200" dirty="0"/>
        </a:p>
      </dsp:txBody>
      <dsp:txXfrm>
        <a:off x="5638768" y="38602"/>
        <a:ext cx="2411182" cy="1169215"/>
      </dsp:txXfrm>
    </dsp:sp>
    <dsp:sp modelId="{1662EAD1-A477-4C96-B733-06A6D72D97CC}">
      <dsp:nvSpPr>
        <dsp:cNvPr id="0" name=""/>
        <dsp:cNvSpPr/>
      </dsp:nvSpPr>
      <dsp:spPr>
        <a:xfrm>
          <a:off x="5850786" y="1244193"/>
          <a:ext cx="248393" cy="931475"/>
        </a:xfrm>
        <a:custGeom>
          <a:avLst/>
          <a:gdLst/>
          <a:ahLst/>
          <a:cxnLst/>
          <a:rect l="0" t="0" r="0" b="0"/>
          <a:pathLst>
            <a:path>
              <a:moveTo>
                <a:pt x="0" y="0"/>
              </a:moveTo>
              <a:lnTo>
                <a:pt x="0" y="931475"/>
              </a:lnTo>
              <a:lnTo>
                <a:pt x="248393" y="931475"/>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8DB998B-2AEE-4B97-A051-0C1D48EE3021}">
      <dsp:nvSpPr>
        <dsp:cNvPr id="0" name=""/>
        <dsp:cNvSpPr/>
      </dsp:nvSpPr>
      <dsp:spPr>
        <a:xfrm>
          <a:off x="6099179" y="1554685"/>
          <a:ext cx="3082860" cy="124196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Compliance with GDPR regulations requires additional efforts and resources from Amazon's marketing department. Ensuring that data collection, storage, and processing procedures align with GDPR requirements can be complex and time-consuming. </a:t>
          </a:r>
          <a:endParaRPr lang="en-PK" sz="1000" kern="1200" dirty="0"/>
        </a:p>
      </dsp:txBody>
      <dsp:txXfrm>
        <a:off x="6135555" y="1591061"/>
        <a:ext cx="3010108" cy="1169215"/>
      </dsp:txXfrm>
    </dsp:sp>
    <dsp:sp modelId="{9856D5D7-4D9F-4A5D-ABEC-547B050F10BE}">
      <dsp:nvSpPr>
        <dsp:cNvPr id="0" name=""/>
        <dsp:cNvSpPr/>
      </dsp:nvSpPr>
      <dsp:spPr>
        <a:xfrm>
          <a:off x="5850786" y="1244193"/>
          <a:ext cx="248393" cy="2483934"/>
        </a:xfrm>
        <a:custGeom>
          <a:avLst/>
          <a:gdLst/>
          <a:ahLst/>
          <a:cxnLst/>
          <a:rect l="0" t="0" r="0" b="0"/>
          <a:pathLst>
            <a:path>
              <a:moveTo>
                <a:pt x="0" y="0"/>
              </a:moveTo>
              <a:lnTo>
                <a:pt x="0" y="2483934"/>
              </a:lnTo>
              <a:lnTo>
                <a:pt x="248393" y="2483934"/>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A019106-7E84-4CDA-B03E-FEBCC62C90C6}">
      <dsp:nvSpPr>
        <dsp:cNvPr id="0" name=""/>
        <dsp:cNvSpPr/>
      </dsp:nvSpPr>
      <dsp:spPr>
        <a:xfrm>
          <a:off x="6099179" y="3107144"/>
          <a:ext cx="2996896" cy="1241967"/>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The marketing team needs to implement robust consent mechanisms, maintain proper documentation, and ensure ongoing compliance. This can divert resources from other marketing initiatives, impacting the team's ability to innovate and stay competitive in the market </a:t>
          </a:r>
          <a:r>
            <a:rPr lang="en-GB" sz="1000" b="0" i="0" kern="1200" dirty="0"/>
            <a:t>(</a:t>
          </a:r>
          <a:r>
            <a:rPr lang="en-GB" sz="1000" b="0" i="0" kern="1200" dirty="0" err="1"/>
            <a:t>Birkinbine</a:t>
          </a:r>
          <a:r>
            <a:rPr lang="en-GB" sz="1000" b="0" i="0" kern="1200" dirty="0"/>
            <a:t> and </a:t>
          </a:r>
          <a:r>
            <a:rPr lang="en-GB" sz="1000" b="0" i="0" kern="1200" dirty="0" err="1"/>
            <a:t>Bilić</a:t>
          </a:r>
          <a:r>
            <a:rPr lang="en-GB" sz="1000" b="0" i="0" kern="1200" dirty="0"/>
            <a:t>, 2022)</a:t>
          </a:r>
          <a:endParaRPr lang="en-PK" sz="1000" kern="1200" dirty="0"/>
        </a:p>
      </dsp:txBody>
      <dsp:txXfrm>
        <a:off x="6135555" y="3143520"/>
        <a:ext cx="2924144" cy="11692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4F23A-7364-4E73-BB45-D28372400AC7}">
      <dsp:nvSpPr>
        <dsp:cNvPr id="0" name=""/>
        <dsp:cNvSpPr/>
      </dsp:nvSpPr>
      <dsp:spPr>
        <a:xfrm>
          <a:off x="0" y="87117"/>
          <a:ext cx="10783668" cy="38610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US" sz="2500" b="1" i="0" kern="1200" dirty="0"/>
            <a:t>Reputation and Trust</a:t>
          </a:r>
        </a:p>
        <a:p>
          <a:pPr marL="0" lvl="0" indent="0" algn="l" defTabSz="1111250">
            <a:lnSpc>
              <a:spcPct val="90000"/>
            </a:lnSpc>
            <a:spcBef>
              <a:spcPct val="0"/>
            </a:spcBef>
            <a:spcAft>
              <a:spcPct val="35000"/>
            </a:spcAft>
            <a:buFont typeface="+mj-lt"/>
            <a:buNone/>
          </a:pPr>
          <a:r>
            <a:rPr lang="en-US" sz="2500" b="0" i="0" kern="1200" dirty="0"/>
            <a:t>GDPR has increased consumer scrutiny and awareness regarding data privacy, and any missteps or perceived violations can significantly impact Amazon's reputation and trust. It is essential for the marketing department to uphold the highest standards of transparency, consent management, and data protection. Building and maintaining consumer trust requires Amazon to communicate its commitment to GDPR compliance, implement privacy-enhancing measures, and be responsive to consumer concerns. Failure to do so may result in reputational damage and loss of customer trust </a:t>
          </a:r>
          <a:r>
            <a:rPr lang="en-GB" sz="2500" b="0" i="0" kern="1200" dirty="0"/>
            <a:t>(Hatem and </a:t>
          </a:r>
          <a:r>
            <a:rPr lang="en-GB" sz="2500" b="0" i="0" kern="1200" dirty="0" err="1"/>
            <a:t>Alshmrani</a:t>
          </a:r>
          <a:r>
            <a:rPr lang="en-GB" sz="2500" b="0" i="0" kern="1200" dirty="0"/>
            <a:t>, 2021)</a:t>
          </a:r>
          <a:r>
            <a:rPr lang="en-US" sz="2500" b="0" i="0" kern="1200" dirty="0"/>
            <a:t>.</a:t>
          </a:r>
          <a:endParaRPr lang="en-PK" sz="2500" kern="1200" dirty="0"/>
        </a:p>
      </dsp:txBody>
      <dsp:txXfrm>
        <a:off x="188478" y="275595"/>
        <a:ext cx="10406712" cy="34840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497745-639D-4A5A-B957-BAFDB0BD85EF}">
      <dsp:nvSpPr>
        <dsp:cNvPr id="0" name=""/>
        <dsp:cNvSpPr/>
      </dsp:nvSpPr>
      <dsp:spPr>
        <a:xfrm>
          <a:off x="11105" y="784286"/>
          <a:ext cx="2133102" cy="20608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fi-FI" sz="2000" b="1" kern="1200" dirty="0"/>
            <a:t>Transparency and Consent Management</a:t>
          </a:r>
          <a:endParaRPr lang="en-PK" sz="2000" b="1" kern="1200" dirty="0"/>
        </a:p>
      </dsp:txBody>
      <dsp:txXfrm>
        <a:off x="71466" y="844647"/>
        <a:ext cx="2012380" cy="1940170"/>
      </dsp:txXfrm>
    </dsp:sp>
    <dsp:sp modelId="{2EECD092-EEEC-425A-AC9E-9867EC11D026}">
      <dsp:nvSpPr>
        <dsp:cNvPr id="0" name=""/>
        <dsp:cNvSpPr/>
      </dsp:nvSpPr>
      <dsp:spPr>
        <a:xfrm>
          <a:off x="2357518" y="1550227"/>
          <a:ext cx="452217" cy="52900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PK" sz="1100" kern="1200"/>
        </a:p>
      </dsp:txBody>
      <dsp:txXfrm>
        <a:off x="2357518" y="1656029"/>
        <a:ext cx="316552" cy="317405"/>
      </dsp:txXfrm>
    </dsp:sp>
    <dsp:sp modelId="{BBF070A0-087D-4C8F-BC74-BDB467D61187}">
      <dsp:nvSpPr>
        <dsp:cNvPr id="0" name=""/>
        <dsp:cNvSpPr/>
      </dsp:nvSpPr>
      <dsp:spPr>
        <a:xfrm>
          <a:off x="2997448" y="2"/>
          <a:ext cx="2133102" cy="3629459"/>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US" sz="1400" kern="1200" dirty="0"/>
            <a:t>Amazon can prioritize transparency by clearly communicating their data collection and usage practices to customers. They can provide easily understandable privacy policies, consent forms, and opt-in mechanisms to ensure explicit consent. This approach can enhance customer trust and loyalty while ensuring compliance with GDPR regulations.</a:t>
          </a:r>
          <a:endParaRPr lang="en-PK" sz="1400" kern="1200" dirty="0"/>
        </a:p>
      </dsp:txBody>
      <dsp:txXfrm>
        <a:off x="3059924" y="62478"/>
        <a:ext cx="2008150" cy="3504507"/>
      </dsp:txXfrm>
    </dsp:sp>
    <dsp:sp modelId="{A6E62690-97CF-463B-AA33-A57F65D111E6}">
      <dsp:nvSpPr>
        <dsp:cNvPr id="0" name=""/>
        <dsp:cNvSpPr/>
      </dsp:nvSpPr>
      <dsp:spPr>
        <a:xfrm>
          <a:off x="5343861" y="1550227"/>
          <a:ext cx="452217" cy="529009"/>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PK" sz="1100" kern="1200"/>
        </a:p>
      </dsp:txBody>
      <dsp:txXfrm>
        <a:off x="5343861" y="1656029"/>
        <a:ext cx="316552" cy="317405"/>
      </dsp:txXfrm>
    </dsp:sp>
    <dsp:sp modelId="{DEBE5D3D-942F-4F19-A507-104350895BD1}">
      <dsp:nvSpPr>
        <dsp:cNvPr id="0" name=""/>
        <dsp:cNvSpPr/>
      </dsp:nvSpPr>
      <dsp:spPr>
        <a:xfrm>
          <a:off x="5983792" y="64600"/>
          <a:ext cx="2133102" cy="350026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The challenge lies in striking a balance between being transparent and overwhelming customers with information. Long and complex privacy policies may deter customers from engaging with consent forms, leading to incomplete or inaccurate data collection. Additionally, customers may not fully understand the implications of their consent, potentially impacting their buying behavior </a:t>
          </a:r>
          <a:r>
            <a:rPr lang="en-GB" sz="1300" kern="1200" dirty="0"/>
            <a:t>(Agnihotri and Bhattacharya, 2022)</a:t>
          </a:r>
          <a:endParaRPr lang="en-PK" sz="1300" kern="1200" dirty="0"/>
        </a:p>
      </dsp:txBody>
      <dsp:txXfrm>
        <a:off x="6046268" y="127076"/>
        <a:ext cx="2008150" cy="33753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B2CEA-D258-4C5D-B5AB-441D3A79BBBC}">
      <dsp:nvSpPr>
        <dsp:cNvPr id="0" name=""/>
        <dsp:cNvSpPr/>
      </dsp:nvSpPr>
      <dsp:spPr>
        <a:xfrm rot="16200000">
          <a:off x="-505650" y="506933"/>
          <a:ext cx="4351338" cy="3337470"/>
        </a:xfrm>
        <a:prstGeom prst="flowChartManualOperati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a:lnSpc>
              <a:spcPct val="90000"/>
            </a:lnSpc>
            <a:spcBef>
              <a:spcPct val="0"/>
            </a:spcBef>
            <a:spcAft>
              <a:spcPct val="35000"/>
            </a:spcAft>
            <a:buFont typeface="+mj-lt"/>
            <a:buNone/>
          </a:pPr>
          <a:r>
            <a:rPr lang="en-US" sz="2000" b="1" i="0" kern="1200" dirty="0"/>
            <a:t>Personalization through Contextual Advertising</a:t>
          </a:r>
          <a:endParaRPr lang="en-PK" sz="2000" b="1" kern="1200" dirty="0"/>
        </a:p>
      </dsp:txBody>
      <dsp:txXfrm rot="5400000">
        <a:off x="1284" y="870267"/>
        <a:ext cx="3337470" cy="2610802"/>
      </dsp:txXfrm>
    </dsp:sp>
    <dsp:sp modelId="{CDAD7931-00EE-44B8-9370-40E9E8DD5F68}">
      <dsp:nvSpPr>
        <dsp:cNvPr id="0" name=""/>
        <dsp:cNvSpPr/>
      </dsp:nvSpPr>
      <dsp:spPr>
        <a:xfrm rot="16200000">
          <a:off x="3082131" y="506933"/>
          <a:ext cx="4351338" cy="3337470"/>
        </a:xfrm>
        <a:prstGeom prst="flowChartManualOperation">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6862" bIns="0" numCol="1" spcCol="1270" anchor="ctr" anchorCtr="0">
          <a:noAutofit/>
        </a:bodyPr>
        <a:lstStyle/>
        <a:p>
          <a:pPr marL="0" lvl="0" indent="0" algn="ctr" defTabSz="666750">
            <a:lnSpc>
              <a:spcPct val="90000"/>
            </a:lnSpc>
            <a:spcBef>
              <a:spcPct val="0"/>
            </a:spcBef>
            <a:spcAft>
              <a:spcPct val="35000"/>
            </a:spcAft>
            <a:buFont typeface="+mj-lt"/>
            <a:buNone/>
          </a:pPr>
          <a:r>
            <a:rPr lang="en-US" sz="1500" b="0" i="0" kern="1200" dirty="0"/>
            <a:t>Amazon can focus on contextual advertising, which relies on non-personal data such as website context or product category. By utilizing machine learning algorithms, they can deliver targeted ads without relying heavily on personal data. This approach respects privacy preferences while maintaining a degree of personalization, potentially mitigating the impact of GDPR on consumer buying behavior. </a:t>
          </a:r>
          <a:endParaRPr lang="en-PK" sz="1500" kern="1200" dirty="0"/>
        </a:p>
      </dsp:txBody>
      <dsp:txXfrm rot="5400000">
        <a:off x="3589065" y="870267"/>
        <a:ext cx="3337470" cy="2610802"/>
      </dsp:txXfrm>
    </dsp:sp>
    <dsp:sp modelId="{7DBDA7A9-001C-4624-856B-03E8177D4DF9}">
      <dsp:nvSpPr>
        <dsp:cNvPr id="0" name=""/>
        <dsp:cNvSpPr/>
      </dsp:nvSpPr>
      <dsp:spPr>
        <a:xfrm rot="16200000">
          <a:off x="6669912" y="506933"/>
          <a:ext cx="4351338" cy="3337470"/>
        </a:xfrm>
        <a:prstGeom prst="flowChartManualOperation">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6862" bIns="0" numCol="1" spcCol="1270" anchor="ctr" anchorCtr="0">
          <a:noAutofit/>
        </a:bodyPr>
        <a:lstStyle/>
        <a:p>
          <a:pPr marL="0" lvl="0" indent="0" algn="ctr" defTabSz="666750">
            <a:lnSpc>
              <a:spcPct val="90000"/>
            </a:lnSpc>
            <a:spcBef>
              <a:spcPct val="0"/>
            </a:spcBef>
            <a:spcAft>
              <a:spcPct val="35000"/>
            </a:spcAft>
            <a:buFont typeface="+mj-lt"/>
            <a:buNone/>
          </a:pPr>
          <a:r>
            <a:rPr lang="en-US" sz="1500" b="0" i="0" kern="1200" dirty="0"/>
            <a:t> The challenge lies in striking the right balance between personalization and relevance. Without access to detailed consumer data, there is a risk of delivering less relevant or timely ads, which may result in decreased engagement and lower conversion rates. It may also limit Amazon's ability to cross-sell and upsell effectively </a:t>
          </a:r>
          <a:r>
            <a:rPr lang="en-GB" sz="1500" b="0" i="0" kern="1200" dirty="0"/>
            <a:t>(</a:t>
          </a:r>
          <a:r>
            <a:rPr lang="en-GB" sz="1500" b="0" i="0" kern="1200" dirty="0" err="1"/>
            <a:t>Purkayastha</a:t>
          </a:r>
          <a:r>
            <a:rPr lang="en-GB" sz="1500" b="0" i="0" kern="1200" dirty="0"/>
            <a:t> and </a:t>
          </a:r>
          <a:r>
            <a:rPr lang="en-GB" sz="1500" b="0" i="0" kern="1200" dirty="0" err="1"/>
            <a:t>Tangirala</a:t>
          </a:r>
          <a:r>
            <a:rPr lang="en-GB" sz="1500" b="0" i="0" kern="1200" dirty="0"/>
            <a:t>, 2019)</a:t>
          </a:r>
          <a:r>
            <a:rPr lang="en-US" sz="1500" b="0" i="0" kern="1200" dirty="0"/>
            <a:t>.</a:t>
          </a:r>
          <a:endParaRPr lang="en-PK" sz="1500" kern="1200" dirty="0"/>
        </a:p>
      </dsp:txBody>
      <dsp:txXfrm rot="5400000">
        <a:off x="7176846" y="870267"/>
        <a:ext cx="3337470" cy="26108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D301C-8FA3-44D2-8B7B-C9F2D7F30984}">
      <dsp:nvSpPr>
        <dsp:cNvPr id="0" name=""/>
        <dsp:cNvSpPr/>
      </dsp:nvSpPr>
      <dsp:spPr>
        <a:xfrm>
          <a:off x="1977525" y="1178"/>
          <a:ext cx="2485132" cy="124256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US" sz="2100" b="0" i="0" kern="1200" dirty="0"/>
            <a:t>Emphasis on Value Exchange and Customer Experience</a:t>
          </a:r>
          <a:endParaRPr lang="en-PK" sz="2100" kern="1200" dirty="0"/>
        </a:p>
      </dsp:txBody>
      <dsp:txXfrm>
        <a:off x="2013919" y="37572"/>
        <a:ext cx="2412344" cy="1169778"/>
      </dsp:txXfrm>
    </dsp:sp>
    <dsp:sp modelId="{631CFBE0-24D2-4B78-B324-3A8D3AEFCB5E}">
      <dsp:nvSpPr>
        <dsp:cNvPr id="0" name=""/>
        <dsp:cNvSpPr/>
      </dsp:nvSpPr>
      <dsp:spPr>
        <a:xfrm>
          <a:off x="2226038" y="1243744"/>
          <a:ext cx="248513" cy="931924"/>
        </a:xfrm>
        <a:custGeom>
          <a:avLst/>
          <a:gdLst/>
          <a:ahLst/>
          <a:cxnLst/>
          <a:rect l="0" t="0" r="0" b="0"/>
          <a:pathLst>
            <a:path>
              <a:moveTo>
                <a:pt x="0" y="0"/>
              </a:moveTo>
              <a:lnTo>
                <a:pt x="0" y="931924"/>
              </a:lnTo>
              <a:lnTo>
                <a:pt x="248513" y="931924"/>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E76FFF-DE43-4CFB-874A-BED06E09D907}">
      <dsp:nvSpPr>
        <dsp:cNvPr id="0" name=""/>
        <dsp:cNvSpPr/>
      </dsp:nvSpPr>
      <dsp:spPr>
        <a:xfrm>
          <a:off x="2474551" y="1554385"/>
          <a:ext cx="2609388" cy="124256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Amazon can focus on delivering exceptional customer experiences and value exchanges to incentivize customers to share their data willingly. By providing personalized recommendations, exclusive offers, and tailored services, Amazon can encourage customers to provide consent for data collection, enabling them to enhance the customer experience.</a:t>
          </a:r>
          <a:endParaRPr lang="en-PK" sz="1000" kern="1200" dirty="0"/>
        </a:p>
      </dsp:txBody>
      <dsp:txXfrm>
        <a:off x="2510945" y="1590779"/>
        <a:ext cx="2536600" cy="1169778"/>
      </dsp:txXfrm>
    </dsp:sp>
    <dsp:sp modelId="{1D4DACC7-A865-4E72-9720-45254A282838}">
      <dsp:nvSpPr>
        <dsp:cNvPr id="0" name=""/>
        <dsp:cNvSpPr/>
      </dsp:nvSpPr>
      <dsp:spPr>
        <a:xfrm>
          <a:off x="2226038" y="1243744"/>
          <a:ext cx="248513" cy="2485132"/>
        </a:xfrm>
        <a:custGeom>
          <a:avLst/>
          <a:gdLst/>
          <a:ahLst/>
          <a:cxnLst/>
          <a:rect l="0" t="0" r="0" b="0"/>
          <a:pathLst>
            <a:path>
              <a:moveTo>
                <a:pt x="0" y="0"/>
              </a:moveTo>
              <a:lnTo>
                <a:pt x="0" y="2485132"/>
              </a:lnTo>
              <a:lnTo>
                <a:pt x="248513" y="2485132"/>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105511-0120-42E3-8FD7-3D64C97B7DFF}">
      <dsp:nvSpPr>
        <dsp:cNvPr id="0" name=""/>
        <dsp:cNvSpPr/>
      </dsp:nvSpPr>
      <dsp:spPr>
        <a:xfrm>
          <a:off x="2474551" y="3107593"/>
          <a:ext cx="2637560" cy="124256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The challenge lies in ensuring that the value exchange is significant enough for customers to willingly share their data. If the perceived value does not outweigh privacy concerns, customers may opt out of data sharing, limiting Amazon's ability to personalize and tailor their offerings effectively.</a:t>
          </a:r>
          <a:endParaRPr lang="en-PK" sz="1000" kern="1200" dirty="0"/>
        </a:p>
      </dsp:txBody>
      <dsp:txXfrm>
        <a:off x="2510945" y="3143987"/>
        <a:ext cx="2564772" cy="1169778"/>
      </dsp:txXfrm>
    </dsp:sp>
    <dsp:sp modelId="{7D2CD087-CF9F-4710-A177-B884038D165C}">
      <dsp:nvSpPr>
        <dsp:cNvPr id="0" name=""/>
        <dsp:cNvSpPr/>
      </dsp:nvSpPr>
      <dsp:spPr>
        <a:xfrm>
          <a:off x="5236368" y="1178"/>
          <a:ext cx="2485132" cy="124256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US" sz="2100" b="0" i="0" kern="1200" dirty="0"/>
            <a:t>Enhanced Data Security and Privacy Measures</a:t>
          </a:r>
          <a:endParaRPr lang="en-PK" sz="2100" kern="1200" dirty="0"/>
        </a:p>
      </dsp:txBody>
      <dsp:txXfrm>
        <a:off x="5272762" y="37572"/>
        <a:ext cx="2412344" cy="1169778"/>
      </dsp:txXfrm>
    </dsp:sp>
    <dsp:sp modelId="{8E06C892-0DF9-4353-8CC9-F9A858F4CC30}">
      <dsp:nvSpPr>
        <dsp:cNvPr id="0" name=""/>
        <dsp:cNvSpPr/>
      </dsp:nvSpPr>
      <dsp:spPr>
        <a:xfrm>
          <a:off x="5484881" y="1243744"/>
          <a:ext cx="248513" cy="931924"/>
        </a:xfrm>
        <a:custGeom>
          <a:avLst/>
          <a:gdLst/>
          <a:ahLst/>
          <a:cxnLst/>
          <a:rect l="0" t="0" r="0" b="0"/>
          <a:pathLst>
            <a:path>
              <a:moveTo>
                <a:pt x="0" y="0"/>
              </a:moveTo>
              <a:lnTo>
                <a:pt x="0" y="931924"/>
              </a:lnTo>
              <a:lnTo>
                <a:pt x="248513" y="931924"/>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9A1D9DB-1CD5-465E-9B6A-16EBA28CD198}">
      <dsp:nvSpPr>
        <dsp:cNvPr id="0" name=""/>
        <dsp:cNvSpPr/>
      </dsp:nvSpPr>
      <dsp:spPr>
        <a:xfrm>
          <a:off x="5733394" y="1554385"/>
          <a:ext cx="2734022" cy="124256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Amazon can invest in robust data security and privacy measures to address consumer concerns and comply with GDPR. Implementing state-of-the-art encryption, secure data storage, and strict access controls can instill confidence in customers regarding the protection of their data.</a:t>
          </a:r>
          <a:endParaRPr lang="en-PK" sz="1000" kern="1200" dirty="0"/>
        </a:p>
      </dsp:txBody>
      <dsp:txXfrm>
        <a:off x="5769788" y="1590779"/>
        <a:ext cx="2661234" cy="1169778"/>
      </dsp:txXfrm>
    </dsp:sp>
    <dsp:sp modelId="{754F2627-EF0B-410B-A0E3-48BBDB9F2347}">
      <dsp:nvSpPr>
        <dsp:cNvPr id="0" name=""/>
        <dsp:cNvSpPr/>
      </dsp:nvSpPr>
      <dsp:spPr>
        <a:xfrm>
          <a:off x="5484881" y="1243744"/>
          <a:ext cx="248513" cy="2485132"/>
        </a:xfrm>
        <a:custGeom>
          <a:avLst/>
          <a:gdLst/>
          <a:ahLst/>
          <a:cxnLst/>
          <a:rect l="0" t="0" r="0" b="0"/>
          <a:pathLst>
            <a:path>
              <a:moveTo>
                <a:pt x="0" y="0"/>
              </a:moveTo>
              <a:lnTo>
                <a:pt x="0" y="2485132"/>
              </a:lnTo>
              <a:lnTo>
                <a:pt x="248513" y="2485132"/>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A91E08-15D5-4124-8EDA-F902D61FF173}">
      <dsp:nvSpPr>
        <dsp:cNvPr id="0" name=""/>
        <dsp:cNvSpPr/>
      </dsp:nvSpPr>
      <dsp:spPr>
        <a:xfrm>
          <a:off x="5733394" y="3107593"/>
          <a:ext cx="2804680" cy="124256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b="0" i="0" kern="1200" dirty="0"/>
            <a:t>The challenge lies in maintaining a strong security posture consistently. As data breaches and privacy incidents continue to occur in the digital landscape, any security lapses can lead to severe reputational damage. It requires ongoing investments in technology, training, and monitoring to stay ahead of potential threats </a:t>
          </a:r>
          <a:r>
            <a:rPr lang="en-GB" sz="1000" b="0" i="0" kern="1200" dirty="0"/>
            <a:t>(Kenny, 2019)</a:t>
          </a:r>
          <a:r>
            <a:rPr lang="en-US" sz="1000" b="0" i="0" kern="1200" dirty="0"/>
            <a:t>.</a:t>
          </a:r>
          <a:endParaRPr lang="en-PK" sz="1000" kern="1200" dirty="0"/>
        </a:p>
      </dsp:txBody>
      <dsp:txXfrm>
        <a:off x="5769788" y="3143987"/>
        <a:ext cx="2731892" cy="11697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E2B79-2A64-426F-8702-26020E953552}">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61C669-490C-40FD-8F72-E2909D6F068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3D2CF0-A0D2-4CB1-B447-4E457FD41D2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00100">
            <a:lnSpc>
              <a:spcPct val="100000"/>
            </a:lnSpc>
            <a:spcBef>
              <a:spcPct val="0"/>
            </a:spcBef>
            <a:spcAft>
              <a:spcPct val="35000"/>
            </a:spcAft>
            <a:buNone/>
          </a:pPr>
          <a:r>
            <a:rPr lang="en-US" sz="1800" kern="1200"/>
            <a:t>Amazon can respond to the challenges posed by changes in consumer buying behavior due to GDPR by focusing on transparency and consent management, contextual advertising, emphasizing value exchange, and enhancing data security and privacy measures. </a:t>
          </a:r>
        </a:p>
      </dsp:txBody>
      <dsp:txXfrm>
        <a:off x="1435590" y="531"/>
        <a:ext cx="9080009" cy="1242935"/>
      </dsp:txXfrm>
    </dsp:sp>
    <dsp:sp modelId="{799B4EE2-260F-4B6A-826F-A969B3D79E90}">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3CB0D-F5EA-4AE7-BBFF-C67BD8A40458}">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79408-040D-4BC3-9ED2-9DC3FEFFED43}">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00100">
            <a:lnSpc>
              <a:spcPct val="100000"/>
            </a:lnSpc>
            <a:spcBef>
              <a:spcPct val="0"/>
            </a:spcBef>
            <a:spcAft>
              <a:spcPct val="35000"/>
            </a:spcAft>
            <a:buNone/>
          </a:pPr>
          <a:r>
            <a:rPr lang="en-US" sz="1800" kern="1200"/>
            <a:t>Each method has its strengths and weaknesses, and it is crucial for Amazon to strike a balance between privacy protection and personalized customer experiences. </a:t>
          </a:r>
        </a:p>
      </dsp:txBody>
      <dsp:txXfrm>
        <a:off x="1435590" y="1554201"/>
        <a:ext cx="9080009" cy="1242935"/>
      </dsp:txXfrm>
    </dsp:sp>
    <dsp:sp modelId="{7AEF26EB-CB66-4262-BB9A-534F78108ED0}">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4B8A1-29C0-4AB9-B88B-A99018B271A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3C459C-0E7D-4F0B-9722-951F0749B01F}">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00100">
            <a:lnSpc>
              <a:spcPct val="100000"/>
            </a:lnSpc>
            <a:spcBef>
              <a:spcPct val="0"/>
            </a:spcBef>
            <a:spcAft>
              <a:spcPct val="35000"/>
            </a:spcAft>
            <a:buNone/>
          </a:pPr>
          <a:r>
            <a:rPr lang="en-US" sz="1800" kern="1200" dirty="0"/>
            <a:t>By critically evaluating these methods, Amazon can determine the most effective strategies to navigate the challenges, meet regulatory requirements, and maintain customer trust while delivering compelling marketing experiences </a:t>
          </a:r>
          <a:r>
            <a:rPr lang="it-IT" sz="1800" kern="1200" dirty="0"/>
            <a:t>(Moreschi, Pereira and Cozman, 2020)</a:t>
          </a:r>
          <a:r>
            <a:rPr lang="en-US" sz="1800" kern="1200" dirty="0"/>
            <a:t>.</a:t>
          </a: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87987-9601-028C-0507-607853975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F141D5B8-1D48-9AF2-E833-C8EE7F6226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B5A2BB64-0610-3DDC-5015-D9CA2B8B06BB}"/>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28350EC7-44F9-74D0-7D79-A8AF16559A0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79693673-B956-5E2E-1651-8BD0FFB6B3DF}"/>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167282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B526B-80E7-7171-4BC3-1153F3FE1811}"/>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175C7352-B0B4-8B01-033A-8C33C907E6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FAB4262D-CD3B-FD56-F424-16B54CE5BAEE}"/>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C3EDA370-9CE1-04F7-7016-04D908DE0954}"/>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92C961A1-F83D-D0E0-D979-2E0BB55BB2F5}"/>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910894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C59C6-4B3F-3E14-4E98-2C81CCBB25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B22927A0-FADC-3C5C-51DA-2B673FBF7E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EC0D80-8C13-0D16-4BDD-240E37E5D7F2}"/>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93840B05-403E-478A-31FC-EA02116DEFF7}"/>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6B843C87-2A77-4FBE-E72B-15BB2598E460}"/>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1183676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B5CDB-DC3B-D192-8A77-4D63F394BBD0}"/>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8FAB1766-E14E-284A-7582-7B6CC9360F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B61D9899-6DCA-8F94-BA17-201992A4BD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EAA76A8F-30EB-3674-865D-1AB94A41E5B6}"/>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6" name="Footer Placeholder 5">
            <a:extLst>
              <a:ext uri="{FF2B5EF4-FFF2-40B4-BE49-F238E27FC236}">
                <a16:creationId xmlns:a16="http://schemas.microsoft.com/office/drawing/2014/main" id="{CAB1100F-960A-395A-BE0F-04EE455947F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F58E8A5B-01D9-5CE7-D684-05DC35BD8675}"/>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553680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5EA70-91AF-AB5D-B806-B928956A3861}"/>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D3FEAE6B-B8B4-BCAC-39F7-42AE50E671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C07E10-87AB-24E7-6526-25F0D8232C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49FBC388-5830-2F19-CFA2-B537AAF0BE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54EE05-AA9F-EF8A-7900-C07B6F19BA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BD557802-DDAB-3629-C54B-FA3BCA12B23C}"/>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8" name="Footer Placeholder 7">
            <a:extLst>
              <a:ext uri="{FF2B5EF4-FFF2-40B4-BE49-F238E27FC236}">
                <a16:creationId xmlns:a16="http://schemas.microsoft.com/office/drawing/2014/main" id="{F73215C6-9002-D0AE-AE9B-163C6FFE852A}"/>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B27DCEDE-A646-7979-37AD-948DAB406E12}"/>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4108031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7975D-CB31-1236-EAB9-7C869268830E}"/>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6A212529-4916-B7B0-F537-F708D2C9FA25}"/>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4" name="Footer Placeholder 3">
            <a:extLst>
              <a:ext uri="{FF2B5EF4-FFF2-40B4-BE49-F238E27FC236}">
                <a16:creationId xmlns:a16="http://schemas.microsoft.com/office/drawing/2014/main" id="{762AECD4-9198-DB76-74A7-3B02DC19712B}"/>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DB75E877-D217-6771-BDED-2D9D618686E5}"/>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312517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88A1A3-A4FA-E0D7-7140-96D88822B9A6}"/>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3" name="Footer Placeholder 2">
            <a:extLst>
              <a:ext uri="{FF2B5EF4-FFF2-40B4-BE49-F238E27FC236}">
                <a16:creationId xmlns:a16="http://schemas.microsoft.com/office/drawing/2014/main" id="{539E3E0E-4B1A-1E02-5EE3-5337198E85DC}"/>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C7010E20-F656-B490-B09A-395EAEC7BB5C}"/>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1853203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C3BAA-8839-867C-5381-3359747E13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9EDBAEB9-52F9-0483-8695-BDEE49065B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AB89667F-9FF0-6D15-E9CA-9E2DE1D25A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0A4957-B91B-E186-949A-F9CA06B108E3}"/>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6" name="Footer Placeholder 5">
            <a:extLst>
              <a:ext uri="{FF2B5EF4-FFF2-40B4-BE49-F238E27FC236}">
                <a16:creationId xmlns:a16="http://schemas.microsoft.com/office/drawing/2014/main" id="{6EE205E2-6670-3292-6C0D-0B2452D87E5B}"/>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7B4019B5-1C80-DEB9-DF37-71B62ADCFB0A}"/>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2023682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F6AC7-83A6-0001-B9A3-34248B7565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C10EE425-D69A-D55E-E81F-16C0881DE7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553801FB-3A32-DECB-A628-659FE2D971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8B1FB4-CE59-A449-C4EB-F22A6E30237E}"/>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6" name="Footer Placeholder 5">
            <a:extLst>
              <a:ext uri="{FF2B5EF4-FFF2-40B4-BE49-F238E27FC236}">
                <a16:creationId xmlns:a16="http://schemas.microsoft.com/office/drawing/2014/main" id="{E3B8B2C5-4282-A0E3-AE3F-00472D165A0F}"/>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45497A54-AE5D-4B4F-8303-BB581D1CB75C}"/>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2187323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C975-ADB0-E82C-8188-2C6F3F7DEFB5}"/>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16178ACF-BC85-0A9B-1562-3E90C4CF2A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99661DF-4751-B7AB-AE22-5A26B6A91F34}"/>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875F9FC4-43E4-36C3-6523-95DA682A3FB0}"/>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3B2FEE5-E547-82E8-F30B-1E7EAAE4EF62}"/>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491074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865BFF-E9EB-C4FD-D1B0-4D2CAF39C8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155B2827-7323-3496-C366-1229F0F7DE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25CB94C8-D38F-D92C-775A-26E51575D44D}"/>
              </a:ext>
            </a:extLst>
          </p:cNvPr>
          <p:cNvSpPr>
            <a:spLocks noGrp="1"/>
          </p:cNvSpPr>
          <p:nvPr>
            <p:ph type="dt" sz="half" idx="10"/>
          </p:nvPr>
        </p:nvSpPr>
        <p:spPr/>
        <p:txBody>
          <a:body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97C399F0-345E-3CA5-FE2C-B7E01A90538B}"/>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2AA97F54-44C6-7950-8430-431DC830428D}"/>
              </a:ext>
            </a:extLst>
          </p:cNvPr>
          <p:cNvSpPr>
            <a:spLocks noGrp="1"/>
          </p:cNvSpPr>
          <p:nvPr>
            <p:ph type="sldNum" sz="quarter" idx="12"/>
          </p:nvPr>
        </p:nvSpPr>
        <p:spPr/>
        <p:txBody>
          <a:bodyPr/>
          <a:lstStyle/>
          <a:p>
            <a:fld id="{3B4539FD-8EC9-46F8-96DE-9FB37AAB3C4F}" type="slidenum">
              <a:rPr lang="en-PK" smtClean="0"/>
              <a:t>‹#›</a:t>
            </a:fld>
            <a:endParaRPr lang="en-PK"/>
          </a:p>
        </p:txBody>
      </p:sp>
    </p:spTree>
    <p:extLst>
      <p:ext uri="{BB962C8B-B14F-4D97-AF65-F5344CB8AC3E}">
        <p14:creationId xmlns:p14="http://schemas.microsoft.com/office/powerpoint/2010/main" val="3177560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1BD34A-98BD-4B16-37F1-C5C8AE8FEC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712854DF-E8E5-8889-944C-514B0ECB4C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FC141FB2-186C-70A9-0FBC-79B4F44B5C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441A8F-19E1-4966-90A2-4A21AA88C358}" type="datetimeFigureOut">
              <a:rPr lang="en-PK" smtClean="0"/>
              <a:t>06/26/2023</a:t>
            </a:fld>
            <a:endParaRPr lang="en-PK"/>
          </a:p>
        </p:txBody>
      </p:sp>
      <p:sp>
        <p:nvSpPr>
          <p:cNvPr id="5" name="Footer Placeholder 4">
            <a:extLst>
              <a:ext uri="{FF2B5EF4-FFF2-40B4-BE49-F238E27FC236}">
                <a16:creationId xmlns:a16="http://schemas.microsoft.com/office/drawing/2014/main" id="{2A8D10D8-BE45-8843-E34F-C4F9E825F9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502C5810-3E52-A3F1-9606-B577A967DC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4539FD-8EC9-46F8-96DE-9FB37AAB3C4F}" type="slidenum">
              <a:rPr lang="en-PK" smtClean="0"/>
              <a:t>‹#›</a:t>
            </a:fld>
            <a:endParaRPr lang="en-PK"/>
          </a:p>
        </p:txBody>
      </p:sp>
    </p:spTree>
    <p:extLst>
      <p:ext uri="{BB962C8B-B14F-4D97-AF65-F5344CB8AC3E}">
        <p14:creationId xmlns:p14="http://schemas.microsoft.com/office/powerpoint/2010/main" val="14430475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paper">
            <a:extLst>
              <a:ext uri="{FF2B5EF4-FFF2-40B4-BE49-F238E27FC236}">
                <a16:creationId xmlns:a16="http://schemas.microsoft.com/office/drawing/2014/main" id="{A5EDBCBC-C1D1-B4B0-4548-38CA7DD633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1222" y="643467"/>
            <a:ext cx="8971005" cy="5571066"/>
          </a:xfrm>
          <a:prstGeom prst="rect">
            <a:avLst/>
          </a:prstGeom>
        </p:spPr>
      </p:pic>
    </p:spTree>
    <p:extLst>
      <p:ext uri="{BB962C8B-B14F-4D97-AF65-F5344CB8AC3E}">
        <p14:creationId xmlns:p14="http://schemas.microsoft.com/office/powerpoint/2010/main" val="407086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mazon Logo and symbol, meaning, history, PNG, brand">
            <a:extLst>
              <a:ext uri="{FF2B5EF4-FFF2-40B4-BE49-F238E27FC236}">
                <a16:creationId xmlns:a16="http://schemas.microsoft.com/office/drawing/2014/main" id="{CCFF35E6-F621-EF03-81AB-F6B2D4663233}"/>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r="-16" b="9985"/>
          <a:stretch/>
        </p:blipFill>
        <p:spPr bwMode="auto">
          <a:xfrm>
            <a:off x="-3047"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DEC88-BDA6-8E7F-052B-F74B84405F2F}"/>
              </a:ext>
            </a:extLst>
          </p:cNvPr>
          <p:cNvSpPr>
            <a:spLocks noGrp="1"/>
          </p:cNvSpPr>
          <p:nvPr>
            <p:ph type="ctrTitle"/>
          </p:nvPr>
        </p:nvSpPr>
        <p:spPr>
          <a:xfrm>
            <a:off x="1223889" y="-1068039"/>
            <a:ext cx="10058400" cy="3574778"/>
          </a:xfrm>
          <a:effectLst>
            <a:outerShdw blurRad="50800" dist="38100" dir="2700000" algn="tl" rotWithShape="0">
              <a:prstClr val="black">
                <a:alpha val="40000"/>
              </a:prstClr>
            </a:outerShdw>
          </a:effectLst>
        </p:spPr>
        <p:txBody>
          <a:bodyPr>
            <a:normAutofit/>
          </a:bodyPr>
          <a:lstStyle/>
          <a:p>
            <a:r>
              <a:rPr lang="fi-FI" sz="5200" b="1" dirty="0"/>
              <a:t>BMMB7012 Marketing Management</a:t>
            </a:r>
            <a:endParaRPr lang="en-PK" sz="5200" b="1" dirty="0"/>
          </a:p>
        </p:txBody>
      </p:sp>
      <p:sp>
        <p:nvSpPr>
          <p:cNvPr id="3" name="Subtitle 2">
            <a:extLst>
              <a:ext uri="{FF2B5EF4-FFF2-40B4-BE49-F238E27FC236}">
                <a16:creationId xmlns:a16="http://schemas.microsoft.com/office/drawing/2014/main" id="{459D8167-10B1-3394-5BF8-82BF6D60E25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PK">
              <a:solidFill>
                <a:srgbClr val="FFFFFF"/>
              </a:solidFill>
            </a:endParaRPr>
          </a:p>
        </p:txBody>
      </p:sp>
    </p:spTree>
    <p:extLst>
      <p:ext uri="{BB962C8B-B14F-4D97-AF65-F5344CB8AC3E}">
        <p14:creationId xmlns:p14="http://schemas.microsoft.com/office/powerpoint/2010/main" val="1873936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C8322-D9E7-F8A0-E3EC-7C5D1359DA87}"/>
              </a:ext>
            </a:extLst>
          </p:cNvPr>
          <p:cNvSpPr>
            <a:spLocks noGrp="1"/>
          </p:cNvSpPr>
          <p:nvPr>
            <p:ph type="title"/>
          </p:nvPr>
        </p:nvSpPr>
        <p:spPr>
          <a:xfrm>
            <a:off x="2363841" y="253742"/>
            <a:ext cx="7464318" cy="1476801"/>
          </a:xfrm>
        </p:spPr>
        <p:txBody>
          <a:bodyPr anchor="b">
            <a:normAutofit/>
          </a:bodyPr>
          <a:lstStyle/>
          <a:p>
            <a:pPr algn="ctr"/>
            <a:r>
              <a:rPr lang="en-US" sz="5000" b="1" dirty="0"/>
              <a:t>Introduction to Company</a:t>
            </a:r>
            <a:endParaRPr lang="en-PK" sz="5000" b="1" dirty="0"/>
          </a:p>
        </p:txBody>
      </p:sp>
      <p:pic>
        <p:nvPicPr>
          <p:cNvPr id="4" name="Picture 4" descr="Amazon Ecosystem: a brief overview - Research-Methodology">
            <a:extLst>
              <a:ext uri="{FF2B5EF4-FFF2-40B4-BE49-F238E27FC236}">
                <a16:creationId xmlns:a16="http://schemas.microsoft.com/office/drawing/2014/main" id="{0EF689EA-493A-F516-5EB8-8A227B0EC14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bwMode="auto">
          <a:xfrm>
            <a:off x="345802" y="3024481"/>
            <a:ext cx="4105480" cy="1970630"/>
          </a:xfrm>
          <a:prstGeom prst="rect">
            <a:avLst/>
          </a:prstGeom>
          <a:noFill/>
          <a:extLst>
            <a:ext uri="{909E8E84-426E-40DD-AFC4-6F175D3DCCD1}">
              <a14:hiddenFill xmlns:a14="http://schemas.microsoft.com/office/drawing/2010/main">
                <a:solidFill>
                  <a:srgbClr val="FFFFFF"/>
                </a:solidFill>
              </a14:hiddenFill>
            </a:ext>
          </a:extLst>
        </p:spPr>
      </p:pic>
      <p:sp>
        <p:nvSpPr>
          <p:cNvPr id="2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701861-515D-ECD2-CA7A-E701A99833A3}"/>
              </a:ext>
            </a:extLst>
          </p:cNvPr>
          <p:cNvSpPr>
            <a:spLocks noGrp="1"/>
          </p:cNvSpPr>
          <p:nvPr>
            <p:ph idx="1"/>
          </p:nvPr>
        </p:nvSpPr>
        <p:spPr>
          <a:xfrm>
            <a:off x="4797083" y="2649134"/>
            <a:ext cx="6760933" cy="3566541"/>
          </a:xfrm>
        </p:spPr>
        <p:txBody>
          <a:bodyPr anchor="t">
            <a:normAutofit fontScale="92500" lnSpcReduction="10000"/>
          </a:bodyPr>
          <a:lstStyle/>
          <a:p>
            <a:pPr algn="just"/>
            <a:r>
              <a:rPr lang="en-US" sz="1600" dirty="0"/>
              <a:t>Amazon is a multinational technology company founded by Jeff Bezos in 1994. It started as an online marketplace for books but has since evolved into a diverse conglomerate that offers a wide range of products and services. </a:t>
            </a:r>
          </a:p>
          <a:p>
            <a:pPr algn="just"/>
            <a:r>
              <a:rPr lang="en-US" sz="1600" dirty="0"/>
              <a:t>With its headquarters in Seattle, Washington, Amazon has become one of the world's largest e-commerce platforms, revolutionizing the way people shop. The company's primary focus is on customer-centricity, aiming to provide a seamless and convenient shopping experience. </a:t>
            </a:r>
          </a:p>
          <a:p>
            <a:pPr algn="just"/>
            <a:r>
              <a:rPr lang="en-US" sz="1600" dirty="0"/>
              <a:t>Amazon offers an extensive selection of products, including electronics, clothing, home goods, and more, all available for purchase through its user-friendly website and mobile applications. In addition to its e-commerce operations, Amazon has diversified into various sectors, such as cloud computing with Amazon Web Services (AWS), digital streaming services with Amazon Prime Video and Music, and even brick-and-mortar retail with its acquisition of Whole Foods Market. Amazon's commitment to innovation is evident through the introduction of groundbreaking technologies like Amazon Echo devices powered by the voice assistant Alexa (Baugh, Ben-David and Park, 2019). </a:t>
            </a:r>
            <a:endParaRPr lang="en-PK" sz="1600" dirty="0"/>
          </a:p>
        </p:txBody>
      </p:sp>
    </p:spTree>
    <p:extLst>
      <p:ext uri="{BB962C8B-B14F-4D97-AF65-F5344CB8AC3E}">
        <p14:creationId xmlns:p14="http://schemas.microsoft.com/office/powerpoint/2010/main" val="3671315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Amazon? Definition and Company History of Amazon.com">
            <a:extLst>
              <a:ext uri="{FF2B5EF4-FFF2-40B4-BE49-F238E27FC236}">
                <a16:creationId xmlns:a16="http://schemas.microsoft.com/office/drawing/2014/main" id="{8C50FB45-FAAD-1CCD-7BA6-BD2749DA9D2B}"/>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b="5999"/>
          <a:stretch/>
        </p:blipFill>
        <p:spPr bwMode="auto">
          <a:xfrm>
            <a:off x="1786597" y="337138"/>
            <a:ext cx="8209600" cy="5894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418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9A855-AF6E-B23B-0DF3-E5D032965A6E}"/>
              </a:ext>
            </a:extLst>
          </p:cNvPr>
          <p:cNvSpPr>
            <a:spLocks noGrp="1"/>
          </p:cNvSpPr>
          <p:nvPr>
            <p:ph type="title"/>
          </p:nvPr>
        </p:nvSpPr>
        <p:spPr/>
        <p:txBody>
          <a:bodyPr/>
          <a:lstStyle/>
          <a:p>
            <a:pPr algn="ctr"/>
            <a:r>
              <a:rPr lang="en-US" b="1" dirty="0"/>
              <a:t>Issues in Amazon</a:t>
            </a:r>
            <a:endParaRPr lang="en-PK" b="1" dirty="0"/>
          </a:p>
        </p:txBody>
      </p:sp>
      <p:graphicFrame>
        <p:nvGraphicFramePr>
          <p:cNvPr id="4" name="Content Placeholder 3">
            <a:extLst>
              <a:ext uri="{FF2B5EF4-FFF2-40B4-BE49-F238E27FC236}">
                <a16:creationId xmlns:a16="http://schemas.microsoft.com/office/drawing/2014/main" id="{8E43194D-9AE0-417A-F64C-27B847CA2F14}"/>
              </a:ext>
            </a:extLst>
          </p:cNvPr>
          <p:cNvGraphicFramePr>
            <a:graphicFrameLocks noGrp="1"/>
          </p:cNvGraphicFramePr>
          <p:nvPr>
            <p:ph idx="1"/>
            <p:extLst>
              <p:ext uri="{D42A27DB-BD31-4B8C-83A1-F6EECF244321}">
                <p14:modId xmlns:p14="http://schemas.microsoft.com/office/powerpoint/2010/main" val="5150964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564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9A855-AF6E-B23B-0DF3-E5D032965A6E}"/>
              </a:ext>
            </a:extLst>
          </p:cNvPr>
          <p:cNvSpPr>
            <a:spLocks noGrp="1"/>
          </p:cNvSpPr>
          <p:nvPr>
            <p:ph type="title"/>
          </p:nvPr>
        </p:nvSpPr>
        <p:spPr/>
        <p:txBody>
          <a:bodyPr/>
          <a:lstStyle/>
          <a:p>
            <a:pPr algn="ctr"/>
            <a:r>
              <a:rPr lang="en-US" b="1" dirty="0"/>
              <a:t>Issues in Amazon</a:t>
            </a:r>
            <a:endParaRPr lang="en-PK" b="1" dirty="0"/>
          </a:p>
        </p:txBody>
      </p:sp>
      <p:graphicFrame>
        <p:nvGraphicFramePr>
          <p:cNvPr id="4" name="Content Placeholder 3">
            <a:extLst>
              <a:ext uri="{FF2B5EF4-FFF2-40B4-BE49-F238E27FC236}">
                <a16:creationId xmlns:a16="http://schemas.microsoft.com/office/drawing/2014/main" id="{8E43194D-9AE0-417A-F64C-27B847CA2F14}"/>
              </a:ext>
            </a:extLst>
          </p:cNvPr>
          <p:cNvGraphicFramePr>
            <a:graphicFrameLocks noGrp="1"/>
          </p:cNvGraphicFramePr>
          <p:nvPr>
            <p:ph idx="1"/>
            <p:extLst>
              <p:ext uri="{D42A27DB-BD31-4B8C-83A1-F6EECF244321}">
                <p14:modId xmlns:p14="http://schemas.microsoft.com/office/powerpoint/2010/main" val="4099477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8729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3BCB8-FA58-AA3F-88FF-F674FA7D1F01}"/>
              </a:ext>
            </a:extLst>
          </p:cNvPr>
          <p:cNvSpPr>
            <a:spLocks noGrp="1"/>
          </p:cNvSpPr>
          <p:nvPr>
            <p:ph type="title"/>
          </p:nvPr>
        </p:nvSpPr>
        <p:spPr>
          <a:xfrm>
            <a:off x="838200" y="668377"/>
            <a:ext cx="10515600" cy="1325563"/>
          </a:xfrm>
        </p:spPr>
        <p:txBody>
          <a:bodyPr vert="horz" lIns="91440" tIns="45720" rIns="91440" bIns="45720" rtlCol="0" anchor="ctr">
            <a:normAutofit/>
          </a:bodyPr>
          <a:lstStyle/>
          <a:p>
            <a:r>
              <a:rPr lang="en-US" b="1" kern="1200" dirty="0">
                <a:solidFill>
                  <a:schemeClr val="tx1"/>
                </a:solidFill>
                <a:latin typeface="+mj-lt"/>
                <a:ea typeface="+mj-ea"/>
                <a:cs typeface="+mj-cs"/>
              </a:rPr>
              <a:t>Introduction to Chosen Issue</a:t>
            </a:r>
          </a:p>
        </p:txBody>
      </p:sp>
      <p:sp>
        <p:nvSpPr>
          <p:cNvPr id="3" name="Content Placeholder 2">
            <a:extLst>
              <a:ext uri="{FF2B5EF4-FFF2-40B4-BE49-F238E27FC236}">
                <a16:creationId xmlns:a16="http://schemas.microsoft.com/office/drawing/2014/main" id="{FEC90159-D613-41FF-45A2-B9CFD83B279D}"/>
              </a:ext>
            </a:extLst>
          </p:cNvPr>
          <p:cNvSpPr>
            <a:spLocks noGrp="1"/>
          </p:cNvSpPr>
          <p:nvPr>
            <p:ph idx="1"/>
          </p:nvPr>
        </p:nvSpPr>
        <p:spPr>
          <a:xfrm>
            <a:off x="838200" y="2177456"/>
            <a:ext cx="5097780" cy="3795748"/>
          </a:xfrm>
        </p:spPr>
        <p:txBody>
          <a:bodyPr vert="horz" lIns="91440" tIns="45720" rIns="91440" bIns="45720" rtlCol="0">
            <a:normAutofit/>
          </a:bodyPr>
          <a:lstStyle/>
          <a:p>
            <a:r>
              <a:rPr lang="en-US" sz="1300" dirty="0"/>
              <a:t>The issue identified is the changes in consumer buying behavior due to regulations on General Data Protection (GDPR). GDPR is a set of regulations implemented to protect individuals' personal data and privacy, requiring companies to obtain explicit consent for data collection and processing. This has significant implications for the marketing department at Amazon and its efforts to understand and target consumer preferences effectively.</a:t>
            </a:r>
          </a:p>
          <a:p>
            <a:r>
              <a:rPr lang="en-US" sz="1300" dirty="0"/>
              <a:t>Firstly, GDPR introduces stricter regulations on data collection and usage, making it more challenging for marketers to gather and utilize consumer data. Previously, marketers could rely on extensive data collection and analysis to personalize marketing campaigns, recommend products, and target specific consumer segments. However, GDPR's emphasis on privacy and consent means that marketers need to obtain explicit permission from consumers to access their data. This has led to a decrease in available data and has limited the marketing department's ability to create tailored marketing strategies </a:t>
            </a:r>
            <a:r>
              <a:rPr lang="da-DK" sz="1300" dirty="0"/>
              <a:t>(Bader Althafairi et al., 2019)</a:t>
            </a:r>
            <a:r>
              <a:rPr lang="en-US" sz="1300" dirty="0"/>
              <a:t>.</a:t>
            </a:r>
          </a:p>
        </p:txBody>
      </p:sp>
      <p:sp>
        <p:nvSpPr>
          <p:cNvPr id="5" name="TextBox 4">
            <a:extLst>
              <a:ext uri="{FF2B5EF4-FFF2-40B4-BE49-F238E27FC236}">
                <a16:creationId xmlns:a16="http://schemas.microsoft.com/office/drawing/2014/main" id="{D8EFBC9C-F057-0CBA-BC5A-993C10F1DFC5}"/>
              </a:ext>
            </a:extLst>
          </p:cNvPr>
          <p:cNvSpPr txBox="1"/>
          <p:nvPr/>
        </p:nvSpPr>
        <p:spPr>
          <a:xfrm>
            <a:off x="6256020" y="2177456"/>
            <a:ext cx="5097780" cy="3795748"/>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endParaRPr lang="en-US" sz="1700" dirty="0"/>
          </a:p>
        </p:txBody>
      </p:sp>
    </p:spTree>
    <p:extLst>
      <p:ext uri="{BB962C8B-B14F-4D97-AF65-F5344CB8AC3E}">
        <p14:creationId xmlns:p14="http://schemas.microsoft.com/office/powerpoint/2010/main" val="945131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3BCB8-FA58-AA3F-88FF-F674FA7D1F01}"/>
              </a:ext>
            </a:extLst>
          </p:cNvPr>
          <p:cNvSpPr>
            <a:spLocks noGrp="1"/>
          </p:cNvSpPr>
          <p:nvPr>
            <p:ph type="title"/>
          </p:nvPr>
        </p:nvSpPr>
        <p:spPr>
          <a:xfrm>
            <a:off x="838200" y="365125"/>
            <a:ext cx="10515600" cy="1306443"/>
          </a:xfrm>
        </p:spPr>
        <p:txBody>
          <a:bodyPr vert="horz" lIns="91440" tIns="45720" rIns="91440" bIns="45720" rtlCol="0">
            <a:normAutofit/>
          </a:bodyPr>
          <a:lstStyle/>
          <a:p>
            <a:r>
              <a:rPr lang="en-US" sz="4000" b="1" kern="1200">
                <a:latin typeface="+mj-lt"/>
                <a:ea typeface="+mj-ea"/>
                <a:cs typeface="+mj-cs"/>
              </a:rPr>
              <a:t>Introduction to Chosen Issue</a:t>
            </a:r>
          </a:p>
        </p:txBody>
      </p:sp>
      <p:sp>
        <p:nvSpPr>
          <p:cNvPr id="3" name="Content Placeholder 2">
            <a:extLst>
              <a:ext uri="{FF2B5EF4-FFF2-40B4-BE49-F238E27FC236}">
                <a16:creationId xmlns:a16="http://schemas.microsoft.com/office/drawing/2014/main" id="{FEC90159-D613-41FF-45A2-B9CFD83B279D}"/>
              </a:ext>
            </a:extLst>
          </p:cNvPr>
          <p:cNvSpPr>
            <a:spLocks noGrp="1"/>
          </p:cNvSpPr>
          <p:nvPr>
            <p:ph idx="1"/>
          </p:nvPr>
        </p:nvSpPr>
        <p:spPr>
          <a:xfrm>
            <a:off x="838200" y="1825625"/>
            <a:ext cx="4152774" cy="4303464"/>
          </a:xfrm>
        </p:spPr>
        <p:txBody>
          <a:bodyPr vert="horz" lIns="91440" tIns="45720" rIns="91440" bIns="45720" rtlCol="0">
            <a:normAutofit/>
          </a:bodyPr>
          <a:lstStyle/>
          <a:p>
            <a:pPr marL="0" indent="0" algn="just">
              <a:buNone/>
            </a:pPr>
            <a:r>
              <a:rPr lang="en-US" sz="1600" dirty="0"/>
              <a:t>Secondly, the introduction of GDPR has increased consumers' awareness of data privacy and their rights, leading to a change in their buying behavior. With more transparency and control over their personal data, consumers are now more cautious about sharing their information and are more likely to opt out of targeted advertising. This shift in consumer behavior poses a challenge for the marketing department at Amazon, as it relies heavily on targeted advertising to drive sales and increase customer engagement. The reduced ability to personalize marketing messages and target specific demographics may result in lower conversion rates and decreased effectiveness of marketing campaigns (</a:t>
            </a:r>
            <a:r>
              <a:rPr lang="en-US" sz="1600" dirty="0" err="1"/>
              <a:t>Ritala</a:t>
            </a:r>
            <a:r>
              <a:rPr lang="en-US" sz="1600" dirty="0"/>
              <a:t>, </a:t>
            </a:r>
            <a:r>
              <a:rPr lang="en-US" sz="1600" dirty="0" err="1"/>
              <a:t>Golnam</a:t>
            </a:r>
            <a:r>
              <a:rPr lang="en-US" sz="1600" dirty="0"/>
              <a:t> and </a:t>
            </a:r>
            <a:r>
              <a:rPr lang="en-US" sz="1600" dirty="0" err="1"/>
              <a:t>Wegmann</a:t>
            </a:r>
            <a:r>
              <a:rPr lang="en-US" sz="1600" dirty="0"/>
              <a:t>, 2014).</a:t>
            </a:r>
          </a:p>
        </p:txBody>
      </p:sp>
      <p:pic>
        <p:nvPicPr>
          <p:cNvPr id="1026" name="Picture 2" descr="10 key GDPR requirements: A short summary">
            <a:extLst>
              <a:ext uri="{FF2B5EF4-FFF2-40B4-BE49-F238E27FC236}">
                <a16:creationId xmlns:a16="http://schemas.microsoft.com/office/drawing/2014/main" id="{FB9A3F2B-F4BC-005A-6F23-71E453408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8708"/>
          <a:stretch/>
        </p:blipFill>
        <p:spPr bwMode="auto">
          <a:xfrm>
            <a:off x="6042802" y="1656278"/>
            <a:ext cx="5310998" cy="363644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8EFBC9C-F057-0CBA-BC5A-993C10F1DFC5}"/>
              </a:ext>
            </a:extLst>
          </p:cNvPr>
          <p:cNvSpPr txBox="1"/>
          <p:nvPr/>
        </p:nvSpPr>
        <p:spPr>
          <a:xfrm>
            <a:off x="6256020" y="2177456"/>
            <a:ext cx="5097780" cy="3795748"/>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endParaRPr lang="en-US" sz="1700" dirty="0"/>
          </a:p>
        </p:txBody>
      </p:sp>
    </p:spTree>
    <p:extLst>
      <p:ext uri="{BB962C8B-B14F-4D97-AF65-F5344CB8AC3E}">
        <p14:creationId xmlns:p14="http://schemas.microsoft.com/office/powerpoint/2010/main" val="1695798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B2EB8-5627-4830-4159-7D484FC445F0}"/>
              </a:ext>
            </a:extLst>
          </p:cNvPr>
          <p:cNvSpPr>
            <a:spLocks noGrp="1"/>
          </p:cNvSpPr>
          <p:nvPr>
            <p:ph type="title"/>
          </p:nvPr>
        </p:nvSpPr>
        <p:spPr>
          <a:xfrm>
            <a:off x="3842295" y="500919"/>
            <a:ext cx="5170852" cy="1671564"/>
          </a:xfrm>
        </p:spPr>
        <p:txBody>
          <a:bodyPr>
            <a:normAutofit/>
          </a:bodyPr>
          <a:lstStyle/>
          <a:p>
            <a:pPr algn="ctr"/>
            <a:r>
              <a:rPr lang="en-US" sz="4000" b="1" dirty="0"/>
              <a:t>Introduction to Issue</a:t>
            </a:r>
            <a:endParaRPr lang="en-PK" sz="4000" b="1" dirty="0"/>
          </a:p>
        </p:txBody>
      </p:sp>
      <p:graphicFrame>
        <p:nvGraphicFramePr>
          <p:cNvPr id="21" name="Content Placeholder 2">
            <a:extLst>
              <a:ext uri="{FF2B5EF4-FFF2-40B4-BE49-F238E27FC236}">
                <a16:creationId xmlns:a16="http://schemas.microsoft.com/office/drawing/2014/main" id="{7CE22F56-6E1E-E802-6F54-A5918C03CC13}"/>
              </a:ext>
            </a:extLst>
          </p:cNvPr>
          <p:cNvGraphicFramePr>
            <a:graphicFrameLocks noGrp="1"/>
          </p:cNvGraphicFramePr>
          <p:nvPr>
            <p:ph idx="1"/>
            <p:extLst>
              <p:ext uri="{D42A27DB-BD31-4B8C-83A1-F6EECF244321}">
                <p14:modId xmlns:p14="http://schemas.microsoft.com/office/powerpoint/2010/main" val="488816216"/>
              </p:ext>
            </p:extLst>
          </p:nvPr>
        </p:nvGraphicFramePr>
        <p:xfrm>
          <a:off x="648930" y="2398030"/>
          <a:ext cx="10858442" cy="37310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3093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CA902-32CF-A1EA-551A-BDBC05356BFE}"/>
              </a:ext>
            </a:extLst>
          </p:cNvPr>
          <p:cNvSpPr>
            <a:spLocks noGrp="1"/>
          </p:cNvSpPr>
          <p:nvPr>
            <p:ph type="title"/>
          </p:nvPr>
        </p:nvSpPr>
        <p:spPr/>
        <p:txBody>
          <a:bodyPr>
            <a:normAutofit/>
          </a:bodyPr>
          <a:lstStyle/>
          <a:p>
            <a:pPr algn="ctr"/>
            <a:r>
              <a:rPr lang="en-US" b="1" dirty="0"/>
              <a:t>Analysis of the Challenges Faced as A Result of your Chosen Issue</a:t>
            </a:r>
            <a:endParaRPr lang="en-PK" b="1" dirty="0"/>
          </a:p>
        </p:txBody>
      </p:sp>
      <p:sp>
        <p:nvSpPr>
          <p:cNvPr id="3" name="Content Placeholder 2">
            <a:extLst>
              <a:ext uri="{FF2B5EF4-FFF2-40B4-BE49-F238E27FC236}">
                <a16:creationId xmlns:a16="http://schemas.microsoft.com/office/drawing/2014/main" id="{FE2723F1-4103-516E-D997-3FE8A6E0F3AE}"/>
              </a:ext>
            </a:extLst>
          </p:cNvPr>
          <p:cNvSpPr>
            <a:spLocks noGrp="1"/>
          </p:cNvSpPr>
          <p:nvPr>
            <p:ph idx="1"/>
          </p:nvPr>
        </p:nvSpPr>
        <p:spPr>
          <a:xfrm>
            <a:off x="838200" y="1825625"/>
            <a:ext cx="10515600" cy="987913"/>
          </a:xfrm>
        </p:spPr>
        <p:txBody>
          <a:bodyPr>
            <a:normAutofit fontScale="70000" lnSpcReduction="20000"/>
          </a:bodyPr>
          <a:lstStyle/>
          <a:p>
            <a:pPr marL="0" indent="0">
              <a:buNone/>
            </a:pPr>
            <a:r>
              <a:rPr lang="en-US" dirty="0"/>
              <a:t>The challenges faced by Amazon as a result of the identified issue of changes in consumer buying behavior due to GDPR can be analyzed by breaking down the key elements affected by the regulations. The most important elements causing the biggest challenges for Amazon can be attributed to the following factors:</a:t>
            </a:r>
            <a:endParaRPr lang="en-PK" dirty="0"/>
          </a:p>
        </p:txBody>
      </p:sp>
      <p:graphicFrame>
        <p:nvGraphicFramePr>
          <p:cNvPr id="4" name="Diagram 3">
            <a:extLst>
              <a:ext uri="{FF2B5EF4-FFF2-40B4-BE49-F238E27FC236}">
                <a16:creationId xmlns:a16="http://schemas.microsoft.com/office/drawing/2014/main" id="{3CDC2857-2978-BFA3-670F-F002AB315B51}"/>
              </a:ext>
            </a:extLst>
          </p:cNvPr>
          <p:cNvGraphicFramePr/>
          <p:nvPr>
            <p:extLst>
              <p:ext uri="{D42A27DB-BD31-4B8C-83A1-F6EECF244321}">
                <p14:modId xmlns:p14="http://schemas.microsoft.com/office/powerpoint/2010/main" val="2334631078"/>
              </p:ext>
            </p:extLst>
          </p:nvPr>
        </p:nvGraphicFramePr>
        <p:xfrm>
          <a:off x="709637" y="2813538"/>
          <a:ext cx="10515600" cy="30261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9733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CA902-32CF-A1EA-551A-BDBC05356BFE}"/>
              </a:ext>
            </a:extLst>
          </p:cNvPr>
          <p:cNvSpPr>
            <a:spLocks noGrp="1"/>
          </p:cNvSpPr>
          <p:nvPr>
            <p:ph type="title"/>
          </p:nvPr>
        </p:nvSpPr>
        <p:spPr/>
        <p:txBody>
          <a:bodyPr>
            <a:normAutofit/>
          </a:bodyPr>
          <a:lstStyle/>
          <a:p>
            <a:pPr algn="ctr"/>
            <a:r>
              <a:rPr lang="en-US" b="1" dirty="0"/>
              <a:t>Analysis of the Challenges Faced as A Result of your Chosen Issue</a:t>
            </a:r>
            <a:endParaRPr lang="en-PK" b="1" dirty="0"/>
          </a:p>
        </p:txBody>
      </p:sp>
      <p:graphicFrame>
        <p:nvGraphicFramePr>
          <p:cNvPr id="4" name="Content Placeholder 3">
            <a:extLst>
              <a:ext uri="{FF2B5EF4-FFF2-40B4-BE49-F238E27FC236}">
                <a16:creationId xmlns:a16="http://schemas.microsoft.com/office/drawing/2014/main" id="{7288636B-A805-66D4-8129-C868705331D9}"/>
              </a:ext>
            </a:extLst>
          </p:cNvPr>
          <p:cNvGraphicFramePr>
            <a:graphicFrameLocks noGrp="1"/>
          </p:cNvGraphicFramePr>
          <p:nvPr>
            <p:ph idx="1"/>
            <p:extLst>
              <p:ext uri="{D42A27DB-BD31-4B8C-83A1-F6EECF244321}">
                <p14:modId xmlns:p14="http://schemas.microsoft.com/office/powerpoint/2010/main" val="3677807084"/>
              </p:ext>
            </p:extLst>
          </p:nvPr>
        </p:nvGraphicFramePr>
        <p:xfrm>
          <a:off x="0" y="1859500"/>
          <a:ext cx="11119338"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5553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CA902-32CF-A1EA-551A-BDBC05356BFE}"/>
              </a:ext>
            </a:extLst>
          </p:cNvPr>
          <p:cNvSpPr>
            <a:spLocks noGrp="1"/>
          </p:cNvSpPr>
          <p:nvPr>
            <p:ph type="title"/>
          </p:nvPr>
        </p:nvSpPr>
        <p:spPr/>
        <p:txBody>
          <a:bodyPr>
            <a:normAutofit/>
          </a:bodyPr>
          <a:lstStyle/>
          <a:p>
            <a:pPr algn="ctr"/>
            <a:r>
              <a:rPr lang="en-US" b="1" dirty="0"/>
              <a:t>Analysis of the Challenges Faced as A Result of your Chosen Issue</a:t>
            </a:r>
            <a:endParaRPr lang="en-PK" b="1" dirty="0"/>
          </a:p>
        </p:txBody>
      </p:sp>
      <p:graphicFrame>
        <p:nvGraphicFramePr>
          <p:cNvPr id="4" name="Diagram 3">
            <a:extLst>
              <a:ext uri="{FF2B5EF4-FFF2-40B4-BE49-F238E27FC236}">
                <a16:creationId xmlns:a16="http://schemas.microsoft.com/office/drawing/2014/main" id="{2FDD7345-E7E6-4639-3E1D-C8056FA75C89}"/>
              </a:ext>
            </a:extLst>
          </p:cNvPr>
          <p:cNvGraphicFramePr/>
          <p:nvPr>
            <p:extLst>
              <p:ext uri="{D42A27DB-BD31-4B8C-83A1-F6EECF244321}">
                <p14:modId xmlns:p14="http://schemas.microsoft.com/office/powerpoint/2010/main" val="1627400806"/>
              </p:ext>
            </p:extLst>
          </p:nvPr>
        </p:nvGraphicFramePr>
        <p:xfrm>
          <a:off x="704166" y="2182707"/>
          <a:ext cx="10783668" cy="39789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9748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C5005DC-8FDF-6B59-3D8F-7F3BE339FD34}"/>
              </a:ext>
            </a:extLst>
          </p:cNvPr>
          <p:cNvSpPr>
            <a:spLocks noGrp="1"/>
          </p:cNvSpPr>
          <p:nvPr>
            <p:ph type="title"/>
          </p:nvPr>
        </p:nvSpPr>
        <p:spPr>
          <a:xfrm>
            <a:off x="838200" y="713312"/>
            <a:ext cx="4038600" cy="5431376"/>
          </a:xfrm>
        </p:spPr>
        <p:txBody>
          <a:bodyPr>
            <a:normAutofit/>
          </a:bodyPr>
          <a:lstStyle/>
          <a:p>
            <a:r>
              <a:rPr lang="en-US" b="1"/>
              <a:t>Analysis of the Challenges Faced as A Result of your Chosen Issue</a:t>
            </a:r>
            <a:endParaRPr lang="en-PK"/>
          </a:p>
        </p:txBody>
      </p:sp>
      <p:sp>
        <p:nvSpPr>
          <p:cNvPr id="3" name="Content Placeholder 2">
            <a:extLst>
              <a:ext uri="{FF2B5EF4-FFF2-40B4-BE49-F238E27FC236}">
                <a16:creationId xmlns:a16="http://schemas.microsoft.com/office/drawing/2014/main" id="{8E478C5A-A0CE-52B1-2899-4ABCB005C698}"/>
              </a:ext>
            </a:extLst>
          </p:cNvPr>
          <p:cNvSpPr>
            <a:spLocks noGrp="1"/>
          </p:cNvSpPr>
          <p:nvPr>
            <p:ph idx="1"/>
          </p:nvPr>
        </p:nvSpPr>
        <p:spPr>
          <a:xfrm>
            <a:off x="6095999" y="713313"/>
            <a:ext cx="5257801" cy="5431376"/>
          </a:xfrm>
        </p:spPr>
        <p:txBody>
          <a:bodyPr anchor="ctr">
            <a:normAutofit/>
          </a:bodyPr>
          <a:lstStyle/>
          <a:p>
            <a:r>
              <a:rPr lang="en-US" sz="1400" dirty="0"/>
              <a:t>These challenges are a direct result of GDPR's impact on consumer data collection, usage, and privacy. The regulations have restricted access to valuable consumer insights, disrupted traditional marketing strategies, and heightened consumer skepticism. The marketing department at Amazon must navigate these challenges by leveraging appropriate marketing tools such as customer relationship management (CRM) systems, marketing analytics tools, reputation management tools, and marketing automation. </a:t>
            </a:r>
          </a:p>
          <a:p>
            <a:r>
              <a:rPr lang="en-US" sz="1400" dirty="0"/>
              <a:t>These tools can help optimize data usage, understand shifting consumer behavior, build trust, ensure compliance, and enable Amazon to deliver personalized experiences while respecting privacy preferences.</a:t>
            </a:r>
          </a:p>
          <a:p>
            <a:endParaRPr lang="en-US" sz="1400" dirty="0"/>
          </a:p>
          <a:p>
            <a:r>
              <a:rPr lang="en-US" sz="1400" dirty="0"/>
              <a:t>Furthermore, addressing these challenges requires Amazon to adopt a customer-centric approach, focusing on transparency, ethical practices, and effective communication. By adapting their marketing strategies, allocating resources efficiently, and maintaining a strong commitment to GDPR compliance, Amazon can overcome the challenges and continue to thrive in the evolving landscape of data protection regulations and consumer expectations (Hatem and </a:t>
            </a:r>
            <a:r>
              <a:rPr lang="en-US" sz="1400" dirty="0" err="1"/>
              <a:t>Alshmrani</a:t>
            </a:r>
            <a:r>
              <a:rPr lang="en-US" sz="1400" dirty="0"/>
              <a:t>, 2021).</a:t>
            </a:r>
            <a:endParaRPr lang="en-PK" sz="1400" dirty="0"/>
          </a:p>
          <a:p>
            <a:endParaRPr lang="en-PK" sz="1400" dirty="0"/>
          </a:p>
        </p:txBody>
      </p:sp>
    </p:spTree>
    <p:extLst>
      <p:ext uri="{BB962C8B-B14F-4D97-AF65-F5344CB8AC3E}">
        <p14:creationId xmlns:p14="http://schemas.microsoft.com/office/powerpoint/2010/main" val="2331869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4BA22-45C7-6800-BD43-18C7193BBF54}"/>
              </a:ext>
            </a:extLst>
          </p:cNvPr>
          <p:cNvSpPr>
            <a:spLocks noGrp="1"/>
          </p:cNvSpPr>
          <p:nvPr>
            <p:ph type="title"/>
          </p:nvPr>
        </p:nvSpPr>
        <p:spPr/>
        <p:txBody>
          <a:bodyPr>
            <a:normAutofit/>
          </a:bodyPr>
          <a:lstStyle/>
          <a:p>
            <a:pPr algn="ctr"/>
            <a:r>
              <a:rPr lang="en-US" b="1" dirty="0"/>
              <a:t>Evaluation of how Amazon Could Respond to the Challenges </a:t>
            </a:r>
            <a:endParaRPr lang="en-PK" b="1" dirty="0"/>
          </a:p>
        </p:txBody>
      </p:sp>
      <p:sp>
        <p:nvSpPr>
          <p:cNvPr id="3" name="Content Placeholder 2">
            <a:extLst>
              <a:ext uri="{FF2B5EF4-FFF2-40B4-BE49-F238E27FC236}">
                <a16:creationId xmlns:a16="http://schemas.microsoft.com/office/drawing/2014/main" id="{07734909-FD6A-918C-C09A-C35EF5E57A72}"/>
              </a:ext>
            </a:extLst>
          </p:cNvPr>
          <p:cNvSpPr>
            <a:spLocks noGrp="1"/>
          </p:cNvSpPr>
          <p:nvPr>
            <p:ph idx="1"/>
          </p:nvPr>
        </p:nvSpPr>
        <p:spPr>
          <a:xfrm>
            <a:off x="838200" y="1825625"/>
            <a:ext cx="10515600" cy="1212997"/>
          </a:xfrm>
        </p:spPr>
        <p:txBody>
          <a:bodyPr>
            <a:normAutofit fontScale="85000" lnSpcReduction="20000"/>
          </a:bodyPr>
          <a:lstStyle/>
          <a:p>
            <a:pPr marL="0" indent="0" algn="ctr">
              <a:buNone/>
            </a:pPr>
            <a:r>
              <a:rPr lang="en-US" b="1" dirty="0"/>
              <a:t>In response to the challenges presented by changes in consumer buying behavior due to GDPR, Amazon can adopt several methods to effectively address these issues. However, it is important to critically evaluate each method in terms of its strengths and weaknesses before drawing meaningful conclusions.</a:t>
            </a:r>
            <a:endParaRPr lang="en-PK" b="1" dirty="0"/>
          </a:p>
        </p:txBody>
      </p:sp>
      <p:graphicFrame>
        <p:nvGraphicFramePr>
          <p:cNvPr id="5" name="Diagram 4">
            <a:extLst>
              <a:ext uri="{FF2B5EF4-FFF2-40B4-BE49-F238E27FC236}">
                <a16:creationId xmlns:a16="http://schemas.microsoft.com/office/drawing/2014/main" id="{5BD2F45E-1A0F-34A7-ADB3-5010D3B79601}"/>
              </a:ext>
            </a:extLst>
          </p:cNvPr>
          <p:cNvGraphicFramePr/>
          <p:nvPr>
            <p:extLst>
              <p:ext uri="{D42A27DB-BD31-4B8C-83A1-F6EECF244321}">
                <p14:modId xmlns:p14="http://schemas.microsoft.com/office/powerpoint/2010/main" val="3062012408"/>
              </p:ext>
            </p:extLst>
          </p:nvPr>
        </p:nvGraphicFramePr>
        <p:xfrm>
          <a:off x="2032000" y="3108960"/>
          <a:ext cx="8128000" cy="3629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8977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88CB1-CA0A-61AE-5BDE-868C17602B38}"/>
              </a:ext>
            </a:extLst>
          </p:cNvPr>
          <p:cNvSpPr>
            <a:spLocks noGrp="1"/>
          </p:cNvSpPr>
          <p:nvPr>
            <p:ph type="title"/>
          </p:nvPr>
        </p:nvSpPr>
        <p:spPr/>
        <p:txBody>
          <a:bodyPr/>
          <a:lstStyle/>
          <a:p>
            <a:pPr algn="ctr"/>
            <a:r>
              <a:rPr lang="en-US" b="1" dirty="0"/>
              <a:t>Evaluation of how Amazon Could Respond to the Challenges </a:t>
            </a:r>
            <a:endParaRPr lang="en-PK" b="1" dirty="0"/>
          </a:p>
        </p:txBody>
      </p:sp>
      <p:graphicFrame>
        <p:nvGraphicFramePr>
          <p:cNvPr id="4" name="Content Placeholder 3">
            <a:extLst>
              <a:ext uri="{FF2B5EF4-FFF2-40B4-BE49-F238E27FC236}">
                <a16:creationId xmlns:a16="http://schemas.microsoft.com/office/drawing/2014/main" id="{37353FBE-3ADE-1FDD-C50C-9EE88C75435E}"/>
              </a:ext>
            </a:extLst>
          </p:cNvPr>
          <p:cNvGraphicFramePr>
            <a:graphicFrameLocks noGrp="1"/>
          </p:cNvGraphicFramePr>
          <p:nvPr>
            <p:ph idx="1"/>
            <p:extLst>
              <p:ext uri="{D42A27DB-BD31-4B8C-83A1-F6EECF244321}">
                <p14:modId xmlns:p14="http://schemas.microsoft.com/office/powerpoint/2010/main" val="2577272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5254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45C0F-45F9-162E-E24E-985427AF0ABE}"/>
              </a:ext>
            </a:extLst>
          </p:cNvPr>
          <p:cNvSpPr>
            <a:spLocks noGrp="1"/>
          </p:cNvSpPr>
          <p:nvPr>
            <p:ph type="title"/>
          </p:nvPr>
        </p:nvSpPr>
        <p:spPr/>
        <p:txBody>
          <a:bodyPr/>
          <a:lstStyle/>
          <a:p>
            <a:pPr algn="ctr"/>
            <a:r>
              <a:rPr lang="en-US" b="1" dirty="0"/>
              <a:t>Evaluation of how Amazon Could Respond to the Challenges </a:t>
            </a:r>
            <a:endParaRPr lang="en-PK" b="1" dirty="0"/>
          </a:p>
        </p:txBody>
      </p:sp>
      <p:graphicFrame>
        <p:nvGraphicFramePr>
          <p:cNvPr id="4" name="Content Placeholder 3">
            <a:extLst>
              <a:ext uri="{FF2B5EF4-FFF2-40B4-BE49-F238E27FC236}">
                <a16:creationId xmlns:a16="http://schemas.microsoft.com/office/drawing/2014/main" id="{FE1F9C11-817C-A2BF-CA9B-151CFADBCEB0}"/>
              </a:ext>
            </a:extLst>
          </p:cNvPr>
          <p:cNvGraphicFramePr>
            <a:graphicFrameLocks noGrp="1"/>
          </p:cNvGraphicFramePr>
          <p:nvPr>
            <p:ph idx="1"/>
            <p:extLst>
              <p:ext uri="{D42A27DB-BD31-4B8C-83A1-F6EECF244321}">
                <p14:modId xmlns:p14="http://schemas.microsoft.com/office/powerpoint/2010/main" val="19763411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5675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30CAD-B229-95C7-DADD-5AE9488F3E09}"/>
              </a:ext>
            </a:extLst>
          </p:cNvPr>
          <p:cNvSpPr>
            <a:spLocks noGrp="1"/>
          </p:cNvSpPr>
          <p:nvPr>
            <p:ph type="title"/>
          </p:nvPr>
        </p:nvSpPr>
        <p:spPr/>
        <p:txBody>
          <a:bodyPr/>
          <a:lstStyle/>
          <a:p>
            <a:r>
              <a:rPr lang="en-US"/>
              <a:t>Evaluation of how Amazon Could Respond to the Challenges  </a:t>
            </a:r>
            <a:endParaRPr lang="en-PK" dirty="0"/>
          </a:p>
        </p:txBody>
      </p:sp>
      <p:graphicFrame>
        <p:nvGraphicFramePr>
          <p:cNvPr id="11" name="Content Placeholder 2">
            <a:extLst>
              <a:ext uri="{FF2B5EF4-FFF2-40B4-BE49-F238E27FC236}">
                <a16:creationId xmlns:a16="http://schemas.microsoft.com/office/drawing/2014/main" id="{0CD3C5F4-A7A8-A081-61C2-9E6A4794C87D}"/>
              </a:ext>
            </a:extLst>
          </p:cNvPr>
          <p:cNvGraphicFramePr>
            <a:graphicFrameLocks noGrp="1"/>
          </p:cNvGraphicFramePr>
          <p:nvPr>
            <p:ph idx="1"/>
            <p:extLst>
              <p:ext uri="{D42A27DB-BD31-4B8C-83A1-F6EECF244321}">
                <p14:modId xmlns:p14="http://schemas.microsoft.com/office/powerpoint/2010/main" val="14264512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07646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DD658-03B1-1270-E644-7D2646DB85B1}"/>
              </a:ext>
            </a:extLst>
          </p:cNvPr>
          <p:cNvSpPr>
            <a:spLocks noGrp="1"/>
          </p:cNvSpPr>
          <p:nvPr>
            <p:ph type="title"/>
          </p:nvPr>
        </p:nvSpPr>
        <p:spPr>
          <a:xfrm>
            <a:off x="4572001" y="601744"/>
            <a:ext cx="6781800" cy="1338696"/>
          </a:xfrm>
        </p:spPr>
        <p:txBody>
          <a:bodyPr>
            <a:normAutofit/>
          </a:bodyPr>
          <a:lstStyle/>
          <a:p>
            <a:r>
              <a:rPr lang="en-US" dirty="0"/>
              <a:t>Conclusion </a:t>
            </a:r>
            <a:endParaRPr lang="en-PK" dirty="0"/>
          </a:p>
        </p:txBody>
      </p:sp>
      <p:pic>
        <p:nvPicPr>
          <p:cNvPr id="5" name="Picture 4" descr="Graph on document with pen">
            <a:extLst>
              <a:ext uri="{FF2B5EF4-FFF2-40B4-BE49-F238E27FC236}">
                <a16:creationId xmlns:a16="http://schemas.microsoft.com/office/drawing/2014/main" id="{017AA120-BD69-7355-8A4E-906971AD078A}"/>
              </a:ext>
            </a:extLst>
          </p:cNvPr>
          <p:cNvPicPr>
            <a:picLocks noChangeAspect="1"/>
          </p:cNvPicPr>
          <p:nvPr/>
        </p:nvPicPr>
        <p:blipFill rotWithShape="1">
          <a:blip r:embed="rId2"/>
          <a:srcRect l="38588" r="2486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CF40A3B-ACD8-88D6-3D2E-3AE5E8B7C270}"/>
              </a:ext>
            </a:extLst>
          </p:cNvPr>
          <p:cNvSpPr>
            <a:spLocks noGrp="1"/>
          </p:cNvSpPr>
          <p:nvPr>
            <p:ph idx="1"/>
          </p:nvPr>
        </p:nvSpPr>
        <p:spPr>
          <a:xfrm>
            <a:off x="4572001" y="2201958"/>
            <a:ext cx="6781800" cy="3900730"/>
          </a:xfrm>
        </p:spPr>
        <p:txBody>
          <a:bodyPr anchor="t">
            <a:normAutofit/>
          </a:bodyPr>
          <a:lstStyle/>
          <a:p>
            <a:r>
              <a:rPr lang="en-US" sz="1400"/>
              <a:t>In conclusion, the analysis of the challenges faced by Amazon due to changes in consumer buying behavior resulting from GDPR highlights several key aspects. </a:t>
            </a:r>
          </a:p>
          <a:p>
            <a:r>
              <a:rPr lang="en-US" sz="1400"/>
              <a:t>The limitations in accessing consumer data, changes in consumer behavior, compliance efforts, and reputation management all pose significant challenges for Amazon's marketing department. However, by leveraging appropriate marketing tools and strategies, Amazon can respond effectively to these challenges.</a:t>
            </a:r>
          </a:p>
          <a:p>
            <a:r>
              <a:rPr lang="en-US" sz="1400"/>
              <a:t>Transparency and consent management can enhance customer trust and ensure compliance with GDPR, although striking the right balance between transparency and overwhelming customers is crucial. Contextual advertising can provide targeted ads without relying heavily on personal data, but it requires careful attention to relevance to maintain customer engagement. </a:t>
            </a:r>
          </a:p>
          <a:p>
            <a:r>
              <a:rPr lang="en-US" sz="1400"/>
              <a:t>Emphasizing value exchange and exceptional customer experiences can incentivize customers to share their data willingly, but the perceived value must outweigh privacy concerns. Enhanced data security and privacy measures can instill confidence in customers, but continuous investments are necessary to maintain a strong security posture.</a:t>
            </a:r>
          </a:p>
          <a:p>
            <a:endParaRPr lang="en-US" sz="1400"/>
          </a:p>
        </p:txBody>
      </p:sp>
    </p:spTree>
    <p:extLst>
      <p:ext uri="{BB962C8B-B14F-4D97-AF65-F5344CB8AC3E}">
        <p14:creationId xmlns:p14="http://schemas.microsoft.com/office/powerpoint/2010/main" val="699262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15F62C-B8EC-637F-6AC0-CFDCE46346FD}"/>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Conclusion</a:t>
            </a:r>
            <a:endParaRPr lang="en-PK">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48D55BAD-33D7-F28E-D819-B5869D06BD99}"/>
              </a:ext>
            </a:extLst>
          </p:cNvPr>
          <p:cNvSpPr>
            <a:spLocks noGrp="1"/>
          </p:cNvSpPr>
          <p:nvPr>
            <p:ph idx="1"/>
          </p:nvPr>
        </p:nvSpPr>
        <p:spPr>
          <a:xfrm>
            <a:off x="1957987" y="2431765"/>
            <a:ext cx="8276026" cy="3320031"/>
          </a:xfrm>
        </p:spPr>
        <p:txBody>
          <a:bodyPr anchor="ctr">
            <a:normAutofit/>
          </a:bodyPr>
          <a:lstStyle/>
          <a:p>
            <a:r>
              <a:rPr lang="en-US" sz="2000">
                <a:solidFill>
                  <a:schemeClr val="tx1">
                    <a:lumMod val="85000"/>
                    <a:lumOff val="15000"/>
                  </a:schemeClr>
                </a:solidFill>
              </a:rPr>
              <a:t>Overall, by critically evaluating these methods and considering their strengths and weaknesses, Amazon can navigate the challenges posed by GDPR. </a:t>
            </a:r>
          </a:p>
          <a:p>
            <a:r>
              <a:rPr lang="en-US" sz="2000">
                <a:solidFill>
                  <a:schemeClr val="tx1">
                    <a:lumMod val="85000"/>
                    <a:lumOff val="15000"/>
                  </a:schemeClr>
                </a:solidFill>
              </a:rPr>
              <a:t>This involves finding the right balance between personalization and privacy, prioritizing transparency, delivering exceptional customer experiences, and investing in data security. </a:t>
            </a:r>
          </a:p>
          <a:p>
            <a:r>
              <a:rPr lang="en-US" sz="2000">
                <a:solidFill>
                  <a:schemeClr val="tx1">
                    <a:lumMod val="85000"/>
                    <a:lumOff val="15000"/>
                  </a:schemeClr>
                </a:solidFill>
              </a:rPr>
              <a:t>By doing so, Amazon can not only comply with GDPR but also maintain customer trust, drive engagement, and remain competitive in the ever-evolving landscape of data protection regulations and consumer expectations.</a:t>
            </a:r>
            <a:endParaRPr lang="en-PK" sz="2000">
              <a:solidFill>
                <a:schemeClr val="tx1">
                  <a:lumMod val="85000"/>
                  <a:lumOff val="15000"/>
                </a:schemeClr>
              </a:solidFill>
            </a:endParaRPr>
          </a:p>
          <a:p>
            <a:endParaRPr lang="en-PK"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0316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5A7C-02A6-4CC4-891A-7F28F67D8054}"/>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272F6B61-5388-49B8-982E-B22787996B3E}"/>
              </a:ext>
            </a:extLst>
          </p:cNvPr>
          <p:cNvSpPr>
            <a:spLocks noGrp="1"/>
          </p:cNvSpPr>
          <p:nvPr>
            <p:ph idx="1"/>
          </p:nvPr>
        </p:nvSpPr>
        <p:spPr/>
        <p:txBody>
          <a:bodyPr>
            <a:normAutofit fontScale="47500" lnSpcReduction="20000"/>
          </a:bodyPr>
          <a:lstStyle/>
          <a:p>
            <a:pPr>
              <a:lnSpc>
                <a:spcPct val="150000"/>
              </a:lnSpc>
            </a:pPr>
            <a:r>
              <a:rPr lang="en-US" dirty="0">
                <a:latin typeface="Times New Roman" panose="02020603050405020304" pitchFamily="18" charset="0"/>
              </a:rPr>
              <a:t>Agnihotri, A. and Bhattacharya, S. (2022). </a:t>
            </a:r>
            <a:r>
              <a:rPr lang="en-US" i="1" dirty="0">
                <a:latin typeface="Times New Roman" panose="02020603050405020304" pitchFamily="18" charset="0"/>
              </a:rPr>
              <a:t>Addressing Poor Working Conditions at Amazon, Inc.: Challenges Before, During, and After COVID-19</a:t>
            </a:r>
            <a:r>
              <a:rPr lang="en-US" dirty="0">
                <a:latin typeface="Times New Roman" panose="02020603050405020304" pitchFamily="18" charset="0"/>
              </a:rPr>
              <a:t>. </a:t>
            </a:r>
            <a:r>
              <a:rPr lang="en-US" i="1" dirty="0">
                <a:latin typeface="Times New Roman" panose="02020603050405020304" pitchFamily="18" charset="0"/>
              </a:rPr>
              <a:t>SAGE Knowledge</a:t>
            </a:r>
            <a:r>
              <a:rPr lang="en-US" dirty="0">
                <a:latin typeface="Times New Roman" panose="02020603050405020304" pitchFamily="18" charset="0"/>
              </a:rPr>
              <a:t>. London: SAGE Publications: SAGE Business Cases Originals.</a:t>
            </a:r>
          </a:p>
          <a:p>
            <a:pPr>
              <a:lnSpc>
                <a:spcPct val="150000"/>
              </a:lnSpc>
            </a:pPr>
            <a:r>
              <a:rPr lang="en-US" dirty="0" err="1">
                <a:latin typeface="Times New Roman" panose="02020603050405020304" pitchFamily="18" charset="0"/>
              </a:rPr>
              <a:t>Amiri</a:t>
            </a:r>
            <a:r>
              <a:rPr lang="en-US" dirty="0">
                <a:latin typeface="Times New Roman" panose="02020603050405020304" pitchFamily="18" charset="0"/>
              </a:rPr>
              <a:t>, S. and Vida, V. (2023). Analysis of marketing strategic issues at Amazon. SEA -Practical Application of Science, Year (volume) XI. </a:t>
            </a:r>
            <a:r>
              <a:rPr lang="en-US" i="1" dirty="0">
                <a:latin typeface="Times New Roman" panose="02020603050405020304" pitchFamily="18" charset="0"/>
              </a:rPr>
              <a:t>Issue</a:t>
            </a:r>
            <a:r>
              <a:rPr lang="en-US" dirty="0">
                <a:latin typeface="Times New Roman" panose="02020603050405020304" pitchFamily="18" charset="0"/>
              </a:rPr>
              <a:t>, (31), pp.3–13.</a:t>
            </a:r>
          </a:p>
          <a:p>
            <a:pPr>
              <a:lnSpc>
                <a:spcPct val="150000"/>
              </a:lnSpc>
            </a:pPr>
            <a:r>
              <a:rPr lang="en-US" dirty="0">
                <a:latin typeface="Times New Roman" panose="02020603050405020304" pitchFamily="18" charset="0"/>
              </a:rPr>
              <a:t>Bader </a:t>
            </a:r>
            <a:r>
              <a:rPr lang="en-US" dirty="0" err="1">
                <a:latin typeface="Times New Roman" panose="02020603050405020304" pitchFamily="18" charset="0"/>
              </a:rPr>
              <a:t>Althafairi</a:t>
            </a:r>
            <a:r>
              <a:rPr lang="en-US" dirty="0">
                <a:latin typeface="Times New Roman" panose="02020603050405020304" pitchFamily="18" charset="0"/>
              </a:rPr>
              <a:t>, </a:t>
            </a:r>
            <a:r>
              <a:rPr lang="en-US" dirty="0" err="1">
                <a:latin typeface="Times New Roman" panose="02020603050405020304" pitchFamily="18" charset="0"/>
              </a:rPr>
              <a:t>Noura</a:t>
            </a:r>
            <a:r>
              <a:rPr lang="en-US" dirty="0">
                <a:latin typeface="Times New Roman" panose="02020603050405020304" pitchFamily="18" charset="0"/>
              </a:rPr>
              <a:t> </a:t>
            </a:r>
            <a:r>
              <a:rPr lang="en-US" dirty="0" err="1">
                <a:latin typeface="Times New Roman" panose="02020603050405020304" pitchFamily="18" charset="0"/>
              </a:rPr>
              <a:t>Alhoumaida</a:t>
            </a:r>
            <a:r>
              <a:rPr lang="en-US" dirty="0">
                <a:latin typeface="Times New Roman" panose="02020603050405020304" pitchFamily="18" charset="0"/>
              </a:rPr>
              <a:t>, </a:t>
            </a:r>
            <a:r>
              <a:rPr lang="en-US" dirty="0" err="1">
                <a:latin typeface="Times New Roman" panose="02020603050405020304" pitchFamily="18" charset="0"/>
              </a:rPr>
              <a:t>Muskan</a:t>
            </a:r>
            <a:r>
              <a:rPr lang="en-US" dirty="0">
                <a:latin typeface="Times New Roman" panose="02020603050405020304" pitchFamily="18" charset="0"/>
              </a:rPr>
              <a:t> Saxena and </a:t>
            </a:r>
            <a:r>
              <a:rPr lang="en-US" dirty="0" err="1">
                <a:latin typeface="Times New Roman" panose="02020603050405020304" pitchFamily="18" charset="0"/>
              </a:rPr>
              <a:t>Zahraa</a:t>
            </a:r>
            <a:r>
              <a:rPr lang="en-US" dirty="0">
                <a:latin typeface="Times New Roman" panose="02020603050405020304" pitchFamily="18" charset="0"/>
              </a:rPr>
              <a:t> </a:t>
            </a:r>
            <a:r>
              <a:rPr lang="en-US" dirty="0" err="1">
                <a:latin typeface="Times New Roman" panose="02020603050405020304" pitchFamily="18" charset="0"/>
              </a:rPr>
              <a:t>Almsri</a:t>
            </a:r>
            <a:r>
              <a:rPr lang="en-US" dirty="0">
                <a:latin typeface="Times New Roman" panose="02020603050405020304" pitchFamily="18" charset="0"/>
              </a:rPr>
              <a:t> (2019). Case study - AMAZON. </a:t>
            </a:r>
            <a:r>
              <a:rPr lang="en-US" i="1" dirty="0">
                <a:latin typeface="Times New Roman" panose="02020603050405020304" pitchFamily="18" charset="0"/>
              </a:rPr>
              <a:t>Journal of the community development in Asia</a:t>
            </a:r>
            <a:r>
              <a:rPr lang="en-US" dirty="0">
                <a:latin typeface="Times New Roman" panose="02020603050405020304" pitchFamily="18" charset="0"/>
              </a:rPr>
              <a:t>, 2(2).</a:t>
            </a:r>
          </a:p>
          <a:p>
            <a:pPr>
              <a:lnSpc>
                <a:spcPct val="150000"/>
              </a:lnSpc>
            </a:pPr>
            <a:r>
              <a:rPr lang="en-US" dirty="0">
                <a:latin typeface="Times New Roman" panose="02020603050405020304" pitchFamily="18" charset="0"/>
              </a:rPr>
              <a:t>Baugh, B., Ben-David, I. and Park, H. (2019). The ‘Amazon Tax’: Empirical Evidence from Amazon and Main Street Retailers. </a:t>
            </a:r>
            <a:r>
              <a:rPr lang="en-US" i="1" dirty="0">
                <a:latin typeface="Times New Roman" panose="02020603050405020304" pitchFamily="18" charset="0"/>
              </a:rPr>
              <a:t>SSRN Electronic Journal</a:t>
            </a:r>
            <a:r>
              <a:rPr lang="en-US" dirty="0">
                <a:latin typeface="Times New Roman" panose="02020603050405020304" pitchFamily="18" charset="0"/>
              </a:rPr>
              <a:t>.</a:t>
            </a:r>
          </a:p>
          <a:p>
            <a:pPr>
              <a:lnSpc>
                <a:spcPct val="150000"/>
              </a:lnSpc>
            </a:pPr>
            <a:r>
              <a:rPr lang="en-US" dirty="0" err="1">
                <a:latin typeface="Times New Roman" panose="02020603050405020304" pitchFamily="18" charset="0"/>
              </a:rPr>
              <a:t>Birkinbine</a:t>
            </a:r>
            <a:r>
              <a:rPr lang="en-US" dirty="0">
                <a:latin typeface="Times New Roman" panose="02020603050405020304" pitchFamily="18" charset="0"/>
              </a:rPr>
              <a:t>, B. and </a:t>
            </a:r>
            <a:r>
              <a:rPr lang="en-US" dirty="0" err="1">
                <a:latin typeface="Times New Roman" panose="02020603050405020304" pitchFamily="18" charset="0"/>
              </a:rPr>
              <a:t>Bilić</a:t>
            </a:r>
            <a:r>
              <a:rPr lang="en-US" dirty="0">
                <a:latin typeface="Times New Roman" panose="02020603050405020304" pitchFamily="18" charset="0"/>
              </a:rPr>
              <a:t>, P. (2022). </a:t>
            </a:r>
            <a:r>
              <a:rPr lang="en-US" i="1" dirty="0">
                <a:latin typeface="Times New Roman" panose="02020603050405020304" pitchFamily="18" charset="0"/>
              </a:rPr>
              <a:t>The Amazon-MGM Deal</a:t>
            </a:r>
            <a:r>
              <a:rPr lang="en-US" dirty="0">
                <a:latin typeface="Times New Roman" panose="02020603050405020304" pitchFamily="18" charset="0"/>
              </a:rPr>
              <a:t>.</a:t>
            </a:r>
          </a:p>
          <a:p>
            <a:pPr>
              <a:lnSpc>
                <a:spcPct val="150000"/>
              </a:lnSpc>
            </a:pPr>
            <a:r>
              <a:rPr lang="en-US" dirty="0">
                <a:latin typeface="Times New Roman" panose="02020603050405020304" pitchFamily="18" charset="0"/>
              </a:rPr>
              <a:t>Hatem, E. and </a:t>
            </a:r>
            <a:r>
              <a:rPr lang="en-US" dirty="0" err="1">
                <a:latin typeface="Times New Roman" panose="02020603050405020304" pitchFamily="18" charset="0"/>
              </a:rPr>
              <a:t>Alshmrani</a:t>
            </a:r>
            <a:r>
              <a:rPr lang="en-US" dirty="0">
                <a:latin typeface="Times New Roman" panose="02020603050405020304" pitchFamily="18" charset="0"/>
              </a:rPr>
              <a:t>, M. (2021). An analytical view of Amazon success in the worldwide. </a:t>
            </a:r>
            <a:r>
              <a:rPr lang="en-US" i="1" dirty="0">
                <a:latin typeface="Times New Roman" panose="02020603050405020304" pitchFamily="18" charset="0"/>
              </a:rPr>
              <a:t>Life Science Journal</a:t>
            </a:r>
            <a:r>
              <a:rPr lang="en-US" dirty="0">
                <a:latin typeface="Times New Roman" panose="02020603050405020304" pitchFamily="18" charset="0"/>
              </a:rPr>
              <a:t>, 18(6).</a:t>
            </a:r>
          </a:p>
          <a:p>
            <a:pPr>
              <a:lnSpc>
                <a:spcPct val="150000"/>
              </a:lnSpc>
            </a:pPr>
            <a:r>
              <a:rPr lang="en-US" dirty="0">
                <a:latin typeface="Times New Roman" panose="02020603050405020304" pitchFamily="18" charset="0"/>
              </a:rPr>
              <a:t>Jackson, C. and </a:t>
            </a:r>
            <a:r>
              <a:rPr lang="en-US" dirty="0" err="1">
                <a:latin typeface="Times New Roman" panose="02020603050405020304" pitchFamily="18" charset="0"/>
              </a:rPr>
              <a:t>Orebaugh</a:t>
            </a:r>
            <a:r>
              <a:rPr lang="en-US" dirty="0">
                <a:latin typeface="Times New Roman" panose="02020603050405020304" pitchFamily="18" charset="0"/>
              </a:rPr>
              <a:t>, A. (2018). A study of security and privacy issues associated with the Amazon Echo. </a:t>
            </a:r>
            <a:r>
              <a:rPr lang="en-US" i="1" dirty="0">
                <a:latin typeface="Times New Roman" panose="02020603050405020304" pitchFamily="18" charset="0"/>
              </a:rPr>
              <a:t>International Journal of Internet of Things and Cyber-Assurance</a:t>
            </a:r>
            <a:r>
              <a:rPr lang="en-US" dirty="0">
                <a:latin typeface="Times New Roman" panose="02020603050405020304" pitchFamily="18" charset="0"/>
              </a:rPr>
              <a:t>, 1(1), p.91.</a:t>
            </a:r>
          </a:p>
          <a:p>
            <a:pPr>
              <a:lnSpc>
                <a:spcPct val="150000"/>
              </a:lnSpc>
            </a:pPr>
            <a:r>
              <a:rPr lang="en-US" dirty="0">
                <a:latin typeface="Times New Roman" panose="02020603050405020304" pitchFamily="18" charset="0"/>
              </a:rPr>
              <a:t>Kantor, J., Weise, K. and Ashford, G. (2021). </a:t>
            </a:r>
            <a:r>
              <a:rPr lang="en-US" i="1" dirty="0">
                <a:latin typeface="Times New Roman" panose="02020603050405020304" pitchFamily="18" charset="0"/>
              </a:rPr>
              <a:t>The Amazon That Customers Don’t See</a:t>
            </a:r>
            <a:r>
              <a:rPr lang="en-US" dirty="0">
                <a:latin typeface="Times New Roman" panose="02020603050405020304" pitchFamily="18" charset="0"/>
              </a:rPr>
              <a:t>.</a:t>
            </a:r>
          </a:p>
          <a:p>
            <a:endParaRPr lang="en-GB" dirty="0"/>
          </a:p>
        </p:txBody>
      </p:sp>
    </p:spTree>
    <p:extLst>
      <p:ext uri="{BB962C8B-B14F-4D97-AF65-F5344CB8AC3E}">
        <p14:creationId xmlns:p14="http://schemas.microsoft.com/office/powerpoint/2010/main" val="2177103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516E4-4C0E-4707-A7B5-D58D8502F5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E3B2AF-B6A7-40DF-883F-DC038474C55E}"/>
              </a:ext>
            </a:extLst>
          </p:cNvPr>
          <p:cNvSpPr>
            <a:spLocks noGrp="1"/>
          </p:cNvSpPr>
          <p:nvPr>
            <p:ph idx="1"/>
          </p:nvPr>
        </p:nvSpPr>
        <p:spPr/>
        <p:txBody>
          <a:bodyPr>
            <a:normAutofit fontScale="92500" lnSpcReduction="10000"/>
          </a:bodyPr>
          <a:lstStyle/>
          <a:p>
            <a:pPr lvl="0">
              <a:lnSpc>
                <a:spcPct val="150000"/>
              </a:lnSpc>
            </a:pPr>
            <a:r>
              <a:rPr lang="en-US" sz="1600" dirty="0">
                <a:solidFill>
                  <a:prstClr val="black"/>
                </a:solidFill>
                <a:latin typeface="Times New Roman" panose="02020603050405020304" pitchFamily="18" charset="0"/>
              </a:rPr>
              <a:t>Kenny, S. (2019). Strategic Audit of Amazon.com, Inc. </a:t>
            </a:r>
            <a:r>
              <a:rPr lang="en-US" sz="1600" i="1" dirty="0">
                <a:solidFill>
                  <a:prstClr val="black"/>
                </a:solidFill>
                <a:latin typeface="Times New Roman" panose="02020603050405020304" pitchFamily="18" charset="0"/>
              </a:rPr>
              <a:t>Honors Theses, University of Nebraska-Lincoln</a:t>
            </a:r>
            <a:r>
              <a:rPr lang="en-US" sz="1600" dirty="0">
                <a:solidFill>
                  <a:prstClr val="black"/>
                </a:solidFill>
                <a:latin typeface="Times New Roman" panose="02020603050405020304" pitchFamily="18" charset="0"/>
              </a:rPr>
              <a:t>.</a:t>
            </a:r>
          </a:p>
          <a:p>
            <a:pPr lvl="0">
              <a:lnSpc>
                <a:spcPct val="150000"/>
              </a:lnSpc>
            </a:pPr>
            <a:r>
              <a:rPr lang="en-US" sz="1600" dirty="0">
                <a:solidFill>
                  <a:prstClr val="black"/>
                </a:solidFill>
                <a:latin typeface="Times New Roman" panose="02020603050405020304" pitchFamily="18" charset="0"/>
              </a:rPr>
              <a:t>Majed, S., </a:t>
            </a:r>
            <a:r>
              <a:rPr lang="en-US" sz="1600" dirty="0" err="1">
                <a:solidFill>
                  <a:prstClr val="black"/>
                </a:solidFill>
                <a:latin typeface="Times New Roman" panose="02020603050405020304" pitchFamily="18" charset="0"/>
              </a:rPr>
              <a:t>Nuraddin</a:t>
            </a:r>
            <a:r>
              <a:rPr lang="en-US" sz="1600" dirty="0">
                <a:solidFill>
                  <a:prstClr val="black"/>
                </a:solidFill>
                <a:latin typeface="Times New Roman" panose="02020603050405020304" pitchFamily="18" charset="0"/>
              </a:rPr>
              <a:t>, S. and Hama, S. (2018). Analyzing the Amazon Success Strategies. </a:t>
            </a:r>
            <a:r>
              <a:rPr lang="en-US" sz="1600" i="1" dirty="0">
                <a:solidFill>
                  <a:prstClr val="black"/>
                </a:solidFill>
                <a:latin typeface="Times New Roman" panose="02020603050405020304" pitchFamily="18" charset="0"/>
              </a:rPr>
              <a:t>Journal of Process Management. New Technologies</a:t>
            </a:r>
            <a:r>
              <a:rPr lang="en-US" sz="1600" dirty="0">
                <a:solidFill>
                  <a:prstClr val="black"/>
                </a:solidFill>
                <a:latin typeface="Times New Roman" panose="02020603050405020304" pitchFamily="18" charset="0"/>
              </a:rPr>
              <a:t>, 6(4), pp.65–69.</a:t>
            </a:r>
          </a:p>
          <a:p>
            <a:pPr lvl="0">
              <a:lnSpc>
                <a:spcPct val="150000"/>
              </a:lnSpc>
            </a:pPr>
            <a:r>
              <a:rPr lang="en-US" sz="1600" dirty="0" err="1">
                <a:solidFill>
                  <a:prstClr val="black"/>
                </a:solidFill>
                <a:latin typeface="Times New Roman" panose="02020603050405020304" pitchFamily="18" charset="0"/>
              </a:rPr>
              <a:t>Moreschi</a:t>
            </a:r>
            <a:r>
              <a:rPr lang="en-US" sz="1600" dirty="0">
                <a:solidFill>
                  <a:prstClr val="black"/>
                </a:solidFill>
                <a:latin typeface="Times New Roman" panose="02020603050405020304" pitchFamily="18" charset="0"/>
              </a:rPr>
              <a:t>, B., Pereira, G. and </a:t>
            </a:r>
            <a:r>
              <a:rPr lang="en-US" sz="1600" dirty="0" err="1">
                <a:solidFill>
                  <a:prstClr val="black"/>
                </a:solidFill>
                <a:latin typeface="Times New Roman" panose="02020603050405020304" pitchFamily="18" charset="0"/>
              </a:rPr>
              <a:t>Cozman</a:t>
            </a:r>
            <a:r>
              <a:rPr lang="en-US" sz="1600" dirty="0">
                <a:solidFill>
                  <a:prstClr val="black"/>
                </a:solidFill>
                <a:latin typeface="Times New Roman" panose="02020603050405020304" pitchFamily="18" charset="0"/>
              </a:rPr>
              <a:t>, F.G. (2020). The Brazilian Workers in Amazon Mechanical Turk: Dreams and realities of ghost workers. </a:t>
            </a:r>
            <a:r>
              <a:rPr lang="en-US" sz="1600" i="1" dirty="0">
                <a:solidFill>
                  <a:prstClr val="black"/>
                </a:solidFill>
                <a:latin typeface="Times New Roman" panose="02020603050405020304" pitchFamily="18" charset="0"/>
              </a:rPr>
              <a:t>Revista </a:t>
            </a:r>
            <a:r>
              <a:rPr lang="en-US" sz="1600" i="1" dirty="0" err="1">
                <a:solidFill>
                  <a:prstClr val="black"/>
                </a:solidFill>
                <a:latin typeface="Times New Roman" panose="02020603050405020304" pitchFamily="18" charset="0"/>
              </a:rPr>
              <a:t>Contracampo</a:t>
            </a:r>
            <a:r>
              <a:rPr lang="en-US" sz="1600" dirty="0">
                <a:solidFill>
                  <a:prstClr val="black"/>
                </a:solidFill>
                <a:latin typeface="Times New Roman" panose="02020603050405020304" pitchFamily="18" charset="0"/>
              </a:rPr>
              <a:t>, 39(1). doi:https://doi.org/10.22409/contracampo.v39i1.38252.</a:t>
            </a:r>
          </a:p>
          <a:p>
            <a:pPr lvl="0">
              <a:lnSpc>
                <a:spcPct val="150000"/>
              </a:lnSpc>
            </a:pPr>
            <a:r>
              <a:rPr lang="en-US" sz="1600" dirty="0" err="1">
                <a:solidFill>
                  <a:prstClr val="black"/>
                </a:solidFill>
                <a:latin typeface="Times New Roman" panose="02020603050405020304" pitchFamily="18" charset="0"/>
              </a:rPr>
              <a:t>Purkayastha</a:t>
            </a:r>
            <a:r>
              <a:rPr lang="en-US" sz="1600" dirty="0">
                <a:solidFill>
                  <a:prstClr val="black"/>
                </a:solidFill>
                <a:latin typeface="Times New Roman" panose="02020603050405020304" pitchFamily="18" charset="0"/>
              </a:rPr>
              <a:t>, D. and </a:t>
            </a:r>
            <a:r>
              <a:rPr lang="en-US" sz="1600" dirty="0" err="1">
                <a:solidFill>
                  <a:prstClr val="black"/>
                </a:solidFill>
                <a:latin typeface="Times New Roman" panose="02020603050405020304" pitchFamily="18" charset="0"/>
              </a:rPr>
              <a:t>Tangirala</a:t>
            </a:r>
            <a:r>
              <a:rPr lang="en-US" sz="1600" dirty="0">
                <a:solidFill>
                  <a:prstClr val="black"/>
                </a:solidFill>
                <a:latin typeface="Times New Roman" panose="02020603050405020304" pitchFamily="18" charset="0"/>
              </a:rPr>
              <a:t>, V.K. (2019). DARK SIDE CASE: Amazon.com, Inc. and the Human Cost of Fast Shipping. </a:t>
            </a:r>
            <a:r>
              <a:rPr lang="en-US" sz="1600" i="1" dirty="0">
                <a:solidFill>
                  <a:prstClr val="black"/>
                </a:solidFill>
                <a:latin typeface="Times New Roman" panose="02020603050405020304" pitchFamily="18" charset="0"/>
              </a:rPr>
              <a:t>Academy of Management Proceedings</a:t>
            </a:r>
            <a:r>
              <a:rPr lang="en-US" sz="1600" dirty="0">
                <a:solidFill>
                  <a:prstClr val="black"/>
                </a:solidFill>
                <a:latin typeface="Times New Roman" panose="02020603050405020304" pitchFamily="18" charset="0"/>
              </a:rPr>
              <a:t>, 2019(1), p.11833.</a:t>
            </a:r>
          </a:p>
          <a:p>
            <a:pPr lvl="0">
              <a:lnSpc>
                <a:spcPct val="150000"/>
              </a:lnSpc>
            </a:pPr>
            <a:r>
              <a:rPr lang="en-US" sz="1600" dirty="0" err="1">
                <a:solidFill>
                  <a:prstClr val="black"/>
                </a:solidFill>
                <a:latin typeface="Times New Roman" panose="02020603050405020304" pitchFamily="18" charset="0"/>
              </a:rPr>
              <a:t>Ritala</a:t>
            </a:r>
            <a:r>
              <a:rPr lang="en-US" sz="1600" dirty="0">
                <a:solidFill>
                  <a:prstClr val="black"/>
                </a:solidFill>
                <a:latin typeface="Times New Roman" panose="02020603050405020304" pitchFamily="18" charset="0"/>
              </a:rPr>
              <a:t>, P., </a:t>
            </a:r>
            <a:r>
              <a:rPr lang="en-US" sz="1600" dirty="0" err="1">
                <a:solidFill>
                  <a:prstClr val="black"/>
                </a:solidFill>
                <a:latin typeface="Times New Roman" panose="02020603050405020304" pitchFamily="18" charset="0"/>
              </a:rPr>
              <a:t>Golnam</a:t>
            </a:r>
            <a:r>
              <a:rPr lang="en-US" sz="1600" dirty="0">
                <a:solidFill>
                  <a:prstClr val="black"/>
                </a:solidFill>
                <a:latin typeface="Times New Roman" panose="02020603050405020304" pitchFamily="18" charset="0"/>
              </a:rPr>
              <a:t>, A. and </a:t>
            </a:r>
            <a:r>
              <a:rPr lang="en-US" sz="1600" dirty="0" err="1">
                <a:solidFill>
                  <a:prstClr val="black"/>
                </a:solidFill>
                <a:latin typeface="Times New Roman" panose="02020603050405020304" pitchFamily="18" charset="0"/>
              </a:rPr>
              <a:t>Wegmann</a:t>
            </a:r>
            <a:r>
              <a:rPr lang="en-US" sz="1600" dirty="0">
                <a:solidFill>
                  <a:prstClr val="black"/>
                </a:solidFill>
                <a:latin typeface="Times New Roman" panose="02020603050405020304" pitchFamily="18" charset="0"/>
              </a:rPr>
              <a:t>, A. (2014). Coopetition-based Business models: the Case of Amazon.com. </a:t>
            </a:r>
            <a:r>
              <a:rPr lang="en-US" sz="1600" i="1" dirty="0">
                <a:solidFill>
                  <a:prstClr val="black"/>
                </a:solidFill>
                <a:latin typeface="Times New Roman" panose="02020603050405020304" pitchFamily="18" charset="0"/>
              </a:rPr>
              <a:t>Industrial Marketing Management</a:t>
            </a:r>
            <a:r>
              <a:rPr lang="en-US" sz="1600" dirty="0">
                <a:solidFill>
                  <a:prstClr val="black"/>
                </a:solidFill>
                <a:latin typeface="Times New Roman" panose="02020603050405020304" pitchFamily="18" charset="0"/>
              </a:rPr>
              <a:t>, 43(2), pp.236–249.</a:t>
            </a:r>
          </a:p>
          <a:p>
            <a:pPr lvl="0">
              <a:lnSpc>
                <a:spcPct val="150000"/>
              </a:lnSpc>
            </a:pPr>
            <a:r>
              <a:rPr lang="en-US" sz="1600" dirty="0">
                <a:solidFill>
                  <a:prstClr val="black"/>
                </a:solidFill>
                <a:latin typeface="Times New Roman" panose="02020603050405020304" pitchFamily="18" charset="0"/>
              </a:rPr>
              <a:t>Rowe, F. and Markus, M.L. (2022). Taking the measure of digital giants: Amazon and the Social Welfare Computing research agenda. </a:t>
            </a:r>
            <a:r>
              <a:rPr lang="en-US" sz="1600" i="1" dirty="0">
                <a:solidFill>
                  <a:prstClr val="black"/>
                </a:solidFill>
                <a:latin typeface="Times New Roman" panose="02020603050405020304" pitchFamily="18" charset="0"/>
              </a:rPr>
              <a:t>Electronic Markets</a:t>
            </a:r>
            <a:r>
              <a:rPr lang="en-US" sz="1600" dirty="0">
                <a:solidFill>
                  <a:prstClr val="black"/>
                </a:solidFill>
                <a:latin typeface="Times New Roman" panose="02020603050405020304" pitchFamily="18" charset="0"/>
              </a:rPr>
              <a:t>.</a:t>
            </a:r>
          </a:p>
          <a:p>
            <a:endParaRPr lang="en-GB" dirty="0"/>
          </a:p>
        </p:txBody>
      </p:sp>
    </p:spTree>
    <p:extLst>
      <p:ext uri="{BB962C8B-B14F-4D97-AF65-F5344CB8AC3E}">
        <p14:creationId xmlns:p14="http://schemas.microsoft.com/office/powerpoint/2010/main" val="22628265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3129</Words>
  <Application>Microsoft Office PowerPoint</Application>
  <PresentationFormat>Widescreen</PresentationFormat>
  <Paragraphs>98</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PowerPoint Presentation</vt:lpstr>
      <vt:lpstr>BMMB7012 Marketing Management</vt:lpstr>
      <vt:lpstr>Introduction to Company</vt:lpstr>
      <vt:lpstr>PowerPoint Presentation</vt:lpstr>
      <vt:lpstr>Issues in Amazon</vt:lpstr>
      <vt:lpstr>Issues in Amazon</vt:lpstr>
      <vt:lpstr>Introduction to Chosen Issue</vt:lpstr>
      <vt:lpstr>Introduction to Chosen Issue</vt:lpstr>
      <vt:lpstr>Introduction to Issue</vt:lpstr>
      <vt:lpstr>Analysis of the Challenges Faced as A Result of your Chosen Issue</vt:lpstr>
      <vt:lpstr>Analysis of the Challenges Faced as A Result of your Chosen Issue</vt:lpstr>
      <vt:lpstr>Analysis of the Challenges Faced as A Result of your Chosen Issue</vt:lpstr>
      <vt:lpstr>Analysis of the Challenges Faced as A Result of your Chosen Issue</vt:lpstr>
      <vt:lpstr>Evaluation of how Amazon Could Respond to the Challenges </vt:lpstr>
      <vt:lpstr>Evaluation of how Amazon Could Respond to the Challenges </vt:lpstr>
      <vt:lpstr>Evaluation of how Amazon Could Respond to the Challenges </vt:lpstr>
      <vt:lpstr>Evaluation of how Amazon Could Respond to the Challenges  </vt:lpstr>
      <vt:lpstr>Conclusion </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BMMB7012 Marketing Management</dc:title>
  <dc:creator>Rimsha Saqib</dc:creator>
  <cp:lastModifiedBy>Sohaljit Singh Sanghera</cp:lastModifiedBy>
  <cp:revision>23</cp:revision>
  <dcterms:created xsi:type="dcterms:W3CDTF">2023-06-16T10:28:22Z</dcterms:created>
  <dcterms:modified xsi:type="dcterms:W3CDTF">2023-06-26T21:54:02Z</dcterms:modified>
</cp:coreProperties>
</file>