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omments/modernComment_101_81F46CF1.xml" ContentType="application/vnd.ms-powerpoint.comments+xml"/>
  <Override PartName="/ppt/comments/modernComment_102_2ADFFA42.xml" ContentType="application/vnd.ms-powerpoint.comments+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7F876C0-28C8-344E-434F-F16538F20476}" name="Chloe Harries" initials="CH" userId="S::chloe.harries@uwtsd.ac.uk::237f5bf6-cd84-4e72-97ca-a81a39f732d3" providerId="AD"/>
  <p188:author id="{82AD6FC1-7238-C8B9-0CC9-9F4BEF965429}" name="Samina Mumtaz (2119016)" initials="S(" userId="S::2119016@student.uwtsd.ac.uk::fe583c2f-c9ff-4dd0-9558-463e6a5d8e7e"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652B3C-E036-DFF8-4A17-672AF54C8D5F}" v="96" dt="2024-10-17T20:44:39.7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7" d="100"/>
          <a:sy n="97" d="100"/>
        </p:scale>
        <p:origin x="102"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8/10/relationships/authors" Target="authors.xml"/><Relationship Id="rId5" Type="http://schemas.openxmlformats.org/officeDocument/2006/relationships/slide" Target="slides/slide4.xml"/><Relationship Id="rId1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tableStyles" Target="tableStyles.xml"/></Relationships>
</file>

<file path=ppt/comments/modernComment_101_81F46CF1.xml><?xml version="1.0" encoding="utf-8"?>
<p188:cmLst xmlns:a="http://schemas.openxmlformats.org/drawingml/2006/main" xmlns:r="http://schemas.openxmlformats.org/officeDocument/2006/relationships" xmlns:p188="http://schemas.microsoft.com/office/powerpoint/2018/8/main">
  <p188:cm id="{0756C1F5-61E6-428E-892C-3E6C778C2D72}" authorId="{82AD6FC1-7238-C8B9-0CC9-9F4BEF965429}" created="2024-10-09T17:00:16.766" startDate="2024-10-09T17:00:16.766" dueDate="2024-10-09T17:00:16.766" assignedTo="{27F876C0-28C8-344E-434F-F16538F20476}" title="@Chloe Harries hi chloe, can you check the word count for my poster i think its too much">
    <ac:deMkLst xmlns:ac="http://schemas.microsoft.com/office/drawing/2013/main/command">
      <pc:docMk xmlns:pc="http://schemas.microsoft.com/office/powerpoint/2013/main/command"/>
      <pc:sldMk xmlns:pc="http://schemas.microsoft.com/office/powerpoint/2013/main/command" cId="2180279537" sldId="257"/>
      <ac:spMk id="7" creationId="{F1669DAD-8E7A-E9F9-BFF3-972E42592F5E}"/>
    </ac:deMkLst>
    <p188:txBody>
      <a:bodyPr/>
      <a:lstStyle/>
      <a:p>
        <a:r>
          <a:rPr lang="en-US"/>
          <a:t>[@Chloe Harries]  hi chloe, can you check the word count for my poster i think its too much</a:t>
        </a:r>
      </a:p>
    </p188:txBody>
    <p188:extLst>
      <p:ext xmlns:p="http://schemas.openxmlformats.org/presentationml/2006/main" uri="{5BB2D875-25FF-4072-B9AC-8F64D62656EB}">
        <p228:taskDetails xmlns:p228="http://schemas.microsoft.com/office/powerpoint/2022/08/main">
          <p228:history>
            <p228:event time="2024-10-09T17:00:16.766" id="{01A37D44-76B0-4DFD-9F3E-1F3198B7C67F}">
              <p228:atrbtn authorId="{82AD6FC1-7238-C8B9-0CC9-9F4BEF965429}"/>
              <p228:anchr>
                <p228:comment id="{0756C1F5-61E6-428E-892C-3E6C778C2D72}"/>
              </p228:anchr>
              <p228:add/>
            </p228:event>
            <p228:event time="2024-10-09T17:00:16.766" id="{77F4BBD0-334E-4727-82F4-A50EFD043723}">
              <p228:atrbtn authorId="{82AD6FC1-7238-C8B9-0CC9-9F4BEF965429}"/>
              <p228:anchr>
                <p228:comment id="{0756C1F5-61E6-428E-892C-3E6C778C2D72}"/>
              </p228:anchr>
              <p228:asgn authorId="{27F876C0-28C8-344E-434F-F16538F20476}"/>
            </p228:event>
            <p228:event time="2024-10-09T17:00:16.766" id="{7F6EFE41-2AF8-440A-B722-B1E41444D4C8}">
              <p228:atrbtn authorId="{82AD6FC1-7238-C8B9-0CC9-9F4BEF965429}"/>
              <p228:anchr>
                <p228:comment id="{0756C1F5-61E6-428E-892C-3E6C778C2D72}"/>
              </p228:anchr>
              <p228:title val="@Chloe Harries hi chloe, can you check the word count for my poster i think its too much"/>
            </p228:event>
            <p228:event time="2024-10-09T17:00:16.766" id="{7A8E8EEF-9056-4174-BD0D-40C504BF88BF}">
              <p228:atrbtn authorId="{82AD6FC1-7238-C8B9-0CC9-9F4BEF965429}"/>
              <p228:anchr>
                <p228:comment id="{0756C1F5-61E6-428E-892C-3E6C778C2D72}"/>
              </p228:anchr>
              <p228:date stDt="2024-10-09T17:00:16.766" endDt="2024-10-09T17:00:16.766"/>
            </p228:event>
          </p228:history>
        </p228:taskDetails>
      </p:ext>
    </p188:extLst>
  </p188:cm>
</p188:cmLst>
</file>

<file path=ppt/comments/modernComment_102_2ADFFA42.xml><?xml version="1.0" encoding="utf-8"?>
<p188:cmLst xmlns:a="http://schemas.openxmlformats.org/drawingml/2006/main" xmlns:r="http://schemas.openxmlformats.org/officeDocument/2006/relationships" xmlns:p188="http://schemas.microsoft.com/office/powerpoint/2018/8/main">
  <p188:cm id="{6A4C8492-9C40-4926-B1A9-3569705D6CE8}" authorId="{82AD6FC1-7238-C8B9-0CC9-9F4BEF965429}" created="2024-09-18T08:22:34.237">
    <pc:sldMkLst xmlns:pc="http://schemas.microsoft.com/office/powerpoint/2013/main/command">
      <pc:docMk/>
      <pc:sldMk cId="719321666" sldId="258"/>
    </pc:sldMkLst>
    <p188:replyLst>
      <p188:reply id="{F5BB23B7-DCAA-42E3-A425-244239AB22DC}" authorId="{27F876C0-28C8-344E-434F-F16538F20476}" created="2024-09-18T08:39:04.092">
        <p188:txBody>
          <a:bodyPr/>
          <a:lstStyle/>
          <a:p>
            <a:r>
              <a:rPr lang="en-US"/>
              <a:t>Heya, I've added in a table, like we discussed yesterday, try and include search terms (key words) where you searched for information, how many results you found and how you have narrowed down your search. </a:t>
            </a:r>
          </a:p>
        </p188:txBody>
      </p188:reply>
      <p188:reply id="{11FD10F6-F953-4BAC-A0BC-641C1F30CC0D}" authorId="{27F876C0-28C8-344E-434F-F16538F20476}" created="2024-09-18T08:39:52.641">
        <p188:txBody>
          <a:bodyPr/>
          <a:lstStyle/>
          <a:p>
            <a:r>
              <a:rPr lang="en-US"/>
              <a:t>Feel free to share with Shaz </a:t>
            </a:r>
          </a:p>
        </p188:txBody>
      </p188:reply>
      <p188:reply id="{C4BA9E20-F2D4-443B-A6CD-7F0C6B022EB5}" authorId="{82AD6FC1-7238-C8B9-0CC9-9F4BEF965429}" created="2024-09-18T18:59:41.305">
        <p188:txBody>
          <a:bodyPr/>
          <a:lstStyle/>
          <a:p>
            <a:r>
              <a:rPr lang="en-US"/>
              <a:t>hey Chloe, please check what i have inserted into the table and let me know is this what you meant. </a:t>
            </a:r>
          </a:p>
        </p188:txBody>
      </p188:reply>
      <p188:reply id="{FB487E4B-2036-407B-A10F-4F39D9E46F34}" authorId="{82AD6FC1-7238-C8B9-0CC9-9F4BEF965429}" created="2024-09-20T08:29:53.873">
        <p188:txBody>
          <a:bodyPr/>
          <a:lstStyle/>
          <a:p>
            <a:r>
              <a:rPr lang="en-US"/>
              <a:t>Hey Chloe, please let me know what you think of this table</a:t>
            </a:r>
          </a:p>
        </p188:txBody>
      </p188:reply>
      <p188:reply id="{794C5542-5870-4C00-AC35-7871373665C1}" authorId="{27F876C0-28C8-344E-434F-F16538F20476}" created="2024-09-24T06:13:59.045">
        <p188:txBody>
          <a:bodyPr/>
          <a:lstStyle/>
          <a:p>
            <a:r>
              <a:rPr lang="en-US"/>
              <a:t>Morning Sam, yes that is fine what you have added in for the table, just what I was looking for. </a:t>
            </a:r>
          </a:p>
        </p188:txBody>
      </p188:reply>
      <p188:reply id="{BA6AD6A6-C737-4F79-B4D8-109FDF09B334}" authorId="{27F876C0-28C8-344E-434F-F16538F20476}" created="2024-09-24T06:14:37.297">
        <p188:txBody>
          <a:bodyPr/>
          <a:lstStyle/>
          <a:p>
            <a:r>
              <a:rPr lang="en-US"/>
              <a:t>Morning Sam, yes that is fine what you have added in for the table, just what I was looking for. </a:t>
            </a:r>
          </a:p>
        </p188:txBody>
      </p188:reply>
    </p188:replyLst>
    <p188:txBody>
      <a:bodyPr/>
      <a:lstStyle/>
      <a:p>
        <a:r>
          <a:rPr lang="en-US"/>
          <a:t>[@Chloe Harries] hey Chloe, please can you help me with this graph that you asked me to put in</a:t>
        </a:r>
      </a:p>
    </p188:txBody>
  </p188:cm>
</p188:cmLst>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1/28/2025</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81826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C9CA7B-DFD4-44B5-8C60-D14B8CD1FB59}" type="datetimeFigureOut">
              <a:rPr lang="en-US" dirty="0"/>
              <a:t>1/28/2025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810860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1/28/2025</a:t>
            </a:fld>
            <a:endParaRPr lang="en-US"/>
          </a:p>
        </p:txBody>
      </p:sp>
      <p:sp>
        <p:nvSpPr>
          <p:cNvPr id="5" name="Footer Placeholder 4"/>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118786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BDB8791-F1B0-41E7-B7FD-A781E65C4266}" type="datetimeFigureOut">
              <a:rPr lang="en-US" dirty="0"/>
              <a:t>1/28/2025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36176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FDD63B2-E120-4ED8-B27B-C685F510A5FE}" type="datetimeFigureOut">
              <a:rPr lang="en-US" dirty="0"/>
              <a:t>1/28/2025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77059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1/28/2025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6068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1/28/2025</a:t>
            </a:fld>
            <a:endParaRPr lang="en-US"/>
          </a:p>
        </p:txBody>
      </p:sp>
      <p:sp>
        <p:nvSpPr>
          <p:cNvPr id="3" name="Footer Placeholder 2"/>
          <p:cNvSpPr>
            <a:spLocks noGrp="1"/>
          </p:cNvSpPr>
          <p:nvPr>
            <p:ph type="ftr" sz="quarter" idx="11"/>
          </p:nvPr>
        </p:nvSpPr>
        <p:spPr/>
        <p:txBody>
          <a:bodyPr/>
          <a:lstStyle/>
          <a:p>
            <a:r>
              <a:rPr lang="en-US"/>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47190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1/28/2025</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451732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1/28/2025</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23289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1/28/2025</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744358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1/28/2025</a:t>
            </a:fld>
            <a:endParaRPr lang="en-US"/>
          </a:p>
        </p:txBody>
      </p:sp>
      <p:sp>
        <p:nvSpPr>
          <p:cNvPr id="5" name="Footer Placeholder 4"/>
          <p:cNvSpPr>
            <a:spLocks noGrp="1"/>
          </p:cNvSpPr>
          <p:nvPr>
            <p:ph type="ftr" sz="quarter" idx="11"/>
          </p:nvPr>
        </p:nvSpPr>
        <p:spPr/>
        <p:txBody>
          <a:bodyPr/>
          <a:lstStyle/>
          <a:p>
            <a:r>
              <a:rPr lang="en-US"/>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904835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1/28/2025</a:t>
            </a:fld>
            <a:endParaRPr lang="en-US"/>
          </a:p>
        </p:txBody>
      </p:sp>
      <p:sp>
        <p:nvSpPr>
          <p:cNvPr id="5" name="Footer Placeholder 4"/>
          <p:cNvSpPr>
            <a:spLocks noGrp="1"/>
          </p:cNvSpPr>
          <p:nvPr>
            <p:ph type="ftr" sz="quarter" idx="11"/>
          </p:nvPr>
        </p:nvSpPr>
        <p:spPr/>
        <p:txBody>
          <a:bodyPr/>
          <a:lstStyle/>
          <a:p>
            <a:r>
              <a:rPr lang="en-US"/>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278199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1/28/2025</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514533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1/28/2025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780194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1/28/2025</a:t>
            </a:fld>
            <a:endParaRPr lang="en-US"/>
          </a:p>
        </p:txBody>
      </p:sp>
      <p:sp>
        <p:nvSpPr>
          <p:cNvPr id="8" name="Footer Placeholder 7"/>
          <p:cNvSpPr>
            <a:spLocks noGrp="1"/>
          </p:cNvSpPr>
          <p:nvPr>
            <p:ph type="ftr" sz="quarter" idx="11"/>
          </p:nvPr>
        </p:nvSpPr>
        <p:spPr>
          <a:xfrm>
            <a:off x="561111" y="6391838"/>
            <a:ext cx="3644282" cy="304801"/>
          </a:xfrm>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479453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1/28/2025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707541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1/28/2025</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88664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20">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1/28/2025</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87693261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microsoft.com/office/2018/10/relationships/comments" Target="../comments/modernComment_101_81F46CF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microsoft.com/office/2018/10/relationships/comments" Target="../comments/modernComment_102_2ADFFA42.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2" Type="http://schemas.openxmlformats.org/officeDocument/2006/relationships/hyperlink" Target="https://www.gov.uk/data-protec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nvGrpSpPr>
          <p:cNvPr id="34" name="Group 33">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35" name="Rectangle 34">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36"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txBody>
            <a:bodyPr/>
            <a:lstStyle/>
            <a:p>
              <a:endParaRPr lang="en-GB"/>
            </a:p>
          </p:txBody>
        </p:sp>
      </p:grpSp>
      <p:sp>
        <p:nvSpPr>
          <p:cNvPr id="3" name="Subtitle 2">
            <a:extLst>
              <a:ext uri="{FF2B5EF4-FFF2-40B4-BE49-F238E27FC236}">
                <a16:creationId xmlns:a16="http://schemas.microsoft.com/office/drawing/2014/main" id="{65C11A23-FBAA-D5E7-AF89-7B20A9F442BB}"/>
              </a:ext>
            </a:extLst>
          </p:cNvPr>
          <p:cNvSpPr>
            <a:spLocks noGrp="1"/>
          </p:cNvSpPr>
          <p:nvPr>
            <p:ph type="subTitle" idx="1"/>
          </p:nvPr>
        </p:nvSpPr>
        <p:spPr>
          <a:xfrm>
            <a:off x="4620049" y="1481572"/>
            <a:ext cx="5869844" cy="3906517"/>
          </a:xfrm>
        </p:spPr>
        <p:txBody>
          <a:bodyPr vert="horz" lIns="91440" tIns="45720" rIns="91440" bIns="45720" rtlCol="0" anchor="ctr">
            <a:normAutofit/>
          </a:bodyPr>
          <a:lstStyle/>
          <a:p>
            <a:pPr algn="r">
              <a:lnSpc>
                <a:spcPct val="90000"/>
              </a:lnSpc>
            </a:pPr>
            <a:r>
              <a:rPr lang="en-GB" dirty="0">
                <a:solidFill>
                  <a:schemeClr val="tx1"/>
                </a:solidFill>
                <a:latin typeface="Arial"/>
                <a:cs typeface="Arial"/>
              </a:rPr>
              <a:t>Student name: XXXXXX </a:t>
            </a:r>
            <a:endParaRPr lang="en-US" dirty="0">
              <a:solidFill>
                <a:schemeClr val="tx1"/>
              </a:solidFill>
              <a:latin typeface="Arial"/>
              <a:cs typeface="Arial"/>
            </a:endParaRPr>
          </a:p>
          <a:p>
            <a:pPr algn="r">
              <a:lnSpc>
                <a:spcPct val="90000"/>
              </a:lnSpc>
            </a:pPr>
            <a:r>
              <a:rPr lang="en-GB" dirty="0">
                <a:solidFill>
                  <a:schemeClr val="tx1"/>
                </a:solidFill>
                <a:latin typeface="Arial"/>
                <a:cs typeface="Arial"/>
              </a:rPr>
              <a:t>Student Id Number: XXXXXXX </a:t>
            </a:r>
            <a:endParaRPr lang="en-US" dirty="0">
              <a:solidFill>
                <a:schemeClr val="tx1"/>
              </a:solidFill>
              <a:latin typeface="Arial"/>
              <a:cs typeface="Arial"/>
            </a:endParaRPr>
          </a:p>
          <a:p>
            <a:pPr algn="r">
              <a:lnSpc>
                <a:spcPct val="90000"/>
              </a:lnSpc>
            </a:pPr>
            <a:r>
              <a:rPr lang="en-GB" dirty="0">
                <a:solidFill>
                  <a:schemeClr val="tx1"/>
                </a:solidFill>
                <a:latin typeface="Arial"/>
                <a:cs typeface="Arial"/>
              </a:rPr>
              <a:t>Lecturer: Module Code: BMHP6020</a:t>
            </a:r>
            <a:endParaRPr lang="en-US" dirty="0">
              <a:solidFill>
                <a:schemeClr val="tx1"/>
              </a:solidFill>
              <a:latin typeface="Arial"/>
              <a:cs typeface="Arial"/>
            </a:endParaRPr>
          </a:p>
          <a:p>
            <a:pPr algn="r">
              <a:lnSpc>
                <a:spcPct val="90000"/>
              </a:lnSpc>
            </a:pPr>
            <a:r>
              <a:rPr lang="en-GB" dirty="0">
                <a:solidFill>
                  <a:schemeClr val="tx1"/>
                </a:solidFill>
                <a:latin typeface="Arial"/>
                <a:cs typeface="Arial"/>
              </a:rPr>
              <a:t>Module Name: Independent Project</a:t>
            </a:r>
            <a:endParaRPr lang="en-US" dirty="0">
              <a:solidFill>
                <a:schemeClr val="tx1"/>
              </a:solidFill>
              <a:latin typeface="Arial"/>
              <a:cs typeface="Arial"/>
            </a:endParaRPr>
          </a:p>
          <a:p>
            <a:pPr algn="r">
              <a:lnSpc>
                <a:spcPct val="90000"/>
              </a:lnSpc>
            </a:pPr>
            <a:endParaRPr lang="en-US" sz="1600" dirty="0">
              <a:solidFill>
                <a:schemeClr val="tx2"/>
              </a:solidFill>
              <a:latin typeface="Arial"/>
              <a:cs typeface="Arial"/>
            </a:endParaRPr>
          </a:p>
          <a:p>
            <a:pPr algn="r">
              <a:lnSpc>
                <a:spcPct val="90000"/>
              </a:lnSpc>
            </a:pPr>
            <a:endParaRPr lang="en-US" sz="1600" dirty="0">
              <a:solidFill>
                <a:schemeClr val="tx2"/>
              </a:solidFill>
            </a:endParaRPr>
          </a:p>
        </p:txBody>
      </p:sp>
      <p:cxnSp>
        <p:nvCxnSpPr>
          <p:cNvPr id="38" name="Straight Connector 37">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accent1">
                <a:lumMod val="75000"/>
              </a:schemeClr>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11174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B6357233-99F5-3F74-FD22-E5C3FBFA13AC}"/>
              </a:ext>
            </a:extLst>
          </p:cNvPr>
          <p:cNvSpPr/>
          <p:nvPr/>
        </p:nvSpPr>
        <p:spPr>
          <a:xfrm>
            <a:off x="3458340" y="1201909"/>
            <a:ext cx="5016504" cy="2611602"/>
          </a:xfrm>
          <a:prstGeom prst="roundRect">
            <a:avLst/>
          </a:prstGeom>
          <a:solidFill>
            <a:schemeClr val="accent3">
              <a:lumMod val="20000"/>
              <a:lumOff val="8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100" b="1" u="sng" dirty="0">
                <a:solidFill>
                  <a:schemeClr val="tx1"/>
                </a:solidFill>
                <a:latin typeface="Arial"/>
                <a:cs typeface="Arial"/>
              </a:rPr>
              <a:t>SEARCH STRATEGY</a:t>
            </a:r>
          </a:p>
          <a:p>
            <a:pPr algn="ctr"/>
            <a:endParaRPr lang="en-US">
              <a:solidFill>
                <a:schemeClr val="tx1"/>
              </a:solidFill>
              <a:latin typeface="Aptos"/>
              <a:cs typeface="Arial"/>
            </a:endParaRPr>
          </a:p>
          <a:p>
            <a:pPr algn="just"/>
            <a:r>
              <a:rPr lang="en-GB" sz="1100" dirty="0">
                <a:solidFill>
                  <a:schemeClr val="tx1"/>
                </a:solidFill>
                <a:latin typeface="Arial"/>
                <a:cs typeface="Arial"/>
              </a:rPr>
              <a:t>A systematic search strategy was used to identify relevant literature and data. This involved the use of multiple academic databases, including Google Scholar, UWTSD library and PubMed, these were searched using specific keywords such as COVID-19, HCWs, Mental health, psychological impact, coping strategies and United Kingdom. </a:t>
            </a:r>
            <a:r>
              <a:rPr lang="en-GB" sz="1100" dirty="0">
                <a:solidFill>
                  <a:schemeClr val="tx1"/>
                </a:solidFill>
                <a:latin typeface="Arial"/>
                <a:ea typeface="+mn-lt"/>
                <a:cs typeface="+mn-lt"/>
              </a:rPr>
              <a:t>To ensure the inclusion and exclusion of thorough and appropriate studies, </a:t>
            </a:r>
            <a:r>
              <a:rPr lang="en-GB" sz="1100" err="1">
                <a:solidFill>
                  <a:schemeClr val="tx1"/>
                </a:solidFill>
                <a:latin typeface="Arial"/>
                <a:ea typeface="+mn-lt"/>
                <a:cs typeface="+mn-lt"/>
              </a:rPr>
              <a:t>boolean</a:t>
            </a:r>
            <a:r>
              <a:rPr lang="en-GB" sz="1100" dirty="0">
                <a:solidFill>
                  <a:schemeClr val="tx1"/>
                </a:solidFill>
                <a:latin typeface="Arial"/>
                <a:ea typeface="+mn-lt"/>
                <a:cs typeface="+mn-lt"/>
              </a:rPr>
              <a:t> operators were used to narrow search results.</a:t>
            </a:r>
            <a:r>
              <a:rPr lang="en-GB" sz="1100" dirty="0">
                <a:solidFill>
                  <a:schemeClr val="tx1"/>
                </a:solidFill>
                <a:latin typeface="Arial"/>
                <a:cs typeface="Arial"/>
              </a:rPr>
              <a:t> (</a:t>
            </a:r>
            <a:r>
              <a:rPr lang="en-GB" sz="1100" err="1">
                <a:solidFill>
                  <a:schemeClr val="tx1"/>
                </a:solidFill>
                <a:latin typeface="Arial"/>
                <a:cs typeface="Arial"/>
              </a:rPr>
              <a:t>Scells</a:t>
            </a:r>
            <a:r>
              <a:rPr lang="en-GB" sz="1100" dirty="0">
                <a:solidFill>
                  <a:schemeClr val="tx1"/>
                </a:solidFill>
                <a:latin typeface="Arial"/>
                <a:cs typeface="Arial"/>
              </a:rPr>
              <a:t> </a:t>
            </a:r>
            <a:r>
              <a:rPr lang="en-GB" sz="1100" i="1" dirty="0">
                <a:solidFill>
                  <a:schemeClr val="tx1"/>
                </a:solidFill>
                <a:latin typeface="Arial"/>
                <a:cs typeface="Arial"/>
              </a:rPr>
              <a:t>et al.,</a:t>
            </a:r>
            <a:r>
              <a:rPr lang="en-GB" sz="1100" dirty="0">
                <a:solidFill>
                  <a:schemeClr val="tx1"/>
                </a:solidFill>
                <a:latin typeface="Arial"/>
                <a:cs typeface="Arial"/>
              </a:rPr>
              <a:t> 2021). Articles were selected based on their relevance to the research question and their methodology rigor (Newman and Gough, 2020).  </a:t>
            </a:r>
            <a:endParaRPr lang="en-US" sz="1100" dirty="0">
              <a:solidFill>
                <a:schemeClr val="tx1"/>
              </a:solidFill>
              <a:latin typeface="Arial"/>
              <a:cs typeface="Arial"/>
            </a:endParaRPr>
          </a:p>
        </p:txBody>
      </p:sp>
      <p:sp>
        <p:nvSpPr>
          <p:cNvPr id="3" name="Rectangle 2">
            <a:extLst>
              <a:ext uri="{FF2B5EF4-FFF2-40B4-BE49-F238E27FC236}">
                <a16:creationId xmlns:a16="http://schemas.microsoft.com/office/drawing/2014/main" id="{A645195A-81A4-2F0A-D944-5EEBC27F4BC4}"/>
              </a:ext>
            </a:extLst>
          </p:cNvPr>
          <p:cNvSpPr/>
          <p:nvPr/>
        </p:nvSpPr>
        <p:spPr>
          <a:xfrm>
            <a:off x="8695582" y="1089844"/>
            <a:ext cx="3389958" cy="5701458"/>
          </a:xfrm>
          <a:prstGeom prst="roundRect">
            <a:avLst/>
          </a:prstGeom>
          <a:solidFill>
            <a:schemeClr val="accent6">
              <a:lumMod val="20000"/>
              <a:lumOff val="8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1100" b="1" u="sng">
              <a:solidFill>
                <a:schemeClr val="tx1"/>
              </a:solidFill>
              <a:latin typeface="Arial"/>
              <a:cs typeface="Arial"/>
            </a:endParaRPr>
          </a:p>
          <a:p>
            <a:pPr algn="ctr"/>
            <a:endParaRPr lang="en-US" sz="1100" b="1" u="sng">
              <a:solidFill>
                <a:schemeClr val="tx1"/>
              </a:solidFill>
              <a:latin typeface="Arial"/>
              <a:cs typeface="Arial"/>
            </a:endParaRPr>
          </a:p>
          <a:p>
            <a:pPr algn="ctr"/>
            <a:r>
              <a:rPr lang="en-US" sz="1100" b="1" u="sng" dirty="0">
                <a:solidFill>
                  <a:schemeClr val="tx1"/>
                </a:solidFill>
                <a:latin typeface="Arial"/>
                <a:cs typeface="Arial"/>
              </a:rPr>
              <a:t>RESEARCH VALIDATION AND ANALYSIS</a:t>
            </a:r>
            <a:endParaRPr lang="en-US" sz="1100" dirty="0">
              <a:solidFill>
                <a:schemeClr val="tx1"/>
              </a:solidFill>
              <a:latin typeface="Arial"/>
              <a:cs typeface="Arial"/>
            </a:endParaRPr>
          </a:p>
          <a:p>
            <a:pPr algn="ctr"/>
            <a:endParaRPr lang="en-US" sz="1100" dirty="0">
              <a:solidFill>
                <a:schemeClr val="tx1"/>
              </a:solidFill>
              <a:latin typeface="Arial"/>
              <a:cs typeface="Arial"/>
            </a:endParaRPr>
          </a:p>
          <a:p>
            <a:pPr algn="just"/>
            <a:r>
              <a:rPr lang="en-GB" sz="1100" dirty="0">
                <a:solidFill>
                  <a:schemeClr val="tx1"/>
                </a:solidFill>
                <a:latin typeface="Arial"/>
                <a:ea typeface="+mn-lt"/>
                <a:cs typeface="+mn-lt"/>
              </a:rPr>
              <a:t>One effective method to help identify inaccurate data is to use the CRAAP (Currency, Relevance, Authority, Accuracy, and Purpose) test </a:t>
            </a:r>
            <a:r>
              <a:rPr lang="en-GB" sz="1100" dirty="0">
                <a:solidFill>
                  <a:schemeClr val="tx1"/>
                </a:solidFill>
                <a:latin typeface="Arial"/>
                <a:ea typeface="+mn-lt"/>
                <a:cs typeface="Arial"/>
              </a:rPr>
              <a:t>(</a:t>
            </a:r>
            <a:r>
              <a:rPr lang="en-GB" sz="1100" dirty="0">
                <a:solidFill>
                  <a:srgbClr val="222222"/>
                </a:solidFill>
                <a:latin typeface="Arial"/>
                <a:cs typeface="Arial"/>
              </a:rPr>
              <a:t>Muis </a:t>
            </a:r>
            <a:r>
              <a:rPr lang="en-GB" sz="1100" i="1" dirty="0">
                <a:solidFill>
                  <a:srgbClr val="222222"/>
                </a:solidFill>
                <a:latin typeface="Arial"/>
                <a:cs typeface="Arial"/>
              </a:rPr>
              <a:t>et al.,</a:t>
            </a:r>
            <a:r>
              <a:rPr lang="en-GB" sz="1100" dirty="0">
                <a:solidFill>
                  <a:srgbClr val="222222"/>
                </a:solidFill>
                <a:latin typeface="Arial"/>
                <a:cs typeface="Arial"/>
              </a:rPr>
              <a:t> 2022)</a:t>
            </a:r>
            <a:r>
              <a:rPr lang="en-GB" sz="1100" dirty="0">
                <a:solidFill>
                  <a:schemeClr val="tx1"/>
                </a:solidFill>
                <a:latin typeface="Arial"/>
                <a:cs typeface="Arial"/>
              </a:rPr>
              <a:t>, t</a:t>
            </a:r>
            <a:r>
              <a:rPr lang="en-GB" sz="1100" dirty="0">
                <a:solidFill>
                  <a:schemeClr val="tx1"/>
                </a:solidFill>
                <a:latin typeface="Arial"/>
                <a:ea typeface="+mn-lt"/>
                <a:cs typeface="+mn-lt"/>
              </a:rPr>
              <a:t>his was used to find systematic papers online. When assessing a website's reliability, this strategy is essential to understand because it eliminates publications that just allow abstract viewing </a:t>
            </a:r>
            <a:r>
              <a:rPr lang="en-GB" sz="1100" dirty="0">
                <a:solidFill>
                  <a:schemeClr val="tx1"/>
                </a:solidFill>
                <a:latin typeface="Arial"/>
                <a:cs typeface="Arial"/>
              </a:rPr>
              <a:t>(</a:t>
            </a:r>
            <a:r>
              <a:rPr lang="en-GB" sz="1100" err="1">
                <a:solidFill>
                  <a:schemeClr val="tx1"/>
                </a:solidFill>
                <a:latin typeface="Arial"/>
                <a:cs typeface="Arial"/>
              </a:rPr>
              <a:t>Esparrago</a:t>
            </a:r>
            <a:r>
              <a:rPr lang="en-GB" sz="1100" dirty="0">
                <a:solidFill>
                  <a:schemeClr val="tx1"/>
                </a:solidFill>
                <a:latin typeface="Arial"/>
                <a:cs typeface="Arial"/>
              </a:rPr>
              <a:t>-Kalidas, 2021). </a:t>
            </a:r>
            <a:r>
              <a:rPr lang="en-GB" sz="1100" dirty="0">
                <a:solidFill>
                  <a:schemeClr val="tx1"/>
                </a:solidFill>
                <a:latin typeface="Arial"/>
                <a:ea typeface="+mn-lt"/>
                <a:cs typeface="+mn-lt"/>
              </a:rPr>
              <a:t>It is crucial to concentrate on the research question after reading the literature and to summarise the findings in order to identify the main points. By recognising its advantages and disadvantages, the researcher will be able to exercise critical judgement.</a:t>
            </a:r>
            <a:r>
              <a:rPr lang="en-GB" sz="1100" dirty="0">
                <a:solidFill>
                  <a:schemeClr val="tx1"/>
                </a:solidFill>
                <a:latin typeface="Arial"/>
                <a:cs typeface="Arial"/>
              </a:rPr>
              <a:t> </a:t>
            </a:r>
            <a:endParaRPr lang="en-US" sz="1100">
              <a:solidFill>
                <a:schemeClr val="tx1"/>
              </a:solidFill>
              <a:latin typeface="Arial"/>
              <a:cs typeface="Arial"/>
            </a:endParaRPr>
          </a:p>
          <a:p>
            <a:pPr algn="just"/>
            <a:r>
              <a:rPr lang="en-GB" sz="1100" dirty="0">
                <a:solidFill>
                  <a:schemeClr val="tx1"/>
                </a:solidFill>
                <a:latin typeface="Arial"/>
                <a:cs typeface="Arial"/>
              </a:rPr>
              <a:t>Triangulation in research allows for the validation of findings by cross-referencing data from multiple sources, enhancing the credibility (</a:t>
            </a:r>
            <a:r>
              <a:rPr lang="en-GB" sz="1100" dirty="0">
                <a:solidFill>
                  <a:srgbClr val="222222"/>
                </a:solidFill>
                <a:latin typeface="Arial"/>
                <a:cs typeface="Arial"/>
              </a:rPr>
              <a:t>Bans-</a:t>
            </a:r>
            <a:r>
              <a:rPr lang="en-GB" sz="1100" err="1">
                <a:solidFill>
                  <a:srgbClr val="222222"/>
                </a:solidFill>
                <a:latin typeface="Arial"/>
                <a:cs typeface="Arial"/>
              </a:rPr>
              <a:t>Akutey</a:t>
            </a:r>
            <a:r>
              <a:rPr lang="en-GB" sz="1100" dirty="0">
                <a:solidFill>
                  <a:srgbClr val="222222"/>
                </a:solidFill>
                <a:latin typeface="Arial"/>
                <a:cs typeface="Arial"/>
              </a:rPr>
              <a:t> and </a:t>
            </a:r>
            <a:r>
              <a:rPr lang="en-GB" sz="1100" err="1">
                <a:solidFill>
                  <a:srgbClr val="222222"/>
                </a:solidFill>
                <a:latin typeface="Arial"/>
                <a:cs typeface="Arial"/>
              </a:rPr>
              <a:t>Tiimub</a:t>
            </a:r>
            <a:r>
              <a:rPr lang="en-GB" sz="1100" dirty="0">
                <a:solidFill>
                  <a:srgbClr val="222222"/>
                </a:solidFill>
                <a:latin typeface="Arial"/>
                <a:cs typeface="Arial"/>
              </a:rPr>
              <a:t>, 2021).</a:t>
            </a:r>
            <a:endParaRPr lang="en-GB" sz="1100">
              <a:solidFill>
                <a:srgbClr val="000000"/>
              </a:solidFill>
              <a:latin typeface="Arial"/>
              <a:cs typeface="Arial"/>
            </a:endParaRPr>
          </a:p>
          <a:p>
            <a:pPr algn="just"/>
            <a:r>
              <a:rPr lang="en-GB" sz="1100" dirty="0">
                <a:solidFill>
                  <a:schemeClr val="tx1"/>
                </a:solidFill>
                <a:latin typeface="Arial"/>
                <a:ea typeface="+mn-lt"/>
                <a:cs typeface="+mn-lt"/>
              </a:rPr>
              <a:t>Researchers measure and conduct research using both quantitative (numerical) and qualitative (verbal narrative) methodologies to verify data (</a:t>
            </a:r>
            <a:r>
              <a:rPr lang="en-GB" sz="1100" err="1">
                <a:solidFill>
                  <a:schemeClr val="tx1"/>
                </a:solidFill>
                <a:latin typeface="Arial"/>
                <a:ea typeface="+mn-lt"/>
                <a:cs typeface="+mn-lt"/>
              </a:rPr>
              <a:t>Nassaji</a:t>
            </a:r>
            <a:r>
              <a:rPr lang="en-GB" sz="1100" dirty="0">
                <a:solidFill>
                  <a:schemeClr val="tx1"/>
                </a:solidFill>
                <a:latin typeface="Arial"/>
                <a:ea typeface="+mn-lt"/>
                <a:cs typeface="+mn-lt"/>
              </a:rPr>
              <a:t>, 2020). </a:t>
            </a:r>
            <a:r>
              <a:rPr lang="en-GB" sz="1100" dirty="0">
                <a:solidFill>
                  <a:schemeClr val="tx1"/>
                </a:solidFill>
                <a:latin typeface="Arial"/>
                <a:cs typeface="Arial"/>
              </a:rPr>
              <a:t>The combination of these methods in the research provided a comprehensive view, enabling to explore different perspectives through in-depth analysis and statistical data (</a:t>
            </a:r>
            <a:r>
              <a:rPr lang="en-GB" sz="1100" err="1">
                <a:solidFill>
                  <a:srgbClr val="222222"/>
                </a:solidFill>
                <a:latin typeface="Arial"/>
                <a:cs typeface="Arial"/>
              </a:rPr>
              <a:t>Taherdoost</a:t>
            </a:r>
            <a:r>
              <a:rPr lang="en-GB" sz="1100" dirty="0">
                <a:solidFill>
                  <a:srgbClr val="222222"/>
                </a:solidFill>
                <a:latin typeface="Arial"/>
                <a:cs typeface="Arial"/>
              </a:rPr>
              <a:t>, 2022)</a:t>
            </a:r>
            <a:r>
              <a:rPr lang="en-GB" sz="1100" dirty="0">
                <a:solidFill>
                  <a:schemeClr val="tx1"/>
                </a:solidFill>
                <a:latin typeface="Arial"/>
                <a:cs typeface="Arial"/>
              </a:rPr>
              <a:t>. </a:t>
            </a:r>
            <a:endParaRPr lang="en-GB" sz="1100" b="1" dirty="0">
              <a:solidFill>
                <a:schemeClr val="tx1"/>
              </a:solidFill>
              <a:latin typeface="Arial"/>
              <a:cs typeface="Arial"/>
            </a:endParaRPr>
          </a:p>
          <a:p>
            <a:pPr algn="just"/>
            <a:endParaRPr lang="en-GB" sz="1100">
              <a:solidFill>
                <a:schemeClr val="tx1"/>
              </a:solidFill>
            </a:endParaRPr>
          </a:p>
        </p:txBody>
      </p:sp>
      <p:sp>
        <p:nvSpPr>
          <p:cNvPr id="4" name="Rectangle: Rounded Corners 3">
            <a:extLst>
              <a:ext uri="{FF2B5EF4-FFF2-40B4-BE49-F238E27FC236}">
                <a16:creationId xmlns:a16="http://schemas.microsoft.com/office/drawing/2014/main" id="{8A6AD3B4-666A-E1C5-A58C-7FF7C8A1CCA5}"/>
              </a:ext>
            </a:extLst>
          </p:cNvPr>
          <p:cNvSpPr/>
          <p:nvPr/>
        </p:nvSpPr>
        <p:spPr>
          <a:xfrm>
            <a:off x="272069" y="99010"/>
            <a:ext cx="11546792" cy="850308"/>
          </a:xfrm>
          <a:prstGeom prst="roundRect">
            <a:avLst/>
          </a:prstGeom>
          <a:solidFill>
            <a:schemeClr val="accent1">
              <a:lumMod val="20000"/>
              <a:lumOff val="80000"/>
            </a:schemeClr>
          </a:solidFill>
          <a:ln>
            <a:solidFill>
              <a:schemeClr val="accent3">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sz="1100">
              <a:solidFill>
                <a:schemeClr val="tx1"/>
              </a:solidFill>
              <a:latin typeface="Arial"/>
              <a:cs typeface="Arial"/>
            </a:endParaRPr>
          </a:p>
          <a:p>
            <a:pPr algn="ctr"/>
            <a:r>
              <a:rPr lang="en-GB" sz="1600" b="1" dirty="0">
                <a:solidFill>
                  <a:schemeClr val="tx1"/>
                </a:solidFill>
                <a:latin typeface="Arial"/>
                <a:cs typeface="Arial"/>
              </a:rPr>
              <a:t>THE IMPACT OF COVID-19 ON THE MENTAL HEALTH AND COPING STRATEGIES AMONG HEALTHCARE WORKERS IN THE UNITED KINGDOM</a:t>
            </a:r>
          </a:p>
        </p:txBody>
      </p:sp>
      <p:sp>
        <p:nvSpPr>
          <p:cNvPr id="7" name="Rectangle: Rounded Corners 6">
            <a:extLst>
              <a:ext uri="{FF2B5EF4-FFF2-40B4-BE49-F238E27FC236}">
                <a16:creationId xmlns:a16="http://schemas.microsoft.com/office/drawing/2014/main" id="{F1669DAD-8E7A-E9F9-BFF3-972E42592F5E}"/>
              </a:ext>
            </a:extLst>
          </p:cNvPr>
          <p:cNvSpPr/>
          <p:nvPr/>
        </p:nvSpPr>
        <p:spPr>
          <a:xfrm>
            <a:off x="3459496" y="3949017"/>
            <a:ext cx="5020106" cy="2788206"/>
          </a:xfrm>
          <a:prstGeom prst="round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rtl="0"/>
            <a:r>
              <a:rPr lang="en-US" sz="1100" b="1" u="sng" baseline="0" dirty="0">
                <a:solidFill>
                  <a:schemeClr val="tx1"/>
                </a:solidFill>
                <a:latin typeface="Arial"/>
                <a:ea typeface="Segoe UI"/>
                <a:cs typeface="Segoe UI"/>
              </a:rPr>
              <a:t>SEARCHING FOR INFORMATION</a:t>
            </a:r>
            <a:r>
              <a:rPr lang="en-US" sz="1100" dirty="0">
                <a:solidFill>
                  <a:schemeClr val="tx1"/>
                </a:solidFill>
                <a:latin typeface="Arial"/>
                <a:ea typeface="Segoe UI"/>
                <a:cs typeface="Segoe UI"/>
              </a:rPr>
              <a:t>​</a:t>
            </a:r>
          </a:p>
          <a:p>
            <a:pPr algn="ctr" rtl="0"/>
            <a:r>
              <a:rPr lang="en-US" sz="1100" dirty="0">
                <a:solidFill>
                  <a:schemeClr val="tx1"/>
                </a:solidFill>
                <a:latin typeface="Arial"/>
                <a:ea typeface="Segoe UI"/>
                <a:cs typeface="Segoe UI"/>
              </a:rPr>
              <a:t>​</a:t>
            </a:r>
          </a:p>
          <a:p>
            <a:pPr algn="just"/>
            <a:r>
              <a:rPr lang="en-US" sz="1100" baseline="0" dirty="0">
                <a:solidFill>
                  <a:schemeClr val="tx1"/>
                </a:solidFill>
                <a:latin typeface="Arial"/>
                <a:ea typeface="Segoe UI"/>
                <a:cs typeface="Segoe UI"/>
              </a:rPr>
              <a:t>The process of searching for information was rigorous and systematic. Initially, a broad search was conducted to gather a wide range of studies related to the psychological impact of Covid-19 on HCWs. This was followed by a more targeted search focusing on specific aspects such as stress, anxiety, depression and coping strategies. Search systems' capacity to efficiently and effectively obtain results defines how they are appropriate for methodical research (</a:t>
            </a:r>
            <a:r>
              <a:rPr lang="en-US" sz="1100" baseline="0" err="1">
                <a:solidFill>
                  <a:schemeClr val="tx1"/>
                </a:solidFill>
                <a:latin typeface="Arial"/>
                <a:ea typeface="Segoe UI"/>
                <a:cs typeface="Segoe UI"/>
              </a:rPr>
              <a:t>Gusenbauer</a:t>
            </a:r>
            <a:r>
              <a:rPr lang="en-US" sz="1100" baseline="0" dirty="0">
                <a:solidFill>
                  <a:schemeClr val="tx1"/>
                </a:solidFill>
                <a:latin typeface="Arial"/>
                <a:ea typeface="Segoe UI"/>
                <a:cs typeface="Segoe UI"/>
              </a:rPr>
              <a:t> and Haddaway, 2020).To ensure the quality of the sources, only peer-reviewed journal articles, published conference papers and authoritative reports from health </a:t>
            </a:r>
            <a:r>
              <a:rPr lang="en-US" sz="1100" baseline="0" err="1">
                <a:solidFill>
                  <a:schemeClr val="tx1"/>
                </a:solidFill>
                <a:latin typeface="Arial"/>
                <a:ea typeface="Segoe UI"/>
                <a:cs typeface="Segoe UI"/>
              </a:rPr>
              <a:t>organistaions</a:t>
            </a:r>
            <a:r>
              <a:rPr lang="en-US" sz="1100" baseline="0" dirty="0">
                <a:solidFill>
                  <a:schemeClr val="tx1"/>
                </a:solidFill>
                <a:latin typeface="Arial"/>
                <a:ea typeface="Segoe UI"/>
                <a:cs typeface="Segoe UI"/>
              </a:rPr>
              <a:t> were considered. Each identified source was carefully evaluated for its relevance, credibility and methodological soundness</a:t>
            </a:r>
            <a:r>
              <a:rPr lang="en-US" sz="1100" dirty="0">
                <a:solidFill>
                  <a:schemeClr val="tx1"/>
                </a:solidFill>
                <a:latin typeface="Arial"/>
                <a:ea typeface="Segoe UI"/>
                <a:cs typeface="Segoe UI"/>
              </a:rPr>
              <a:t> (</a:t>
            </a:r>
            <a:r>
              <a:rPr lang="en-US" sz="1100" err="1">
                <a:solidFill>
                  <a:schemeClr val="tx1"/>
                </a:solidFill>
                <a:latin typeface="Arial"/>
                <a:ea typeface="Segoe UI"/>
                <a:cs typeface="Arial"/>
              </a:rPr>
              <a:t>Vamanu</a:t>
            </a:r>
            <a:r>
              <a:rPr lang="en-US" sz="1100" dirty="0">
                <a:solidFill>
                  <a:schemeClr val="tx1"/>
                </a:solidFill>
                <a:latin typeface="Arial"/>
                <a:ea typeface="Segoe UI"/>
                <a:cs typeface="Arial"/>
              </a:rPr>
              <a:t> and Zak,  2022).</a:t>
            </a:r>
            <a:endParaRPr lang="en-US" sz="1100" dirty="0">
              <a:solidFill>
                <a:schemeClr val="tx1"/>
              </a:solidFill>
              <a:latin typeface="Arial"/>
              <a:cs typeface="Segoe UI"/>
            </a:endParaRPr>
          </a:p>
        </p:txBody>
      </p:sp>
      <p:sp>
        <p:nvSpPr>
          <p:cNvPr id="8" name="Rectangle: Rounded Corners 7">
            <a:extLst>
              <a:ext uri="{FF2B5EF4-FFF2-40B4-BE49-F238E27FC236}">
                <a16:creationId xmlns:a16="http://schemas.microsoft.com/office/drawing/2014/main" id="{B7D6DF66-0AB5-DFB8-A0CB-0F4D78D1A575}"/>
              </a:ext>
            </a:extLst>
          </p:cNvPr>
          <p:cNvSpPr/>
          <p:nvPr/>
        </p:nvSpPr>
        <p:spPr>
          <a:xfrm>
            <a:off x="169853" y="1087163"/>
            <a:ext cx="3142169" cy="5739401"/>
          </a:xfrm>
          <a:prstGeom prst="round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100" b="1" u="sng" dirty="0">
                <a:solidFill>
                  <a:schemeClr val="tx1"/>
                </a:solidFill>
                <a:latin typeface="Arial"/>
                <a:cs typeface="Arial"/>
              </a:rPr>
              <a:t>INTRODUCTION AND RESEARCH AIM</a:t>
            </a:r>
            <a:endParaRPr lang="en-US" sz="1100" dirty="0">
              <a:solidFill>
                <a:schemeClr val="tx1"/>
              </a:solidFill>
              <a:latin typeface="Arial"/>
              <a:cs typeface="Arial"/>
            </a:endParaRPr>
          </a:p>
          <a:p>
            <a:pPr algn="just"/>
            <a:endParaRPr lang="en-US" sz="1100" dirty="0">
              <a:solidFill>
                <a:srgbClr val="000000"/>
              </a:solidFill>
              <a:latin typeface="Arial"/>
              <a:cs typeface="Arial"/>
            </a:endParaRPr>
          </a:p>
          <a:p>
            <a:pPr algn="just"/>
            <a:r>
              <a:rPr lang="en-US" sz="1100" dirty="0">
                <a:solidFill>
                  <a:schemeClr val="tx1"/>
                </a:solidFill>
                <a:latin typeface="Arial"/>
                <a:cs typeface="Arial"/>
              </a:rPr>
              <a:t>The methods chapter outlines the research design, the search strategy, information sourcing and validation processes. It will detail the systematic approach for </a:t>
            </a:r>
            <a:r>
              <a:rPr lang="en-US" sz="1100" err="1">
                <a:solidFill>
                  <a:schemeClr val="tx1"/>
                </a:solidFill>
                <a:latin typeface="Arial"/>
                <a:cs typeface="Arial"/>
              </a:rPr>
              <a:t>analysing</a:t>
            </a:r>
            <a:r>
              <a:rPr lang="en-US" sz="1100" dirty="0">
                <a:solidFill>
                  <a:schemeClr val="tx1"/>
                </a:solidFill>
                <a:latin typeface="Arial"/>
                <a:cs typeface="Arial"/>
              </a:rPr>
              <a:t> data and discuss ethical considerations essential for conducting research on sensitive topics involving healthcare workers (HCWs).</a:t>
            </a:r>
          </a:p>
          <a:p>
            <a:pPr algn="just"/>
            <a:endParaRPr lang="en-US" sz="1100" dirty="0">
              <a:solidFill>
                <a:schemeClr val="tx1"/>
              </a:solidFill>
              <a:latin typeface="Arial"/>
              <a:cs typeface="Arial"/>
            </a:endParaRPr>
          </a:p>
          <a:p>
            <a:pPr algn="just"/>
            <a:r>
              <a:rPr lang="en-US" sz="1100" dirty="0">
                <a:solidFill>
                  <a:schemeClr val="tx1"/>
                </a:solidFill>
                <a:latin typeface="Arial"/>
                <a:cs typeface="Arial"/>
              </a:rPr>
              <a:t>This approach ensures a clear and informative presentation by offering a concise and simple overview of the research methodology and </a:t>
            </a:r>
            <a:r>
              <a:rPr lang="en-US" sz="1100" err="1">
                <a:solidFill>
                  <a:schemeClr val="tx1"/>
                </a:solidFill>
                <a:latin typeface="Arial"/>
                <a:cs typeface="Arial"/>
              </a:rPr>
              <a:t>emphasising</a:t>
            </a:r>
            <a:r>
              <a:rPr lang="en-US" sz="1100" dirty="0">
                <a:solidFill>
                  <a:schemeClr val="tx1"/>
                </a:solidFill>
                <a:latin typeface="Arial"/>
                <a:cs typeface="Arial"/>
              </a:rPr>
              <a:t> its essential elements (</a:t>
            </a:r>
            <a:r>
              <a:rPr lang="en-US" sz="1100" err="1">
                <a:solidFill>
                  <a:srgbClr val="222222"/>
                </a:solidFill>
                <a:latin typeface="Arial"/>
                <a:cs typeface="Arial"/>
              </a:rPr>
              <a:t>Ajimotokan</a:t>
            </a:r>
            <a:r>
              <a:rPr lang="en-US" sz="1100" dirty="0">
                <a:solidFill>
                  <a:srgbClr val="222222"/>
                </a:solidFill>
                <a:latin typeface="Arial"/>
                <a:cs typeface="Arial"/>
              </a:rPr>
              <a:t>, 2022</a:t>
            </a:r>
            <a:r>
              <a:rPr lang="en-US" sz="1100" dirty="0">
                <a:solidFill>
                  <a:schemeClr val="tx1"/>
                </a:solidFill>
                <a:latin typeface="Arial"/>
                <a:cs typeface="Arial"/>
              </a:rPr>
              <a:t>).</a:t>
            </a:r>
          </a:p>
          <a:p>
            <a:pPr algn="just"/>
            <a:endParaRPr lang="en-US" sz="1100" dirty="0">
              <a:solidFill>
                <a:schemeClr val="tx1"/>
              </a:solidFill>
              <a:latin typeface="Arial"/>
              <a:cs typeface="Arial"/>
            </a:endParaRPr>
          </a:p>
          <a:p>
            <a:pPr algn="just"/>
            <a:r>
              <a:rPr lang="en-US" sz="1100" dirty="0">
                <a:solidFill>
                  <a:schemeClr val="tx1"/>
                </a:solidFill>
                <a:latin typeface="Arial"/>
                <a:cs typeface="Arial"/>
              </a:rPr>
              <a:t>The aim of this research is to investigate the effects of Covid-19 pandemic on psychological health and identify how the coping strategies among HCWs were affected during the pandemic. </a:t>
            </a:r>
            <a:endParaRPr lang="en-US" dirty="0">
              <a:solidFill>
                <a:schemeClr val="tx1"/>
              </a:solidFill>
            </a:endParaRPr>
          </a:p>
          <a:p>
            <a:pPr algn="just"/>
            <a:endParaRPr lang="en-US" sz="1100">
              <a:solidFill>
                <a:schemeClr val="tx1"/>
              </a:solidFill>
              <a:latin typeface="Arial"/>
              <a:cs typeface="Arial"/>
            </a:endParaRPr>
          </a:p>
        </p:txBody>
      </p:sp>
    </p:spTree>
    <p:extLst>
      <p:ext uri="{BB962C8B-B14F-4D97-AF65-F5344CB8AC3E}">
        <p14:creationId xmlns:p14="http://schemas.microsoft.com/office/powerpoint/2010/main" val="2180279537"/>
      </p:ext>
    </p:extLst>
  </p:cSld>
  <p:clrMapOvr>
    <a:masterClrMapping/>
  </p:clrMapOvr>
  <p:extLst>
    <p:ext uri="{6950BFC3-D8DA-4A85-94F7-54DA5524770B}">
      <p188:commentRel xmlns:p188="http://schemas.microsoft.com/office/powerpoint/2018/8/main" r:id="rId2"/>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4E13C696-6DD7-D194-F850-F16118A8B32A}"/>
              </a:ext>
            </a:extLst>
          </p:cNvPr>
          <p:cNvSpPr/>
          <p:nvPr/>
        </p:nvSpPr>
        <p:spPr>
          <a:xfrm>
            <a:off x="168082" y="142294"/>
            <a:ext cx="5573611" cy="1286040"/>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100" dirty="0">
                <a:solidFill>
                  <a:schemeClr val="tx1"/>
                </a:solidFill>
                <a:latin typeface="Arial"/>
                <a:cs typeface="Arial"/>
              </a:rPr>
              <a:t>The table below outlines the systematic approach used to gather relevant research on the mental health impacts and coping strategies among HCWs during the COVID-19 pandemic. </a:t>
            </a:r>
            <a:r>
              <a:rPr lang="en-US" sz="1100" dirty="0">
                <a:solidFill>
                  <a:schemeClr val="tx1"/>
                </a:solidFill>
                <a:latin typeface="Arial"/>
                <a:ea typeface="+mn-lt"/>
                <a:cs typeface="+mn-lt"/>
              </a:rPr>
              <a:t>The table </a:t>
            </a:r>
            <a:r>
              <a:rPr lang="en-US" sz="1100" err="1">
                <a:solidFill>
                  <a:schemeClr val="tx1"/>
                </a:solidFill>
                <a:latin typeface="Arial"/>
                <a:ea typeface="+mn-lt"/>
                <a:cs typeface="+mn-lt"/>
              </a:rPr>
              <a:t>organises</a:t>
            </a:r>
            <a:r>
              <a:rPr lang="en-US" sz="1100" dirty="0">
                <a:solidFill>
                  <a:schemeClr val="tx1"/>
                </a:solidFill>
                <a:latin typeface="Arial"/>
                <a:ea typeface="+mn-lt"/>
                <a:cs typeface="+mn-lt"/>
              </a:rPr>
              <a:t> keywords, which helps with the methodology process by limiting the search terms to those that are relevant to the investigation's findings.</a:t>
            </a:r>
          </a:p>
        </p:txBody>
      </p:sp>
      <p:sp>
        <p:nvSpPr>
          <p:cNvPr id="7" name="Rectangle: Rounded Corners 6">
            <a:extLst>
              <a:ext uri="{FF2B5EF4-FFF2-40B4-BE49-F238E27FC236}">
                <a16:creationId xmlns:a16="http://schemas.microsoft.com/office/drawing/2014/main" id="{60D93E79-B811-0500-E3E4-2488604C0827}"/>
              </a:ext>
            </a:extLst>
          </p:cNvPr>
          <p:cNvSpPr/>
          <p:nvPr/>
        </p:nvSpPr>
        <p:spPr>
          <a:xfrm>
            <a:off x="7358267" y="190916"/>
            <a:ext cx="2587018" cy="4701293"/>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100" b="1" u="sng" dirty="0">
                <a:solidFill>
                  <a:schemeClr val="tx1"/>
                </a:solidFill>
                <a:latin typeface="Arial"/>
                <a:cs typeface="Arial"/>
              </a:rPr>
              <a:t>INCLUSION CRITERIA</a:t>
            </a:r>
            <a:endParaRPr lang="en-US" sz="1100" b="1" u="sng">
              <a:solidFill>
                <a:schemeClr val="tx1"/>
              </a:solidFill>
              <a:latin typeface="Arial"/>
              <a:cs typeface="Arial"/>
            </a:endParaRPr>
          </a:p>
          <a:p>
            <a:pPr algn="ctr"/>
            <a:endParaRPr lang="en-US" sz="1100" dirty="0">
              <a:solidFill>
                <a:schemeClr val="tx1"/>
              </a:solidFill>
              <a:latin typeface="Arial"/>
              <a:cs typeface="Arial"/>
            </a:endParaRPr>
          </a:p>
          <a:p>
            <a:r>
              <a:rPr lang="en-US" sz="1100" dirty="0">
                <a:solidFill>
                  <a:schemeClr val="tx1"/>
                </a:solidFill>
                <a:latin typeface="Arial"/>
                <a:cs typeface="Arial"/>
              </a:rPr>
              <a:t>The study included HCWs from various sectors, such as hospitals and clinics across the UK. The inclusion criteria ensured a diverse representation of experiences and perspectives. The inclusion criteria were strictly adhered to, ensuring that only studies with clear objectives, robust methodologies and significant findings were included in the final analysis. </a:t>
            </a:r>
            <a:endParaRPr lang="en-US" sz="1100" dirty="0">
              <a:solidFill>
                <a:schemeClr val="tx1"/>
              </a:solidFill>
              <a:latin typeface="Arial"/>
              <a:ea typeface="+mn-lt"/>
              <a:cs typeface="Arial"/>
            </a:endParaRPr>
          </a:p>
          <a:p>
            <a:endParaRPr lang="en-US" sz="1100" dirty="0">
              <a:solidFill>
                <a:schemeClr val="tx1"/>
              </a:solidFill>
              <a:latin typeface="Arial"/>
              <a:ea typeface="+mn-lt"/>
              <a:cs typeface="Arial"/>
            </a:endParaRPr>
          </a:p>
          <a:p>
            <a:r>
              <a:rPr lang="en-US" sz="1100" dirty="0">
                <a:solidFill>
                  <a:schemeClr val="tx1"/>
                </a:solidFill>
                <a:latin typeface="Arial"/>
                <a:ea typeface="+mn-lt"/>
                <a:cs typeface="Arial"/>
              </a:rPr>
              <a:t>According to </a:t>
            </a:r>
            <a:r>
              <a:rPr lang="en-US" sz="1100" err="1">
                <a:solidFill>
                  <a:srgbClr val="222222"/>
                </a:solidFill>
                <a:latin typeface="Arial"/>
                <a:ea typeface="+mn-lt"/>
                <a:cs typeface="Arial"/>
              </a:rPr>
              <a:t>Salmasi</a:t>
            </a:r>
            <a:r>
              <a:rPr lang="en-US" sz="1100" dirty="0">
                <a:solidFill>
                  <a:srgbClr val="222222"/>
                </a:solidFill>
                <a:latin typeface="Arial"/>
                <a:ea typeface="+mn-lt"/>
                <a:cs typeface="Arial"/>
              </a:rPr>
              <a:t>, (2022) </a:t>
            </a:r>
            <a:r>
              <a:rPr lang="en-US" sz="1100" dirty="0">
                <a:solidFill>
                  <a:schemeClr val="tx1"/>
                </a:solidFill>
                <a:latin typeface="Arial"/>
                <a:ea typeface="+mn-lt"/>
                <a:cs typeface="+mn-lt"/>
              </a:rPr>
              <a:t>no study is eliminated without a careful assessment, the eligibility requirements are applied flexibly at the start to guarantee that appropriate research studies are included.</a:t>
            </a:r>
            <a:r>
              <a:rPr lang="en-US" sz="1100" dirty="0">
                <a:solidFill>
                  <a:schemeClr val="tx1"/>
                </a:solidFill>
                <a:latin typeface="Arial"/>
                <a:cs typeface="Arial"/>
              </a:rPr>
              <a:t> </a:t>
            </a:r>
            <a:r>
              <a:rPr lang="en-US" sz="1100" err="1">
                <a:solidFill>
                  <a:schemeClr val="tx1"/>
                </a:solidFill>
                <a:latin typeface="Arial"/>
                <a:cs typeface="Arial"/>
              </a:rPr>
              <a:t>Literatuire</a:t>
            </a:r>
            <a:r>
              <a:rPr lang="en-US" sz="1100" dirty="0">
                <a:solidFill>
                  <a:schemeClr val="tx1"/>
                </a:solidFill>
                <a:latin typeface="Arial"/>
                <a:cs typeface="Arial"/>
              </a:rPr>
              <a:t> was filtered to 10 years old or less in the UK.</a:t>
            </a:r>
            <a:endParaRPr lang="en-US" dirty="0">
              <a:solidFill>
                <a:schemeClr val="tx1"/>
              </a:solidFill>
            </a:endParaRPr>
          </a:p>
        </p:txBody>
      </p:sp>
      <p:sp>
        <p:nvSpPr>
          <p:cNvPr id="8" name="Rectangle: Rounded Corners 7">
            <a:extLst>
              <a:ext uri="{FF2B5EF4-FFF2-40B4-BE49-F238E27FC236}">
                <a16:creationId xmlns:a16="http://schemas.microsoft.com/office/drawing/2014/main" id="{E3D7C978-D0BC-8861-7F71-CB5148E936BF}"/>
              </a:ext>
            </a:extLst>
          </p:cNvPr>
          <p:cNvSpPr/>
          <p:nvPr/>
        </p:nvSpPr>
        <p:spPr>
          <a:xfrm>
            <a:off x="10042599" y="193949"/>
            <a:ext cx="2126390" cy="4699121"/>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100" b="1" u="sng" dirty="0">
                <a:solidFill>
                  <a:schemeClr val="tx1"/>
                </a:solidFill>
                <a:latin typeface="Arial"/>
                <a:cs typeface="Arial"/>
              </a:rPr>
              <a:t>EXCLUSION CRITERIA</a:t>
            </a:r>
          </a:p>
          <a:p>
            <a:pPr algn="just"/>
            <a:endParaRPr lang="en-US" sz="1100">
              <a:solidFill>
                <a:schemeClr val="tx1"/>
              </a:solidFill>
              <a:latin typeface="Arial"/>
              <a:cs typeface="Arial"/>
            </a:endParaRPr>
          </a:p>
          <a:p>
            <a:r>
              <a:rPr lang="en-US" sz="1100" dirty="0">
                <a:solidFill>
                  <a:schemeClr val="tx1"/>
                </a:solidFill>
                <a:latin typeface="Arial"/>
                <a:cs typeface="Arial"/>
              </a:rPr>
              <a:t>The exclusion criteria involved excluding papers that were incomplete, restricted to the abstract and </a:t>
            </a:r>
            <a:r>
              <a:rPr lang="en-US" sz="1100" dirty="0">
                <a:solidFill>
                  <a:schemeClr val="tx1"/>
                </a:solidFill>
                <a:latin typeface="Arial"/>
                <a:ea typeface="+mn-lt"/>
                <a:cs typeface="+mn-lt"/>
              </a:rPr>
              <a:t>failed to provide adequate statistics or evidence to estimate impact values (</a:t>
            </a:r>
            <a:r>
              <a:rPr lang="en-US" sz="1100" err="1">
                <a:solidFill>
                  <a:schemeClr val="tx1"/>
                </a:solidFill>
                <a:latin typeface="Arial"/>
                <a:ea typeface="+mn-lt"/>
                <a:cs typeface="Arial"/>
              </a:rPr>
              <a:t>Salmasi</a:t>
            </a:r>
            <a:r>
              <a:rPr lang="en-US" sz="1100" dirty="0">
                <a:solidFill>
                  <a:schemeClr val="tx1"/>
                </a:solidFill>
                <a:latin typeface="Arial"/>
                <a:cs typeface="Arial"/>
              </a:rPr>
              <a:t>, 2022). This included filtering the criteria to the UK only and excluding literature over 10 years old.</a:t>
            </a:r>
          </a:p>
          <a:p>
            <a:endParaRPr lang="en-US" sz="1100">
              <a:solidFill>
                <a:schemeClr val="tx1"/>
              </a:solidFill>
              <a:latin typeface="Arial"/>
              <a:cs typeface="Arial"/>
            </a:endParaRPr>
          </a:p>
          <a:p>
            <a:r>
              <a:rPr lang="en-US" sz="1100" dirty="0">
                <a:solidFill>
                  <a:schemeClr val="tx1"/>
                </a:solidFill>
                <a:latin typeface="Arial"/>
                <a:cs typeface="Arial"/>
              </a:rPr>
              <a:t>Literature published before 2020 was excluded to ensure that the research remained relevant and reflected the most current developments and insights in the field.</a:t>
            </a:r>
          </a:p>
        </p:txBody>
      </p:sp>
      <p:sp>
        <p:nvSpPr>
          <p:cNvPr id="10" name="Rectangle: Rounded Corners 9">
            <a:extLst>
              <a:ext uri="{FF2B5EF4-FFF2-40B4-BE49-F238E27FC236}">
                <a16:creationId xmlns:a16="http://schemas.microsoft.com/office/drawing/2014/main" id="{D9A4E6AB-FE1D-1310-F50C-E25D01737666}"/>
              </a:ext>
            </a:extLst>
          </p:cNvPr>
          <p:cNvSpPr/>
          <p:nvPr/>
        </p:nvSpPr>
        <p:spPr>
          <a:xfrm>
            <a:off x="126567" y="5058822"/>
            <a:ext cx="11858555" cy="1574905"/>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100" b="1" u="sng" dirty="0">
                <a:solidFill>
                  <a:schemeClr val="tx1"/>
                </a:solidFill>
                <a:latin typeface="Arial"/>
                <a:cs typeface="Arial"/>
              </a:rPr>
              <a:t>ETHICAL CONSIDERATION</a:t>
            </a:r>
          </a:p>
          <a:p>
            <a:pPr algn="ctr"/>
            <a:endParaRPr lang="en-US" sz="1100">
              <a:solidFill>
                <a:schemeClr val="tx1"/>
              </a:solidFill>
              <a:latin typeface="Arial"/>
              <a:cs typeface="Arial"/>
            </a:endParaRPr>
          </a:p>
          <a:p>
            <a:pPr algn="ctr"/>
            <a:r>
              <a:rPr lang="en-US" sz="1100" dirty="0">
                <a:solidFill>
                  <a:schemeClr val="tx1"/>
                </a:solidFill>
                <a:latin typeface="Arial"/>
                <a:ea typeface="+mn-lt"/>
                <a:cs typeface="+mn-lt"/>
              </a:rPr>
              <a:t>Researchers are required to follow the UK General Data Protection Regulation and the Data Protection Act of 2018, which mandate that personal data be handled properly and that it be gathered, kept, and processed in a way that respects individuals' right to privacy and honesty (GOV.UK, 2024)</a:t>
            </a:r>
            <a:endParaRPr lang="en-US" sz="1100">
              <a:solidFill>
                <a:schemeClr val="tx1"/>
              </a:solidFill>
              <a:latin typeface="Arial"/>
              <a:cs typeface="Arial"/>
            </a:endParaRPr>
          </a:p>
          <a:p>
            <a:pPr algn="ctr"/>
            <a:r>
              <a:rPr lang="en-US" sz="1100" dirty="0">
                <a:solidFill>
                  <a:schemeClr val="tx1"/>
                </a:solidFill>
                <a:latin typeface="Arial"/>
                <a:ea typeface="+mn-lt"/>
                <a:cs typeface="+mn-lt"/>
              </a:rPr>
              <a:t>The literature was systematically evaluated to verify that all ethical requirements were followed. Emphasis was placed on research that gained informed consent, maintained participant confidentiality and reduced damage (</a:t>
            </a:r>
            <a:r>
              <a:rPr lang="en-US" sz="1100" dirty="0">
                <a:solidFill>
                  <a:schemeClr val="tx1"/>
                </a:solidFill>
                <a:latin typeface="Arial"/>
                <a:ea typeface="+mn-lt"/>
                <a:cs typeface="Arial"/>
              </a:rPr>
              <a:t>Xu </a:t>
            </a:r>
            <a:r>
              <a:rPr lang="en-US" sz="1100" i="1" dirty="0">
                <a:solidFill>
                  <a:schemeClr val="tx1"/>
                </a:solidFill>
                <a:latin typeface="Arial"/>
                <a:ea typeface="+mn-lt"/>
                <a:cs typeface="Arial"/>
              </a:rPr>
              <a:t>et al.</a:t>
            </a:r>
            <a:r>
              <a:rPr lang="en-US" sz="1100" dirty="0">
                <a:solidFill>
                  <a:schemeClr val="tx1"/>
                </a:solidFill>
                <a:latin typeface="Arial"/>
                <a:ea typeface="+mn-lt"/>
                <a:cs typeface="Arial"/>
              </a:rPr>
              <a:t>, 2020).</a:t>
            </a:r>
            <a:r>
              <a:rPr lang="en-US" sz="1100" dirty="0">
                <a:solidFill>
                  <a:schemeClr val="tx1"/>
                </a:solidFill>
                <a:latin typeface="Arial"/>
                <a:ea typeface="+mn-lt"/>
                <a:cs typeface="+mn-lt"/>
              </a:rPr>
              <a:t> The institutional review board granted its ethical approval.</a:t>
            </a:r>
            <a:endParaRPr lang="en-US" dirty="0">
              <a:solidFill>
                <a:schemeClr val="tx1"/>
              </a:solidFill>
              <a:latin typeface="Arial"/>
              <a:ea typeface="+mn-lt"/>
              <a:cs typeface="+mn-lt"/>
            </a:endParaRPr>
          </a:p>
        </p:txBody>
      </p:sp>
      <p:graphicFrame>
        <p:nvGraphicFramePr>
          <p:cNvPr id="3" name="Table 2">
            <a:extLst>
              <a:ext uri="{FF2B5EF4-FFF2-40B4-BE49-F238E27FC236}">
                <a16:creationId xmlns:a16="http://schemas.microsoft.com/office/drawing/2014/main" id="{4141D928-FDA0-68BF-8DB3-EDCEC7649EDE}"/>
              </a:ext>
            </a:extLst>
          </p:cNvPr>
          <p:cNvGraphicFramePr>
            <a:graphicFrameLocks noGrp="1"/>
          </p:cNvGraphicFramePr>
          <p:nvPr>
            <p:extLst>
              <p:ext uri="{D42A27DB-BD31-4B8C-83A1-F6EECF244321}">
                <p14:modId xmlns:p14="http://schemas.microsoft.com/office/powerpoint/2010/main" val="2365313082"/>
              </p:ext>
            </p:extLst>
          </p:nvPr>
        </p:nvGraphicFramePr>
        <p:xfrm>
          <a:off x="216446" y="1532170"/>
          <a:ext cx="7010232" cy="3361199"/>
        </p:xfrm>
        <a:graphic>
          <a:graphicData uri="http://schemas.openxmlformats.org/drawingml/2006/table">
            <a:tbl>
              <a:tblPr firstRow="1" bandRow="1">
                <a:tableStyleId>{5C22544A-7EE6-4342-B048-85BDC9FD1C3A}</a:tableStyleId>
              </a:tblPr>
              <a:tblGrid>
                <a:gridCol w="1291197">
                  <a:extLst>
                    <a:ext uri="{9D8B030D-6E8A-4147-A177-3AD203B41FA5}">
                      <a16:colId xmlns:a16="http://schemas.microsoft.com/office/drawing/2014/main" val="3537001560"/>
                    </a:ext>
                  </a:extLst>
                </a:gridCol>
                <a:gridCol w="1198862">
                  <a:extLst>
                    <a:ext uri="{9D8B030D-6E8A-4147-A177-3AD203B41FA5}">
                      <a16:colId xmlns:a16="http://schemas.microsoft.com/office/drawing/2014/main" val="3632240924"/>
                    </a:ext>
                  </a:extLst>
                </a:gridCol>
                <a:gridCol w="1215511">
                  <a:extLst>
                    <a:ext uri="{9D8B030D-6E8A-4147-A177-3AD203B41FA5}">
                      <a16:colId xmlns:a16="http://schemas.microsoft.com/office/drawing/2014/main" val="930765684"/>
                    </a:ext>
                  </a:extLst>
                </a:gridCol>
                <a:gridCol w="1822736">
                  <a:extLst>
                    <a:ext uri="{9D8B030D-6E8A-4147-A177-3AD203B41FA5}">
                      <a16:colId xmlns:a16="http://schemas.microsoft.com/office/drawing/2014/main" val="2948593503"/>
                    </a:ext>
                  </a:extLst>
                </a:gridCol>
                <a:gridCol w="1481926">
                  <a:extLst>
                    <a:ext uri="{9D8B030D-6E8A-4147-A177-3AD203B41FA5}">
                      <a16:colId xmlns:a16="http://schemas.microsoft.com/office/drawing/2014/main" val="3110421880"/>
                    </a:ext>
                  </a:extLst>
                </a:gridCol>
              </a:tblGrid>
              <a:tr h="826295">
                <a:tc>
                  <a:txBody>
                    <a:bodyPr/>
                    <a:lstStyle/>
                    <a:p>
                      <a:r>
                        <a:rPr lang="en-US" sz="1100" b="0" dirty="0">
                          <a:solidFill>
                            <a:schemeClr val="tx1"/>
                          </a:solidFill>
                          <a:latin typeface="Arial"/>
                        </a:rPr>
                        <a:t>Search Term</a:t>
                      </a:r>
                    </a:p>
                  </a:txBody>
                  <a:tcPr/>
                </a:tc>
                <a:tc>
                  <a:txBody>
                    <a:bodyPr/>
                    <a:lstStyle/>
                    <a:p>
                      <a:r>
                        <a:rPr lang="en-US" sz="1100" b="0" dirty="0">
                          <a:solidFill>
                            <a:schemeClr val="tx1"/>
                          </a:solidFill>
                          <a:latin typeface="Arial"/>
                        </a:rPr>
                        <a:t>Source </a:t>
                      </a:r>
                    </a:p>
                  </a:txBody>
                  <a:tcPr/>
                </a:tc>
                <a:tc>
                  <a:txBody>
                    <a:bodyPr/>
                    <a:lstStyle/>
                    <a:p>
                      <a:r>
                        <a:rPr lang="en-US" sz="1100" b="0" dirty="0">
                          <a:solidFill>
                            <a:schemeClr val="tx1"/>
                          </a:solidFill>
                          <a:latin typeface="Arial"/>
                        </a:rPr>
                        <a:t>Results </a:t>
                      </a:r>
                    </a:p>
                  </a:txBody>
                  <a:tcPr/>
                </a:tc>
                <a:tc>
                  <a:txBody>
                    <a:bodyPr/>
                    <a:lstStyle/>
                    <a:p>
                      <a:pPr lvl="0">
                        <a:buNone/>
                      </a:pPr>
                      <a:r>
                        <a:rPr lang="en-US" sz="1100" b="0" dirty="0">
                          <a:solidFill>
                            <a:schemeClr val="tx1"/>
                          </a:solidFill>
                          <a:latin typeface="Arial"/>
                        </a:rPr>
                        <a:t>Filters applied</a:t>
                      </a:r>
                    </a:p>
                  </a:txBody>
                  <a:tcPr/>
                </a:tc>
                <a:tc>
                  <a:txBody>
                    <a:bodyPr/>
                    <a:lstStyle/>
                    <a:p>
                      <a:pPr lvl="0">
                        <a:buNone/>
                      </a:pPr>
                      <a:r>
                        <a:rPr lang="en-US" sz="1100" b="0" dirty="0">
                          <a:solidFill>
                            <a:schemeClr val="tx1"/>
                          </a:solidFill>
                          <a:latin typeface="Arial"/>
                        </a:rPr>
                        <a:t>Narrowed results</a:t>
                      </a:r>
                    </a:p>
                  </a:txBody>
                  <a:tcPr/>
                </a:tc>
                <a:extLst>
                  <a:ext uri="{0D108BD9-81ED-4DB2-BD59-A6C34878D82A}">
                    <a16:rowId xmlns:a16="http://schemas.microsoft.com/office/drawing/2014/main" val="3155693501"/>
                  </a:ext>
                </a:extLst>
              </a:tr>
              <a:tr h="882315">
                <a:tc>
                  <a:txBody>
                    <a:bodyPr/>
                    <a:lstStyle/>
                    <a:p>
                      <a:pPr lvl="0">
                        <a:buNone/>
                      </a:pPr>
                      <a:r>
                        <a:rPr lang="en-US" sz="1100" b="0" i="0" u="none" strike="noStrike" noProof="0" dirty="0">
                          <a:solidFill>
                            <a:schemeClr val="tx1"/>
                          </a:solidFill>
                          <a:latin typeface="Arial"/>
                        </a:rPr>
                        <a:t>Effects of COVID-19 pandemic on mental health of HCWs in UK</a:t>
                      </a:r>
                    </a:p>
                  </a:txBody>
                  <a:tcPr/>
                </a:tc>
                <a:tc>
                  <a:txBody>
                    <a:bodyPr/>
                    <a:lstStyle/>
                    <a:p>
                      <a:r>
                        <a:rPr lang="en-US" sz="1100" err="1">
                          <a:solidFill>
                            <a:schemeClr val="tx1"/>
                          </a:solidFill>
                          <a:latin typeface="Arial"/>
                        </a:rPr>
                        <a:t>Pubmed</a:t>
                      </a:r>
                      <a:endParaRPr lang="en-US" sz="1100" dirty="0" err="1">
                        <a:solidFill>
                          <a:schemeClr val="tx1"/>
                        </a:solidFill>
                        <a:latin typeface="Arial"/>
                      </a:endParaRPr>
                    </a:p>
                  </a:txBody>
                  <a:tcPr/>
                </a:tc>
                <a:tc>
                  <a:txBody>
                    <a:bodyPr/>
                    <a:lstStyle/>
                    <a:p>
                      <a:r>
                        <a:rPr lang="en-US" sz="1100" dirty="0">
                          <a:solidFill>
                            <a:schemeClr val="tx1"/>
                          </a:solidFill>
                          <a:latin typeface="Arial"/>
                        </a:rPr>
                        <a:t>12,948</a:t>
                      </a:r>
                    </a:p>
                  </a:txBody>
                  <a:tcPr/>
                </a:tc>
                <a:tc>
                  <a:txBody>
                    <a:bodyPr/>
                    <a:lstStyle/>
                    <a:p>
                      <a:pPr lvl="0">
                        <a:buNone/>
                      </a:pPr>
                      <a:r>
                        <a:rPr lang="en-US" sz="1100" dirty="0">
                          <a:solidFill>
                            <a:schemeClr val="tx1"/>
                          </a:solidFill>
                          <a:latin typeface="Arial"/>
                        </a:rPr>
                        <a:t>Filtered to 5 years, Full text</a:t>
                      </a:r>
                    </a:p>
                  </a:txBody>
                  <a:tcPr/>
                </a:tc>
                <a:tc>
                  <a:txBody>
                    <a:bodyPr/>
                    <a:lstStyle/>
                    <a:p>
                      <a:pPr lvl="0">
                        <a:buNone/>
                      </a:pPr>
                      <a:r>
                        <a:rPr lang="en-US" sz="1100" dirty="0">
                          <a:solidFill>
                            <a:schemeClr val="tx1"/>
                          </a:solidFill>
                          <a:latin typeface="Arial"/>
                        </a:rPr>
                        <a:t>5</a:t>
                      </a:r>
                    </a:p>
                  </a:txBody>
                  <a:tcPr/>
                </a:tc>
                <a:extLst>
                  <a:ext uri="{0D108BD9-81ED-4DB2-BD59-A6C34878D82A}">
                    <a16:rowId xmlns:a16="http://schemas.microsoft.com/office/drawing/2014/main" val="2396826838"/>
                  </a:ext>
                </a:extLst>
              </a:tr>
              <a:tr h="770274">
                <a:tc>
                  <a:txBody>
                    <a:bodyPr/>
                    <a:lstStyle/>
                    <a:p>
                      <a:r>
                        <a:rPr lang="en-US" sz="1100" dirty="0">
                          <a:solidFill>
                            <a:schemeClr val="tx1"/>
                          </a:solidFill>
                          <a:latin typeface="Arial"/>
                        </a:rPr>
                        <a:t>Coping Strategies among HCWs</a:t>
                      </a:r>
                    </a:p>
                  </a:txBody>
                  <a:tcPr/>
                </a:tc>
                <a:tc>
                  <a:txBody>
                    <a:bodyPr/>
                    <a:lstStyle/>
                    <a:p>
                      <a:r>
                        <a:rPr lang="en-US" sz="1100" dirty="0">
                          <a:solidFill>
                            <a:schemeClr val="tx1"/>
                          </a:solidFill>
                          <a:latin typeface="Arial"/>
                        </a:rPr>
                        <a:t>Google Scholar</a:t>
                      </a:r>
                    </a:p>
                  </a:txBody>
                  <a:tcPr/>
                </a:tc>
                <a:tc>
                  <a:txBody>
                    <a:bodyPr/>
                    <a:lstStyle/>
                    <a:p>
                      <a:r>
                        <a:rPr lang="en-US" sz="1100" dirty="0">
                          <a:solidFill>
                            <a:schemeClr val="tx1"/>
                          </a:solidFill>
                          <a:latin typeface="Arial"/>
                        </a:rPr>
                        <a:t>1,390,000</a:t>
                      </a:r>
                    </a:p>
                  </a:txBody>
                  <a:tcPr/>
                </a:tc>
                <a:tc>
                  <a:txBody>
                    <a:bodyPr/>
                    <a:lstStyle/>
                    <a:p>
                      <a:pPr lvl="0">
                        <a:buNone/>
                      </a:pPr>
                      <a:r>
                        <a:rPr lang="en-US" sz="1100" dirty="0">
                          <a:solidFill>
                            <a:schemeClr val="tx1"/>
                          </a:solidFill>
                          <a:latin typeface="Arial"/>
                        </a:rPr>
                        <a:t>Filtered from 2020, Full text </a:t>
                      </a:r>
                    </a:p>
                  </a:txBody>
                  <a:tcPr/>
                </a:tc>
                <a:tc>
                  <a:txBody>
                    <a:bodyPr/>
                    <a:lstStyle/>
                    <a:p>
                      <a:pPr lvl="0">
                        <a:buNone/>
                      </a:pPr>
                      <a:r>
                        <a:rPr lang="en-US" sz="1100" dirty="0">
                          <a:solidFill>
                            <a:schemeClr val="tx1"/>
                          </a:solidFill>
                          <a:latin typeface="Arial"/>
                        </a:rPr>
                        <a:t>18,600</a:t>
                      </a:r>
                    </a:p>
                  </a:txBody>
                  <a:tcPr/>
                </a:tc>
                <a:extLst>
                  <a:ext uri="{0D108BD9-81ED-4DB2-BD59-A6C34878D82A}">
                    <a16:rowId xmlns:a16="http://schemas.microsoft.com/office/drawing/2014/main" val="3726667447"/>
                  </a:ext>
                </a:extLst>
              </a:tr>
              <a:tr h="882315">
                <a:tc>
                  <a:txBody>
                    <a:bodyPr/>
                    <a:lstStyle/>
                    <a:p>
                      <a:pPr lvl="0">
                        <a:buNone/>
                      </a:pPr>
                      <a:r>
                        <a:rPr lang="en-US" sz="1100" b="0" i="0" u="none" strike="noStrike" noProof="0" dirty="0">
                          <a:solidFill>
                            <a:schemeClr val="tx1"/>
                          </a:solidFill>
                          <a:latin typeface="Arial"/>
                        </a:rPr>
                        <a:t>COVID-19 outbreak on health professionals</a:t>
                      </a:r>
                      <a:endParaRPr lang="en-US" sz="1100" dirty="0">
                        <a:solidFill>
                          <a:schemeClr val="tx1"/>
                        </a:solidFill>
                        <a:latin typeface="Arial"/>
                      </a:endParaRPr>
                    </a:p>
                  </a:txBody>
                  <a:tcPr/>
                </a:tc>
                <a:tc>
                  <a:txBody>
                    <a:bodyPr/>
                    <a:lstStyle/>
                    <a:p>
                      <a:r>
                        <a:rPr lang="en-US" sz="1100" dirty="0">
                          <a:solidFill>
                            <a:schemeClr val="tx1"/>
                          </a:solidFill>
                          <a:latin typeface="Arial"/>
                        </a:rPr>
                        <a:t>Google Scholar</a:t>
                      </a:r>
                    </a:p>
                  </a:txBody>
                  <a:tcPr/>
                </a:tc>
                <a:tc>
                  <a:txBody>
                    <a:bodyPr/>
                    <a:lstStyle/>
                    <a:p>
                      <a:r>
                        <a:rPr lang="en-US" sz="1100" dirty="0">
                          <a:solidFill>
                            <a:schemeClr val="tx1"/>
                          </a:solidFill>
                          <a:latin typeface="Arial"/>
                        </a:rPr>
                        <a:t>501,000</a:t>
                      </a:r>
                    </a:p>
                  </a:txBody>
                  <a:tcPr/>
                </a:tc>
                <a:tc>
                  <a:txBody>
                    <a:bodyPr/>
                    <a:lstStyle/>
                    <a:p>
                      <a:pPr lvl="0">
                        <a:buNone/>
                      </a:pPr>
                      <a:r>
                        <a:rPr lang="en-US" sz="1100" dirty="0">
                          <a:solidFill>
                            <a:schemeClr val="tx1"/>
                          </a:solidFill>
                          <a:latin typeface="Arial"/>
                        </a:rPr>
                        <a:t>Since 2020</a:t>
                      </a:r>
                    </a:p>
                  </a:txBody>
                  <a:tcPr/>
                </a:tc>
                <a:tc>
                  <a:txBody>
                    <a:bodyPr/>
                    <a:lstStyle/>
                    <a:p>
                      <a:pPr lvl="0">
                        <a:buNone/>
                      </a:pPr>
                      <a:r>
                        <a:rPr lang="en-US" sz="1100" dirty="0">
                          <a:solidFill>
                            <a:schemeClr val="tx1"/>
                          </a:solidFill>
                          <a:latin typeface="Arial"/>
                        </a:rPr>
                        <a:t>22,700</a:t>
                      </a:r>
                    </a:p>
                  </a:txBody>
                  <a:tcPr/>
                </a:tc>
                <a:extLst>
                  <a:ext uri="{0D108BD9-81ED-4DB2-BD59-A6C34878D82A}">
                    <a16:rowId xmlns:a16="http://schemas.microsoft.com/office/drawing/2014/main" val="352204224"/>
                  </a:ext>
                </a:extLst>
              </a:tr>
            </a:tbl>
          </a:graphicData>
        </a:graphic>
      </p:graphicFrame>
      <p:pic>
        <p:nvPicPr>
          <p:cNvPr id="1291" name="Graphic 1290" descr="Covid-19 with solid fill">
            <a:extLst>
              <a:ext uri="{FF2B5EF4-FFF2-40B4-BE49-F238E27FC236}">
                <a16:creationId xmlns:a16="http://schemas.microsoft.com/office/drawing/2014/main" id="{28AC52E9-4527-D80C-4904-162A3F9955A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726764" y="145639"/>
            <a:ext cx="998400" cy="980400"/>
          </a:xfrm>
          <a:prstGeom prst="rect">
            <a:avLst/>
          </a:prstGeom>
        </p:spPr>
      </p:pic>
      <p:pic>
        <p:nvPicPr>
          <p:cNvPr id="1293" name="Graphic 1292" descr="Covid-19 with solid fill">
            <a:extLst>
              <a:ext uri="{FF2B5EF4-FFF2-40B4-BE49-F238E27FC236}">
                <a16:creationId xmlns:a16="http://schemas.microsoft.com/office/drawing/2014/main" id="{5C09DF8B-4EC7-5B64-8784-1DC1EA8083D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309010" y="641980"/>
            <a:ext cx="914400" cy="914400"/>
          </a:xfrm>
          <a:prstGeom prst="rect">
            <a:avLst/>
          </a:prstGeom>
        </p:spPr>
      </p:pic>
    </p:spTree>
    <p:extLst>
      <p:ext uri="{BB962C8B-B14F-4D97-AF65-F5344CB8AC3E}">
        <p14:creationId xmlns:p14="http://schemas.microsoft.com/office/powerpoint/2010/main" val="719321666"/>
      </p:ext>
    </p:extLst>
  </p:cSld>
  <p:clrMapOvr>
    <a:masterClrMapping/>
  </p:clrMapOvr>
  <p:extLst>
    <p:ext uri="{6950BFC3-D8DA-4A85-94F7-54DA5524770B}">
      <p188:commentRel xmlns:p188="http://schemas.microsoft.com/office/powerpoint/2018/8/main" r:id="rId2"/>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D9B90-354B-EB54-446E-419055F0B07C}"/>
              </a:ext>
            </a:extLst>
          </p:cNvPr>
          <p:cNvSpPr>
            <a:spLocks noGrp="1"/>
          </p:cNvSpPr>
          <p:nvPr>
            <p:ph type="title"/>
          </p:nvPr>
        </p:nvSpPr>
        <p:spPr>
          <a:xfrm>
            <a:off x="773954" y="717479"/>
            <a:ext cx="9142413" cy="982859"/>
          </a:xfrm>
        </p:spPr>
        <p:txBody>
          <a:bodyPr/>
          <a:lstStyle/>
          <a:p>
            <a:r>
              <a:rPr lang="en-US"/>
              <a:t>REFERENCE LIST</a:t>
            </a:r>
          </a:p>
        </p:txBody>
      </p:sp>
      <p:sp>
        <p:nvSpPr>
          <p:cNvPr id="3" name="Content Placeholder 2">
            <a:extLst>
              <a:ext uri="{FF2B5EF4-FFF2-40B4-BE49-F238E27FC236}">
                <a16:creationId xmlns:a16="http://schemas.microsoft.com/office/drawing/2014/main" id="{5FBA0C21-5EA0-2858-4508-E8072D4EAC34}"/>
              </a:ext>
            </a:extLst>
          </p:cNvPr>
          <p:cNvSpPr>
            <a:spLocks noGrp="1"/>
          </p:cNvSpPr>
          <p:nvPr>
            <p:ph idx="1"/>
          </p:nvPr>
        </p:nvSpPr>
        <p:spPr>
          <a:xfrm>
            <a:off x="203157" y="2351707"/>
            <a:ext cx="11799780" cy="4173256"/>
          </a:xfrm>
        </p:spPr>
        <p:txBody>
          <a:bodyPr vert="horz" lIns="91440" tIns="45720" rIns="91440" bIns="45720" rtlCol="0" anchor="t">
            <a:normAutofit fontScale="92500" lnSpcReduction="20000"/>
          </a:bodyPr>
          <a:lstStyle/>
          <a:p>
            <a:pPr marL="0" indent="0">
              <a:buNone/>
            </a:pPr>
            <a:r>
              <a:rPr lang="en-GB" sz="1100" dirty="0">
                <a:latin typeface="Arial"/>
                <a:cs typeface="Arial"/>
              </a:rPr>
              <a:t>.</a:t>
            </a:r>
            <a:endParaRPr lang="en-US" sz="1100" dirty="0">
              <a:latin typeface="Arial"/>
              <a:cs typeface="Arial"/>
            </a:endParaRPr>
          </a:p>
          <a:p>
            <a:r>
              <a:rPr lang="en-GB" sz="1100" err="1">
                <a:solidFill>
                  <a:schemeClr val="tx1"/>
                </a:solidFill>
                <a:latin typeface="Arial"/>
                <a:cs typeface="Arial"/>
              </a:rPr>
              <a:t>Ajimotokan</a:t>
            </a:r>
            <a:r>
              <a:rPr lang="en-GB" sz="1100" dirty="0">
                <a:solidFill>
                  <a:schemeClr val="tx1"/>
                </a:solidFill>
                <a:latin typeface="Arial"/>
                <a:cs typeface="Arial"/>
              </a:rPr>
              <a:t>, H.A. (2022) </a:t>
            </a:r>
            <a:r>
              <a:rPr lang="en-GB" sz="1100" i="1" dirty="0">
                <a:solidFill>
                  <a:schemeClr val="tx1"/>
                </a:solidFill>
                <a:latin typeface="Arial"/>
                <a:cs typeface="Arial"/>
              </a:rPr>
              <a:t>Research techniques: Qualitative, quantitative and mixed methods approaches for engineers</a:t>
            </a:r>
            <a:r>
              <a:rPr lang="en-GB" sz="1100" dirty="0">
                <a:solidFill>
                  <a:schemeClr val="tx1"/>
                </a:solidFill>
                <a:latin typeface="Arial"/>
                <a:cs typeface="Arial"/>
              </a:rPr>
              <a:t>. Springer Nature.</a:t>
            </a:r>
          </a:p>
          <a:p>
            <a:r>
              <a:rPr lang="en-GB" sz="1100" dirty="0">
                <a:solidFill>
                  <a:schemeClr val="tx1"/>
                </a:solidFill>
                <a:latin typeface="Arial"/>
                <a:cs typeface="Arial"/>
              </a:rPr>
              <a:t>Bans-</a:t>
            </a:r>
            <a:r>
              <a:rPr lang="en-GB" sz="1100" err="1">
                <a:solidFill>
                  <a:schemeClr val="tx1"/>
                </a:solidFill>
                <a:latin typeface="Arial"/>
                <a:cs typeface="Arial"/>
              </a:rPr>
              <a:t>Akutey</a:t>
            </a:r>
            <a:r>
              <a:rPr lang="en-GB" sz="1100" dirty="0">
                <a:solidFill>
                  <a:schemeClr val="tx1"/>
                </a:solidFill>
                <a:latin typeface="Arial"/>
                <a:cs typeface="Arial"/>
              </a:rPr>
              <a:t>, A. and </a:t>
            </a:r>
            <a:r>
              <a:rPr lang="en-GB" sz="1100" err="1">
                <a:solidFill>
                  <a:schemeClr val="tx1"/>
                </a:solidFill>
                <a:latin typeface="Arial"/>
                <a:cs typeface="Arial"/>
              </a:rPr>
              <a:t>Tiimub</a:t>
            </a:r>
            <a:r>
              <a:rPr lang="en-GB" sz="1100" dirty="0">
                <a:solidFill>
                  <a:schemeClr val="tx1"/>
                </a:solidFill>
                <a:latin typeface="Arial"/>
                <a:cs typeface="Arial"/>
              </a:rPr>
              <a:t>, B.M. (2021) 'Triangulation in research' </a:t>
            </a:r>
            <a:r>
              <a:rPr lang="en-GB" sz="1100" i="1" dirty="0">
                <a:solidFill>
                  <a:schemeClr val="tx1"/>
                </a:solidFill>
                <a:latin typeface="Arial"/>
                <a:cs typeface="Arial"/>
              </a:rPr>
              <a:t>Academia Letters</a:t>
            </a:r>
            <a:r>
              <a:rPr lang="en-GB" sz="1100" dirty="0">
                <a:solidFill>
                  <a:schemeClr val="tx1"/>
                </a:solidFill>
                <a:latin typeface="Arial"/>
                <a:cs typeface="Arial"/>
              </a:rPr>
              <a:t>, 2, pp.1-6.</a:t>
            </a:r>
          </a:p>
          <a:p>
            <a:r>
              <a:rPr lang="en-GB" sz="1100" err="1">
                <a:solidFill>
                  <a:schemeClr val="tx1"/>
                </a:solidFill>
                <a:latin typeface="Arial"/>
                <a:cs typeface="Arial"/>
              </a:rPr>
              <a:t>Esparrago</a:t>
            </a:r>
            <a:r>
              <a:rPr lang="en-GB" sz="1100" dirty="0">
                <a:solidFill>
                  <a:schemeClr val="tx1"/>
                </a:solidFill>
                <a:latin typeface="Arial"/>
                <a:cs typeface="Arial"/>
              </a:rPr>
              <a:t>-Kalidas, A.J. (2021) ‘The effectiveness of CRAAP test in evaluating credibility of sources’, </a:t>
            </a:r>
            <a:r>
              <a:rPr lang="en-GB" sz="1100" i="1" dirty="0">
                <a:solidFill>
                  <a:schemeClr val="tx1"/>
                </a:solidFill>
                <a:latin typeface="Arial"/>
                <a:cs typeface="Arial"/>
              </a:rPr>
              <a:t>International Journal of TESOL &amp; Education</a:t>
            </a:r>
            <a:r>
              <a:rPr lang="en-GB" sz="1100" dirty="0">
                <a:solidFill>
                  <a:schemeClr val="tx1"/>
                </a:solidFill>
                <a:latin typeface="Arial"/>
                <a:cs typeface="Arial"/>
              </a:rPr>
              <a:t>, 1(2), pp.1-14.</a:t>
            </a:r>
          </a:p>
          <a:p>
            <a:r>
              <a:rPr lang="en-US" sz="1100" dirty="0">
                <a:solidFill>
                  <a:schemeClr val="tx1"/>
                </a:solidFill>
                <a:latin typeface="Arial"/>
                <a:cs typeface="Arial"/>
              </a:rPr>
              <a:t>GOV.UK (2024) </a:t>
            </a:r>
            <a:r>
              <a:rPr lang="en-US" sz="1100" i="1" dirty="0">
                <a:solidFill>
                  <a:schemeClr val="tx1"/>
                </a:solidFill>
                <a:latin typeface="Arial"/>
                <a:cs typeface="Arial"/>
              </a:rPr>
              <a:t>Data Protection</a:t>
            </a:r>
            <a:r>
              <a:rPr lang="en-US" sz="1100" dirty="0">
                <a:solidFill>
                  <a:schemeClr val="tx1"/>
                </a:solidFill>
                <a:latin typeface="Arial"/>
                <a:cs typeface="Arial"/>
              </a:rPr>
              <a:t>. Available at: </a:t>
            </a:r>
            <a:r>
              <a:rPr lang="en-US" sz="1100" dirty="0">
                <a:solidFill>
                  <a:schemeClr val="tx1"/>
                </a:solidFill>
                <a:latin typeface="Arial"/>
                <a:cs typeface="Arial"/>
                <a:hlinkClick r:id="rId2">
                  <a:extLst>
                    <a:ext uri="{A12FA001-AC4F-418D-AE19-62706E023703}">
                      <ahyp:hlinkClr xmlns:ahyp="http://schemas.microsoft.com/office/drawing/2018/hyperlinkcolor" val="tx"/>
                    </a:ext>
                  </a:extLst>
                </a:hlinkClick>
              </a:rPr>
              <a:t>https://www.gov.uk/data-protection</a:t>
            </a:r>
            <a:r>
              <a:rPr lang="en-US" sz="1100" dirty="0">
                <a:solidFill>
                  <a:schemeClr val="tx1"/>
                </a:solidFill>
                <a:latin typeface="Arial"/>
                <a:cs typeface="Arial"/>
              </a:rPr>
              <a:t> (Accessed: 13 September 2024).</a:t>
            </a:r>
            <a:endParaRPr lang="en-GB" sz="1100">
              <a:solidFill>
                <a:schemeClr val="tx1"/>
              </a:solidFill>
              <a:latin typeface="Arial"/>
              <a:cs typeface="Arial"/>
            </a:endParaRPr>
          </a:p>
          <a:p>
            <a:r>
              <a:rPr lang="en-GB" sz="1100" err="1">
                <a:solidFill>
                  <a:schemeClr val="tx1"/>
                </a:solidFill>
                <a:latin typeface="Arial"/>
                <a:cs typeface="Arial"/>
              </a:rPr>
              <a:t>Gusenbauer</a:t>
            </a:r>
            <a:r>
              <a:rPr lang="en-GB" sz="1100" dirty="0">
                <a:solidFill>
                  <a:schemeClr val="tx1"/>
                </a:solidFill>
                <a:latin typeface="Arial"/>
                <a:cs typeface="Arial"/>
              </a:rPr>
              <a:t>, M. and Haddaway, N.R. (2020) 'Which academic search systems are suitable for systematic reviews or meta‐analyses? Evaluating retrieval qualities of Google Scholar, PubMed, and 26 other resources', </a:t>
            </a:r>
            <a:r>
              <a:rPr lang="en-GB" sz="1100" i="1" dirty="0">
                <a:solidFill>
                  <a:schemeClr val="tx1"/>
                </a:solidFill>
                <a:latin typeface="Arial"/>
                <a:cs typeface="Arial"/>
              </a:rPr>
              <a:t>Research synthesis methods</a:t>
            </a:r>
            <a:r>
              <a:rPr lang="en-GB" sz="1100" dirty="0">
                <a:solidFill>
                  <a:schemeClr val="tx1"/>
                </a:solidFill>
                <a:latin typeface="Arial"/>
                <a:cs typeface="Arial"/>
              </a:rPr>
              <a:t>, 11(2), pp.181-217.</a:t>
            </a:r>
          </a:p>
          <a:p>
            <a:r>
              <a:rPr lang="en-GB" sz="1100" dirty="0">
                <a:solidFill>
                  <a:schemeClr val="tx1"/>
                </a:solidFill>
                <a:latin typeface="Arial"/>
                <a:cs typeface="Arial"/>
              </a:rPr>
              <a:t>MUIS, R., Denton, C. and Dubé, A. (2022) 'Identifying CRAAP on the internet: A source evaluation intervention', </a:t>
            </a:r>
            <a:r>
              <a:rPr lang="en-GB" sz="1100" i="1" dirty="0">
                <a:solidFill>
                  <a:schemeClr val="tx1"/>
                </a:solidFill>
                <a:latin typeface="Arial"/>
                <a:cs typeface="Arial"/>
              </a:rPr>
              <a:t>Advances in Social Sciences Research Journal</a:t>
            </a:r>
            <a:r>
              <a:rPr lang="en-GB" sz="1100" dirty="0">
                <a:solidFill>
                  <a:schemeClr val="tx1"/>
                </a:solidFill>
                <a:latin typeface="Arial"/>
                <a:cs typeface="Arial"/>
              </a:rPr>
              <a:t>, 9(7), pp.240-241.</a:t>
            </a:r>
          </a:p>
          <a:p>
            <a:r>
              <a:rPr lang="en-GB" sz="1100" err="1">
                <a:solidFill>
                  <a:schemeClr val="tx1"/>
                </a:solidFill>
                <a:latin typeface="Arial"/>
                <a:cs typeface="Arial"/>
              </a:rPr>
              <a:t>Nassaji</a:t>
            </a:r>
            <a:r>
              <a:rPr lang="en-GB" sz="1100" dirty="0">
                <a:solidFill>
                  <a:schemeClr val="tx1"/>
                </a:solidFill>
                <a:latin typeface="Arial"/>
                <a:cs typeface="Arial"/>
              </a:rPr>
              <a:t>, H. (2020) 'Good qualitative research', </a:t>
            </a:r>
            <a:r>
              <a:rPr lang="en-GB" sz="1100" i="1" dirty="0">
                <a:solidFill>
                  <a:schemeClr val="tx1"/>
                </a:solidFill>
                <a:latin typeface="Arial"/>
                <a:cs typeface="Arial"/>
              </a:rPr>
              <a:t>Language Teaching Research</a:t>
            </a:r>
            <a:r>
              <a:rPr lang="en-GB" sz="1100" dirty="0">
                <a:solidFill>
                  <a:schemeClr val="tx1"/>
                </a:solidFill>
                <a:latin typeface="Arial"/>
                <a:cs typeface="Arial"/>
              </a:rPr>
              <a:t>, 24(4), pp.427-431. </a:t>
            </a:r>
          </a:p>
          <a:p>
            <a:r>
              <a:rPr lang="en-GB" sz="1100" dirty="0">
                <a:solidFill>
                  <a:schemeClr val="tx1"/>
                </a:solidFill>
                <a:latin typeface="Arial"/>
                <a:cs typeface="Arial"/>
              </a:rPr>
              <a:t>Newman, M. and Gough, D. (2020) 'Systematic reviews in educational research: Methodology, perspectives and application', </a:t>
            </a:r>
            <a:r>
              <a:rPr lang="en-GB" sz="1100" i="1" dirty="0">
                <a:solidFill>
                  <a:schemeClr val="tx1"/>
                </a:solidFill>
                <a:latin typeface="Arial"/>
                <a:cs typeface="Arial"/>
              </a:rPr>
              <a:t>Systematic reviews in educational research: Methodology, perspectives and application</a:t>
            </a:r>
            <a:r>
              <a:rPr lang="en-GB" sz="1100" dirty="0">
                <a:solidFill>
                  <a:schemeClr val="tx1"/>
                </a:solidFill>
                <a:latin typeface="Arial"/>
                <a:cs typeface="Arial"/>
              </a:rPr>
              <a:t>, pp.3-22.</a:t>
            </a:r>
          </a:p>
          <a:p>
            <a:r>
              <a:rPr lang="en-US" sz="1100" err="1">
                <a:solidFill>
                  <a:schemeClr val="tx1"/>
                </a:solidFill>
                <a:latin typeface="Arial"/>
                <a:cs typeface="Arial"/>
              </a:rPr>
              <a:t>Salmasi</a:t>
            </a:r>
            <a:r>
              <a:rPr lang="en-US" sz="1100" dirty="0">
                <a:solidFill>
                  <a:schemeClr val="tx1"/>
                </a:solidFill>
                <a:latin typeface="Arial"/>
                <a:cs typeface="Arial"/>
              </a:rPr>
              <a:t>, V., Lii, T.R., Humphreys, K., Reddy, V. and Mackey, S.C. (2022) 'A literature review of the impact of exclusion criteria on generalizability of clinical trial findings to patients with chronic pain', </a:t>
            </a:r>
            <a:r>
              <a:rPr lang="en-US" sz="1100" i="1" dirty="0">
                <a:solidFill>
                  <a:schemeClr val="tx1"/>
                </a:solidFill>
                <a:latin typeface="Arial"/>
                <a:cs typeface="Arial"/>
              </a:rPr>
              <a:t>Pain Reports</a:t>
            </a:r>
            <a:r>
              <a:rPr lang="en-US" sz="1100" dirty="0">
                <a:solidFill>
                  <a:schemeClr val="tx1"/>
                </a:solidFill>
                <a:latin typeface="Arial"/>
                <a:cs typeface="Arial"/>
              </a:rPr>
              <a:t>, 7(6), p.e1050.</a:t>
            </a:r>
          </a:p>
          <a:p>
            <a:r>
              <a:rPr lang="en-GB" sz="1100" err="1">
                <a:solidFill>
                  <a:schemeClr val="tx1"/>
                </a:solidFill>
                <a:latin typeface="Arial"/>
                <a:cs typeface="Arial"/>
              </a:rPr>
              <a:t>Scells</a:t>
            </a:r>
            <a:r>
              <a:rPr lang="en-GB" sz="1100" dirty="0">
                <a:solidFill>
                  <a:schemeClr val="tx1"/>
                </a:solidFill>
                <a:latin typeface="Arial"/>
                <a:cs typeface="Arial"/>
              </a:rPr>
              <a:t>, H., </a:t>
            </a:r>
            <a:r>
              <a:rPr lang="en-GB" sz="1100" err="1">
                <a:solidFill>
                  <a:schemeClr val="tx1"/>
                </a:solidFill>
                <a:latin typeface="Arial"/>
                <a:cs typeface="Arial"/>
              </a:rPr>
              <a:t>Zuccon</a:t>
            </a:r>
            <a:r>
              <a:rPr lang="en-GB" sz="1100" dirty="0">
                <a:solidFill>
                  <a:schemeClr val="tx1"/>
                </a:solidFill>
                <a:latin typeface="Arial"/>
                <a:cs typeface="Arial"/>
              </a:rPr>
              <a:t>, G. and Koopman, B. (2021) 'A comparison of automatic Boolean query formulation for systematic reviews', </a:t>
            </a:r>
            <a:r>
              <a:rPr lang="en-GB" sz="1100" i="1" dirty="0">
                <a:solidFill>
                  <a:schemeClr val="tx1"/>
                </a:solidFill>
                <a:latin typeface="Arial"/>
                <a:cs typeface="Arial"/>
              </a:rPr>
              <a:t>Information Retrieval Journal</a:t>
            </a:r>
            <a:r>
              <a:rPr lang="en-GB" sz="1100" dirty="0">
                <a:solidFill>
                  <a:schemeClr val="tx1"/>
                </a:solidFill>
                <a:latin typeface="Arial"/>
                <a:cs typeface="Arial"/>
              </a:rPr>
              <a:t>, 24, pp.3-28.</a:t>
            </a:r>
          </a:p>
          <a:p>
            <a:r>
              <a:rPr lang="en-GB" sz="1100" err="1">
                <a:solidFill>
                  <a:schemeClr val="tx1"/>
                </a:solidFill>
                <a:latin typeface="Arial"/>
                <a:cs typeface="Arial"/>
              </a:rPr>
              <a:t>Taherdoost</a:t>
            </a:r>
            <a:r>
              <a:rPr lang="en-GB" sz="1100" dirty="0">
                <a:solidFill>
                  <a:schemeClr val="tx1"/>
                </a:solidFill>
                <a:latin typeface="Arial"/>
                <a:cs typeface="Arial"/>
              </a:rPr>
              <a:t>, H. (2022) 'What are different research approaches? Comprehensive Review of Qualitative, quantitative, and mixed method research, their applications, types, and limitations', </a:t>
            </a:r>
            <a:r>
              <a:rPr lang="en-GB" sz="1100" i="1" dirty="0">
                <a:solidFill>
                  <a:schemeClr val="tx1"/>
                </a:solidFill>
                <a:latin typeface="Arial"/>
                <a:cs typeface="Arial"/>
              </a:rPr>
              <a:t>Journal of Management Science &amp; Engineering Research</a:t>
            </a:r>
            <a:r>
              <a:rPr lang="en-GB" sz="1100" dirty="0">
                <a:solidFill>
                  <a:schemeClr val="tx1"/>
                </a:solidFill>
                <a:latin typeface="Arial"/>
                <a:cs typeface="Arial"/>
              </a:rPr>
              <a:t>, 5(1), pp.53-63.</a:t>
            </a:r>
          </a:p>
          <a:p>
            <a:r>
              <a:rPr lang="en-US" sz="1100" err="1">
                <a:solidFill>
                  <a:schemeClr val="tx1"/>
                </a:solidFill>
                <a:latin typeface="Arial"/>
                <a:cs typeface="Arial"/>
              </a:rPr>
              <a:t>Vamanu</a:t>
            </a:r>
            <a:r>
              <a:rPr lang="en-US" sz="1100" dirty="0">
                <a:solidFill>
                  <a:schemeClr val="tx1"/>
                </a:solidFill>
                <a:latin typeface="Arial"/>
                <a:cs typeface="Arial"/>
              </a:rPr>
              <a:t>, I. and Zak, E. (2022) 'Information source and content: articulating two key concepts for information evaluation', </a:t>
            </a:r>
            <a:r>
              <a:rPr lang="en-US" sz="1100" i="1" dirty="0">
                <a:solidFill>
                  <a:schemeClr val="tx1"/>
                </a:solidFill>
                <a:latin typeface="Arial"/>
                <a:cs typeface="Arial"/>
              </a:rPr>
              <a:t>Information and Learning Sciences</a:t>
            </a:r>
            <a:r>
              <a:rPr lang="en-US" sz="1100" dirty="0">
                <a:solidFill>
                  <a:schemeClr val="tx1"/>
                </a:solidFill>
                <a:latin typeface="Arial"/>
                <a:cs typeface="Arial"/>
              </a:rPr>
              <a:t>, 123(1/2), pp.65-79.</a:t>
            </a:r>
            <a:endParaRPr lang="en-GB" sz="1100" dirty="0">
              <a:solidFill>
                <a:schemeClr val="tx1"/>
              </a:solidFill>
              <a:latin typeface="Arial"/>
              <a:cs typeface="Arial"/>
            </a:endParaRPr>
          </a:p>
          <a:p>
            <a:r>
              <a:rPr lang="en-US" sz="1100" dirty="0">
                <a:solidFill>
                  <a:schemeClr val="tx1"/>
                </a:solidFill>
                <a:latin typeface="Arial"/>
                <a:cs typeface="Arial"/>
              </a:rPr>
              <a:t>Xu, A., </a:t>
            </a:r>
            <a:r>
              <a:rPr lang="en-US" sz="1100" err="1">
                <a:solidFill>
                  <a:schemeClr val="tx1"/>
                </a:solidFill>
                <a:latin typeface="Arial"/>
                <a:cs typeface="Arial"/>
              </a:rPr>
              <a:t>Baysari</a:t>
            </a:r>
            <a:r>
              <a:rPr lang="en-US" sz="1100" dirty="0">
                <a:solidFill>
                  <a:schemeClr val="tx1"/>
                </a:solidFill>
                <a:latin typeface="Arial"/>
                <a:cs typeface="Arial"/>
              </a:rPr>
              <a:t>, M.T., Stocker, S.L., Leow, L.J., Day, R.O. and Carland, J.E. (2020) 'Researchers’ views on, and experiences with, the requirement to obtain informed consent in research involving human participants: a qualitative study', </a:t>
            </a:r>
            <a:r>
              <a:rPr lang="en-US" sz="1100" i="1" dirty="0">
                <a:solidFill>
                  <a:schemeClr val="tx1"/>
                </a:solidFill>
                <a:latin typeface="Arial"/>
                <a:cs typeface="Arial"/>
              </a:rPr>
              <a:t>BMC medical ethics</a:t>
            </a:r>
            <a:r>
              <a:rPr lang="en-US" sz="1100" dirty="0">
                <a:solidFill>
                  <a:schemeClr val="tx1"/>
                </a:solidFill>
                <a:latin typeface="Arial"/>
                <a:cs typeface="Arial"/>
              </a:rPr>
              <a:t>, 21, pp.1-11.</a:t>
            </a:r>
          </a:p>
          <a:p>
            <a:endParaRPr lang="en-US" sz="1000">
              <a:solidFill>
                <a:srgbClr val="222222"/>
              </a:solidFill>
              <a:latin typeface="Arial"/>
              <a:cs typeface="Arial"/>
            </a:endParaRPr>
          </a:p>
        </p:txBody>
      </p:sp>
    </p:spTree>
    <p:extLst>
      <p:ext uri="{BB962C8B-B14F-4D97-AF65-F5344CB8AC3E}">
        <p14:creationId xmlns:p14="http://schemas.microsoft.com/office/powerpoint/2010/main" val="240261822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1495</Words>
  <Application>Microsoft Office PowerPoint</Application>
  <PresentationFormat>Widescreen</PresentationFormat>
  <Paragraphs>76</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Aptos</vt:lpstr>
      <vt:lpstr>Arial</vt:lpstr>
      <vt:lpstr>Century Gothic</vt:lpstr>
      <vt:lpstr>Wingdings 3</vt:lpstr>
      <vt:lpstr>Ion Boardroom</vt:lpstr>
      <vt:lpstr>PowerPoint Presentation</vt:lpstr>
      <vt:lpstr>PowerPoint Presentation</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Chloe Harries</dc:creator>
  <cp:lastModifiedBy>Chloe Harries</cp:lastModifiedBy>
  <cp:revision>58</cp:revision>
  <dcterms:created xsi:type="dcterms:W3CDTF">2024-08-20T09:27:59Z</dcterms:created>
  <dcterms:modified xsi:type="dcterms:W3CDTF">2025-01-28T04:02:58Z</dcterms:modified>
</cp:coreProperties>
</file>