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173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cxnSp>
        <p:nvCxnSpPr>
          <p:cNvPr id="8" name="Straight Connector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11/5/2025</a:t>
            </a:fld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11/5/2025</a:t>
            </a:fld>
            <a:endParaRPr lang="en-US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11/5/2025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11/5/2025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11/5/2025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11/5/2025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ccwales.com/organisers/case-studies" TargetMode="External"/><Relationship Id="rId13" Type="http://schemas.openxmlformats.org/officeDocument/2006/relationships/hyperlink" Target="https://www.tandfonline.com/doi/abs/10.1080/14775080701736957" TargetMode="External"/><Relationship Id="rId3" Type="http://schemas.openxmlformats.org/officeDocument/2006/relationships/hyperlink" Target="https://www.christie.com/news-resources/business-outlook-2025/hotels/uk/" TargetMode="External"/><Relationship Id="rId7" Type="http://schemas.openxmlformats.org/officeDocument/2006/relationships/hyperlink" Target="https://doi.org/10.4324/9780429023002" TargetMode="External"/><Relationship Id="rId12" Type="http://schemas.openxmlformats.org/officeDocument/2006/relationships/hyperlink" Target="https://books.google.co.uk/books/about/Events_Feasibility_and_Development.html?id=kprLQo53jwgC&amp;redir_esc=y%20" TargetMode="External"/><Relationship Id="rId2" Type="http://schemas.openxmlformats.org/officeDocument/2006/relationships/hyperlink" Target="https://link.springer.com/chapter/10.1057/9781137371188_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outledge.com/Doing-Events-Research-From-Theory-to-Practice/Fox-Gouthro-Morakabati-Brackstone/p/book/9780415666695" TargetMode="External"/><Relationship Id="rId11" Type="http://schemas.openxmlformats.org/officeDocument/2006/relationships/hyperlink" Target="https://www.perlego.com/book/3866309/project-management-a-managerial-approach" TargetMode="External"/><Relationship Id="rId5" Type="http://schemas.openxmlformats.org/officeDocument/2006/relationships/hyperlink" Target="https://www.europeantour.com/dpworld-tour/news/articles/detail/the-2010-ryder-cup-major-boost-to-welsh-economy/" TargetMode="External"/><Relationship Id="rId10" Type="http://schemas.openxmlformats.org/officeDocument/2006/relationships/hyperlink" Target="https://books.google.co.uk/books/about/Event_Sponsorship_and_Fundraising.html?id=wU51DwAAQBAJ&amp;redir_esc=y%20" TargetMode="External"/><Relationship Id="rId4" Type="http://schemas.openxmlformats.org/officeDocument/2006/relationships/hyperlink" Target="https://doi.org/10.4324/9781315723716" TargetMode="External"/><Relationship Id="rId9" Type="http://schemas.openxmlformats.org/officeDocument/2006/relationships/hyperlink" Target="https://www.knightfrank.com/research/article/2025-03-03-uk-hotel-trading-performance-review-and-outlook-for-2025" TargetMode="External"/><Relationship Id="rId14" Type="http://schemas.openxmlformats.org/officeDocument/2006/relationships/hyperlink" Target="https://www.pwc.co.uk/industries/hospitality-leisure/insights/uk-hotels-forecast.html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bigideasforsmallbusiness.com/budgeting-for-2025-practical-ideas-to-consider/" TargetMode="External"/><Relationship Id="rId13" Type="http://schemas.openxmlformats.org/officeDocument/2006/relationships/hyperlink" Target="https://www.wikihow.life/Identify-Key-Competitors-in-Marketing" TargetMode="External"/><Relationship Id="rId3" Type="http://schemas.openxmlformats.org/officeDocument/2006/relationships/hyperlink" Target="https://www.routledge.com/Events-and-Urban-Regeneration-The-Strategic-Use-of-Events-to-Revitalise/Smith/p/book/9780415581486" TargetMode="External"/><Relationship Id="rId7" Type="http://schemas.openxmlformats.org/officeDocument/2006/relationships/hyperlink" Target="https://www.gov.wales/national-events-strategy-wales-2022-2030" TargetMode="External"/><Relationship Id="rId12" Type="http://schemas.openxmlformats.org/officeDocument/2006/relationships/hyperlink" Target=":%20https:/uktravelplanning.com/wales-travel-guide/" TargetMode="External"/><Relationship Id="rId2" Type="http://schemas.openxmlformats.org/officeDocument/2006/relationships/hyperlink" Target="https://www.routledge.com/Conferences-and-Conventions-A-Global-Industry/Rogers-Wynn-Moylan/p/book/978103228880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wales/written-statement-nato" TargetMode="External"/><Relationship Id="rId11" Type="http://schemas.openxmlformats.org/officeDocument/2006/relationships/hyperlink" Target="https://paperpile.com/g/thesis-conclusion/" TargetMode="External"/><Relationship Id="rId5" Type="http://schemas.openxmlformats.org/officeDocument/2006/relationships/hyperlink" Target="https://traveltrade.visitwales.com/useful-information/toolkit/year-of-croeso" TargetMode="External"/><Relationship Id="rId10" Type="http://schemas.openxmlformats.org/officeDocument/2006/relationships/hyperlink" Target="https://www.google.com/search?q=resources&amp;sca_esv=0cb097f5cf89beeb&amp;udm=2&amp;biw=1366&amp;bih=607&amp;sxsrf=AE3TifPtq7yrZoWJY5nzGKnDi4qY_5LdbA%3A1762378788281&amp;ei=JMQLadj6EMClhbIP8N_WgA4&amp;oq=resorces&amp;gs_lp=Egtnd3Mtd2l6LWltZyIIcmVzb3JjZXMqAggBMgcQABiABBgKMgcQABiABBgKMgcQABiABBgKMgcQABiABBgKMgcQABiABBgKMgcQABiABBgKMgcQABiABBgKMgcQABiABBgKMgcQABiABBgKMgcQABiABBgKSPo7UKkHWMwrcAJ4AJABApgBeaAB-AuqAQQxOS4xuAEByAEA-AEBmAIPoALqCagCCsICBhAAGAcYHsICChAAGIAEGEMYigXCAggQABgHGAoYHsICBxAjGCcYyQLCAgUQABiABMICBhAAGAoYHsICBBAAGB7CAgoQIxgnGMkCGOoCmAMKiAYBkgcEMTQuMaAHp3ayBwQxMi4xuAfQCcIHBDMtMTXIB7oB&amp;sclient=gws-wiz-img#vhid=K-dNE3efBq0WxM&amp;vssid=mosaic" TargetMode="External"/><Relationship Id="rId4" Type="http://schemas.openxmlformats.org/officeDocument/2006/relationships/hyperlink" Target="https://www.visitbritain.org/media/3805/download?attachment%20" TargetMode="External"/><Relationship Id="rId9" Type="http://schemas.openxmlformats.org/officeDocument/2006/relationships/hyperlink" Target="https://business.tutsplus.com/tutorials/the-main-types-of-business-risk--cms-2269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4191000"/>
            <a:ext cx="4114800" cy="1981200"/>
          </a:xfrm>
        </p:spPr>
        <p:txBody>
          <a:bodyPr>
            <a:normAutofit/>
          </a:bodyPr>
          <a:lstStyle/>
          <a:p>
            <a:pPr algn="l"/>
            <a:r>
              <a:rPr lang="en-GB" sz="1600" dirty="0">
                <a:solidFill>
                  <a:schemeClr val="tx1"/>
                </a:solidFill>
              </a:rPr>
              <a:t>BMIH6007: International Meetings Management for the Hotel Industry</a:t>
            </a:r>
          </a:p>
          <a:p>
            <a:pPr algn="l"/>
            <a:r>
              <a:rPr lang="en-US" sz="1600" dirty="0">
                <a:solidFill>
                  <a:schemeClr val="tx1"/>
                </a:solidFill>
              </a:rPr>
              <a:t>Lecturer: Natalie </a:t>
            </a:r>
            <a:r>
              <a:rPr lang="en-US" sz="1600" dirty="0" err="1">
                <a:solidFill>
                  <a:schemeClr val="tx1"/>
                </a:solidFill>
              </a:rPr>
              <a:t>Brailsford</a:t>
            </a:r>
            <a:endParaRPr lang="en-US" sz="1600" dirty="0">
              <a:solidFill>
                <a:schemeClr val="tx1"/>
              </a:solidFill>
            </a:endParaRPr>
          </a:p>
          <a:p>
            <a:pPr algn="l"/>
            <a:r>
              <a:rPr lang="en-US" sz="1600" dirty="0">
                <a:solidFill>
                  <a:schemeClr val="tx1"/>
                </a:solidFill>
              </a:rPr>
              <a:t>Student name: </a:t>
            </a:r>
            <a:r>
              <a:rPr lang="en-US" sz="1600" dirty="0" err="1">
                <a:solidFill>
                  <a:schemeClr val="tx1"/>
                </a:solidFill>
              </a:rPr>
              <a:t>Florica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Anamaria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en-US" sz="1600" dirty="0" err="1">
                <a:solidFill>
                  <a:schemeClr val="tx1"/>
                </a:solidFill>
              </a:rPr>
              <a:t>Ciuta</a:t>
            </a:r>
            <a:endParaRPr lang="en-US" sz="1600" dirty="0">
              <a:solidFill>
                <a:schemeClr val="tx1"/>
              </a:solidFill>
            </a:endParaRPr>
          </a:p>
          <a:p>
            <a:pPr algn="l"/>
            <a:r>
              <a:rPr lang="en-US" sz="1600" dirty="0">
                <a:solidFill>
                  <a:schemeClr val="tx1"/>
                </a:solidFill>
              </a:rPr>
              <a:t>Student ID: 2243597</a:t>
            </a:r>
          </a:p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2362200"/>
            <a:ext cx="7772400" cy="1470025"/>
          </a:xfrm>
        </p:spPr>
        <p:txBody>
          <a:bodyPr>
            <a:normAutofit fontScale="90000"/>
          </a:bodyPr>
          <a:lstStyle/>
          <a:p>
            <a:pPr lvl="0"/>
            <a:r>
              <a:rPr lang="en-GB" b="1" dirty="0"/>
              <a:t>The '</a:t>
            </a:r>
            <a:r>
              <a:rPr lang="en-GB" b="1" dirty="0" err="1"/>
              <a:t>Croeso</a:t>
            </a:r>
            <a:r>
              <a:rPr lang="en-GB" b="1" dirty="0"/>
              <a:t>' International Hospitality Investment Summit 2025</a:t>
            </a:r>
            <a:br>
              <a:rPr lang="en-US" dirty="0"/>
            </a:br>
            <a:endParaRPr lang="en-US" dirty="0"/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0" y="6096000"/>
            <a:ext cx="9144000" cy="76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1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AI </a:t>
            </a:r>
            <a:r>
              <a:rPr lang="en-GB" sz="1100"/>
              <a:t>Acknowledgement</a:t>
            </a:r>
            <a:endParaRPr lang="en-US" sz="11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lang="en-US" sz="11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  <a:p>
            <a:endParaRPr lang="en-US" sz="2400" dirty="0"/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3554" name="Picture 2" descr="Wales Travel Guide - UK Travel Planni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3400" y="3733800"/>
            <a:ext cx="3962400" cy="2209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90600"/>
          </a:xfrm>
        </p:spPr>
        <p:txBody>
          <a:bodyPr/>
          <a:lstStyle/>
          <a:p>
            <a:pPr algn="ctr"/>
            <a:r>
              <a:rPr lang="en-GB" dirty="0"/>
              <a:t>What’s the concept?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600200"/>
            <a:ext cx="5715000" cy="4953000"/>
          </a:xfrm>
        </p:spPr>
        <p:txBody>
          <a:bodyPr>
            <a:normAutofit fontScale="25000" lnSpcReduction="20000"/>
          </a:bodyPr>
          <a:lstStyle/>
          <a:p>
            <a:pPr lvl="0"/>
            <a:r>
              <a:rPr lang="en-GB" sz="7200" dirty="0"/>
              <a:t>Concept: A 3-day MICE event at ICC Wales, defined as a B2B conference and exhibition (Rogers &amp; Wynn-Moylan, 2022).</a:t>
            </a:r>
          </a:p>
          <a:p>
            <a:pPr lvl="0"/>
            <a:endParaRPr lang="en-US" sz="7200" dirty="0"/>
          </a:p>
          <a:p>
            <a:pPr lvl="0"/>
            <a:r>
              <a:rPr lang="en-GB" sz="7200" dirty="0"/>
              <a:t>Theme: We will leverage the 'Year of </a:t>
            </a:r>
            <a:r>
              <a:rPr lang="en-GB" sz="7200" dirty="0" err="1"/>
              <a:t>Croeso</a:t>
            </a:r>
            <a:r>
              <a:rPr lang="en-GB" sz="7200" dirty="0"/>
              <a:t> 2025' to invite international investors to invest in our "Sense of Place“(Visit Wales, 2024) .</a:t>
            </a:r>
          </a:p>
          <a:p>
            <a:pPr lvl="0"/>
            <a:endParaRPr lang="en-US" sz="7200" dirty="0"/>
          </a:p>
          <a:p>
            <a:pPr lvl="0"/>
            <a:r>
              <a:rPr lang="en-GB" sz="7200" dirty="0"/>
              <a:t> We are not pitching an idea; we are leveraging a proven legacy.</a:t>
            </a:r>
          </a:p>
          <a:p>
            <a:pPr lvl="0">
              <a:buNone/>
            </a:pPr>
            <a:endParaRPr lang="en-US" sz="7200" dirty="0"/>
          </a:p>
          <a:p>
            <a:pPr lvl="0"/>
            <a:r>
              <a:rPr lang="en-GB" sz="7200" dirty="0">
                <a:solidFill>
                  <a:schemeClr val="tx1"/>
                </a:solidFill>
              </a:rPr>
              <a:t>This event is the next strategic step after the 2010 Ryder Cup (which generated £82.4m) and the 2014 NATO Summit (Welsh Government, 2014).</a:t>
            </a:r>
            <a:endParaRPr lang="en-US" sz="7200" dirty="0"/>
          </a:p>
          <a:p>
            <a:pPr lvl="0"/>
            <a:endParaRPr lang="en-US" sz="7200" dirty="0">
              <a:solidFill>
                <a:schemeClr val="tx1"/>
              </a:solidFill>
            </a:endParaRPr>
          </a:p>
          <a:p>
            <a:pPr lvl="0"/>
            <a:r>
              <a:rPr lang="en-GB" sz="7200" dirty="0">
                <a:solidFill>
                  <a:schemeClr val="tx1"/>
                </a:solidFill>
              </a:rPr>
              <a:t>We are converting reputation into investment, directly aligning with the National Events Strategy for Wales (2022-2030) (Welsh Government, 2022). This is a classic "legacy leveraging" strategy (</a:t>
            </a:r>
            <a:r>
              <a:rPr lang="en-GB" sz="7200" dirty="0" err="1">
                <a:solidFill>
                  <a:schemeClr val="tx1"/>
                </a:solidFill>
              </a:rPr>
              <a:t>Chalip</a:t>
            </a:r>
            <a:r>
              <a:rPr lang="en-GB" sz="7200" dirty="0">
                <a:solidFill>
                  <a:schemeClr val="tx1"/>
                </a:solidFill>
              </a:rPr>
              <a:t>, 2014).</a:t>
            </a:r>
            <a:endParaRPr lang="en-US" sz="7200" dirty="0">
              <a:solidFill>
                <a:schemeClr val="tx1"/>
              </a:solidFill>
            </a:endParaRPr>
          </a:p>
          <a:p>
            <a:endParaRPr lang="en-US" dirty="0"/>
          </a:p>
        </p:txBody>
      </p:sp>
      <p:sp>
        <p:nvSpPr>
          <p:cNvPr id="10242" name="AutoShape 2" descr="Wales Eki Stamp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5867400" y="1447800"/>
            <a:ext cx="2895600" cy="15240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-100" normalizeH="0" baseline="0" noProof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Year of </a:t>
            </a:r>
            <a:r>
              <a:rPr kumimoji="0" lang="en-GB" sz="2400" b="1" i="0" u="none" strike="noStrike" kern="1200" cap="none" spc="-100" normalizeH="0" baseline="0" noProof="0" dirty="0" err="1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Croeso</a:t>
            </a:r>
            <a:r>
              <a:rPr kumimoji="0" lang="en-GB" sz="2400" b="1" i="0" u="none" strike="noStrike" kern="1200" cap="none" spc="-100" normalizeH="0" baseline="0" noProof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spc="-10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j-lt"/>
                <a:ea typeface="+mj-ea"/>
                <a:cs typeface="+mj-cs"/>
              </a:rPr>
              <a:t>An opportunity to acknowledge the Welsh Culture.</a:t>
            </a:r>
            <a:endParaRPr kumimoji="0" lang="en-US" sz="2400" b="1" i="0" u="none" strike="noStrike" kern="1200" cap="none" spc="-100" normalizeH="0" baseline="0" noProof="0" dirty="0">
              <a:ln w="3200">
                <a:solidFill>
                  <a:schemeClr val="bg2">
                    <a:shade val="75000"/>
                    <a:alpha val="25000"/>
                  </a:schemeClr>
                </a:solidFill>
                <a:prstDash val="solid"/>
                <a:round/>
              </a:ln>
              <a:solidFill>
                <a:srgbClr val="F9F9F9"/>
              </a:solidFill>
              <a:effectLst>
                <a:innerShdw blurRad="50800" dist="25400" dir="13500000">
                  <a:prstClr val="black">
                    <a:alpha val="70000"/>
                  </a:prst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244" name="AutoShape 4" descr="Year of Croeso: the latest news - June 2025 | Industr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246" name="AutoShape 6" descr="Year of Croeso: the latest news - June 2025 | Industr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248" name="AutoShape 8" descr="Year of Croeso: the latest news - June 2025 | Industr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52" name="Picture 12" descr="Arwydd Draig Goch Dwyieithog 'Croeso Welcome' Welsh Dragon Bilingual Metal  Sign in Welsh &amp; English – Gloss Red | Ravens' Way Metalwork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72200" y="3276600"/>
            <a:ext cx="2517775" cy="2849752"/>
          </a:xfrm>
          <a:prstGeom prst="rect">
            <a:avLst/>
          </a:prstGeom>
          <a:noFill/>
          <a:effectLst>
            <a:softEdge rad="12700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/>
          <a:lstStyle/>
          <a:p>
            <a:pPr algn="ctr"/>
            <a:r>
              <a:rPr lang="en-GB" dirty="0"/>
              <a:t>The Demand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5029200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GB" sz="2800" dirty="0"/>
              <a:t>Is there a market? Yes. The UK hotel investment market is booming, with transaction volumes at a 7-year high (Knight Frank, 2025; PwC, 2024).</a:t>
            </a:r>
            <a:endParaRPr lang="en-US" sz="2800" dirty="0"/>
          </a:p>
          <a:p>
            <a:pPr lvl="0"/>
            <a:r>
              <a:rPr lang="en-GB" sz="2800" dirty="0"/>
              <a:t>Who is the Target?</a:t>
            </a:r>
            <a:endParaRPr lang="en-US" sz="2800" dirty="0"/>
          </a:p>
          <a:p>
            <a:pPr lvl="0">
              <a:buNone/>
            </a:pPr>
            <a:r>
              <a:rPr lang="en-US" sz="2800" dirty="0">
                <a:solidFill>
                  <a:schemeClr val="tx1"/>
                </a:solidFill>
              </a:rPr>
              <a:t>    </a:t>
            </a:r>
            <a:r>
              <a:rPr lang="en-GB" dirty="0">
                <a:solidFill>
                  <a:schemeClr val="tx1"/>
                </a:solidFill>
              </a:rPr>
              <a:t>The market is dominated by US private equity and high-net-worth international investors (Christie &amp; Co, 2025). This is our specific delegate target.</a:t>
            </a:r>
            <a:endParaRPr lang="en-US" dirty="0">
              <a:solidFill>
                <a:schemeClr val="tx1"/>
              </a:solidFill>
            </a:endParaRPr>
          </a:p>
          <a:p>
            <a:pPr lvl="0"/>
            <a:r>
              <a:rPr lang="en-GB" sz="2800" dirty="0"/>
              <a:t>The Strategic Gap:</a:t>
            </a:r>
            <a:endParaRPr lang="en-US" sz="2800" dirty="0"/>
          </a:p>
          <a:p>
            <a:pPr lvl="0">
              <a:buNone/>
            </a:pPr>
            <a:r>
              <a:rPr lang="en-US" sz="2800" dirty="0">
                <a:solidFill>
                  <a:schemeClr val="tx1"/>
                </a:solidFill>
              </a:rPr>
              <a:t>    </a:t>
            </a:r>
            <a:r>
              <a:rPr lang="en-GB" dirty="0">
                <a:solidFill>
                  <a:schemeClr val="tx1"/>
                </a:solidFill>
              </a:rPr>
              <a:t>This capital is currently focused on London and the North West.</a:t>
            </a:r>
            <a:endParaRPr lang="en-US" dirty="0"/>
          </a:p>
          <a:p>
            <a:pPr lvl="0">
              <a:buNone/>
            </a:pPr>
            <a:r>
              <a:rPr lang="en-GB" dirty="0">
                <a:solidFill>
                  <a:schemeClr val="tx1"/>
                </a:solidFill>
              </a:rPr>
              <a:t>    Our event provides the strategic "shop window" to divert that capital flow into Wales. This is the core of our event feasibility.</a:t>
            </a:r>
            <a:endParaRPr lang="en-US" dirty="0">
              <a:solidFill>
                <a:schemeClr val="tx1"/>
              </a:solidFill>
            </a:endParaRPr>
          </a:p>
          <a:p>
            <a:endParaRPr lang="en-US" dirty="0"/>
          </a:p>
        </p:txBody>
      </p:sp>
      <p:pic>
        <p:nvPicPr>
          <p:cNvPr id="9218" name="Picture 2" descr="https://kidspressmagazine.com/t500/14536/14537/wales-culture-map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76800" y="1905000"/>
            <a:ext cx="3581400" cy="3581400"/>
          </a:xfrm>
          <a:prstGeom prst="rect">
            <a:avLst/>
          </a:prstGeom>
          <a:noFill/>
          <a:effectLst>
            <a:glow rad="63500">
              <a:schemeClr val="accent4">
                <a:satMod val="175000"/>
                <a:alpha val="40000"/>
              </a:schemeClr>
            </a:glow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Supply &amp; Competition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GB" sz="2800" dirty="0"/>
              <a:t>Competition: Other established UK investment forums.</a:t>
            </a:r>
            <a:endParaRPr lang="en-US" sz="2800" dirty="0"/>
          </a:p>
          <a:p>
            <a:pPr lvl="0"/>
            <a:r>
              <a:rPr lang="en-GB" sz="2800" dirty="0"/>
              <a:t>Our Unique Selling Proposition (USP):</a:t>
            </a:r>
            <a:endParaRPr lang="en-US" sz="2800" dirty="0"/>
          </a:p>
          <a:p>
            <a:pPr lvl="0"/>
            <a:r>
              <a:rPr lang="en-GB" dirty="0">
                <a:solidFill>
                  <a:schemeClr val="tx1"/>
                </a:solidFill>
              </a:rPr>
              <a:t>Policy Partnership: Direct access to Welsh Government decision-makers.</a:t>
            </a:r>
            <a:endParaRPr lang="en-US" dirty="0"/>
          </a:p>
          <a:p>
            <a:pPr lvl="0"/>
            <a:r>
              <a:rPr lang="en-GB" dirty="0">
                <a:solidFill>
                  <a:schemeClr val="tx1"/>
                </a:solidFill>
              </a:rPr>
              <a:t>Proven Legacy: We are the </a:t>
            </a:r>
            <a:r>
              <a:rPr lang="en-GB" i="1" dirty="0">
                <a:solidFill>
                  <a:schemeClr val="tx1"/>
                </a:solidFill>
              </a:rPr>
              <a:t>only</a:t>
            </a:r>
            <a:r>
              <a:rPr lang="en-GB" dirty="0">
                <a:solidFill>
                  <a:schemeClr val="tx1"/>
                </a:solidFill>
              </a:rPr>
              <a:t> destination that can pitch from the proven operational success of the Ryder Cup and NATO Summit.</a:t>
            </a:r>
            <a:endParaRPr lang="en-US" dirty="0"/>
          </a:p>
          <a:p>
            <a:pPr lvl="0"/>
            <a:r>
              <a:rPr lang="en-GB" dirty="0">
                <a:solidFill>
                  <a:schemeClr val="tx1"/>
                </a:solidFill>
              </a:rPr>
              <a:t>The '</a:t>
            </a:r>
            <a:r>
              <a:rPr lang="en-GB" dirty="0" err="1">
                <a:solidFill>
                  <a:schemeClr val="tx1"/>
                </a:solidFill>
              </a:rPr>
              <a:t>Croeso</a:t>
            </a:r>
            <a:r>
              <a:rPr lang="en-GB" dirty="0">
                <a:solidFill>
                  <a:schemeClr val="tx1"/>
                </a:solidFill>
              </a:rPr>
              <a:t>' Experience: We are not just selling data; we are marketing an authentic cultural and destination experience (Davidson &amp; Rogers, 2012).</a:t>
            </a:r>
            <a:endParaRPr lang="en-US" dirty="0">
              <a:solidFill>
                <a:schemeClr val="tx1"/>
              </a:solidFill>
            </a:endParaRPr>
          </a:p>
          <a:p>
            <a:pPr>
              <a:buNone/>
            </a:pPr>
            <a:endParaRPr lang="en-US" sz="2800" dirty="0"/>
          </a:p>
        </p:txBody>
      </p:sp>
      <p:pic>
        <p:nvPicPr>
          <p:cNvPr id="8194" name="Picture 2" descr="How to Identify Key Competitors in Marketing: 13 Step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95800" y="1905000"/>
            <a:ext cx="4381500" cy="3286126"/>
          </a:xfrm>
          <a:prstGeom prst="rect">
            <a:avLst/>
          </a:prstGeom>
          <a:noFill/>
          <a:effectLst>
            <a:softEdge rad="317500"/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Venue &amp; Capability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GB" sz="2800" dirty="0"/>
              <a:t>Proposed Venue: ICC Wales, Newport.</a:t>
            </a:r>
            <a:endParaRPr lang="en-US" sz="2800" dirty="0"/>
          </a:p>
          <a:p>
            <a:pPr lvl="0"/>
            <a:r>
              <a:rPr lang="en-GB" sz="2800" dirty="0"/>
              <a:t>Why this venue?</a:t>
            </a:r>
            <a:endParaRPr lang="en-US" sz="2800" dirty="0"/>
          </a:p>
          <a:p>
            <a:pPr lvl="1"/>
            <a:r>
              <a:rPr lang="en-GB" dirty="0">
                <a:solidFill>
                  <a:schemeClr val="tx1"/>
                </a:solidFill>
              </a:rPr>
              <a:t>It is a world-class, modern MICE facility built for this purpose (ICC Wales, 2025).</a:t>
            </a:r>
            <a:endParaRPr lang="en-US" dirty="0">
              <a:solidFill>
                <a:schemeClr val="tx1"/>
              </a:solidFill>
            </a:endParaRPr>
          </a:p>
          <a:p>
            <a:pPr lvl="1"/>
            <a:r>
              <a:rPr lang="en-GB" dirty="0">
                <a:solidFill>
                  <a:schemeClr val="tx1"/>
                </a:solidFill>
              </a:rPr>
              <a:t>Strategic Link: It is part of the Celtic Manor Resort, the host of the 2010 Ryder Cup, which physically reinforces our "legacy" theme.</a:t>
            </a:r>
            <a:endParaRPr lang="en-US" dirty="0">
              <a:solidFill>
                <a:schemeClr val="tx1"/>
              </a:solidFill>
            </a:endParaRPr>
          </a:p>
          <a:p>
            <a:pPr lvl="0"/>
            <a:r>
              <a:rPr lang="en-GB" sz="2800" dirty="0"/>
              <a:t>Operational Capability:</a:t>
            </a:r>
            <a:endParaRPr lang="en-US" sz="2800" dirty="0"/>
          </a:p>
          <a:p>
            <a:pPr lvl="1"/>
            <a:r>
              <a:rPr lang="en-GB" dirty="0">
                <a:solidFill>
                  <a:schemeClr val="tx1"/>
                </a:solidFill>
              </a:rPr>
              <a:t>The 2014 NATO Summit proved Wales's ability to handle complex logistics and security for global VIPs (Welsh Government, 2014).</a:t>
            </a:r>
            <a:endParaRPr lang="en-US" dirty="0">
              <a:solidFill>
                <a:schemeClr val="tx1"/>
              </a:solidFill>
            </a:endParaRPr>
          </a:p>
          <a:p>
            <a:pPr lvl="1"/>
            <a:r>
              <a:rPr lang="en-GB" dirty="0">
                <a:solidFill>
                  <a:schemeClr val="tx1"/>
                </a:solidFill>
              </a:rPr>
              <a:t>This past success proves our operational feasibility for this new high-profile event.</a:t>
            </a:r>
            <a:endParaRPr lang="en-US" dirty="0">
              <a:solidFill>
                <a:schemeClr val="tx1"/>
              </a:solidFill>
            </a:endParaRPr>
          </a:p>
          <a:p>
            <a:endParaRPr lang="en-US" dirty="0"/>
          </a:p>
        </p:txBody>
      </p:sp>
      <p:pic>
        <p:nvPicPr>
          <p:cNvPr id="7170" name="Picture 2" descr="Newport, Wales - Simple English Wikipedia, the free encyclopedi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4000" y="1676400"/>
            <a:ext cx="2895600" cy="449640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Resources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en-GB" sz="2800" dirty="0"/>
              <a:t>Key Resources Required:</a:t>
            </a:r>
            <a:endParaRPr lang="en-US" sz="2800" dirty="0"/>
          </a:p>
          <a:p>
            <a:pPr lvl="1"/>
            <a:r>
              <a:rPr lang="en-GB" dirty="0">
                <a:solidFill>
                  <a:schemeClr val="tx1"/>
                </a:solidFill>
              </a:rPr>
              <a:t>High-specification AV for financial presentations.</a:t>
            </a:r>
            <a:endParaRPr lang="en-US" dirty="0">
              <a:solidFill>
                <a:schemeClr val="tx1"/>
              </a:solidFill>
            </a:endParaRPr>
          </a:p>
          <a:p>
            <a:pPr lvl="1"/>
            <a:r>
              <a:rPr lang="en-GB" dirty="0">
                <a:solidFill>
                  <a:schemeClr val="tx1"/>
                </a:solidFill>
              </a:rPr>
              <a:t>Premium, locally-sourced catering to showcase Welsh quality.</a:t>
            </a:r>
            <a:endParaRPr lang="en-US" dirty="0">
              <a:solidFill>
                <a:schemeClr val="tx1"/>
              </a:solidFill>
            </a:endParaRPr>
          </a:p>
          <a:p>
            <a:pPr lvl="1"/>
            <a:r>
              <a:rPr lang="en-GB" dirty="0">
                <a:solidFill>
                  <a:schemeClr val="tx1"/>
                </a:solidFill>
              </a:rPr>
              <a:t>Secure transport and logistics for VIPs.</a:t>
            </a:r>
            <a:endParaRPr lang="en-US" dirty="0">
              <a:solidFill>
                <a:schemeClr val="tx1"/>
              </a:solidFill>
            </a:endParaRPr>
          </a:p>
          <a:p>
            <a:pPr lvl="0"/>
            <a:r>
              <a:rPr lang="en-GB" sz="2800" dirty="0"/>
              <a:t>Skills Required:</a:t>
            </a:r>
            <a:endParaRPr lang="en-US" sz="2800" dirty="0"/>
          </a:p>
          <a:p>
            <a:pPr lvl="0">
              <a:buNone/>
            </a:pPr>
            <a:r>
              <a:rPr lang="en-US" sz="2800" dirty="0">
                <a:solidFill>
                  <a:schemeClr val="tx1"/>
                </a:solidFill>
              </a:rPr>
              <a:t>    </a:t>
            </a:r>
            <a:r>
              <a:rPr lang="en-GB" dirty="0">
                <a:solidFill>
                  <a:schemeClr val="tx1"/>
                </a:solidFill>
              </a:rPr>
              <a:t>Professional Project Management to coordinate stakeholders (Meredith et al., 2022).</a:t>
            </a:r>
            <a:endParaRPr lang="en-US" dirty="0"/>
          </a:p>
          <a:p>
            <a:pPr lvl="0">
              <a:buNone/>
            </a:pPr>
            <a:r>
              <a:rPr lang="en-US" dirty="0">
                <a:solidFill>
                  <a:schemeClr val="tx1"/>
                </a:solidFill>
              </a:rPr>
              <a:t>      </a:t>
            </a:r>
            <a:r>
              <a:rPr lang="en-GB" dirty="0">
                <a:solidFill>
                  <a:schemeClr val="tx1"/>
                </a:solidFill>
              </a:rPr>
              <a:t>VIP &amp; Stakeholder Liaison (Welsh Gov, Investors).</a:t>
            </a:r>
          </a:p>
          <a:p>
            <a:pPr lvl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 lvl="0"/>
            <a:r>
              <a:rPr lang="en-GB" sz="2800" dirty="0"/>
              <a:t>Feasibility: The operational model is feasible by leveraging existing partnerships between ICC Wales and the Welsh Government's Major Events Unit (O'Toole, 2011).</a:t>
            </a:r>
            <a:endParaRPr lang="en-US" sz="2800" dirty="0"/>
          </a:p>
          <a:p>
            <a:pPr>
              <a:buNone/>
            </a:pPr>
            <a:r>
              <a:rPr lang="en-GB" sz="2800" dirty="0"/>
              <a:t> </a:t>
            </a:r>
            <a:endParaRPr lang="en-US" sz="2800" dirty="0"/>
          </a:p>
          <a:p>
            <a:endParaRPr lang="en-US" dirty="0"/>
          </a:p>
        </p:txBody>
      </p:sp>
      <p:sp>
        <p:nvSpPr>
          <p:cNvPr id="6146" name="AutoShape 2" descr="What is Resource Management &amp; Why is it Important? - Mission Contr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148" name="AutoShape 4" descr="What is Resource Management &amp; Why is it Important? - Mission Contr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150" name="AutoShape 6" descr="What is Resource Managemen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152" name="Picture 8" descr="The Largest FREE Online K-12 Resource Library | EdNews Dail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24400" y="1524000"/>
            <a:ext cx="3810000" cy="4343400"/>
          </a:xfrm>
          <a:prstGeom prst="rect">
            <a:avLst/>
          </a:prstGeom>
          <a:noFill/>
          <a:effectLst>
            <a:softEdge rad="63500"/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2192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Budget &amp; Revenue</a:t>
            </a:r>
            <a:br>
              <a:rPr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en-GB" sz="2800" dirty="0"/>
              <a:t>This is a high-cost, high-return investment model.</a:t>
            </a:r>
            <a:endParaRPr lang="en-US" sz="2800" dirty="0"/>
          </a:p>
          <a:p>
            <a:pPr lvl="0"/>
            <a:r>
              <a:rPr lang="en-GB" sz="2800" dirty="0"/>
              <a:t>Predicted Costs (See Slide 8): The budget is significant, reflecting the premium nature of the target audience.</a:t>
            </a:r>
            <a:endParaRPr lang="en-US" sz="2800" dirty="0"/>
          </a:p>
          <a:p>
            <a:pPr lvl="0"/>
            <a:r>
              <a:rPr lang="en-GB" sz="2800" dirty="0"/>
              <a:t>Predicted Revenue Streams:</a:t>
            </a:r>
            <a:endParaRPr lang="en-US" sz="2800" dirty="0"/>
          </a:p>
          <a:p>
            <a:pPr lvl="0"/>
            <a:r>
              <a:rPr lang="en-GB" dirty="0"/>
              <a:t>Tiered Corporate Sponsorship: From property, finance, and legal firms (Matthews, 2023).</a:t>
            </a:r>
            <a:endParaRPr lang="en-US" dirty="0"/>
          </a:p>
          <a:p>
            <a:pPr lvl="0"/>
            <a:r>
              <a:rPr lang="en-GB" dirty="0"/>
              <a:t>High-Yield Delegate Fees: From investors (this acts as a "qualification" of interest).</a:t>
            </a:r>
            <a:endParaRPr lang="en-US" dirty="0"/>
          </a:p>
          <a:p>
            <a:pPr lvl="0"/>
            <a:r>
              <a:rPr lang="en-GB" dirty="0"/>
              <a:t>Partnership Funding: From the Welsh Government, aligning with their National Events Strategy.</a:t>
            </a:r>
            <a:endParaRPr lang="en-US" dirty="0"/>
          </a:p>
          <a:p>
            <a:pPr lvl="0"/>
            <a:r>
              <a:rPr lang="en-GB" sz="2800" dirty="0"/>
              <a:t>The event will not result in a 'loss' as its costs are offset by these high-value revenue streams.</a:t>
            </a:r>
            <a:endParaRPr lang="en-US" sz="2800" dirty="0"/>
          </a:p>
          <a:p>
            <a:endParaRPr lang="en-US" dirty="0"/>
          </a:p>
        </p:txBody>
      </p:sp>
      <p:pic>
        <p:nvPicPr>
          <p:cNvPr id="5122" name="Picture 2" descr="Budgeting for 2025: Ideas to Conside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8200" y="1828800"/>
            <a:ext cx="4106873" cy="3148385"/>
          </a:xfrm>
          <a:prstGeom prst="rect">
            <a:avLst/>
          </a:prstGeom>
          <a:noFill/>
          <a:effectLst>
            <a:softEdge rad="127000"/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Risks &amp; Scenarios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en-GB" sz="2800" dirty="0"/>
              <a:t>Predicted Budget: ~£365,000 (Based on industry estimates for premium MICE events, e.g., PwC, 2024).</a:t>
            </a:r>
            <a:endParaRPr lang="en-US" sz="2800" dirty="0"/>
          </a:p>
          <a:p>
            <a:pPr lvl="0"/>
            <a:r>
              <a:rPr lang="en-GB" sz="2800" dirty="0"/>
              <a:t>Key Risks:</a:t>
            </a:r>
            <a:endParaRPr lang="en-US" sz="2800" dirty="0"/>
          </a:p>
          <a:p>
            <a:pPr lvl="1"/>
            <a:r>
              <a:rPr lang="en-GB" dirty="0">
                <a:solidFill>
                  <a:schemeClr val="tx1"/>
                </a:solidFill>
              </a:rPr>
              <a:t>Low Delegate Turnout: High-value investors do not attend.</a:t>
            </a:r>
            <a:endParaRPr lang="en-US" dirty="0">
              <a:solidFill>
                <a:schemeClr val="tx1"/>
              </a:solidFill>
            </a:endParaRPr>
          </a:p>
          <a:p>
            <a:pPr lvl="1"/>
            <a:r>
              <a:rPr lang="en-GB" dirty="0">
                <a:solidFill>
                  <a:schemeClr val="tx1"/>
                </a:solidFill>
              </a:rPr>
              <a:t>Sponsorship Failure: Corporate partners do not buy in.</a:t>
            </a:r>
            <a:endParaRPr lang="en-US" dirty="0">
              <a:solidFill>
                <a:schemeClr val="tx1"/>
              </a:solidFill>
            </a:endParaRPr>
          </a:p>
          <a:p>
            <a:pPr lvl="0"/>
            <a:r>
              <a:rPr lang="en-GB" sz="2800" dirty="0"/>
              <a:t>Contingency Plan:</a:t>
            </a:r>
            <a:endParaRPr lang="en-US" sz="2800" dirty="0"/>
          </a:p>
          <a:p>
            <a:pPr lvl="1"/>
            <a:r>
              <a:rPr lang="en-GB" dirty="0">
                <a:solidFill>
                  <a:schemeClr val="tx1"/>
                </a:solidFill>
              </a:rPr>
              <a:t>A "Go/No-Go" Milestone 3 months prior (O'Toole, 2011).</a:t>
            </a:r>
            <a:endParaRPr lang="en-US" dirty="0">
              <a:solidFill>
                <a:schemeClr val="tx1"/>
              </a:solidFill>
            </a:endParaRPr>
          </a:p>
          <a:p>
            <a:pPr lvl="1"/>
            <a:r>
              <a:rPr lang="en-GB" dirty="0">
                <a:solidFill>
                  <a:schemeClr val="tx1"/>
                </a:solidFill>
              </a:rPr>
              <a:t>If &lt;60% of targets are met, the event is postponed, not cancelled, to protect stakeholder relationships and capital.</a:t>
            </a:r>
            <a:endParaRPr lang="en-US" dirty="0">
              <a:solidFill>
                <a:schemeClr val="tx1"/>
              </a:solidFill>
            </a:endParaRPr>
          </a:p>
          <a:p>
            <a:pPr lvl="0"/>
            <a:r>
              <a:rPr lang="en-GB" sz="2800" dirty="0"/>
              <a:t>Scenarios:</a:t>
            </a:r>
            <a:endParaRPr lang="en-US" sz="2800" dirty="0"/>
          </a:p>
          <a:p>
            <a:pPr lvl="1"/>
            <a:r>
              <a:rPr lang="en-GB" dirty="0">
                <a:solidFill>
                  <a:schemeClr val="tx1"/>
                </a:solidFill>
              </a:rPr>
              <a:t>FAILURE: Net Loss of ~£290,000 + reputational damage.</a:t>
            </a:r>
            <a:endParaRPr lang="en-US" dirty="0">
              <a:solidFill>
                <a:schemeClr val="tx1"/>
              </a:solidFill>
            </a:endParaRPr>
          </a:p>
          <a:p>
            <a:pPr lvl="1"/>
            <a:r>
              <a:rPr lang="en-GB" dirty="0">
                <a:solidFill>
                  <a:schemeClr val="tx1"/>
                </a:solidFill>
              </a:rPr>
              <a:t>SUCCESS: Break-even on costs + Strategic ROI of £50M-£100M+ (new investment), which dwarfs the 2010 Ryder Cup's £82.4m impact (IFM, 2011).</a:t>
            </a:r>
            <a:endParaRPr lang="en-US" dirty="0">
              <a:solidFill>
                <a:schemeClr val="tx1"/>
              </a:solidFill>
            </a:endParaRPr>
          </a:p>
          <a:p>
            <a:endParaRPr lang="en-US" dirty="0"/>
          </a:p>
        </p:txBody>
      </p:sp>
      <p:pic>
        <p:nvPicPr>
          <p:cNvPr id="4098" name="Picture 2" descr="The Main Types of Business Risk | Envato Tuts+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19600" y="2057400"/>
            <a:ext cx="4433338" cy="3124200"/>
          </a:xfrm>
          <a:prstGeom prst="rect">
            <a:avLst/>
          </a:prstGeom>
          <a:noFill/>
          <a:effectLst>
            <a:softEdge rad="127000"/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 &amp; Critical Justification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en-GB" sz="2800" dirty="0"/>
              <a:t>Is this event feasible? Yes.</a:t>
            </a:r>
            <a:endParaRPr lang="en-US" sz="2800" dirty="0"/>
          </a:p>
          <a:p>
            <a:pPr lvl="0"/>
            <a:r>
              <a:rPr lang="en-GB" sz="2800" dirty="0"/>
              <a:t>The Market: The investment market is active and seeking opportunities (PwC, 2024).</a:t>
            </a:r>
            <a:endParaRPr lang="en-US" sz="2800" dirty="0"/>
          </a:p>
          <a:p>
            <a:pPr lvl="0"/>
            <a:r>
              <a:rPr lang="en-GB" sz="2800" dirty="0"/>
              <a:t>Operational Capability: Wales has a world-class, proven legacy (Preuss, 2007) of hosting high-profile, complex events (Welsh Government, 2014).</a:t>
            </a:r>
            <a:endParaRPr lang="en-US" sz="2800" dirty="0"/>
          </a:p>
          <a:p>
            <a:pPr lvl="0"/>
            <a:r>
              <a:rPr lang="en-GB" sz="2800" dirty="0"/>
              <a:t>Financial Viability: The model is sustainable, with a strong precedent for massive economic returns (IFM, 2011) and a clear contingency plan.</a:t>
            </a:r>
            <a:endParaRPr lang="en-US" sz="2800" dirty="0"/>
          </a:p>
          <a:p>
            <a:pPr lvl="0"/>
            <a:r>
              <a:rPr lang="en-GB" sz="2800" dirty="0"/>
              <a:t>Final Recommendation:</a:t>
            </a:r>
            <a:endParaRPr lang="en-US" sz="2800" dirty="0"/>
          </a:p>
          <a:p>
            <a:pPr lvl="0"/>
            <a:r>
              <a:rPr lang="en-GB" dirty="0">
                <a:solidFill>
                  <a:schemeClr val="tx1"/>
                </a:solidFill>
              </a:rPr>
              <a:t>This summit is a feasible, low-risk, high-return strategic investment. It is the next logical step in leveraging our proven legacy (</a:t>
            </a:r>
            <a:r>
              <a:rPr lang="en-GB" dirty="0" err="1">
                <a:solidFill>
                  <a:schemeClr val="tx1"/>
                </a:solidFill>
              </a:rPr>
              <a:t>Chalip</a:t>
            </a:r>
            <a:r>
              <a:rPr lang="en-GB" dirty="0">
                <a:solidFill>
                  <a:schemeClr val="tx1"/>
                </a:solidFill>
              </a:rPr>
              <a:t>, 2014).We recommend proceeding with the planning phase.</a:t>
            </a:r>
            <a:endParaRPr lang="en-US" dirty="0">
              <a:solidFill>
                <a:schemeClr val="tx1"/>
              </a:solidFill>
            </a:endParaRPr>
          </a:p>
          <a:p>
            <a:endParaRPr lang="en-US" dirty="0"/>
          </a:p>
        </p:txBody>
      </p:sp>
      <p:pic>
        <p:nvPicPr>
          <p:cNvPr id="3074" name="Picture 2" descr="Tips for writing thesis conclusion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8200" y="1905000"/>
            <a:ext cx="3886200" cy="3886200"/>
          </a:xfrm>
          <a:prstGeom prst="rect">
            <a:avLst/>
          </a:prstGeom>
          <a:noFill/>
          <a:effectLst>
            <a:softEdge rad="317500"/>
          </a:effec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762000"/>
            <a:ext cx="8229600" cy="5943600"/>
          </a:xfrm>
        </p:spPr>
        <p:txBody>
          <a:bodyPr>
            <a:normAutofit fontScale="40000" lnSpcReduction="20000"/>
          </a:bodyPr>
          <a:lstStyle/>
          <a:p>
            <a:pPr lvl="0"/>
            <a:r>
              <a:rPr lang="en-GB" dirty="0" err="1"/>
              <a:t>Chalip</a:t>
            </a:r>
            <a:r>
              <a:rPr lang="en-GB" dirty="0"/>
              <a:t>, L. (2014) ‘From legacy to leverage’, in </a:t>
            </a:r>
            <a:r>
              <a:rPr lang="en-GB" dirty="0" err="1"/>
              <a:t>Girginov</a:t>
            </a:r>
            <a:r>
              <a:rPr lang="en-GB" dirty="0"/>
              <a:t>, V. (ed.) </a:t>
            </a:r>
            <a:r>
              <a:rPr lang="en-GB" i="1" dirty="0"/>
              <a:t>Leveraging legacies from sports mega-events</a:t>
            </a:r>
            <a:r>
              <a:rPr lang="en-GB" dirty="0"/>
              <a:t>. London: Palgrave Macmillan. Available at: </a:t>
            </a:r>
            <a:r>
              <a:rPr lang="en-GB" u="sng" dirty="0">
                <a:hlinkClick r:id="rId2"/>
              </a:rPr>
              <a:t>https://link.springer.com/chapter/10.1057/9781137371188_1</a:t>
            </a:r>
            <a:r>
              <a:rPr lang="en-GB" dirty="0"/>
              <a:t> (Accessed: 1  November 2025).</a:t>
            </a:r>
            <a:endParaRPr lang="en-US" dirty="0"/>
          </a:p>
          <a:p>
            <a:pPr lvl="0"/>
            <a:r>
              <a:rPr lang="en-GB" dirty="0"/>
              <a:t>Christie &amp; Co (2025) </a:t>
            </a:r>
            <a:r>
              <a:rPr lang="en-GB" i="1" dirty="0"/>
              <a:t>Business Outlook 2025: Hotels UK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https://www.christie.com/news-resources/business-outlook-2025/hotels/uk/</a:t>
            </a:r>
            <a:r>
              <a:rPr lang="en-GB" dirty="0"/>
              <a:t> (Accessed: 2 November 2025).</a:t>
            </a:r>
            <a:endParaRPr lang="en-US" dirty="0"/>
          </a:p>
          <a:p>
            <a:pPr lvl="0"/>
            <a:r>
              <a:rPr lang="en-GB" dirty="0"/>
              <a:t>Davidson, R. and Rogers, T. (2012) </a:t>
            </a:r>
            <a:r>
              <a:rPr lang="en-GB" i="1" dirty="0"/>
              <a:t>Marketing Destinations and Venues for Conferences, Conventions and Business Events</a:t>
            </a:r>
            <a:r>
              <a:rPr lang="en-GB" dirty="0"/>
              <a:t> 2nd </a:t>
            </a:r>
            <a:r>
              <a:rPr lang="en-GB" dirty="0" err="1"/>
              <a:t>edn</a:t>
            </a:r>
            <a:r>
              <a:rPr lang="en-GB" dirty="0"/>
              <a:t>. Oxford: </a:t>
            </a:r>
            <a:r>
              <a:rPr lang="en-GB" dirty="0" err="1"/>
              <a:t>Routledge</a:t>
            </a:r>
            <a:r>
              <a:rPr lang="en-GB" dirty="0"/>
              <a:t>. Available at: </a:t>
            </a:r>
            <a:r>
              <a:rPr lang="en-GB" u="sng" dirty="0">
                <a:hlinkClick r:id="rId4"/>
              </a:rPr>
              <a:t>https://doi.org/10.4324/9781315723716</a:t>
            </a:r>
            <a:r>
              <a:rPr lang="en-GB" dirty="0"/>
              <a:t>(Accessed: 31 October 2025).</a:t>
            </a:r>
            <a:endParaRPr lang="en-US" dirty="0"/>
          </a:p>
          <a:p>
            <a:pPr lvl="0"/>
            <a:r>
              <a:rPr lang="en-GB" dirty="0"/>
              <a:t>European Tour (2011) </a:t>
            </a:r>
            <a:r>
              <a:rPr lang="en-GB" i="1" dirty="0"/>
              <a:t>The 2010 Ryder Cup - major boost to Welsh economy</a:t>
            </a:r>
            <a:r>
              <a:rPr lang="en-GB" dirty="0"/>
              <a:t>. Available at: </a:t>
            </a:r>
            <a:r>
              <a:rPr lang="en-GB" u="sng" dirty="0">
                <a:hlinkClick r:id="rId5"/>
              </a:rPr>
              <a:t>https://www.europeantour.com/dpworld-tour/news/articles/detail/the-2010-ryder-cup-major-boost-to-welsh-economy/</a:t>
            </a:r>
            <a:r>
              <a:rPr lang="en-GB" dirty="0"/>
              <a:t> (Accessed: 3 November 2025).</a:t>
            </a:r>
            <a:endParaRPr lang="en-US" dirty="0"/>
          </a:p>
          <a:p>
            <a:pPr lvl="0"/>
            <a:r>
              <a:rPr lang="en-GB" dirty="0"/>
              <a:t>Fox, D. et al. (2014) </a:t>
            </a:r>
            <a:r>
              <a:rPr lang="en-GB" i="1" dirty="0"/>
              <a:t>Doing events research: from theory to practice</a:t>
            </a:r>
            <a:r>
              <a:rPr lang="en-GB" dirty="0"/>
              <a:t>. Oxford: </a:t>
            </a:r>
            <a:r>
              <a:rPr lang="en-GB" dirty="0" err="1"/>
              <a:t>Routledge</a:t>
            </a:r>
            <a:r>
              <a:rPr lang="en-GB" dirty="0"/>
              <a:t>. Available at: </a:t>
            </a:r>
            <a:r>
              <a:rPr lang="en-GB" u="sng" dirty="0">
                <a:hlinkClick r:id="rId6"/>
              </a:rPr>
              <a:t>https://www.routledge.com/Doing-Events-Research-From-Theory-to-Practice/Fox-Gouthro-Morakabati-Brackstone/p/book/9780415666695</a:t>
            </a:r>
            <a:r>
              <a:rPr lang="en-GB" dirty="0"/>
              <a:t>(Accessed: 30 October 2025).</a:t>
            </a:r>
            <a:endParaRPr lang="en-US" dirty="0"/>
          </a:p>
          <a:p>
            <a:pPr lvl="0"/>
            <a:r>
              <a:rPr lang="en-GB" dirty="0"/>
              <a:t>Getz, D. and Page, S. (2019) </a:t>
            </a:r>
            <a:r>
              <a:rPr lang="en-GB" i="1" dirty="0"/>
              <a:t>Event studies: theory, research and policy for planned events</a:t>
            </a:r>
            <a:r>
              <a:rPr lang="en-GB" dirty="0"/>
              <a:t>. 4th </a:t>
            </a:r>
            <a:r>
              <a:rPr lang="en-GB" dirty="0" err="1"/>
              <a:t>edn</a:t>
            </a:r>
            <a:r>
              <a:rPr lang="en-GB" dirty="0"/>
              <a:t>. Oxford: </a:t>
            </a:r>
            <a:r>
              <a:rPr lang="en-GB" dirty="0" err="1"/>
              <a:t>Routledge</a:t>
            </a:r>
            <a:r>
              <a:rPr lang="en-GB" dirty="0"/>
              <a:t>. Available at: </a:t>
            </a:r>
            <a:r>
              <a:rPr lang="en-GB" u="sng" dirty="0">
                <a:hlinkClick r:id="rId7"/>
              </a:rPr>
              <a:t>https://doi.org/10.4324/9780429023002</a:t>
            </a:r>
            <a:r>
              <a:rPr lang="en-GB" dirty="0"/>
              <a:t>(Accessed: 28 October  2025).</a:t>
            </a:r>
            <a:endParaRPr lang="en-US" dirty="0"/>
          </a:p>
          <a:p>
            <a:pPr lvl="0"/>
            <a:r>
              <a:rPr lang="en-GB" dirty="0"/>
              <a:t>ICC Wales (2025) </a:t>
            </a:r>
            <a:r>
              <a:rPr lang="en-GB" i="1" dirty="0"/>
              <a:t>Case Studies and Testimonials</a:t>
            </a:r>
            <a:r>
              <a:rPr lang="en-GB" dirty="0"/>
              <a:t>. Available at: </a:t>
            </a:r>
            <a:r>
              <a:rPr lang="en-GB" u="sng" dirty="0">
                <a:hlinkClick r:id="rId8"/>
              </a:rPr>
              <a:t>https://www.iccwales.com/organisers/case-studies</a:t>
            </a:r>
            <a:r>
              <a:rPr lang="en-GB" dirty="0"/>
              <a:t> (Accessed: 1 November 2025).</a:t>
            </a:r>
            <a:endParaRPr lang="en-US" dirty="0"/>
          </a:p>
          <a:p>
            <a:pPr lvl="0"/>
            <a:r>
              <a:rPr lang="en-GB" dirty="0"/>
              <a:t>IFM Sports Marketing Surveys (2011) </a:t>
            </a:r>
            <a:r>
              <a:rPr lang="en-GB" i="1" dirty="0"/>
              <a:t>Ryder Cup 2010: Economic Impact Study</a:t>
            </a:r>
            <a:r>
              <a:rPr lang="en-GB" dirty="0"/>
              <a:t>. (Cited in Welsh Government and European Tour reports, accessible above) (Accessed: 1 November 2025).</a:t>
            </a:r>
            <a:endParaRPr lang="en-US" dirty="0"/>
          </a:p>
          <a:p>
            <a:pPr lvl="0"/>
            <a:r>
              <a:rPr lang="en-GB" dirty="0"/>
              <a:t>Knight Frank (2025) </a:t>
            </a:r>
            <a:r>
              <a:rPr lang="en-GB" i="1" dirty="0"/>
              <a:t>UK Hotel Trading Performance Review and outlook for 2025</a:t>
            </a:r>
            <a:r>
              <a:rPr lang="en-GB" dirty="0"/>
              <a:t>. Available at: </a:t>
            </a:r>
            <a:r>
              <a:rPr lang="en-GB" u="sng" dirty="0">
                <a:hlinkClick r:id="rId9"/>
              </a:rPr>
              <a:t>https://www.knightfrank.com/research/article/2025-03-03-uk-hotel-trading-performance-review-and-outlook-for-2025</a:t>
            </a:r>
            <a:r>
              <a:rPr lang="en-GB" dirty="0"/>
              <a:t> (Accessed: 29 October 2025).</a:t>
            </a:r>
            <a:endParaRPr lang="en-US" dirty="0"/>
          </a:p>
          <a:p>
            <a:pPr lvl="0"/>
            <a:r>
              <a:rPr lang="en-GB" dirty="0"/>
              <a:t>Matthews, D. (2023) </a:t>
            </a:r>
            <a:r>
              <a:rPr lang="en-GB" i="1" dirty="0"/>
              <a:t>Event fundraising and sponsorship: </a:t>
            </a:r>
            <a:r>
              <a:rPr lang="en-GB" i="1" dirty="0" err="1"/>
              <a:t>Aadvanced</a:t>
            </a:r>
            <a:r>
              <a:rPr lang="en-GB" i="1" dirty="0"/>
              <a:t> guide</a:t>
            </a:r>
            <a:r>
              <a:rPr lang="en-GB" dirty="0"/>
              <a:t>. London: </a:t>
            </a:r>
            <a:r>
              <a:rPr lang="en-GB" dirty="0" err="1"/>
              <a:t>Kogan</a:t>
            </a:r>
            <a:r>
              <a:rPr lang="en-GB" dirty="0"/>
              <a:t> Page. Available at: </a:t>
            </a:r>
            <a:r>
              <a:rPr lang="en-GB" u="sng" dirty="0">
                <a:hlinkClick r:id="rId10"/>
              </a:rPr>
              <a:t>https://books.google.co.uk/books/about/Event_Sponsorship_and_Fundraising.html?id=wU51DwAAQBAJ&amp;redir_esc=y</a:t>
            </a:r>
            <a:r>
              <a:rPr lang="en-GB" dirty="0"/>
              <a:t> (Accessed: 31 October 2025).</a:t>
            </a:r>
          </a:p>
          <a:p>
            <a:pPr lvl="0"/>
            <a:r>
              <a:rPr lang="en-GB" dirty="0"/>
              <a:t>Meredith, J., et al. (2022) </a:t>
            </a:r>
            <a:r>
              <a:rPr lang="en-GB" i="1" dirty="0"/>
              <a:t>Project management: a managerial approach</a:t>
            </a:r>
            <a:r>
              <a:rPr lang="en-GB" dirty="0"/>
              <a:t>. 11th </a:t>
            </a:r>
            <a:r>
              <a:rPr lang="en-GB" dirty="0" err="1"/>
              <a:t>edn</a:t>
            </a:r>
            <a:r>
              <a:rPr lang="en-GB" dirty="0"/>
              <a:t>. Hoboken, NJ: Wiley. Available </a:t>
            </a:r>
            <a:r>
              <a:rPr lang="en-GB" dirty="0" err="1"/>
              <a:t>at:</a:t>
            </a:r>
            <a:r>
              <a:rPr lang="en-GB" u="sng" dirty="0" err="1">
                <a:hlinkClick r:id="rId11"/>
              </a:rPr>
              <a:t>https</a:t>
            </a:r>
            <a:r>
              <a:rPr lang="en-GB" u="sng" dirty="0">
                <a:hlinkClick r:id="rId11"/>
              </a:rPr>
              <a:t>://</a:t>
            </a:r>
            <a:r>
              <a:rPr lang="en-GB" u="sng" dirty="0" err="1">
                <a:hlinkClick r:id="rId11"/>
              </a:rPr>
              <a:t>www.perlego.com</a:t>
            </a:r>
            <a:r>
              <a:rPr lang="en-GB" u="sng" dirty="0">
                <a:hlinkClick r:id="rId11"/>
              </a:rPr>
              <a:t>/book/3866309/project-management-a-managerial-approach</a:t>
            </a:r>
            <a:r>
              <a:rPr lang="en-GB" dirty="0"/>
              <a:t> (Accessed: 28 October 2025).</a:t>
            </a:r>
            <a:endParaRPr lang="en-US" dirty="0"/>
          </a:p>
          <a:p>
            <a:pPr lvl="0"/>
            <a:r>
              <a:rPr lang="en-GB" dirty="0"/>
              <a:t>O'Toole, W. (2011) </a:t>
            </a:r>
            <a:r>
              <a:rPr lang="en-GB" i="1" dirty="0"/>
              <a:t>Events feasibility and development: from strategy to operations</a:t>
            </a:r>
            <a:r>
              <a:rPr lang="en-GB" dirty="0"/>
              <a:t>. Oxford: Elsevier. Available at: </a:t>
            </a:r>
            <a:r>
              <a:rPr lang="en-GB" u="sng" dirty="0">
                <a:hlinkClick r:id="rId12"/>
              </a:rPr>
              <a:t>https://books.google.co.uk/books/about/Events_Feasibility_and_Development.html?id=kprLQo53jwgC&amp;redir_esc=y</a:t>
            </a:r>
            <a:r>
              <a:rPr lang="en-GB" dirty="0"/>
              <a:t>(Accessed: 3 November 2025).</a:t>
            </a:r>
            <a:endParaRPr lang="en-US" dirty="0"/>
          </a:p>
          <a:p>
            <a:pPr lvl="0"/>
            <a:r>
              <a:rPr lang="en-GB" dirty="0" err="1"/>
              <a:t>Preuss</a:t>
            </a:r>
            <a:r>
              <a:rPr lang="en-GB" dirty="0"/>
              <a:t>, H. (2007) ‘The conceptualisation and measurement of mega sport event legacies’, </a:t>
            </a:r>
            <a:r>
              <a:rPr lang="en-GB" i="1" dirty="0"/>
              <a:t>Journal of Sport &amp; Tourism</a:t>
            </a:r>
            <a:r>
              <a:rPr lang="en-GB" dirty="0"/>
              <a:t>, 12(3-4). Available at: </a:t>
            </a:r>
            <a:r>
              <a:rPr lang="en-GB" u="sng" dirty="0">
                <a:hlinkClick r:id="rId13"/>
              </a:rPr>
              <a:t>https://www.tandfonline.com/doi/abs/10.1080/14775080701736957</a:t>
            </a:r>
            <a:r>
              <a:rPr lang="en-GB" dirty="0"/>
              <a:t> (Accessed: 1 November 2025).</a:t>
            </a:r>
            <a:endParaRPr lang="en-US" dirty="0"/>
          </a:p>
          <a:p>
            <a:pPr lvl="0"/>
            <a:r>
              <a:rPr lang="en-GB" dirty="0"/>
              <a:t>PwC (2024) </a:t>
            </a:r>
            <a:r>
              <a:rPr lang="en-GB" i="1" dirty="0"/>
              <a:t>Hotels Forecast 2024 - 2025</a:t>
            </a:r>
            <a:r>
              <a:rPr lang="en-GB" dirty="0"/>
              <a:t>. Available at: </a:t>
            </a:r>
            <a:r>
              <a:rPr lang="en-GB" u="sng" dirty="0">
                <a:hlinkClick r:id="rId14"/>
              </a:rPr>
              <a:t>https://www.pwc.co.uk/industries/hospitality-leisure/insights/uk-hotels-forecast.html</a:t>
            </a:r>
            <a:r>
              <a:rPr lang="en-GB" dirty="0"/>
              <a:t> (Accessed:  31 October 2025).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381000"/>
          </a:xfrm>
        </p:spPr>
        <p:txBody>
          <a:bodyPr>
            <a:normAutofit fontScale="90000"/>
          </a:bodyPr>
          <a:lstStyle/>
          <a:p>
            <a:r>
              <a:rPr lang="en-GB" sz="2000" dirty="0"/>
              <a:t>Reference List 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457200"/>
            <a:ext cx="8229600" cy="5638800"/>
          </a:xfrm>
        </p:spPr>
        <p:txBody>
          <a:bodyPr>
            <a:normAutofit fontScale="40000" lnSpcReduction="20000"/>
          </a:bodyPr>
          <a:lstStyle/>
          <a:p>
            <a:pPr lvl="0"/>
            <a:r>
              <a:rPr lang="en-GB" dirty="0"/>
              <a:t>Rogers, T. and Wynn-Moylan, P. (2022) </a:t>
            </a:r>
            <a:r>
              <a:rPr lang="en-GB" i="1" dirty="0"/>
              <a:t>Conferences and conventions: a global industry</a:t>
            </a:r>
            <a:r>
              <a:rPr lang="en-GB" dirty="0"/>
              <a:t>. 4th </a:t>
            </a:r>
            <a:r>
              <a:rPr lang="en-GB" dirty="0" err="1"/>
              <a:t>edn</a:t>
            </a:r>
            <a:r>
              <a:rPr lang="en-GB" dirty="0"/>
              <a:t>. Oxford: </a:t>
            </a:r>
            <a:r>
              <a:rPr lang="en-GB" dirty="0" err="1"/>
              <a:t>Routledge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https://www.routledge.com/Conferences-and-Conventions-A-Global-Industry/Rogers-Wynn-Moylan/p/book/9781032288802</a:t>
            </a:r>
            <a:r>
              <a:rPr lang="en-GB" dirty="0"/>
              <a:t> (Accessed: 29 October 2025).</a:t>
            </a:r>
            <a:endParaRPr lang="en-US" dirty="0"/>
          </a:p>
          <a:p>
            <a:pPr lvl="0"/>
            <a:r>
              <a:rPr lang="en-GB" dirty="0"/>
              <a:t>Smith, A. (2012) </a:t>
            </a:r>
            <a:r>
              <a:rPr lang="en-GB" i="1" dirty="0"/>
              <a:t>Events and urban regeneration</a:t>
            </a:r>
            <a:r>
              <a:rPr lang="en-GB" dirty="0"/>
              <a:t>. Oxford: </a:t>
            </a:r>
            <a:r>
              <a:rPr lang="en-GB" dirty="0" err="1"/>
              <a:t>Routledge</a:t>
            </a:r>
            <a:r>
              <a:rPr lang="en-GB" dirty="0"/>
              <a:t>. Available at: </a:t>
            </a:r>
            <a:r>
              <a:rPr lang="en-GB" u="sng" dirty="0">
                <a:hlinkClick r:id="rId3"/>
              </a:rPr>
              <a:t>https://www.routledge.com/Events-and-Urban-Regeneration-The-Strategic-Use-of-Events-to-Revitalise/Smith/p/book/9780415581486</a:t>
            </a:r>
            <a:r>
              <a:rPr lang="en-GB" dirty="0"/>
              <a:t> (Accessed: 2 November 2025).</a:t>
            </a:r>
            <a:endParaRPr lang="en-US" dirty="0"/>
          </a:p>
          <a:p>
            <a:pPr lvl="0"/>
            <a:r>
              <a:rPr lang="en-GB" dirty="0"/>
              <a:t>Visit Britain (2024) </a:t>
            </a:r>
            <a:r>
              <a:rPr lang="en-GB" i="1" dirty="0"/>
              <a:t>Insights &amp; Resources: Business Events</a:t>
            </a:r>
            <a:r>
              <a:rPr lang="en-GB" dirty="0"/>
              <a:t>. Available at: </a:t>
            </a:r>
            <a:r>
              <a:rPr lang="en-GB" u="sng" dirty="0">
                <a:hlinkClick r:id="rId4"/>
              </a:rPr>
              <a:t>https://www.visitbritain.org/media/3805/download?attachment</a:t>
            </a:r>
            <a:r>
              <a:rPr lang="en-GB" dirty="0"/>
              <a:t> (Accessed: 31 October 2025).</a:t>
            </a:r>
            <a:endParaRPr lang="en-US" dirty="0"/>
          </a:p>
          <a:p>
            <a:pPr lvl="0"/>
            <a:r>
              <a:rPr lang="en-GB" dirty="0"/>
              <a:t>Visit Wales (2024) </a:t>
            </a:r>
            <a:r>
              <a:rPr lang="en-GB" i="1" dirty="0"/>
              <a:t>Year of </a:t>
            </a:r>
            <a:r>
              <a:rPr lang="en-GB" i="1" dirty="0" err="1"/>
              <a:t>Croeso</a:t>
            </a:r>
            <a:r>
              <a:rPr lang="en-GB" i="1" dirty="0"/>
              <a:t> 2025: Travel Trade</a:t>
            </a:r>
            <a:r>
              <a:rPr lang="en-GB" dirty="0"/>
              <a:t>. Available at: </a:t>
            </a:r>
            <a:r>
              <a:rPr lang="en-GB" u="sng" dirty="0">
                <a:hlinkClick r:id="rId5"/>
              </a:rPr>
              <a:t>https://traveltrade.visitwales.com/useful-information/toolkit/year-of-croeso</a:t>
            </a:r>
            <a:r>
              <a:rPr lang="en-GB" dirty="0"/>
              <a:t> (Accessed: 29 October 2025).</a:t>
            </a:r>
            <a:endParaRPr lang="en-US" dirty="0"/>
          </a:p>
          <a:p>
            <a:pPr lvl="0"/>
            <a:r>
              <a:rPr lang="en-GB" dirty="0"/>
              <a:t>Welsh Government (2014) </a:t>
            </a:r>
            <a:r>
              <a:rPr lang="en-GB" i="1" dirty="0"/>
              <a:t>Written Statement - NATO</a:t>
            </a:r>
            <a:r>
              <a:rPr lang="en-GB" dirty="0"/>
              <a:t>. Available at: </a:t>
            </a:r>
            <a:r>
              <a:rPr lang="en-GB" u="sng" dirty="0">
                <a:hlinkClick r:id="rId6"/>
              </a:rPr>
              <a:t>https://www.gov.wales/written-statement-nato</a:t>
            </a:r>
            <a:r>
              <a:rPr lang="en-GB" dirty="0"/>
              <a:t> (Accessed: 2 November 2025).</a:t>
            </a:r>
            <a:endParaRPr lang="en-US" dirty="0"/>
          </a:p>
          <a:p>
            <a:pPr lvl="0"/>
            <a:r>
              <a:rPr lang="en-GB" dirty="0"/>
              <a:t>Welsh Government (2022) </a:t>
            </a:r>
            <a:r>
              <a:rPr lang="en-GB" i="1" dirty="0"/>
              <a:t>The National Events Strategy for Wales 2022-2030</a:t>
            </a:r>
            <a:r>
              <a:rPr lang="en-GB" dirty="0"/>
              <a:t>. Available at: </a:t>
            </a:r>
            <a:r>
              <a:rPr lang="en-GB" u="sng" dirty="0">
                <a:hlinkClick r:id="rId7"/>
              </a:rPr>
              <a:t>https://www.gov.wales/national-events-strategy-wales-2022-2030</a:t>
            </a:r>
            <a:r>
              <a:rPr lang="en-GB" dirty="0"/>
              <a:t> (Accessed: 28 October 2025).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Pictures</a:t>
            </a:r>
          </a:p>
          <a:p>
            <a:pPr lvl="0"/>
            <a:r>
              <a:rPr lang="en-US" dirty="0"/>
              <a:t>Big Ideas for Small Business (2025) Budgeting for 2025: Practical Ideas to Consider. Available at: </a:t>
            </a:r>
            <a:r>
              <a:rPr lang="en-US" dirty="0">
                <a:hlinkClick r:id="rId8"/>
              </a:rPr>
              <a:t>https://bigideasforsmallbusiness.com/budgeting-for-2025-practical-ideas-to-consider/ </a:t>
            </a:r>
            <a:r>
              <a:rPr lang="en-US" dirty="0"/>
              <a:t>(Accessed: 5 November 2025).</a:t>
            </a:r>
          </a:p>
          <a:p>
            <a:pPr lvl="0"/>
            <a:r>
              <a:rPr lang="en-US" dirty="0" err="1"/>
              <a:t>Envato</a:t>
            </a:r>
            <a:r>
              <a:rPr lang="en-US" dirty="0"/>
              <a:t> </a:t>
            </a:r>
            <a:r>
              <a:rPr lang="en-US" dirty="0" err="1"/>
              <a:t>Tuts</a:t>
            </a:r>
            <a:r>
              <a:rPr lang="en-US" dirty="0"/>
              <a:t>+ (2025) The Main Types of Business Risk. Available at: </a:t>
            </a:r>
            <a:r>
              <a:rPr lang="en-US" dirty="0">
                <a:hlinkClick r:id="rId9"/>
              </a:rPr>
              <a:t>https://business.tutsplus.com/tutorials/the-main-types-of-business-risk--cms-22693 </a:t>
            </a:r>
            <a:r>
              <a:rPr lang="en-US" dirty="0"/>
              <a:t>(Accessed: 5 November 2025).</a:t>
            </a:r>
            <a:endParaRPr lang="en-GB" dirty="0"/>
          </a:p>
          <a:p>
            <a:pPr lvl="0"/>
            <a:r>
              <a:rPr lang="en-US" dirty="0"/>
              <a:t>Google (2025) Google image search results for "resources". Available at: </a:t>
            </a:r>
            <a:r>
              <a:rPr lang="en-US" dirty="0">
                <a:hlinkClick r:id="rId10"/>
              </a:rPr>
              <a:t>https://www.google.com/search?q=resources&amp;sca_esv=0cb097f5cf89beeb&amp;udm=2&amp;biw=1366&amp;bih=607&amp;sxsrf=AE3TifPtq7yrZoWJY5nzGKnDi4qY_5LdbA%3A1762378788281&amp;ei=JMQLadj6EMClhbIP8N_WgA4&amp;oq=resorces&amp;gs_lp=Egtnd3Mtd2l6LWltZyIIcmVzb3JjZXMqAggBMgcQABiABBgKMgcQABiABBgKMgcQABiABBgKMgcQABiABBgKMgcQABiABBgKMgcQABiABBgKMgcQABiABBgKMgcQABiABBgKMgcQABiABBgKMgcQABiABBgKSPo7UKkHWMwrcAJ4AJABApgBeaAB-AuqAQQxOS4xuAEByAEA-AEBmAIPoALqCagCCsICBhAAGAcYHsICChAAGIAEGEMYigXCAggQABgHGAoYHsICBxAjGCcYyQLCAgUQABiABMICBhAAGAoYHsICBBAAGB7CAgoQIxgnGMkCGOoCmAMKiAYBkgcEMTQuMaAHp3ayBwQxMi4xuAfQCcIHBDMtMTXIB7oB&amp;sclient=gws-wiz-img#vhid=K-dNE3efBq0WxM&amp;vssid=mosaic </a:t>
            </a:r>
            <a:r>
              <a:rPr lang="en-US" dirty="0"/>
              <a:t>(Accessed: 5 November 2025).</a:t>
            </a:r>
          </a:p>
          <a:p>
            <a:pPr lvl="0"/>
            <a:r>
              <a:rPr lang="en-US" dirty="0" err="1"/>
              <a:t>Paperpile</a:t>
            </a:r>
            <a:r>
              <a:rPr lang="en-US" dirty="0"/>
              <a:t> (2025) How to Write a Thesis Conclusion: A Step-by-Step Guide. Available at: </a:t>
            </a:r>
            <a:r>
              <a:rPr lang="en-US" dirty="0">
                <a:hlinkClick r:id="rId11"/>
              </a:rPr>
              <a:t>https://paperpile.com/g/thesis-conclusion/ </a:t>
            </a:r>
            <a:r>
              <a:rPr lang="en-US" dirty="0"/>
              <a:t>(Accessed: 5 November 2025).</a:t>
            </a:r>
          </a:p>
          <a:p>
            <a:pPr lvl="0"/>
            <a:r>
              <a:rPr lang="en-US" dirty="0"/>
              <a:t>UK Travel Planning (2025) Wales Travel Guide. Available at</a:t>
            </a:r>
            <a:r>
              <a:rPr lang="en-US" dirty="0">
                <a:hlinkClick r:id="rId12" action="ppaction://hlinkfile"/>
              </a:rPr>
              <a:t>: https://uktravelplanning.com/wales-travel-guide/ </a:t>
            </a:r>
            <a:r>
              <a:rPr lang="en-US" dirty="0"/>
              <a:t>(Accessed: 5 November 2025).</a:t>
            </a:r>
          </a:p>
          <a:p>
            <a:pPr lvl="0"/>
            <a:r>
              <a:rPr lang="en-US" dirty="0" err="1"/>
              <a:t>WikiHow</a:t>
            </a:r>
            <a:r>
              <a:rPr lang="en-US" dirty="0"/>
              <a:t> (2025) How to Identify Key Competitors in Marketing. Available at: </a:t>
            </a:r>
            <a:r>
              <a:rPr lang="en-US" dirty="0">
                <a:hlinkClick r:id="rId13"/>
              </a:rPr>
              <a:t>https://www.wikihow.life/Identify-Key-Competitors-in-Marketing </a:t>
            </a:r>
            <a:r>
              <a:rPr lang="en-US" dirty="0"/>
              <a:t>(Accessed: 5 November 2025).</a:t>
            </a:r>
          </a:p>
          <a:p>
            <a:pPr lvl="0"/>
            <a:endParaRPr lang="en-GB" dirty="0"/>
          </a:p>
          <a:p>
            <a:pPr lvl="0"/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er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115</TotalTime>
  <Words>2121</Words>
  <Application>Microsoft Office PowerPoint</Application>
  <PresentationFormat>On-screen Show (4:3)</PresentationFormat>
  <Paragraphs>107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Constantia</vt:lpstr>
      <vt:lpstr>Wingdings 2</vt:lpstr>
      <vt:lpstr>Paper</vt:lpstr>
      <vt:lpstr>The 'Croeso' International Hospitality Investment Summit 2025 </vt:lpstr>
      <vt:lpstr>What’s the concept?</vt:lpstr>
      <vt:lpstr>The Demand</vt:lpstr>
      <vt:lpstr>Supply &amp; Competition</vt:lpstr>
      <vt:lpstr>Venue &amp; Capability</vt:lpstr>
      <vt:lpstr>Resources</vt:lpstr>
      <vt:lpstr>Budget &amp; Revenue </vt:lpstr>
      <vt:lpstr>Risks &amp; Scenarios</vt:lpstr>
      <vt:lpstr>Conclusion &amp; Critical Justification</vt:lpstr>
      <vt:lpstr>Reference List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'Croeso' International Hospitality Investment Summit 2025 </dc:title>
  <cp:revision>63</cp:revision>
  <dcterms:created xsi:type="dcterms:W3CDTF">2006-08-16T00:00:00Z</dcterms:created>
  <dcterms:modified xsi:type="dcterms:W3CDTF">2025-11-05T22:34:50Z</dcterms:modified>
</cp:coreProperties>
</file>