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7" r:id="rId14"/>
    <p:sldId id="269" r:id="rId15"/>
    <p:sldId id="270" r:id="rId16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63700" autoAdjust="0"/>
  </p:normalViewPr>
  <p:slideViewPr>
    <p:cSldViewPr snapToGrid="0">
      <p:cViewPr varScale="1">
        <p:scale>
          <a:sx n="73" d="100"/>
          <a:sy n="73" d="100"/>
        </p:scale>
        <p:origin x="197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0C8476-E4F6-48FC-9A61-E72F14860A07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FEB773-1335-45BF-B382-78BEFA56EC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8083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FEB773-1335-45BF-B382-78BEFA56EC5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7544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FEB773-1335-45BF-B382-78BEFA56EC5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0541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FEB773-1335-45BF-B382-78BEFA56EC5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1740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FEB773-1335-45BF-B382-78BEFA56EC5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685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Employment quality – permanent/job security/internal progression/predictability of hours/absence of involuntary long </a:t>
            </a:r>
            <a:r>
              <a:rPr lang="en-GB"/>
              <a:t>hour/part-time 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FEB773-1335-45BF-B382-78BEFA56EC5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5066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FEB773-1335-45BF-B382-78BEFA56EC5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9618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FEB773-1335-45BF-B382-78BEFA56EC5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4222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FEB773-1335-45BF-B382-78BEFA56EC5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853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FEB773-1335-45BF-B382-78BEFA56EC5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3007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FEB773-1335-45BF-B382-78BEFA56EC5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0057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FEB773-1335-45BF-B382-78BEFA56EC5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6697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FEB773-1335-45BF-B382-78BEFA56EC5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368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FEB773-1335-45BF-B382-78BEFA56EC5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7117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FEB773-1335-45BF-B382-78BEFA56EC5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87735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FEB773-1335-45BF-B382-78BEFA56EC5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2689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70CECA3-D088-4124-A061-862CA562F8B3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6A72C-8F50-4D0B-BC92-3757FE4B5E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655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CECA3-D088-4124-A061-862CA562F8B3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6A72C-8F50-4D0B-BC92-3757FE4B5E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402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CECA3-D088-4124-A061-862CA562F8B3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6A72C-8F50-4D0B-BC92-3757FE4B5E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510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CECA3-D088-4124-A061-862CA562F8B3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6A72C-8F50-4D0B-BC92-3757FE4B5E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282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CECA3-D088-4124-A061-862CA562F8B3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6A72C-8F50-4D0B-BC92-3757FE4B5E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794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CECA3-D088-4124-A061-862CA562F8B3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6A72C-8F50-4D0B-BC92-3757FE4B5E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038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CECA3-D088-4124-A061-862CA562F8B3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6A72C-8F50-4D0B-BC92-3757FE4B5E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592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CECA3-D088-4124-A061-862CA562F8B3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6A72C-8F50-4D0B-BC92-3757FE4B5E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5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CECA3-D088-4124-A061-862CA562F8B3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6A72C-8F50-4D0B-BC92-3757FE4B5E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343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CECA3-D088-4124-A061-862CA562F8B3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6A72C-8F50-4D0B-BC92-3757FE4B5E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2518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CECA3-D088-4124-A061-862CA562F8B3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6A72C-8F50-4D0B-BC92-3757FE4B5E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609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0CECA3-D088-4124-A061-862CA562F8B3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6A72C-8F50-4D0B-BC92-3757FE4B5E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054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2E0B5-1F45-4A73-ABB3-87C675691D2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Assignment One Preparation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C4485F-4675-422A-9267-518A01EA031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Julie Thomas</a:t>
            </a:r>
          </a:p>
        </p:txBody>
      </p:sp>
    </p:spTree>
    <p:extLst>
      <p:ext uri="{BB962C8B-B14F-4D97-AF65-F5344CB8AC3E}">
        <p14:creationId xmlns:p14="http://schemas.microsoft.com/office/powerpoint/2010/main" val="7930907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3C53-4965-4B71-BCCB-1EF9A6901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Taylor Review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587113-418E-4F5B-B5A0-C32E6EFD68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Tackling exploitation at work</a:t>
            </a:r>
          </a:p>
          <a:p>
            <a:r>
              <a:rPr lang="en-GB" dirty="0"/>
              <a:t>Increasing clarity in the law and helping people know and exercise their rights</a:t>
            </a:r>
          </a:p>
          <a:p>
            <a:r>
              <a:rPr lang="en-GB" dirty="0"/>
              <a:t>Aligning the incentives driving the nature of our labour </a:t>
            </a:r>
            <a:r>
              <a:rPr lang="en-GB" dirty="0" smtClean="0"/>
              <a:t>market </a:t>
            </a:r>
            <a:r>
              <a:rPr lang="en-GB" dirty="0"/>
              <a:t>with modern industrial strategy and broader national objectives</a:t>
            </a:r>
          </a:p>
        </p:txBody>
      </p:sp>
    </p:spTree>
    <p:extLst>
      <p:ext uri="{BB962C8B-B14F-4D97-AF65-F5344CB8AC3E}">
        <p14:creationId xmlns:p14="http://schemas.microsoft.com/office/powerpoint/2010/main" val="34654824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C6305-995D-4115-AE78-5F751492A1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Seven Steps (principles) towards Fair and Decent Work with realistic scope for Development and Fulfilment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4E6F2-06EA-4D45-B9D4-9D1C74E09E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National strategy should be directed toward the goal of good work for all – baseline of protection, routes for progression.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Fairness for ‘platform workers’ – clear distinction between worker (‘dependent contractor’) and self-employed.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law should support firms to make the right choices – stronger incentives to treat dependent contractors more fairly.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Best way to achieve better work is corporate governance, good management and strong employment relations – firms need to be open about their practices and workers </a:t>
            </a:r>
            <a:r>
              <a:rPr lang="en-GB" dirty="0" smtClean="0"/>
              <a:t>need </a:t>
            </a:r>
            <a:r>
              <a:rPr lang="en-GB" dirty="0"/>
              <a:t>to be engaged and heard.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Everyone should be able to strengthen their future work prospects through learning.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shape and content of work and health and wellbeing are related – a more proactive approach to workplace health needs to be developed.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There needs to be sectoral engagement to ensure employees do not remain on the living wage but are able to progress.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67651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3903A-0974-4E69-9AAD-DD0D4F554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Quality of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FD6224-6E2E-425A-8FBC-3A692A7B93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Ensuring all work is fair and decent with realistic scope for development and fulfilment relies of the provision of quality work.</a:t>
            </a:r>
          </a:p>
          <a:p>
            <a:pPr marL="0" indent="0">
              <a:buNone/>
            </a:pPr>
            <a:r>
              <a:rPr lang="en-GB" dirty="0"/>
              <a:t>Need to remember:</a:t>
            </a:r>
          </a:p>
          <a:p>
            <a:r>
              <a:rPr lang="en-GB" dirty="0"/>
              <a:t>People are driven by different motivations at different points in their career</a:t>
            </a:r>
          </a:p>
          <a:p>
            <a:r>
              <a:rPr lang="en-GB" dirty="0"/>
              <a:t>Pay is only one aspect in determining quality work – fulfilment, personal development, work-life balance or flexibility are just as important</a:t>
            </a:r>
          </a:p>
          <a:p>
            <a:r>
              <a:rPr lang="en-GB" dirty="0"/>
              <a:t>People are more likely to enjoy what they do when they have a meaningful say at work</a:t>
            </a:r>
          </a:p>
        </p:txBody>
      </p:sp>
    </p:spTree>
    <p:extLst>
      <p:ext uri="{BB962C8B-B14F-4D97-AF65-F5344CB8AC3E}">
        <p14:creationId xmlns:p14="http://schemas.microsoft.com/office/powerpoint/2010/main" val="39824363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7EB45-4A34-44B2-9174-B3E2278F01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QuInnE</a:t>
            </a:r>
            <a:r>
              <a:rPr lang="en-GB" dirty="0"/>
              <a:t> Model of Job Quality </a:t>
            </a:r>
            <a:br>
              <a:rPr lang="en-GB" dirty="0"/>
            </a:br>
            <a:r>
              <a:rPr lang="en-GB" dirty="0"/>
              <a:t>– 6 high level indicators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E6CC-68BD-4822-8628-CF8E198342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Wages</a:t>
            </a:r>
          </a:p>
          <a:p>
            <a:r>
              <a:rPr lang="en-GB" dirty="0"/>
              <a:t>Employment quality</a:t>
            </a:r>
          </a:p>
          <a:p>
            <a:r>
              <a:rPr lang="en-GB" dirty="0"/>
              <a:t>Education and Training</a:t>
            </a:r>
          </a:p>
          <a:p>
            <a:r>
              <a:rPr lang="en-GB" dirty="0"/>
              <a:t>Working Conditions</a:t>
            </a:r>
          </a:p>
          <a:p>
            <a:r>
              <a:rPr lang="en-GB" dirty="0"/>
              <a:t>Work Life Balance</a:t>
            </a:r>
          </a:p>
          <a:p>
            <a:r>
              <a:rPr lang="en-GB" dirty="0"/>
              <a:t>Consultative participation and collective representation</a:t>
            </a:r>
          </a:p>
        </p:txBody>
      </p:sp>
    </p:spTree>
    <p:extLst>
      <p:ext uri="{BB962C8B-B14F-4D97-AF65-F5344CB8AC3E}">
        <p14:creationId xmlns:p14="http://schemas.microsoft.com/office/powerpoint/2010/main" val="15567645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C49A2-6522-499F-99BC-11F63BA644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Labour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6A244-A261-4AA3-AD03-DCA0C3CC30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UK’s labour market is strong – flexibility (less regulation, variety of ways of working) </a:t>
            </a:r>
            <a:r>
              <a:rPr lang="en-GB" dirty="0" smtClean="0"/>
              <a:t>is contributing </a:t>
            </a:r>
            <a:r>
              <a:rPr lang="en-GB" dirty="0"/>
              <a:t>to this.</a:t>
            </a:r>
          </a:p>
          <a:p>
            <a:r>
              <a:rPr lang="en-GB" dirty="0"/>
              <a:t>A number of factors could lead to poorer outcomes for individuals – key factor is </a:t>
            </a:r>
            <a:r>
              <a:rPr lang="en-GB" b="1" dirty="0"/>
              <a:t>imbalance of power </a:t>
            </a:r>
            <a:r>
              <a:rPr lang="en-GB" dirty="0"/>
              <a:t>between individuals and employers.</a:t>
            </a:r>
          </a:p>
          <a:p>
            <a:r>
              <a:rPr lang="en-GB" dirty="0"/>
              <a:t>Where employers hold more power than employees this can lead to poorer working conditions and lower wage levels (</a:t>
            </a:r>
            <a:r>
              <a:rPr lang="en-GB" dirty="0" err="1"/>
              <a:t>eg</a:t>
            </a:r>
            <a:r>
              <a:rPr lang="en-GB" dirty="0"/>
              <a:t> dominant local employer, few alternatives).</a:t>
            </a:r>
          </a:p>
          <a:p>
            <a:r>
              <a:rPr lang="en-GB" dirty="0"/>
              <a:t>Other factors – immobile labour, confusion over employment status (whether employed/self-employed/worker, with associated rights).</a:t>
            </a:r>
          </a:p>
          <a:p>
            <a:r>
              <a:rPr lang="en-GB" dirty="0"/>
              <a:t>Page 26-28 – mentions Sports Direct. </a:t>
            </a:r>
          </a:p>
        </p:txBody>
      </p:sp>
    </p:spTree>
    <p:extLst>
      <p:ext uri="{BB962C8B-B14F-4D97-AF65-F5344CB8AC3E}">
        <p14:creationId xmlns:p14="http://schemas.microsoft.com/office/powerpoint/2010/main" val="10589965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D7892-D405-46F2-8BB4-A8B23F8C5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One-sided Flexibility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E6B3E-8DAF-44AB-917C-FD5B028F02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UK labour market is characterised by flexibility. Individuals and businesses are free to agree terms and conditions that best suit them, with the minimum standards set out in legislation</a:t>
            </a:r>
          </a:p>
          <a:p>
            <a:r>
              <a:rPr lang="en-GB" dirty="0"/>
              <a:t>Employers must not use flexible working models simply to reduce costs and must consider the impact on their workforce in terms of increased sickness rates and reduced productivity</a:t>
            </a:r>
          </a:p>
          <a:p>
            <a:r>
              <a:rPr lang="en-GB" dirty="0"/>
              <a:t>Incidences of workers being required to be available for work, without any guarantee of work. As </a:t>
            </a:r>
            <a:r>
              <a:rPr lang="en-GB" b="1" dirty="0"/>
              <a:t>no rights to unfair dismissal</a:t>
            </a:r>
            <a:r>
              <a:rPr lang="en-GB" dirty="0"/>
              <a:t>, they felt unable to express their views or make reasonable requests.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81456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0B9E2-2E9A-444A-AEFA-1374FEC6E0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Workers – Issue of Continuous Employment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3AD9A-E949-463F-ADB4-89FF94325B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Need continuous employment of 26 weeks to request flexible working</a:t>
            </a:r>
          </a:p>
          <a:p>
            <a:r>
              <a:rPr lang="en-GB" dirty="0"/>
              <a:t>2 years to claim unfair dismissal</a:t>
            </a:r>
          </a:p>
          <a:p>
            <a:r>
              <a:rPr lang="en-GB" dirty="0"/>
              <a:t>Only one week gap allowed for continuous employment to stand (Taylor review recommends one month).</a:t>
            </a:r>
          </a:p>
          <a:p>
            <a:r>
              <a:rPr lang="en-GB" dirty="0"/>
              <a:t>Also issue of annual leave – knowing how much workers are entitled to and when to take it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05692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06775-0ED7-4EE3-83CB-A8C38BE471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Voice in the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18049-2290-4783-AC20-190E65552B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Review believed that for work to be fair and decent workers must have a voice</a:t>
            </a:r>
          </a:p>
          <a:p>
            <a:r>
              <a:rPr lang="en-GB" dirty="0"/>
              <a:t>Recommended changes to the ICE regulations and use of employee surveys</a:t>
            </a:r>
          </a:p>
        </p:txBody>
      </p:sp>
    </p:spTree>
    <p:extLst>
      <p:ext uri="{BB962C8B-B14F-4D97-AF65-F5344CB8AC3E}">
        <p14:creationId xmlns:p14="http://schemas.microsoft.com/office/powerpoint/2010/main" val="8472752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BF95D-38F6-4408-927D-3355D0736E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F6864-380B-4A69-B47F-C62F6E1C42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enable employees to maintain employment and obtain new employment</a:t>
            </a:r>
          </a:p>
          <a:p>
            <a:r>
              <a:rPr lang="en-GB" dirty="0"/>
              <a:t>All employees should have opportunity to work their way up the ladder (lower skilled/atypical workers)</a:t>
            </a:r>
          </a:p>
          <a:p>
            <a:r>
              <a:rPr lang="en-GB" dirty="0"/>
              <a:t>Need to increase life-long learning</a:t>
            </a:r>
          </a:p>
          <a:p>
            <a:r>
              <a:rPr lang="en-GB" dirty="0"/>
              <a:t>Emphasis on employability skills</a:t>
            </a:r>
          </a:p>
        </p:txBody>
      </p:sp>
    </p:spTree>
    <p:extLst>
      <p:ext uri="{BB962C8B-B14F-4D97-AF65-F5344CB8AC3E}">
        <p14:creationId xmlns:p14="http://schemas.microsoft.com/office/powerpoint/2010/main" val="8587215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29F99-E76E-468D-B90E-CD401E6498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 and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C16C60-0D5D-4E37-93F3-D305EE3C3C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Better quality work is also healthier work</a:t>
            </a:r>
          </a:p>
          <a:p>
            <a:r>
              <a:rPr lang="en-GB" dirty="0"/>
              <a:t>Need to support people to be active contributors over longer working lives</a:t>
            </a:r>
          </a:p>
          <a:p>
            <a:r>
              <a:rPr lang="en-GB" dirty="0"/>
              <a:t>There are benefits for businesses and employees from establishing workplace health programmes</a:t>
            </a:r>
          </a:p>
          <a:p>
            <a:r>
              <a:rPr lang="en-GB" dirty="0"/>
              <a:t>NICE (2015) - Managers need to address issues of physical work environment, mental well-being, fairness, justice, participation and trust, senior leadership, line managers role, leadership style and training, job design</a:t>
            </a:r>
          </a:p>
        </p:txBody>
      </p:sp>
    </p:spTree>
    <p:extLst>
      <p:ext uri="{BB962C8B-B14F-4D97-AF65-F5344CB8AC3E}">
        <p14:creationId xmlns:p14="http://schemas.microsoft.com/office/powerpoint/2010/main" val="6222466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7E72A-75D0-44C6-B037-57FDE7CF3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323F3-B7E3-4A26-9B8E-D895398753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 FT article on ‘Victorian Workhouse’ conditions at Sports Direct, 22</a:t>
            </a:r>
            <a:r>
              <a:rPr lang="en-GB" baseline="30000" dirty="0"/>
              <a:t>nd</a:t>
            </a:r>
            <a:r>
              <a:rPr lang="en-GB" dirty="0"/>
              <a:t> July 2016 by M. </a:t>
            </a:r>
            <a:r>
              <a:rPr lang="en-GB" dirty="0" err="1"/>
              <a:t>Vandevelde</a:t>
            </a:r>
            <a:r>
              <a:rPr lang="en-GB" dirty="0"/>
              <a:t>, plus report on Sports Direct on Moodle.</a:t>
            </a:r>
          </a:p>
          <a:p>
            <a:r>
              <a:rPr lang="en-GB" dirty="0"/>
              <a:t>Summarise the issues.</a:t>
            </a:r>
          </a:p>
          <a:p>
            <a:r>
              <a:rPr lang="en-GB" dirty="0"/>
              <a:t>Based on what you know about ‘Good Work’, make recommendations to address the issues.</a:t>
            </a:r>
          </a:p>
        </p:txBody>
      </p:sp>
    </p:spTree>
    <p:extLst>
      <p:ext uri="{BB962C8B-B14F-4D97-AF65-F5344CB8AC3E}">
        <p14:creationId xmlns:p14="http://schemas.microsoft.com/office/powerpoint/2010/main" val="41922749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EC033-202D-4CBE-9BAB-221014C09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Issues at Sports Direct (2016)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B0D88-C785-483E-A846-3EA8F05A3B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Health and Safety – accidents/drug abuse</a:t>
            </a:r>
          </a:p>
          <a:p>
            <a:r>
              <a:rPr lang="en-GB" dirty="0"/>
              <a:t>Pay under National Minimum Wage</a:t>
            </a:r>
          </a:p>
          <a:p>
            <a:r>
              <a:rPr lang="en-GB" dirty="0"/>
              <a:t>Zero hour contracts – have to be available for work</a:t>
            </a:r>
          </a:p>
          <a:p>
            <a:r>
              <a:rPr lang="en-GB" dirty="0"/>
              <a:t>No employee voice as afraid to speak up</a:t>
            </a:r>
          </a:p>
          <a:p>
            <a:r>
              <a:rPr lang="en-GB" dirty="0"/>
              <a:t>Mostly agency workers so few rights</a:t>
            </a:r>
          </a:p>
          <a:p>
            <a:r>
              <a:rPr lang="en-GB" dirty="0"/>
              <a:t>Use of blackmail to award permanent contracts</a:t>
            </a:r>
          </a:p>
          <a:p>
            <a:r>
              <a:rPr lang="en-GB" dirty="0"/>
              <a:t>6 strikes policy (not following ACAS Code, no natural justice) – penalised for taking time off, taking breaks to drink</a:t>
            </a:r>
          </a:p>
          <a:p>
            <a:r>
              <a:rPr lang="en-GB" dirty="0"/>
              <a:t>Public humiliation over </a:t>
            </a:r>
            <a:r>
              <a:rPr lang="en-GB" dirty="0" err="1"/>
              <a:t>tanoy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05910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64741-B5ED-4FE3-8A0A-A63B3EBE4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Themes to address - part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3CE5E-7DE1-4BC9-B3D6-3B3CE28CBF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Conflict resolution theory – Thomas Kilmann, </a:t>
            </a:r>
            <a:r>
              <a:rPr lang="en-GB" dirty="0" err="1"/>
              <a:t>iPEACE</a:t>
            </a:r>
            <a:r>
              <a:rPr lang="en-GB" dirty="0"/>
              <a:t> strategy, ACAS, mediation, arbitration, conciliation, grievance and disciplinary</a:t>
            </a:r>
          </a:p>
          <a:p>
            <a:r>
              <a:rPr lang="en-GB" dirty="0"/>
              <a:t>Issue of imbalance of power – location of warehouse</a:t>
            </a:r>
          </a:p>
          <a:p>
            <a:r>
              <a:rPr lang="en-GB" dirty="0"/>
              <a:t>No employee voice – involvement and participation</a:t>
            </a:r>
          </a:p>
          <a:p>
            <a:r>
              <a:rPr lang="en-GB" dirty="0"/>
              <a:t>Not following legislation/ACAS Code</a:t>
            </a:r>
          </a:p>
          <a:p>
            <a:r>
              <a:rPr lang="en-GB" dirty="0"/>
              <a:t>Address from point of view of management and employees, trade unions (UNITE)</a:t>
            </a:r>
          </a:p>
        </p:txBody>
      </p:sp>
    </p:spTree>
    <p:extLst>
      <p:ext uri="{BB962C8B-B14F-4D97-AF65-F5344CB8AC3E}">
        <p14:creationId xmlns:p14="http://schemas.microsoft.com/office/powerpoint/2010/main" val="14122137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62A8D-395E-4505-BEFD-796AEC257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65036A-F1CF-4638-9FD0-C208EC7F7F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Core text – </a:t>
            </a:r>
            <a:r>
              <a:rPr lang="en-GB" dirty="0" err="1"/>
              <a:t>Dundon</a:t>
            </a:r>
            <a:r>
              <a:rPr lang="en-GB" dirty="0"/>
              <a:t> and Rollinson (2011)</a:t>
            </a:r>
          </a:p>
          <a:p>
            <a:r>
              <a:rPr lang="en-GB" dirty="0"/>
              <a:t>Gennard and Judge (see reading list)</a:t>
            </a:r>
          </a:p>
          <a:p>
            <a:r>
              <a:rPr lang="en-GB" dirty="0"/>
              <a:t>Library catalogue – articles on conflict resolution</a:t>
            </a:r>
          </a:p>
          <a:p>
            <a:r>
              <a:rPr lang="en-GB" dirty="0"/>
              <a:t>Newspaper articles on Sports Direct and Taylor Review</a:t>
            </a:r>
          </a:p>
          <a:p>
            <a:r>
              <a:rPr lang="en-GB" dirty="0"/>
              <a:t>Moodle resources on both</a:t>
            </a:r>
          </a:p>
          <a:p>
            <a:r>
              <a:rPr lang="en-GB" dirty="0"/>
              <a:t>CIPD website</a:t>
            </a:r>
          </a:p>
          <a:p>
            <a:r>
              <a:rPr lang="en-GB" dirty="0"/>
              <a:t>ACAS website</a:t>
            </a:r>
          </a:p>
        </p:txBody>
      </p:sp>
    </p:spTree>
    <p:extLst>
      <p:ext uri="{BB962C8B-B14F-4D97-AF65-F5344CB8AC3E}">
        <p14:creationId xmlns:p14="http://schemas.microsoft.com/office/powerpoint/2010/main" val="3846941221"/>
      </p:ext>
    </p:extLst>
  </p:cSld>
  <p:clrMapOvr>
    <a:masterClrMapping/>
  </p:clrMapOvr>
</p:sld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ThemeUWTSD</Template>
  <TotalTime>209</TotalTime>
  <Words>970</Words>
  <Application>Microsoft Office PowerPoint</Application>
  <PresentationFormat>Widescreen</PresentationFormat>
  <Paragraphs>98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Myriad Pro</vt:lpstr>
      <vt:lpstr>ThemeUWTSD</vt:lpstr>
      <vt:lpstr>Assignment One Preparation</vt:lpstr>
      <vt:lpstr>Taylor Review Challenges</vt:lpstr>
      <vt:lpstr>Seven Steps (principles) towards Fair and Decent Work with realistic scope for Development and Fulfilment</vt:lpstr>
      <vt:lpstr>Quality of Work</vt:lpstr>
      <vt:lpstr>QuInnE Model of Job Quality  – 6 high level indicators</vt:lpstr>
      <vt:lpstr>Labour Market</vt:lpstr>
      <vt:lpstr>One-sided Flexibility</vt:lpstr>
      <vt:lpstr>Workers – Issue of Continuous Employment</vt:lpstr>
      <vt:lpstr>Voice in the Workplace</vt:lpstr>
      <vt:lpstr>Development</vt:lpstr>
      <vt:lpstr>Work and Health</vt:lpstr>
      <vt:lpstr>Activity</vt:lpstr>
      <vt:lpstr>Issues at Sports Direct (2016)</vt:lpstr>
      <vt:lpstr>Themes to address - part 1</vt:lpstr>
      <vt:lpstr>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Thomas</dc:creator>
  <cp:lastModifiedBy>Julie Thomas</cp:lastModifiedBy>
  <cp:revision>20</cp:revision>
  <cp:lastPrinted>2018-03-14T16:07:54Z</cp:lastPrinted>
  <dcterms:created xsi:type="dcterms:W3CDTF">2018-03-14T08:29:50Z</dcterms:created>
  <dcterms:modified xsi:type="dcterms:W3CDTF">2018-03-16T14:06:58Z</dcterms:modified>
</cp:coreProperties>
</file>