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67" r:id="rId5"/>
    <p:sldId id="268" r:id="rId6"/>
    <p:sldId id="269" r:id="rId7"/>
    <p:sldId id="257" r:id="rId8"/>
    <p:sldId id="258" r:id="rId9"/>
    <p:sldId id="259" r:id="rId10"/>
    <p:sldId id="270" r:id="rId11"/>
    <p:sldId id="271" r:id="rId12"/>
    <p:sldId id="260" r:id="rId13"/>
    <p:sldId id="261" r:id="rId14"/>
    <p:sldId id="262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6F84BF-FE87-47B1-839D-C997601238EA}" v="20" dt="2026-10-12T15:45:41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>
        <p:scale>
          <a:sx n="39" d="100"/>
          <a:sy n="39" d="100"/>
        </p:scale>
        <p:origin x="1516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79826-6358-3960-B1FE-F23A767E6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ECF78-5ED8-BDF1-0A64-E5BA7A0A08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D09A9-EC55-63A9-0715-5318DF039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6B354-6976-9969-B293-C1C38A437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2332E-869A-1BEF-03F9-56AFCA7AB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33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AA13-0366-07F0-E5AB-2B2B44C3F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42027-5016-8DDF-4072-D5F8BB137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117B3-F818-167D-C0DD-C5821F6F8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76075-1E13-5823-D753-78C1A3908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86F89-C4AA-7A50-DAE5-2D873BA73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21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5D46C-10CA-AC79-A514-34B0E47E9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E6064-FC6C-1575-5D61-540FFEC2E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12594-C5F4-683B-A5F6-5541EC49F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86FB4-6E8A-42B3-3CEF-59224B709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0C882-1DB8-EC95-01F2-5666414DB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311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900C0-1591-1718-6472-A29BFFDC8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C4123-9F3B-CED7-0BF1-47089D401C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FB896-93DC-106C-4058-53C5425FA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CE2C7D-C7A8-065A-E034-86D2780B7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3AC25E-D96B-7757-604D-AF28CADCB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8F58D-FFF6-E59C-C7B0-A5045E08B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412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C9F9B-21DB-FA79-03A1-8EBA36F65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E631C-580C-4953-DC29-8895D6AA1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514238-A8F4-164C-6D6C-E8A5DD03B4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52B406-77D4-2C36-FAB2-ED600A33C5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7D4B57-1B02-9162-D0BC-BAE2FBAB37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3C93BC-A141-690F-7676-02FD9D75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E6D8BE-6A74-441C-3863-42A7BBA12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0CF2FC-41FC-044F-6C17-C42EF22EE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93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A3705-64EA-46A1-5A2C-64665B7DB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FA024C-1CE9-3F5A-E6B9-159338383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270FF-F412-07C8-37A4-32E350A47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E9CE39-18D6-9222-92DF-913A93BCA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9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94D631-5129-CF40-0377-E1E588191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0BF37E-639C-9CD6-7E85-2E7913AD5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AAACC0-89CF-A52A-6B2A-4B17F9D2E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27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2005C-210E-182E-C99E-AD7F3B40E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73B6C-A37B-3FA5-DFE6-62AF71FAF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D19DFA-DD18-20EC-6F3B-7D2422CCC3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AED6D5-45F6-A616-658B-E35E26BE1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EB331-E16E-CC0A-5B8F-5AB3E14A3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343BC-0319-40C1-B4A2-3CF6D59F2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1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9DF3-B2E6-EBA5-6172-0A215867E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89A2C6-1C71-5A2F-97A9-468C8AA4B7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FBF900-AA39-D7ED-55B9-1E4A2E3185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99FB0F-CDF7-03A8-85CB-2F665BBAE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647C92-D7B4-1E5B-AADB-7A394C64D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05EAED-E5C8-D939-5BBE-3E16E3BED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75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CC9A4-DDA1-3F41-DBE6-955EF33ED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258C15-BA6B-F83C-1E3E-041FD57D6C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898F2-DA3A-9D40-9B38-1D7BB46C3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E24B9-0E9F-CFEB-01EF-548A245F2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B2094-A81B-D45F-A1FC-682A1568F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314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A67BCB-2E6F-BB49-E899-DDFF9568BC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C5B87-D39E-57BF-AC5D-DCF2F1E3CF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8DFA3-77C5-C988-9765-0F2DE7871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90F4C-2091-4044-B373-8AE703A3D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4193D-490D-AD93-5964-FE0906EC0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39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54689F-6352-0C21-FA9D-15F9655C4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D5D82-9F7A-8AC0-65F7-A87E06157D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D9232-C3F2-75D4-A17A-614334E864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D206-C86C-4AED-852D-AA609A89C82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73397-90DF-193D-1207-B11A97A160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C39CE-CD49-7ABA-E591-987677349A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88702E-5590-4BFF-8C8D-3F573AE1EA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71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7750-F01D-2537-EDC4-C1585E94AD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Thematic Analysis in Counselling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CE575A-FF4A-7E6E-BD42-2C1B888D35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Module Lead: Andrea Williams</a:t>
            </a:r>
          </a:p>
        </p:txBody>
      </p:sp>
    </p:spTree>
    <p:extLst>
      <p:ext uri="{BB962C8B-B14F-4D97-AF65-F5344CB8AC3E}">
        <p14:creationId xmlns:p14="http://schemas.microsoft.com/office/powerpoint/2010/main" val="1155799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EC1A286-D702-A26E-835F-BACF1B7C71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2859" r="783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270CE27-81D5-CB33-B918-4D448B92B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45FC4-CCA7-2D6F-C0AF-296ED8E18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ontology</a:t>
            </a:r>
            <a:r>
              <a:rPr lang="en-US" dirty="0"/>
              <a:t> and </a:t>
            </a:r>
            <a:r>
              <a:rPr lang="en-US" b="1" dirty="0"/>
              <a:t>epistemology</a:t>
            </a:r>
            <a:r>
              <a:rPr lang="en-US" dirty="0"/>
              <a:t> are philosophical foundations that shape how researchers understand reality and knowledge.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98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EA116491-8BAD-166F-EA48-8FE9583FE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31" r="2" b="2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231AE-AA91-5B83-08AB-9E8283CA4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2000" b="1" dirty="0"/>
              <a:t>Ontological Perspective</a:t>
            </a:r>
            <a:br>
              <a:rPr lang="en-GB" sz="2000" dirty="0"/>
            </a:br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5ECE1-92E5-450C-EC08-6618DCE63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0256" y="1719072"/>
            <a:ext cx="5294376" cy="48737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100" dirty="0"/>
          </a:p>
          <a:p>
            <a:r>
              <a:rPr lang="en-GB" sz="1800" b="1" dirty="0"/>
              <a:t>Ontology</a:t>
            </a:r>
            <a:r>
              <a:rPr lang="en-GB" sz="1800" dirty="0"/>
              <a:t> concerns the nature of reality and what is considered to exist.</a:t>
            </a:r>
          </a:p>
          <a:p>
            <a:pPr lvl="0"/>
            <a:r>
              <a:rPr lang="en-GB" sz="1800" dirty="0"/>
              <a:t>It asks: </a:t>
            </a:r>
            <a:r>
              <a:rPr lang="en-GB" sz="1800" b="1" dirty="0"/>
              <a:t>"What is reality?"</a:t>
            </a:r>
            <a:endParaRPr lang="en-GB" sz="1800" dirty="0"/>
          </a:p>
          <a:p>
            <a:pPr lvl="0"/>
            <a:r>
              <a:rPr lang="en-GB" sz="1800" dirty="0"/>
              <a:t>Qualitative researchers often adopt a </a:t>
            </a:r>
            <a:r>
              <a:rPr lang="en-GB" sz="1800" b="1" dirty="0"/>
              <a:t>relativist ontology</a:t>
            </a:r>
            <a:r>
              <a:rPr lang="en-GB" sz="1800" dirty="0"/>
              <a:t>, which assumes that reality is subjective and socially constructed.</a:t>
            </a:r>
          </a:p>
          <a:p>
            <a:pPr lvl="0"/>
            <a:r>
              <a:rPr lang="en-GB" sz="1800" dirty="0"/>
              <a:t>This means that different people may experience and interpret the same event in different ways, and these perspectives are considered valid realities.</a:t>
            </a:r>
          </a:p>
          <a:p>
            <a:r>
              <a:rPr lang="en-GB" sz="1800" b="1" dirty="0"/>
              <a:t>Example:</a:t>
            </a:r>
            <a:r>
              <a:rPr lang="en-GB" sz="1800" dirty="0"/>
              <a:t> In counselling research, clients may have very different experiences of the same therapeutic approach. A qualitative researcher is interested in understanding these multiple realities rather than finding a single objective truth.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507277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2D4EECD-8271-4096-5809-367F8EA611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111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79CED2D-41DC-4D3F-8B77-717AF8211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Epistemological Perspective</a:t>
            </a:r>
            <a:br>
              <a:rPr lang="en-US" sz="4000"/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557B-2737-AE55-ECCE-6E912B1A03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78624" y="1645920"/>
            <a:ext cx="4910327" cy="453104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/>
            <a:endParaRPr lang="en-US" sz="1100" dirty="0"/>
          </a:p>
          <a:p>
            <a:r>
              <a:rPr lang="en-US" sz="1800" b="1" dirty="0"/>
              <a:t>Epistemology</a:t>
            </a:r>
            <a:r>
              <a:rPr lang="en-US" sz="1800" dirty="0"/>
              <a:t> concerns the nature of knowledge and how we come to know things.</a:t>
            </a:r>
          </a:p>
          <a:p>
            <a:pPr lvl="0"/>
            <a:r>
              <a:rPr lang="en-US" sz="1800" dirty="0"/>
              <a:t>It asks: </a:t>
            </a:r>
            <a:r>
              <a:rPr lang="en-US" sz="1800" b="1" dirty="0"/>
              <a:t>"How do we know what we know?"</a:t>
            </a:r>
            <a:endParaRPr lang="en-US" sz="1800" dirty="0"/>
          </a:p>
          <a:p>
            <a:pPr lvl="0"/>
            <a:r>
              <a:rPr lang="en-US" sz="1800" dirty="0"/>
              <a:t>Qualitative researchers typically adopt a </a:t>
            </a:r>
            <a:r>
              <a:rPr lang="en-US" sz="1800" b="1" dirty="0"/>
              <a:t>constructivist</a:t>
            </a:r>
            <a:r>
              <a:rPr lang="en-US" sz="1800" dirty="0"/>
              <a:t> or </a:t>
            </a:r>
            <a:r>
              <a:rPr lang="en-US" sz="1800" b="1" dirty="0"/>
              <a:t>interpretivist epistemology</a:t>
            </a:r>
            <a:r>
              <a:rPr lang="en-US" sz="1800" dirty="0"/>
              <a:t>, which suggests that knowledge is co-created through interactions between the researcher and participants.</a:t>
            </a:r>
          </a:p>
          <a:p>
            <a:pPr lvl="0"/>
            <a:r>
              <a:rPr lang="en-US" sz="1800" dirty="0"/>
              <a:t>The researcher's interpretations are seen as part of the knowledge-generation process rather than something that can be completely separated from it.</a:t>
            </a:r>
          </a:p>
          <a:p>
            <a:r>
              <a:rPr lang="en-US" sz="1800" b="1" dirty="0"/>
              <a:t>Example:</a:t>
            </a:r>
            <a:r>
              <a:rPr lang="en-US" sz="1800" dirty="0"/>
              <a:t> During an interview, a participant's story and the researcher's questions influence one another. The findings emerge from this shared interaction.</a:t>
            </a:r>
          </a:p>
          <a:p>
            <a:pPr marL="0"/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803968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BEF7FB-1E6F-F7DF-8010-0F162F189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BBD5131-8FE8-5082-5F90-219F3D093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321602"/>
              </p:ext>
            </p:extLst>
          </p:nvPr>
        </p:nvGraphicFramePr>
        <p:xfrm>
          <a:off x="838200" y="1959429"/>
          <a:ext cx="10515600" cy="47189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410700563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14066041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3884907"/>
                    </a:ext>
                  </a:extLst>
                </a:gridCol>
              </a:tblGrid>
              <a:tr h="9589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Concept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Key Question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Typical Qualitative View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31866449"/>
                  </a:ext>
                </a:extLst>
              </a:tr>
              <a:tr h="18800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Ontology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What is reality?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Reality is multiple, subjective, and socially constructed.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26473897"/>
                  </a:ext>
                </a:extLst>
              </a:tr>
              <a:tr h="18800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Epistemology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How do we know reality?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Knowledge is created through interpretation and interaction.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79864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5017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8A792-E362-1984-DFC1-E33DDAF1A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way to remember the difference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931CC-DE73-0D99-75C0-8BF92A42D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600" b="1" dirty="0"/>
              <a:t>Ontology = What exists? (nature of reality)</a:t>
            </a:r>
            <a:endParaRPr lang="en-GB" sz="3600" dirty="0"/>
          </a:p>
          <a:p>
            <a:pPr lvl="0"/>
            <a:r>
              <a:rPr lang="en-GB" sz="3600" b="1" dirty="0"/>
              <a:t>Epistemology = How do we know about what exists? (nature of knowledge)</a:t>
            </a:r>
            <a:endParaRPr lang="en-GB" sz="3600" dirty="0"/>
          </a:p>
          <a:p>
            <a:r>
              <a:rPr lang="en-GB" sz="3600" dirty="0"/>
              <a:t>These perspectives guide the choice of qualitative methodology, such as phenomenology, grounded theory, narrative inquiry, or thematic analysis.</a:t>
            </a:r>
          </a:p>
          <a:p>
            <a:pPr marL="0" indent="0">
              <a:buNone/>
            </a:pP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992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EDECC-6925-A635-EEF0-04E5ECAA6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 (TA)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647AF-85BE-60A4-B460-7039A7187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Thematic Analysis (TA)</a:t>
            </a:r>
            <a:r>
              <a:rPr lang="en-GB" dirty="0"/>
              <a:t> is a qualitative research method used to identify, analyse, and interpret patterns or themes within data. </a:t>
            </a:r>
          </a:p>
          <a:p>
            <a:r>
              <a:rPr lang="en-GB" dirty="0"/>
              <a:t>In counselling, it is commonly used to explore clients' experiences, perceptions, emotions, and meanings derived from therapy sessions, interviews, reflective journals, or case studies.</a:t>
            </a:r>
          </a:p>
          <a:p>
            <a:r>
              <a:rPr lang="en-GB" dirty="0"/>
              <a:t>Involves systematically examining qualitative data to identify recurring ideas, concepts, or themes. It helps counsellors and researchers understand how individuals make sense of their experiences.</a:t>
            </a:r>
          </a:p>
          <a:p>
            <a:r>
              <a:rPr lang="en-GB" dirty="0"/>
              <a:t>According to Braun and Clarke (2006), thematic analysis is a flexible method that can be applied across a range of theoretical and epistemological approaches.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717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92A39-9643-1FBA-29A2-3AB6E64E1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TA used in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9AB31-C884-D57F-3AD0-1AED8B917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Explore client’s lived experiences.</a:t>
            </a:r>
          </a:p>
          <a:p>
            <a:pPr lvl="0"/>
            <a:r>
              <a:rPr lang="en-GB" dirty="0"/>
              <a:t>Understand the therapeutic relationship.</a:t>
            </a:r>
          </a:p>
          <a:p>
            <a:pPr lvl="0"/>
            <a:r>
              <a:rPr lang="en-GB" dirty="0"/>
              <a:t>Investigate the effectiveness of counselling interventions.</a:t>
            </a:r>
          </a:p>
          <a:p>
            <a:pPr lvl="0"/>
            <a:r>
              <a:rPr lang="en-GB" dirty="0"/>
              <a:t>Examine experiences of mental health, trauma, grief, or recovery.</a:t>
            </a:r>
          </a:p>
          <a:p>
            <a:pPr lvl="0"/>
            <a:r>
              <a:rPr lang="en-GB" dirty="0"/>
              <a:t>Evaluate counselling services and client outcomes.</a:t>
            </a:r>
          </a:p>
          <a:p>
            <a:r>
              <a:rPr lang="en-GB" dirty="0"/>
              <a:t>For example, a researcher might interview clients about their experiences of person-centred counselling and analyse the data to identify themes such as:</a:t>
            </a:r>
          </a:p>
          <a:p>
            <a:pPr lvl="0"/>
            <a:r>
              <a:rPr lang="en-GB" dirty="0"/>
              <a:t>Feeling understood</a:t>
            </a:r>
          </a:p>
          <a:p>
            <a:pPr lvl="0"/>
            <a:r>
              <a:rPr lang="en-GB" dirty="0"/>
              <a:t>Developing self-awareness</a:t>
            </a:r>
          </a:p>
          <a:p>
            <a:pPr lvl="0"/>
            <a:r>
              <a:rPr lang="en-GB" dirty="0"/>
              <a:t>Increased self-confidence</a:t>
            </a:r>
          </a:p>
          <a:p>
            <a:r>
              <a:rPr lang="en-GB" dirty="0"/>
              <a:t>Challenges in the therapeutic process</a:t>
            </a:r>
          </a:p>
        </p:txBody>
      </p:sp>
    </p:spTree>
    <p:extLst>
      <p:ext uri="{BB962C8B-B14F-4D97-AF65-F5344CB8AC3E}">
        <p14:creationId xmlns:p14="http://schemas.microsoft.com/office/powerpoint/2010/main" val="2468985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F1913-36B5-4E9D-EE27-F2797B738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Braun and Clarke's Six-Step Process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540A6-E035-30FC-33AF-58F28E0205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460" y="960503"/>
            <a:ext cx="11692540" cy="560166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000" b="1" dirty="0"/>
              <a:t>1. Familiarisation with the Data</a:t>
            </a:r>
          </a:p>
          <a:p>
            <a:pPr marL="0" indent="0">
              <a:buNone/>
            </a:pPr>
            <a:r>
              <a:rPr lang="en-GB" sz="3000" dirty="0"/>
              <a:t>The researcher reads and re-reads interview transcripts or session notes to become immersed in the data.</a:t>
            </a:r>
          </a:p>
          <a:p>
            <a:pPr marL="0" indent="0">
              <a:buNone/>
            </a:pPr>
            <a:r>
              <a:rPr lang="en-GB" sz="3000" dirty="0"/>
              <a:t>Example: Reading counselling interview transcripts several times and making initial notes about recurring ideas.</a:t>
            </a:r>
          </a:p>
          <a:p>
            <a:pPr marL="0" indent="0">
              <a:buNone/>
            </a:pPr>
            <a:r>
              <a:rPr lang="en-GB" sz="3000" b="1" dirty="0"/>
              <a:t>2. Generating Initial Codes</a:t>
            </a:r>
          </a:p>
          <a:p>
            <a:pPr marL="0" indent="0">
              <a:buNone/>
            </a:pPr>
            <a:r>
              <a:rPr lang="en-GB" sz="3000" dirty="0"/>
              <a:t>Interesting features of the data are identified and labelled.</a:t>
            </a:r>
          </a:p>
          <a:p>
            <a:pPr marL="0" indent="0">
              <a:buNone/>
            </a:pPr>
            <a:r>
              <a:rPr lang="en-GB" sz="3000" dirty="0"/>
              <a:t>Example Codes:</a:t>
            </a:r>
          </a:p>
          <a:p>
            <a:pPr marL="0" indent="0">
              <a:buNone/>
            </a:pPr>
            <a:r>
              <a:rPr lang="en-GB" sz="3000" dirty="0"/>
              <a:t>Feeling listened to</a:t>
            </a:r>
          </a:p>
          <a:p>
            <a:pPr marL="0" indent="0">
              <a:buNone/>
            </a:pPr>
            <a:r>
              <a:rPr lang="en-GB" sz="3000" dirty="0"/>
              <a:t>Trusting the counsellor</a:t>
            </a:r>
          </a:p>
          <a:p>
            <a:pPr marL="0" indent="0">
              <a:buNone/>
            </a:pPr>
            <a:r>
              <a:rPr lang="en-GB" sz="3000" dirty="0"/>
              <a:t>Fear of judgement</a:t>
            </a:r>
          </a:p>
          <a:p>
            <a:pPr marL="0" indent="0">
              <a:buNone/>
            </a:pPr>
            <a:r>
              <a:rPr lang="en-GB" sz="3000" dirty="0"/>
              <a:t>Emotional release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930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FA179C8-0883-BA9D-4FB1-656183E8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929" y="365125"/>
            <a:ext cx="11108871" cy="1325563"/>
          </a:xfrm>
        </p:spPr>
        <p:txBody>
          <a:bodyPr/>
          <a:lstStyle/>
          <a:p>
            <a:r>
              <a:rPr lang="en-GB" dirty="0"/>
              <a:t>3. </a:t>
            </a:r>
            <a:r>
              <a:rPr lang="en-GB" b="1" dirty="0"/>
              <a:t> Searching for Themes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1D3E53-3801-8DF0-25E2-5C4C19BC2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929" y="2237013"/>
            <a:ext cx="13488797" cy="507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250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689E50-284D-5FBD-0431-53DD942B9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5DC50C-1482-7F03-F2CE-4C7C93733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4. Reviewing Themes</a:t>
            </a:r>
          </a:p>
          <a:p>
            <a:pPr marL="0" indent="0">
              <a:buNone/>
            </a:pPr>
            <a:r>
              <a:rPr lang="en-GB" dirty="0"/>
              <a:t>Themes are checked against the data to ensure they accurately represent participants' experiences.</a:t>
            </a:r>
          </a:p>
          <a:p>
            <a:pPr marL="0" indent="0">
              <a:buNone/>
            </a:pPr>
            <a:r>
              <a:rPr lang="en-GB" b="1" dirty="0"/>
              <a:t>5. Defining and Naming Themes</a:t>
            </a:r>
          </a:p>
          <a:p>
            <a:pPr marL="0" indent="0">
              <a:buNone/>
            </a:pPr>
            <a:r>
              <a:rPr lang="en-GB" dirty="0"/>
              <a:t>Themes are refined and clearly defined.</a:t>
            </a:r>
          </a:p>
          <a:p>
            <a:pPr marL="0" indent="0">
              <a:buNone/>
            </a:pPr>
            <a:r>
              <a:rPr lang="en-GB" dirty="0"/>
              <a:t>Example:</a:t>
            </a:r>
          </a:p>
          <a:p>
            <a:pPr marL="0" indent="0">
              <a:buNone/>
            </a:pPr>
            <a:r>
              <a:rPr lang="en-GB" dirty="0"/>
              <a:t>The Therapeutic Relationship as a Foundation for Change</a:t>
            </a:r>
          </a:p>
          <a:p>
            <a:pPr marL="0" indent="0">
              <a:buNone/>
            </a:pPr>
            <a:r>
              <a:rPr lang="en-GB" dirty="0"/>
              <a:t>Developing Self-Awareness through Reflection</a:t>
            </a:r>
          </a:p>
          <a:p>
            <a:pPr marL="0" indent="0">
              <a:buNone/>
            </a:pPr>
            <a:r>
              <a:rPr lang="en-GB" b="1" dirty="0"/>
              <a:t>6. Producing the Report</a:t>
            </a:r>
          </a:p>
          <a:p>
            <a:pPr marL="0" indent="0">
              <a:buNone/>
            </a:pPr>
            <a:r>
              <a:rPr lang="en-GB" dirty="0"/>
              <a:t>The findings are written up using extracts from participants' accounts to support the themes.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017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79D281-7FE6-03D2-E7FA-DF1DE8E20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 in Counselling Research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056D57-C5E2-CCEB-078A-51D380C0E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2371"/>
            <a:ext cx="10515600" cy="5164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000" b="1" dirty="0"/>
              <a:t>Research Question:</a:t>
            </a:r>
            <a:r>
              <a:rPr lang="en-GB" sz="3000" dirty="0"/>
              <a:t> </a:t>
            </a:r>
            <a:r>
              <a:rPr lang="en-GB" sz="3000" i="1" dirty="0"/>
              <a:t>"What are clients' experiences of receiving bereavement counselling?"</a:t>
            </a:r>
            <a:endParaRPr lang="en-GB" sz="3000" dirty="0"/>
          </a:p>
          <a:p>
            <a:r>
              <a:rPr lang="en-GB" sz="3000" dirty="0"/>
              <a:t>After analysis, themes might include:</a:t>
            </a:r>
          </a:p>
          <a:p>
            <a:pPr lvl="0"/>
            <a:r>
              <a:rPr lang="en-GB" sz="3000" b="1" dirty="0"/>
              <a:t>Finding a Safe Space</a:t>
            </a:r>
            <a:endParaRPr lang="en-GB" sz="3000" dirty="0"/>
          </a:p>
          <a:p>
            <a:pPr lvl="1"/>
            <a:r>
              <a:rPr lang="en-GB" sz="3000" dirty="0"/>
              <a:t>Feeling accepted and understood.</a:t>
            </a:r>
          </a:p>
          <a:p>
            <a:pPr lvl="0"/>
            <a:r>
              <a:rPr lang="en-GB" sz="3000" b="1" dirty="0"/>
              <a:t>Making Sense of Loss</a:t>
            </a:r>
            <a:endParaRPr lang="en-GB" sz="3000" dirty="0"/>
          </a:p>
          <a:p>
            <a:pPr lvl="1"/>
            <a:r>
              <a:rPr lang="en-GB" sz="3000" dirty="0"/>
              <a:t>Exploring emotions and personal meaning.</a:t>
            </a:r>
          </a:p>
          <a:p>
            <a:pPr lvl="0"/>
            <a:r>
              <a:rPr lang="en-GB" sz="3000" b="1" dirty="0"/>
              <a:t>Rebuilding Life After Grief</a:t>
            </a:r>
            <a:endParaRPr lang="en-GB" sz="3000" dirty="0"/>
          </a:p>
          <a:p>
            <a:pPr lvl="1"/>
            <a:r>
              <a:rPr lang="en-GB" sz="3000" dirty="0"/>
              <a:t>Developing coping strategies and resilience.</a:t>
            </a:r>
          </a:p>
          <a:p>
            <a:r>
              <a:rPr lang="en-GB" sz="3000" dirty="0"/>
              <a:t>These themes help explain how counselling supports individuals through bereavement</a:t>
            </a:r>
          </a:p>
        </p:txBody>
      </p:sp>
    </p:spTree>
    <p:extLst>
      <p:ext uri="{BB962C8B-B14F-4D97-AF65-F5344CB8AC3E}">
        <p14:creationId xmlns:p14="http://schemas.microsoft.com/office/powerpoint/2010/main" val="3167127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E4F57-11F3-FE8E-D73D-E6C18B892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Strengths of Thematic Analysis in Counselling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C5D74-9DC6-146C-169D-4D16A7272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sz="3200" dirty="0"/>
              <a:t>Flexible and adaptable to different counselling approaches.</a:t>
            </a:r>
          </a:p>
          <a:p>
            <a:pPr lvl="0"/>
            <a:r>
              <a:rPr lang="en-GB" sz="3200" dirty="0"/>
              <a:t>Provides rich, detailed accounts of client experiences.</a:t>
            </a:r>
          </a:p>
          <a:p>
            <a:pPr lvl="0"/>
            <a:r>
              <a:rPr lang="en-GB" sz="3200" dirty="0"/>
              <a:t>Accessible for novice researchers.</a:t>
            </a:r>
          </a:p>
          <a:p>
            <a:pPr lvl="0"/>
            <a:r>
              <a:rPr lang="en-GB" sz="3200" dirty="0"/>
              <a:t>Useful for exploring complex emotional and psychological experiences.</a:t>
            </a:r>
          </a:p>
          <a:p>
            <a:r>
              <a:rPr lang="en-GB" sz="3200" dirty="0"/>
              <a:t>Can support evidence-based counselling practice</a:t>
            </a:r>
          </a:p>
        </p:txBody>
      </p:sp>
    </p:spTree>
    <p:extLst>
      <p:ext uri="{BB962C8B-B14F-4D97-AF65-F5344CB8AC3E}">
        <p14:creationId xmlns:p14="http://schemas.microsoft.com/office/powerpoint/2010/main" val="1778301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C2F7C-60C1-8DC7-7235-AF7CD3B24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Limitations of Thematic Analysis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154A5-4DA9-87E2-49B2-5D992B03B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lvl="0"/>
            <a:r>
              <a:rPr lang="en-GB" sz="3200" dirty="0"/>
              <a:t>Findings can be influenced by researcher interpretation.</a:t>
            </a:r>
          </a:p>
          <a:p>
            <a:pPr lvl="0"/>
            <a:r>
              <a:rPr lang="en-GB" sz="3200" dirty="0"/>
              <a:t>Themes may oversimplify complex experiences.</a:t>
            </a:r>
          </a:p>
          <a:p>
            <a:pPr lvl="0"/>
            <a:r>
              <a:rPr lang="en-GB" sz="3200" dirty="0"/>
              <a:t>Does not explain causation.</a:t>
            </a:r>
          </a:p>
          <a:p>
            <a:r>
              <a:rPr lang="en-GB" sz="3200" dirty="0"/>
              <a:t>Requires careful reflexivity to reduce bias</a:t>
            </a:r>
          </a:p>
        </p:txBody>
      </p:sp>
    </p:spTree>
    <p:extLst>
      <p:ext uri="{BB962C8B-B14F-4D97-AF65-F5344CB8AC3E}">
        <p14:creationId xmlns:p14="http://schemas.microsoft.com/office/powerpoint/2010/main" val="4206396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DCC33-397D-D7E3-39A2-888A2C4B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Relevance to Counselling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49BDD-8BD9-FCBE-E652-C32F44F53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Thematic Analysis helps counsellors:</a:t>
            </a:r>
          </a:p>
          <a:p>
            <a:pPr lvl="0"/>
            <a:r>
              <a:rPr lang="en-GB" dirty="0"/>
              <a:t>Understand clients' experiences more deeply.</a:t>
            </a:r>
          </a:p>
          <a:p>
            <a:pPr lvl="0"/>
            <a:r>
              <a:rPr lang="en-GB" dirty="0"/>
              <a:t>Reflect on therapeutic practice.</a:t>
            </a:r>
          </a:p>
          <a:p>
            <a:pPr lvl="0"/>
            <a:r>
              <a:rPr lang="en-GB" dirty="0"/>
              <a:t>Evaluate counselling interventions.</a:t>
            </a:r>
          </a:p>
          <a:p>
            <a:pPr lvl="0"/>
            <a:r>
              <a:rPr lang="en-GB" dirty="0"/>
              <a:t>Inform service development and training.</a:t>
            </a:r>
          </a:p>
          <a:p>
            <a:pPr lvl="0"/>
            <a:r>
              <a:rPr lang="en-GB" dirty="0"/>
              <a:t>Contribute to counselling research and evidence-based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38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A4571-B215-C001-1D24-9F0829058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AACE3-D1A2-31FA-901F-14294E80E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6671"/>
            <a:ext cx="10515600" cy="485434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Thematic Analysis is a valuable qualitative method in counselling because it enables researchers and practitioners to identify patterns of meaning in clients' experiences. </a:t>
            </a:r>
          </a:p>
          <a:p>
            <a:r>
              <a:rPr lang="en-GB" sz="3200" dirty="0"/>
              <a:t>By systematically analysing qualitative data, counsellors can gain deeper insights into psychological processes, therapeutic relationships, and the impact of counselling interventions, ultimately enhancing both research and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676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906</Words>
  <Application>Microsoft Office PowerPoint</Application>
  <PresentationFormat>Widescreen</PresentationFormat>
  <Paragraphs>107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Using Thematic Analysis in Counselling</vt:lpstr>
      <vt:lpstr>Qualitative Research</vt:lpstr>
      <vt:lpstr>Ontological Perspective </vt:lpstr>
      <vt:lpstr>Epistemological Perspective </vt:lpstr>
      <vt:lpstr>In Summary</vt:lpstr>
      <vt:lpstr>A simple way to remember the difference is: </vt:lpstr>
      <vt:lpstr>Thematic Analysis (TA)</vt:lpstr>
      <vt:lpstr>How is TA used in Counselling?</vt:lpstr>
      <vt:lpstr>Braun and Clarke's Six-Step Process </vt:lpstr>
      <vt:lpstr>3.  Searching for Themes</vt:lpstr>
      <vt:lpstr>PowerPoint Presentation</vt:lpstr>
      <vt:lpstr>Example in Counselling Research </vt:lpstr>
      <vt:lpstr>Strengths of Thematic Analysis in Counselling </vt:lpstr>
      <vt:lpstr>Limitations of Thematic Analysis </vt:lpstr>
      <vt:lpstr>Relevance to Counselling Practice 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Williams</dc:creator>
  <cp:lastModifiedBy>Andrea Williams</cp:lastModifiedBy>
  <cp:revision>2</cp:revision>
  <dcterms:created xsi:type="dcterms:W3CDTF">2026-10-06T10:47:59Z</dcterms:created>
  <dcterms:modified xsi:type="dcterms:W3CDTF">2026-10-12T15:48:15Z</dcterms:modified>
</cp:coreProperties>
</file>