
<file path=[Content_Types].xml><?xml version="1.0" encoding="utf-8"?>
<Types xmlns="http://schemas.openxmlformats.org/package/2006/content-types">
  <Default Extension="png" ContentType="image/png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67" r:id="rId2"/>
    <p:sldId id="263" r:id="rId3"/>
    <p:sldId id="273" r:id="rId4"/>
    <p:sldId id="274" r:id="rId5"/>
    <p:sldId id="257" r:id="rId6"/>
    <p:sldId id="256" r:id="rId7"/>
    <p:sldId id="271" r:id="rId8"/>
    <p:sldId id="261" r:id="rId9"/>
    <p:sldId id="260" r:id="rId10"/>
    <p:sldId id="269" r:id="rId11"/>
    <p:sldId id="265" r:id="rId12"/>
    <p:sldId id="266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513CA923-D6FA-3F4E-9AF5-9A42337B2A00}">
          <p14:sldIdLst>
            <p14:sldId id="267"/>
            <p14:sldId id="263"/>
            <p14:sldId id="273"/>
            <p14:sldId id="274"/>
          </p14:sldIdLst>
        </p14:section>
        <p14:section name="Sección sin título" id="{5C044B1C-A543-AA49-A5F4-2FA2B36C3690}">
          <p14:sldIdLst>
            <p14:sldId id="257"/>
            <p14:sldId id="256"/>
            <p14:sldId id="271"/>
            <p14:sldId id="261"/>
            <p14:sldId id="260"/>
            <p14:sldId id="269"/>
            <p14:sldId id="265"/>
            <p14:sldId id="266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yriamtayupanta@gmail.com" initials="m" lastIdx="1" clrIdx="0">
    <p:extLst>
      <p:ext uri="{19B8F6BF-5375-455C-9EA6-DF929625EA0E}">
        <p15:presenceInfo xmlns:p15="http://schemas.microsoft.com/office/powerpoint/2012/main" userId="aed2d013c1662e0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94"/>
    <p:restoredTop sz="94697"/>
  </p:normalViewPr>
  <p:slideViewPr>
    <p:cSldViewPr snapToGrid="0" snapToObjects="1">
      <p:cViewPr varScale="1">
        <p:scale>
          <a:sx n="83" d="100"/>
          <a:sy n="83" d="100"/>
        </p:scale>
        <p:origin x="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138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302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236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809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058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7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565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06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431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228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5102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328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0981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107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999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569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915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tiff"/><Relationship Id="rId4" Type="http://schemas.openxmlformats.org/officeDocument/2006/relationships/image" Target="../media/image8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6.tiff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15.tiff"/><Relationship Id="rId11" Type="http://schemas.openxmlformats.org/officeDocument/2006/relationships/image" Target="../media/image20.png"/><Relationship Id="rId5" Type="http://schemas.openxmlformats.org/officeDocument/2006/relationships/image" Target="../media/image14.tiff"/><Relationship Id="rId10" Type="http://schemas.openxmlformats.org/officeDocument/2006/relationships/image" Target="../media/image19.tiff"/><Relationship Id="rId4" Type="http://schemas.openxmlformats.org/officeDocument/2006/relationships/image" Target="../media/image13.tiff"/><Relationship Id="rId9" Type="http://schemas.openxmlformats.org/officeDocument/2006/relationships/image" Target="../media/image18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tiff"/><Relationship Id="rId4" Type="http://schemas.openxmlformats.org/officeDocument/2006/relationships/image" Target="../media/image23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amsung.com/uk/aboutsamsung/vision/philosophy/philosophy-goals/" TargetMode="External"/><Relationship Id="rId2" Type="http://schemas.openxmlformats.org/officeDocument/2006/relationships/hyperlink" Target="https://new.samsung.com/cl/lavadoras-una-historia-de-la-innovacion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samsung.com/sg/support/home-appliances/what-is-q-rator-and-how-does-it-work/" TargetMode="External"/><Relationship Id="rId5" Type="http://schemas.openxmlformats.org/officeDocument/2006/relationships/hyperlink" Target="https://www.samsung.com/?uk/laundry/washer-wf70f5e3w4w/" TargetMode="External"/><Relationship Id="rId4" Type="http://schemas.openxmlformats.org/officeDocument/2006/relationships/hyperlink" Target="https://news.samsung.com/cl/lavadoras-una-historia-de-la-innovacion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xmlns="" id="{FA782586-713A-4A4A-BC5F-604BD8773F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8226" y="161928"/>
            <a:ext cx="9286875" cy="123877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l"/>
            <a:r>
              <a:rPr lang="en-US" b="1" i="1">
                <a:solidFill>
                  <a:schemeClr val="tx1"/>
                </a:solidFill>
              </a:rPr>
              <a:t>Samsung washing machine </a:t>
            </a:r>
          </a:p>
        </p:txBody>
      </p:sp>
      <p:pic>
        <p:nvPicPr>
          <p:cNvPr id="16" name="Picture 16">
            <a:extLst>
              <a:ext uri="{FF2B5EF4-FFF2-40B4-BE49-F238E27FC236}">
                <a16:creationId xmlns:a16="http://schemas.microsoft.com/office/drawing/2014/main" xmlns="" id="{777F1CC8-920A-484D-9314-5A49037A5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3629" y="161928"/>
            <a:ext cx="1555931" cy="1379592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9F96FD6C-9FB2-2946-9214-95706E8C71B6}"/>
              </a:ext>
            </a:extLst>
          </p:cNvPr>
          <p:cNvSpPr txBox="1"/>
          <p:nvPr/>
        </p:nvSpPr>
        <p:spPr>
          <a:xfrm rot="10800000" flipV="1">
            <a:off x="1168226" y="1689418"/>
            <a:ext cx="1069773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b="1" i="1" dirty="0"/>
              <a:t>Student name            Student ID                             Topics </a:t>
            </a:r>
          </a:p>
          <a:p>
            <a:pPr algn="l"/>
            <a:endParaRPr lang="en-US" i="1" dirty="0"/>
          </a:p>
          <a:p>
            <a:pPr algn="l"/>
            <a:r>
              <a:rPr lang="en-US" dirty="0"/>
              <a:t>Keila Vargas.             1906502.         Introduction</a:t>
            </a:r>
            <a:r>
              <a:rPr lang="en-US" dirty="0" smtClean="0"/>
              <a:t>, Background </a:t>
            </a:r>
            <a:r>
              <a:rPr lang="en-US" dirty="0"/>
              <a:t>of the organization </a:t>
            </a:r>
          </a:p>
          <a:p>
            <a:pPr algn="l"/>
            <a:endParaRPr lang="en-US" dirty="0"/>
          </a:p>
          <a:p>
            <a:pPr algn="l"/>
            <a:r>
              <a:rPr lang="en-US" dirty="0"/>
              <a:t>Myriam </a:t>
            </a:r>
            <a:r>
              <a:rPr lang="en-US" dirty="0" err="1"/>
              <a:t>Tayupanta</a:t>
            </a:r>
            <a:r>
              <a:rPr lang="en-US" dirty="0"/>
              <a:t>.    1909629.        Challenges before introduction modern technology,               </a:t>
            </a:r>
          </a:p>
          <a:p>
            <a:pPr lvl="8"/>
            <a:r>
              <a:rPr lang="en-US" dirty="0"/>
              <a:t> </a:t>
            </a:r>
            <a:r>
              <a:rPr lang="en-US" dirty="0">
                <a:solidFill>
                  <a:prstClr val="black"/>
                </a:solidFill>
              </a:rPr>
              <a:t>insights  of modern technology</a:t>
            </a:r>
          </a:p>
          <a:p>
            <a:pPr lvl="8"/>
            <a:endParaRPr lang="en-US" dirty="0"/>
          </a:p>
          <a:p>
            <a:pPr algn="l"/>
            <a:r>
              <a:rPr lang="en-US" dirty="0"/>
              <a:t>Michael Lara               1906503        Impacts Q&amp;A</a:t>
            </a:r>
          </a:p>
          <a:p>
            <a:pPr algn="l"/>
            <a:endParaRPr lang="en-US" dirty="0"/>
          </a:p>
          <a:p>
            <a:pPr algn="l"/>
            <a:endParaRPr lang="en-US" dirty="0"/>
          </a:p>
          <a:p>
            <a:pPr algn="l"/>
            <a:r>
              <a:rPr lang="en-US" dirty="0"/>
              <a:t>Laura Moreno.            1906178         Lessons drawn, Conclusion, references </a:t>
            </a:r>
          </a:p>
          <a:p>
            <a:pPr algn="l"/>
            <a:endParaRPr lang="en-US" dirty="0"/>
          </a:p>
          <a:p>
            <a:pPr algn="l"/>
            <a:r>
              <a:rPr lang="en-US" dirty="0"/>
              <a:t>                               </a:t>
            </a:r>
          </a:p>
          <a:p>
            <a:pPr algn="l"/>
            <a:endParaRPr lang="en-US" dirty="0"/>
          </a:p>
          <a:p>
            <a:pPr algn="l"/>
            <a:r>
              <a:rPr lang="en-US" dirty="0"/>
              <a:t>                                                                     Name of the lecture : Koushik </a:t>
            </a:r>
            <a:r>
              <a:rPr lang="en-US" dirty="0" err="1"/>
              <a:t>Modak</a:t>
            </a:r>
            <a:endParaRPr lang="en-US" dirty="0"/>
          </a:p>
          <a:p>
            <a:pPr algn="l"/>
            <a:r>
              <a:rPr lang="en-US" dirty="0"/>
              <a:t>                                                                     Name of the University : University of </a:t>
            </a:r>
            <a:r>
              <a:rPr lang="en-US" dirty="0" smtClean="0"/>
              <a:t>Wales </a:t>
            </a:r>
            <a:r>
              <a:rPr lang="en-US" dirty="0"/>
              <a:t>Saint David </a:t>
            </a:r>
          </a:p>
          <a:p>
            <a:pPr algn="l"/>
            <a:r>
              <a:rPr lang="en-US" dirty="0"/>
              <a:t>                                                                     Presentation date : Thursday 19</a:t>
            </a:r>
            <a:r>
              <a:rPr lang="en-US" baseline="30000" dirty="0"/>
              <a:t>th</a:t>
            </a:r>
            <a:r>
              <a:rPr lang="en-US" dirty="0"/>
              <a:t> December 2019</a:t>
            </a:r>
          </a:p>
          <a:p>
            <a:pPr algn="l"/>
            <a:endParaRPr lang="en-US" dirty="0"/>
          </a:p>
          <a:p>
            <a:pPr algn="l"/>
            <a:endParaRPr lang="en-US" dirty="0"/>
          </a:p>
          <a:p>
            <a:pPr algn="l"/>
            <a:r>
              <a:rPr lang="en-US" dirty="0"/>
              <a:t>                                               </a:t>
            </a:r>
          </a:p>
          <a:p>
            <a:pPr algn="l"/>
            <a:endParaRPr lang="en-US" dirty="0"/>
          </a:p>
          <a:p>
            <a:pPr algn="l"/>
            <a:endParaRPr lang="en-US" dirty="0"/>
          </a:p>
          <a:p>
            <a:pPr algn="l"/>
            <a:endParaRPr lang="en-US" dirty="0"/>
          </a:p>
          <a:p>
            <a:pPr algn="l"/>
            <a:r>
              <a:rPr lang="en-US" dirty="0"/>
              <a:t>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54055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22FE7EB-C21A-3741-83C6-01B36F35E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0933" y="350083"/>
            <a:ext cx="5882830" cy="679277"/>
          </a:xfrm>
          <a:solidFill>
            <a:schemeClr val="tx1"/>
          </a:solidFill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Samsung washing machine 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8" name="Marcador de contenido 7">
            <a:extLst>
              <a:ext uri="{FF2B5EF4-FFF2-40B4-BE49-F238E27FC236}">
                <a16:creationId xmlns:a16="http://schemas.microsoft.com/office/drawing/2014/main" xmlns="" id="{2124CAE7-8C0A-D349-9499-6D7A88A31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125" y="2112168"/>
            <a:ext cx="5882830" cy="3448049"/>
          </a:xfrm>
        </p:spPr>
        <p:txBody>
          <a:bodyPr>
            <a:normAutofit lnSpcReduction="10000"/>
          </a:bodyPr>
          <a:lstStyle/>
          <a:p>
            <a:pPr algn="just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</a:rPr>
              <a:t>Samsung was founded as a Food exporter to  China by Lee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Byung-Chull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</a:rPr>
              <a:t> (1938) in Korea, </a:t>
            </a:r>
            <a:r>
              <a:rPr lang="en-US" dirty="0" smtClean="0">
                <a:solidFill>
                  <a:schemeClr val="tx1"/>
                </a:solidFill>
                <a:latin typeface="Arial" panose="020B0604020202020204" pitchFamily="34" charset="0"/>
              </a:rPr>
              <a:t>Taegu;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</a:rPr>
              <a:t>After Korea war samsung go into other business including life insurance and </a:t>
            </a:r>
            <a:r>
              <a:rPr lang="en-US" dirty="0" smtClean="0">
                <a:solidFill>
                  <a:schemeClr val="tx1"/>
                </a:solidFill>
                <a:latin typeface="Arial" panose="020B0604020202020204" pitchFamily="34" charset="0"/>
              </a:rPr>
              <a:t>textiles; 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</a:rPr>
              <a:t> In 1969  electronics industry   began to export home electronics products </a:t>
            </a:r>
            <a:r>
              <a:rPr lang="en-US" dirty="0" smtClean="0">
                <a:solidFill>
                  <a:schemeClr val="tx1"/>
                </a:solidFill>
                <a:latin typeface="Arial" panose="020B0604020202020204" pitchFamily="34" charset="0"/>
              </a:rPr>
              <a:t>Oversea; 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</a:rPr>
              <a:t>Washing machines innovation each year with objective to make our life easy cut washing time and energy </a:t>
            </a:r>
            <a:r>
              <a:rPr lang="en-US" dirty="0" smtClean="0">
                <a:solidFill>
                  <a:schemeClr val="tx1"/>
                </a:solidFill>
                <a:latin typeface="Arial" panose="020B0604020202020204" pitchFamily="34" charset="0"/>
              </a:rPr>
              <a:t>usage;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</a:rPr>
              <a:t>Samsung began number one spot in Korea Market into technology and the wide </a:t>
            </a:r>
            <a:r>
              <a:rPr lang="en-US" dirty="0" smtClean="0">
                <a:solidFill>
                  <a:schemeClr val="tx1"/>
                </a:solidFill>
                <a:latin typeface="Arial" panose="020B0604020202020204" pitchFamily="34" charset="0"/>
              </a:rPr>
              <a:t>range. 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endParaRPr lang="es-ES" dirty="0"/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xmlns="" id="{33D3E840-7841-5F42-9676-E9BDAF577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5325" y="4361656"/>
            <a:ext cx="2111373" cy="211137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xmlns="" id="{4235ED2A-B799-1F49-8787-B7E302605E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3247" y="1821657"/>
            <a:ext cx="2714592" cy="1803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220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D95B4F1-61C5-5147-AA49-60A0C513D96D}"/>
              </a:ext>
            </a:extLst>
          </p:cNvPr>
          <p:cNvSpPr txBox="1"/>
          <p:nvPr/>
        </p:nvSpPr>
        <p:spPr>
          <a:xfrm>
            <a:off x="323762" y="1351623"/>
            <a:ext cx="9272675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AIM : - Achieve annual sales of $400Billion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leader for nine consecutive years </a:t>
            </a:r>
          </a:p>
          <a:p>
            <a:pPr marL="0" indent="0" algn="just">
              <a:buNone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- Samsung made an operation profit of</a:t>
            </a:r>
          </a:p>
          <a:p>
            <a:pPr marL="0" indent="0" algn="just">
              <a:buNone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$13.3Billion on sales of $52.1Billion</a:t>
            </a:r>
          </a:p>
          <a:p>
            <a:pPr marL="0" indent="0" algn="just">
              <a:buNone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just">
              <a:buNone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OBJETIVES : Putting overall brand Value of</a:t>
            </a:r>
          </a:p>
          <a:p>
            <a:pPr marL="0" indent="0" algn="just">
              <a:buNone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Samsung electronic among the top </a:t>
            </a:r>
          </a:p>
          <a:p>
            <a:pPr marL="0" indent="0" algn="just">
              <a:buNone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five  in the world.       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DB0CA53-BB41-7542-B210-7D66AE812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762" y="193110"/>
            <a:ext cx="4393584" cy="1112048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AIM AND OBJECTIVES </a:t>
            </a: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endParaRPr lang="es-ES" sz="3200" dirty="0">
              <a:solidFill>
                <a:schemeClr val="bg1"/>
              </a:solidFill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3E8216DC-F2BF-A749-AAB6-126CF1B66A85}"/>
              </a:ext>
            </a:extLst>
          </p:cNvPr>
          <p:cNvSpPr txBox="1">
            <a:spLocks/>
          </p:cNvSpPr>
          <p:nvPr/>
        </p:nvSpPr>
        <p:spPr>
          <a:xfrm>
            <a:off x="3146352" y="4297348"/>
            <a:ext cx="4533506" cy="540159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t">
            <a:normAutofit fontScale="90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>
                <a:solidFill>
                  <a:schemeClr val="bg1"/>
                </a:solidFill>
              </a:rPr>
              <a:t>MISSION AND </a:t>
            </a:r>
            <a:r>
              <a:rPr lang="en-US" b="1" dirty="0" smtClean="0">
                <a:solidFill>
                  <a:schemeClr val="bg1"/>
                </a:solidFill>
              </a:rPr>
              <a:t>VISION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A543B16F-ED3B-0148-8A6F-4E3E1A3F035C}"/>
              </a:ext>
            </a:extLst>
          </p:cNvPr>
          <p:cNvSpPr txBox="1"/>
          <p:nvPr/>
        </p:nvSpPr>
        <p:spPr>
          <a:xfrm>
            <a:off x="2812651" y="5098018"/>
            <a:ext cx="637897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Mission 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Human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technological  resources 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             - Quality consumer electronics and services </a:t>
            </a:r>
          </a:p>
          <a:p>
            <a:pPr algn="just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Vision :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Innovative technologies products 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          - Contribute with Societal improvement. 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xmlns="" id="{5EAA8E54-886B-2640-B3B2-BE6C583377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3105" y="598288"/>
            <a:ext cx="5794536" cy="3010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245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910542E-0630-6242-B949-A7D17A2792C0}"/>
              </a:ext>
            </a:extLst>
          </p:cNvPr>
          <p:cNvSpPr txBox="1"/>
          <p:nvPr/>
        </p:nvSpPr>
        <p:spPr>
          <a:xfrm>
            <a:off x="2877740" y="2782669"/>
            <a:ext cx="3746622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Current status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EF7765F-031C-FE4F-B669-EBEFA783B308}"/>
              </a:ext>
            </a:extLst>
          </p:cNvPr>
          <p:cNvSpPr txBox="1"/>
          <p:nvPr/>
        </p:nvSpPr>
        <p:spPr>
          <a:xfrm>
            <a:off x="589557" y="4101585"/>
            <a:ext cx="800100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/>
              <a:t>Semiconductor market  and the strong growth potential in 5G 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/>
              <a:t>A wide range of Electronics products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/>
              <a:t>Performance slow revenue was down 4 percent On smartphones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/>
              <a:t>Highly competitive Against apple Ans Google.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04E67DB-2062-7846-BD16-A5A055D70BE6}"/>
              </a:ext>
            </a:extLst>
          </p:cNvPr>
          <p:cNvSpPr txBox="1"/>
          <p:nvPr/>
        </p:nvSpPr>
        <p:spPr>
          <a:xfrm rot="10800000" flipV="1">
            <a:off x="2974456" y="193917"/>
            <a:ext cx="3566562" cy="64633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</a:rPr>
              <a:t>Purpose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1E446FB-6F82-2840-A93F-3EBACD381250}"/>
              </a:ext>
            </a:extLst>
          </p:cNvPr>
          <p:cNvSpPr txBox="1"/>
          <p:nvPr/>
        </p:nvSpPr>
        <p:spPr>
          <a:xfrm>
            <a:off x="589557" y="1055785"/>
            <a:ext cx="833636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b="1" dirty="0">
              <a:solidFill>
                <a:srgbClr val="FF00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/>
              <a:t>Be innovate in each electronic product  Without have any direct contact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/>
              <a:t>Create more ecology machines to reduce damage pollution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/>
              <a:t>Provide customer satisfaction. 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359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2" grpId="0" animBg="1"/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F6CE282-B632-2E4A-9147-2BAF45942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621" y="816638"/>
            <a:ext cx="8596668" cy="425570"/>
          </a:xfrm>
          <a:noFill/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highlight>
                  <a:srgbClr val="000000"/>
                </a:highlight>
              </a:rPr>
              <a:t>CHALLENGES BEFORE INTRODUCING MODERN TECHNOLOGY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F8EEA915-E5FE-A747-8935-F429651F0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6515" y="2535949"/>
            <a:ext cx="8745414" cy="4517994"/>
          </a:xfrm>
        </p:spPr>
        <p:txBody>
          <a:bodyPr>
            <a:normAutofit/>
          </a:bodyPr>
          <a:lstStyle/>
          <a:p>
            <a:pPr algn="just">
              <a:buFont typeface="+mj-lt"/>
              <a:buAutoNum type="alphaUcPeriod"/>
            </a:pP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NOT WAS VERY EFFICIENT</a:t>
            </a:r>
          </a:p>
          <a:p>
            <a:pPr algn="just">
              <a:buFont typeface="+mj-lt"/>
              <a:buAutoNum type="alphaUcPeriod"/>
            </a:pP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lphaUcPeriod"/>
            </a:pP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THEY DIDN’T HAVE WIFI </a:t>
            </a:r>
          </a:p>
          <a:p>
            <a:pPr algn="just">
              <a:buFont typeface="+mj-lt"/>
              <a:buAutoNum type="alphaUcPeriod"/>
            </a:pP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lphaUcPeriod"/>
            </a:pP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ONCE YOU STARTED, YOU COULDN’T OPEN THE DOOR </a:t>
            </a:r>
          </a:p>
          <a:p>
            <a:pPr algn="just">
              <a:buFont typeface="+mj-lt"/>
              <a:buAutoNum type="alphaUcPeriod"/>
            </a:pP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lphaUcPeriod"/>
            </a:pPr>
            <a:r>
              <a:rPr lang="es-ES" b="1" dirty="0"/>
              <a:t>RETAIN THE 1ST POSITION</a:t>
            </a:r>
          </a:p>
          <a:p>
            <a:pPr algn="just">
              <a:buFont typeface="+mj-lt"/>
              <a:buAutoNum type="alphaUcPeriod"/>
            </a:pPr>
            <a:endParaRPr lang="es-ES" b="1" dirty="0"/>
          </a:p>
          <a:p>
            <a:pPr algn="just">
              <a:buFont typeface="+mj-lt"/>
              <a:buAutoNum type="alphaUcPeriod"/>
            </a:pPr>
            <a:r>
              <a:rPr lang="es-ES" b="1" dirty="0"/>
              <a:t>HAVE TRAINNING PEOPLE</a:t>
            </a:r>
          </a:p>
          <a:p>
            <a:pPr marL="0" indent="0" algn="just">
              <a:buNone/>
            </a:pPr>
            <a:endParaRPr lang="es-ES" b="1" dirty="0"/>
          </a:p>
          <a:p>
            <a:pPr algn="just">
              <a:buFont typeface="+mj-lt"/>
              <a:buAutoNum type="alphaUcPeriod"/>
            </a:pPr>
            <a:endParaRPr lang="es-ES" dirty="0"/>
          </a:p>
          <a:p>
            <a:pPr algn="just">
              <a:buFont typeface="+mj-lt"/>
              <a:buAutoNum type="alphaUcPeriod"/>
            </a:pPr>
            <a:endParaRPr lang="es-ES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69D6C253-0DCD-6B45-9E3C-9595CB92C3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2921000"/>
            <a:ext cx="1981200" cy="1016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effectLst>
            <a:glow>
              <a:schemeClr val="accent1">
                <a:alpha val="64000"/>
              </a:schemeClr>
            </a:glow>
            <a:softEdge rad="1270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A6A7E9A4-EC19-1646-B182-80F610ED85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4985" y="3827391"/>
            <a:ext cx="1460500" cy="1384300"/>
          </a:xfrm>
          <a:prstGeom prst="rect">
            <a:avLst/>
          </a:prstGeom>
          <a:effectLst>
            <a:glow rad="127000">
              <a:schemeClr val="bg1">
                <a:alpha val="58000"/>
              </a:schemeClr>
            </a:glow>
            <a:softEdge rad="1524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336B6B0C-F4D0-CE49-8430-9FF671BF2B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8085" y="4519541"/>
            <a:ext cx="1422400" cy="1422400"/>
          </a:xfrm>
          <a:prstGeom prst="rect">
            <a:avLst/>
          </a:prstGeom>
          <a:effectLst>
            <a:glow rad="127000">
              <a:schemeClr val="bg1">
                <a:alpha val="64000"/>
              </a:schemeClr>
            </a:glow>
            <a:softEdge rad="16510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835D0E7A-F870-A44C-B401-B2CD36742C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7795" y="5246860"/>
            <a:ext cx="1422400" cy="1422400"/>
          </a:xfrm>
          <a:prstGeom prst="rect">
            <a:avLst/>
          </a:prstGeom>
          <a:effectLst>
            <a:glow rad="127000">
              <a:schemeClr val="bg1">
                <a:alpha val="63000"/>
              </a:schemeClr>
            </a:glow>
            <a:softEdge rad="152400"/>
          </a:effectLst>
        </p:spPr>
      </p:pic>
    </p:spTree>
    <p:extLst>
      <p:ext uri="{BB962C8B-B14F-4D97-AF65-F5344CB8AC3E}">
        <p14:creationId xmlns:p14="http://schemas.microsoft.com/office/powerpoint/2010/main" val="1160219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0"/>
                            </p:stCondLst>
                            <p:childTnLst>
                              <p:par>
                                <p:cTn id="4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500"/>
                            </p:stCondLst>
                            <p:childTnLst>
                              <p:par>
                                <p:cTn id="5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0FD10FBD-46E9-1646-B752-FCD395589E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6863" y="1337999"/>
            <a:ext cx="4411582" cy="4352923"/>
          </a:xfrm>
        </p:spPr>
        <p:txBody>
          <a:bodyPr>
            <a:normAutofit lnSpcReduction="10000"/>
          </a:bodyPr>
          <a:lstStyle/>
          <a:p>
            <a:pPr algn="just"/>
            <a:r>
              <a:rPr lang="es-E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DEFINITION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Connect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devices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wifi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application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washing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machine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Having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intelligent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options</a:t>
            </a:r>
            <a:endParaRPr 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dirty="0">
              <a:solidFill>
                <a:schemeClr val="tx1"/>
              </a:solidFill>
            </a:endParaRPr>
          </a:p>
          <a:p>
            <a:endParaRPr lang="es-ES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137C1890-EDAC-D24F-B91C-A2AAE4C0D0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81939" y="1798627"/>
            <a:ext cx="6204563" cy="3892295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10000"/>
              </a:lnSpc>
            </a:pPr>
            <a:endParaRPr lang="es-E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Wash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spin in 2 </a:t>
            </a:r>
            <a:r>
              <a:rPr lang="es-ES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drums</a:t>
            </a: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separate</a:t>
            </a:r>
            <a:endParaRPr 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Wash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spin in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same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drum</a:t>
            </a:r>
            <a:endParaRPr 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Front </a:t>
            </a:r>
            <a:r>
              <a:rPr lang="es-ES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loading</a:t>
            </a: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</a:t>
            </a: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facility</a:t>
            </a: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use </a:t>
            </a:r>
            <a:r>
              <a:rPr lang="es-ES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</a:t>
            </a: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temperatura</a:t>
            </a:r>
          </a:p>
          <a:p>
            <a:pPr marL="285750" indent="-28575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Improving</a:t>
            </a: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washing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ECoBubble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technology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(Samsung.com,2019)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8D627102-FB70-5441-BD3D-C4CBF79259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5592" y="2087560"/>
            <a:ext cx="1739900" cy="1155700"/>
          </a:xfrm>
          <a:prstGeom prst="rect">
            <a:avLst/>
          </a:prstGeom>
          <a:effectLst>
            <a:softEdge rad="1016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F556F602-8672-CA45-BF7F-D3DBF03080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2488" y="3975750"/>
            <a:ext cx="1257931" cy="1109939"/>
          </a:xfrm>
          <a:prstGeom prst="rect">
            <a:avLst/>
          </a:prstGeom>
          <a:effectLst>
            <a:glow rad="127000">
              <a:schemeClr val="bg1"/>
            </a:glow>
            <a:softEdge rad="1651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970D1973-6830-C842-AA01-F9E369A4B5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8006" y="5288887"/>
            <a:ext cx="1724074" cy="1447200"/>
          </a:xfrm>
          <a:prstGeom prst="rect">
            <a:avLst/>
          </a:prstGeom>
          <a:effectLst>
            <a:softEdge rad="38100"/>
          </a:effectLst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BD6D4686-4982-434E-9532-B7E095C75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484" y="374530"/>
            <a:ext cx="8596668" cy="425570"/>
          </a:xfrm>
          <a:noFill/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highlight>
                  <a:srgbClr val="000000"/>
                </a:highlight>
              </a:rPr>
              <a:t>INSIGHTS OF MODERN TECHNOLOGY</a:t>
            </a:r>
          </a:p>
        </p:txBody>
      </p:sp>
    </p:spTree>
    <p:extLst>
      <p:ext uri="{BB962C8B-B14F-4D97-AF65-F5344CB8AC3E}">
        <p14:creationId xmlns:p14="http://schemas.microsoft.com/office/powerpoint/2010/main" val="2406469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500"/>
                            </p:stCondLst>
                            <p:childTnLst>
                              <p:par>
                                <p:cTn id="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500"/>
                            </p:stCondLst>
                            <p:childTnLst>
                              <p:par>
                                <p:cTn id="5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xmlns="" id="{624005BB-1790-2B4E-A317-5544B0505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9560" y="248368"/>
            <a:ext cx="2875402" cy="925035"/>
          </a:xfrm>
        </p:spPr>
        <p:txBody>
          <a:bodyPr>
            <a:normAutofit fontScale="90000"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6000" dirty="0">
                <a:solidFill>
                  <a:schemeClr val="bg1"/>
                </a:solidFill>
                <a:highlight>
                  <a:srgbClr val="000000"/>
                </a:highlight>
              </a:rPr>
              <a:t>MODELS</a:t>
            </a:r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xmlns="" id="{04B63F3C-AADD-7B42-98A8-54821987FE9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/>
          <a:srcRect l="5360" r="17794"/>
          <a:stretch/>
        </p:blipFill>
        <p:spPr>
          <a:xfrm>
            <a:off x="6061381" y="1056719"/>
            <a:ext cx="2137408" cy="15680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8C2CD64E-040A-E945-929B-A9A0922110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74962" y="240120"/>
            <a:ext cx="2187402" cy="366166"/>
          </a:xfrm>
        </p:spPr>
        <p:txBody>
          <a:bodyPr>
            <a:noAutofit/>
          </a:bodyPr>
          <a:lstStyle/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2018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QDrive</a:t>
            </a: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xmlns="" id="{4C8F684C-CD0E-8F49-8A13-29F093DB7F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3134" y="118533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xmlns="" id="{7DE745FA-B11D-8741-9D3C-F2F9DA74BD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46266" y="45481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BA9E5CE7-36F6-8E41-B776-8D2B58DF1C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040" y="2563188"/>
            <a:ext cx="1724048" cy="28351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17E61DE3-87D9-4040-8122-BDE749B640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0262" y="1844232"/>
            <a:ext cx="1986599" cy="19865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xmlns="" id="{965F5AA9-6858-534B-AE43-0A697CC156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6711" y="212350"/>
            <a:ext cx="3347979" cy="16318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xmlns="" id="{6613036C-CFDB-AB4D-8F15-728A68667EA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4585"/>
          <a:stretch/>
        </p:blipFill>
        <p:spPr>
          <a:xfrm>
            <a:off x="10229337" y="923549"/>
            <a:ext cx="1654350" cy="15136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xmlns="" id="{BBFB943C-21D8-6344-A9B1-064107463F4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6923" r="11056"/>
          <a:stretch/>
        </p:blipFill>
        <p:spPr>
          <a:xfrm>
            <a:off x="8409006" y="792059"/>
            <a:ext cx="1565462" cy="19214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xmlns="" id="{C050B8C0-06D1-B94B-A23D-2D76CF2F919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54399" y="3990255"/>
            <a:ext cx="2132462" cy="212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7" name="Elementos multimedia en línea 7" descr="Mi película - Pequeño.mov">
            <a:hlinkClick r:id="" action="ppaction://media"/>
            <a:extLst>
              <a:ext uri="{FF2B5EF4-FFF2-40B4-BE49-F238E27FC236}">
                <a16:creationId xmlns:a16="http://schemas.microsoft.com/office/drawing/2014/main" xmlns="" id="{B8C823F3-2447-B048-9482-A8063882991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40512" y="3163940"/>
            <a:ext cx="4865688" cy="272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113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8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59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</p:childTnLst>
        </p:cTn>
      </p:par>
    </p:tnLst>
    <p:bldLst>
      <p:bldP spid="5" grpId="0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89C948A-930D-D043-A22A-521830861615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ctr"/>
            <a:r>
              <a:rPr lang="es-ES" dirty="0">
                <a:solidFill>
                  <a:schemeClr val="bg1"/>
                </a:solidFill>
                <a:highlight>
                  <a:srgbClr val="000000"/>
                </a:highlight>
              </a:rPr>
              <a:t>IMPORTANCE OF MODERN WASHING MACHINE TECHNOLOGY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46367331-A4B0-4E47-AC16-1B893A0D7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13169" y="2092960"/>
            <a:ext cx="7635631" cy="3901440"/>
          </a:xfrm>
        </p:spPr>
        <p:txBody>
          <a:bodyPr/>
          <a:lstStyle/>
          <a:p>
            <a:pPr marL="285750" indent="-285750" algn="just">
              <a:buFont typeface="Wingdings" pitchFamily="2" charset="2"/>
              <a:buChar char="Ø"/>
            </a:pP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Give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user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comfort </a:t>
            </a:r>
          </a:p>
          <a:p>
            <a:pPr marL="285750" indent="-285750" algn="just">
              <a:buFont typeface="Wingdings" pitchFamily="2" charset="2"/>
              <a:buChar char="Ø"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itchFamily="2" charset="2"/>
              <a:buChar char="Ø"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itchFamily="2" charset="2"/>
              <a:buChar char="Ø"/>
            </a:pP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differentiate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competence 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itchFamily="2" charset="2"/>
              <a:buChar char="Ø"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itchFamily="2" charset="2"/>
              <a:buChar char="Ø"/>
            </a:pP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Give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customers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variety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itchFamily="2" charset="2"/>
              <a:buChar char="Ø"/>
            </a:pP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itchFamily="2" charset="2"/>
              <a:buChar char="Ø"/>
            </a:pP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New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innovations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are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essential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otherwise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be </a:t>
            </a:r>
            <a:r>
              <a:rPr lang="es-E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obsolete</a:t>
            </a:r>
            <a:endParaRPr lang="es-ES" sz="20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F2A96203-8CC2-3046-8260-6C5156169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100" y="2273300"/>
            <a:ext cx="1739900" cy="11557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DDBBC9A0-4CC2-2849-A467-19E571629F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7005"/>
          <a:stretch/>
        </p:blipFill>
        <p:spPr>
          <a:xfrm>
            <a:off x="8924925" y="3429000"/>
            <a:ext cx="1739900" cy="2291190"/>
          </a:xfrm>
          <a:prstGeom prst="rect">
            <a:avLst/>
          </a:prstGeom>
          <a:effectLst>
            <a:glow rad="127000">
              <a:schemeClr val="bg1"/>
            </a:glow>
            <a:softEdge rad="3683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xmlns="" id="{8CB6253A-ED22-C145-AD68-6D45B5675C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7274" y="3763775"/>
            <a:ext cx="1841500" cy="1104900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xmlns="" id="{3FA4730F-0F32-654A-B83F-C04495B726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038" y="5359400"/>
            <a:ext cx="1270000" cy="1270000"/>
          </a:xfrm>
          <a:prstGeom prst="rect">
            <a:avLst/>
          </a:prstGeom>
          <a:effectLst>
            <a:glow rad="127000">
              <a:schemeClr val="bg1"/>
            </a:glow>
            <a:softEdge rad="139700"/>
          </a:effectLst>
        </p:spPr>
      </p:pic>
    </p:spTree>
    <p:extLst>
      <p:ext uri="{BB962C8B-B14F-4D97-AF65-F5344CB8AC3E}">
        <p14:creationId xmlns:p14="http://schemas.microsoft.com/office/powerpoint/2010/main" val="1225883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500"/>
                            </p:stCondLst>
                            <p:childTnLst>
                              <p:par>
                                <p:cTn id="5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C171EB3-BED8-4C42-9E40-6AD873FB4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049" y="528507"/>
            <a:ext cx="8596668" cy="576262"/>
          </a:xfrm>
          <a:solidFill>
            <a:schemeClr val="tx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highlight>
                  <a:srgbClr val="000000"/>
                </a:highlight>
              </a:rPr>
              <a:t>IMPACT OF THE MODERN TECHNOLOGY</a:t>
            </a:r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xmlns="" id="{2BFA77B8-C130-5B42-B76D-0C1E4A629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745" y="1784614"/>
            <a:ext cx="3680267" cy="800100"/>
          </a:xfrm>
          <a:noFill/>
          <a:ln>
            <a:noFill/>
          </a:ln>
        </p:spPr>
        <p:txBody>
          <a:bodyPr/>
          <a:lstStyle/>
          <a:p>
            <a:pPr algn="ctr"/>
            <a:r>
              <a:rPr lang="es-ES" b="1" dirty="0">
                <a:ln>
                  <a:solidFill>
                    <a:schemeClr val="accent1"/>
                  </a:solidFill>
                </a:ln>
                <a:solidFill>
                  <a:schemeClr val="accent2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ADVANTAGES</a:t>
            </a:r>
          </a:p>
          <a:p>
            <a:pPr algn="ctr"/>
            <a:endParaRPr lang="es-ES" b="1" dirty="0">
              <a:ln>
                <a:solidFill>
                  <a:schemeClr val="accent1"/>
                </a:solidFill>
              </a:ln>
              <a:solidFill>
                <a:schemeClr val="accent2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xmlns="" id="{386268C2-91C9-B04F-B11D-01B56F9FE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5745" y="2394214"/>
            <a:ext cx="4185623" cy="3304117"/>
          </a:xfrm>
        </p:spPr>
        <p:txBody>
          <a:bodyPr>
            <a:noAutofit/>
          </a:bodyPr>
          <a:lstStyle/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Q-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rator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smart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technology</a:t>
            </a: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Saving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water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Take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care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clothe</a:t>
            </a: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Reduce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laundry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time</a:t>
            </a:r>
          </a:p>
          <a:p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Program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laundry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(app)</a:t>
            </a:r>
          </a:p>
          <a:p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Remember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yor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wash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cycle</a:t>
            </a: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Homecare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wizzard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Lots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models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adaptaded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everyone</a:t>
            </a: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Less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noisy</a:t>
            </a: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Add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forgotten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clothes</a:t>
            </a: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xmlns="" id="{7F967C84-6766-DB44-9BCE-D0FD5DB930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88383" y="1496483"/>
            <a:ext cx="4185618" cy="576262"/>
          </a:xfrm>
        </p:spPr>
        <p:txBody>
          <a:bodyPr/>
          <a:lstStyle/>
          <a:p>
            <a:pPr algn="ctr"/>
            <a:r>
              <a:rPr lang="es-ES" b="1" dirty="0">
                <a:ln>
                  <a:solidFill>
                    <a:schemeClr val="accent1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DISADVANTAGES</a:t>
            </a:r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xmlns="" id="{9AEE0471-39AF-ED46-B462-538B88A22F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8484" y="2731290"/>
            <a:ext cx="4455666" cy="3304117"/>
          </a:xfrm>
        </p:spPr>
        <p:txBody>
          <a:bodyPr>
            <a:normAutofit/>
          </a:bodyPr>
          <a:lstStyle/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Price</a:t>
            </a:r>
          </a:p>
          <a:p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Fail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network</a:t>
            </a: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Don’t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privacy</a:t>
            </a: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Updating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b="1" dirty="0" err="1">
                <a:latin typeface="Arial" panose="020B0604020202020204" pitchFamily="34" charset="0"/>
                <a:cs typeface="Arial" panose="020B0604020202020204" pitchFamily="34" charset="0"/>
              </a:rPr>
              <a:t>application</a:t>
            </a:r>
            <a:endParaRPr 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338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build="p"/>
      <p:bldP spid="7" grpId="0" build="p"/>
      <p:bldP spid="8" grpId="0" build="p"/>
      <p:bldP spid="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193D46C-FF74-C14B-ACC0-717D4B5E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04850"/>
          </a:xfrm>
        </p:spPr>
        <p:txBody>
          <a:bodyPr/>
          <a:lstStyle/>
          <a:p>
            <a:pPr algn="ctr"/>
            <a:r>
              <a:rPr lang="es-ES" dirty="0">
                <a:solidFill>
                  <a:schemeClr val="bg1"/>
                </a:solidFill>
                <a:highlight>
                  <a:srgbClr val="000000"/>
                </a:highlight>
              </a:rPr>
              <a:t>LESSONS DRAWN FROM THE CASE STUDY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9B5E2339-D1E6-6846-A32B-EE6815261A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0298" y="2108595"/>
            <a:ext cx="8711143" cy="330411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2000" dirty="0" smtClean="0"/>
              <a:t>Not being afraid of changing the original nature of your business.</a:t>
            </a:r>
          </a:p>
          <a:p>
            <a:pPr>
              <a:lnSpc>
                <a:spcPct val="150000"/>
              </a:lnSpc>
            </a:pPr>
            <a:r>
              <a:rPr lang="en-GB" sz="2000" dirty="0" smtClean="0"/>
              <a:t>Supporting the  customers with </a:t>
            </a:r>
            <a:r>
              <a:rPr lang="en-GB" sz="2000" smtClean="0"/>
              <a:t>trained employer.</a:t>
            </a:r>
            <a:endParaRPr lang="en-GB" sz="2000" dirty="0" smtClean="0"/>
          </a:p>
          <a:p>
            <a:pPr>
              <a:lnSpc>
                <a:spcPct val="150000"/>
              </a:lnSpc>
            </a:pPr>
            <a:r>
              <a:rPr lang="en-GB" sz="2000" dirty="0" smtClean="0"/>
              <a:t>Investing in a good device for a long using life.</a:t>
            </a:r>
          </a:p>
          <a:p>
            <a:pPr>
              <a:lnSpc>
                <a:spcPct val="150000"/>
              </a:lnSpc>
            </a:pPr>
            <a:r>
              <a:rPr lang="en-GB" sz="2000" dirty="0" smtClean="0"/>
              <a:t>The company success depends upon adaptability to the environment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43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E7BE8C1-1D37-144E-B508-FABF49E98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4740" y="669891"/>
            <a:ext cx="2799396" cy="576262"/>
          </a:xfrm>
        </p:spPr>
        <p:txBody>
          <a:bodyPr>
            <a:normAutofit fontScale="90000"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highlight>
                  <a:srgbClr val="000000"/>
                </a:highlight>
              </a:rPr>
              <a:t>CONCLUSION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1099F94D-F346-A545-B9E2-C18170A70F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5122" y="1833270"/>
            <a:ext cx="7464212" cy="3304117"/>
          </a:xfrm>
        </p:spPr>
        <p:txBody>
          <a:bodyPr>
            <a:noAutofit/>
          </a:bodyPr>
          <a:lstStyle/>
          <a:p>
            <a:pPr algn="just"/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Being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step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front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other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sellers</a:t>
            </a: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Being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closer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customers</a:t>
            </a: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Outperforming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technological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issues</a:t>
            </a: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Facing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disadvantages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transforming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groundbreaking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devices</a:t>
            </a: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Transforming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their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devices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in primordial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needs</a:t>
            </a: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137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6283086-5940-1245-B522-4FABE96E2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63192"/>
          </a:xfrm>
        </p:spPr>
        <p:txBody>
          <a:bodyPr/>
          <a:lstStyle/>
          <a:p>
            <a:pPr algn="ctr"/>
            <a:r>
              <a:rPr lang="es-ES" dirty="0">
                <a:solidFill>
                  <a:schemeClr val="bg1"/>
                </a:solidFill>
                <a:highlight>
                  <a:srgbClr val="000000"/>
                </a:highlight>
              </a:rPr>
              <a:t>REFERENCES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7511F31D-E63F-EF41-9A49-949B89B568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0339" y="2074053"/>
            <a:ext cx="10991322" cy="3511155"/>
          </a:xfrm>
        </p:spPr>
        <p:txBody>
          <a:bodyPr>
            <a:normAutofit fontScale="70000" lnSpcReduction="20000"/>
          </a:bodyPr>
          <a:lstStyle/>
          <a:p>
            <a:pPr algn="just">
              <a:buFont typeface="Wingdings" pitchFamily="2" charset="2"/>
              <a:buChar char="Ø"/>
            </a:pPr>
            <a:r>
              <a:rPr lang="es-ES" sz="19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Samsung (2019</a:t>
            </a:r>
            <a:r>
              <a:rPr lang="es-ES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s-ES" sz="1900" b="1" i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Homepage</a:t>
            </a:r>
            <a:r>
              <a:rPr lang="es-ES" sz="1900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[Online] </a:t>
            </a:r>
            <a:endParaRPr lang="es-ES" sz="1900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es-ES" sz="19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Available</a:t>
            </a:r>
            <a:r>
              <a:rPr lang="es-ES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 : </a:t>
            </a:r>
            <a:r>
              <a:rPr lang="es-ES" sz="1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https://new.Samsung.com/cl/lavadoras-una-historia-de-la-innovacion</a:t>
            </a:r>
            <a:endParaRPr lang="es-ES" sz="19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es-ES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ES" sz="1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9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Accessed</a:t>
            </a:r>
            <a:r>
              <a:rPr lang="es-ES" sz="1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20th </a:t>
            </a:r>
            <a:r>
              <a:rPr lang="es-ES" sz="19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November</a:t>
            </a:r>
            <a:r>
              <a:rPr lang="es-ES" sz="1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s-ES" sz="1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85750" algn="just">
              <a:buFont typeface="Wingdings" pitchFamily="2" charset="2"/>
              <a:buChar char="Ø"/>
            </a:pPr>
            <a:r>
              <a:rPr lang="es-ES" sz="19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Samsung’s</a:t>
            </a:r>
            <a:r>
              <a:rPr lang="es-ES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9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Philosophy</a:t>
            </a:r>
            <a:r>
              <a:rPr lang="es-ES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s-ES" sz="19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Goals</a:t>
            </a:r>
            <a:r>
              <a:rPr lang="es-ES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(2019) </a:t>
            </a:r>
            <a:r>
              <a:rPr lang="es-ES" sz="19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s-ES" sz="19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9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es-ES" sz="19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9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promised</a:t>
            </a:r>
            <a:endParaRPr lang="es-ES" sz="19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es-ES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Available</a:t>
            </a:r>
            <a:r>
              <a:rPr lang="es-E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at: </a:t>
            </a:r>
            <a:r>
              <a:rPr lang="en-GB" sz="19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https://www.samsung.com/uk/aboutsamsung/vision/philosophy/philosophy-goals/</a:t>
            </a:r>
            <a:endParaRPr lang="en-GB" sz="19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es-ES" sz="1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ES" sz="19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Accessed</a:t>
            </a:r>
            <a:r>
              <a:rPr lang="es-ES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s-ES" sz="1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10th </a:t>
            </a:r>
            <a:r>
              <a:rPr lang="es-ES" sz="19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November</a:t>
            </a:r>
            <a:r>
              <a:rPr lang="es-ES" sz="1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es-ES" sz="19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s-ES" sz="19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Washing</a:t>
            </a:r>
            <a:r>
              <a:rPr lang="es-ES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machine a </a:t>
            </a:r>
            <a:r>
              <a:rPr lang="es-ES" sz="19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history</a:t>
            </a:r>
            <a:r>
              <a:rPr lang="es-ES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es-ES" sz="19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innovation</a:t>
            </a:r>
            <a:endParaRPr lang="es-ES" sz="19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es-ES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Available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at:</a:t>
            </a:r>
            <a:r>
              <a:rPr lang="en-GB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lang="en-GB" sz="17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</a:t>
            </a:r>
            <a:r>
              <a:rPr lang="en-GB" sz="17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://www.Samsung.com?uk/laundry/washer-wf70f5e3w4w/</a:t>
            </a:r>
            <a:r>
              <a:rPr lang="en-GB" sz="17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1" algn="just">
              <a:buFont typeface="Wingdings" pitchFamily="2" charset="2"/>
              <a:buChar char="Ø"/>
            </a:pPr>
            <a:r>
              <a:rPr lang="es-ES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ES" sz="1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Accessed</a:t>
            </a:r>
            <a:r>
              <a:rPr lang="es-ES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10th </a:t>
            </a:r>
            <a:r>
              <a:rPr lang="es-ES" sz="1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November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17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s-ES" sz="21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s-ES" sz="2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1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s-ES" sz="2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Q-</a:t>
            </a:r>
            <a:r>
              <a:rPr lang="es-ES" sz="21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Rator</a:t>
            </a:r>
            <a:r>
              <a:rPr lang="es-ES" sz="2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s-ES" sz="21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lang="es-ES" sz="2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1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</a:t>
            </a:r>
            <a:r>
              <a:rPr lang="es-ES" sz="2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1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s-ES" sz="2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1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es-ES" sz="21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lvl="1" algn="just">
              <a:buFont typeface="Wingdings" pitchFamily="2" charset="2"/>
              <a:buChar char="Ø"/>
            </a:pPr>
            <a:r>
              <a:rPr lang="es-ES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Available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at: </a:t>
            </a:r>
            <a:r>
              <a:rPr lang="en-GB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https://www.samsung.com/sg/support/home-appliances/what-is-q-rator-and-how-does-it-work/</a:t>
            </a:r>
            <a:endParaRPr lang="en-GB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itchFamily="2" charset="2"/>
              <a:buChar char="Ø"/>
            </a:pP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ES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Accessed</a:t>
            </a: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10th </a:t>
            </a:r>
            <a:r>
              <a:rPr lang="es-ES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November</a:t>
            </a: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GB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Wingdings" pitchFamily="2" charset="2"/>
              <a:buChar char="Ø"/>
            </a:pPr>
            <a:endParaRPr lang="es-ES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81879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009947F-1334-3946-B14E-0239C4B72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600" y="1609724"/>
            <a:ext cx="5191875" cy="2676526"/>
          </a:xfrm>
        </p:spPr>
        <p:txBody>
          <a:bodyPr>
            <a:norm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highlight>
                  <a:srgbClr val="000000"/>
                </a:highlight>
              </a:rPr>
              <a:t>THANK YOU</a:t>
            </a:r>
            <a:br>
              <a:rPr lang="es-ES" dirty="0">
                <a:solidFill>
                  <a:schemeClr val="bg1"/>
                </a:solidFill>
                <a:highlight>
                  <a:srgbClr val="000000"/>
                </a:highlight>
              </a:rPr>
            </a:br>
            <a:r>
              <a:rPr lang="es-ES" dirty="0">
                <a:solidFill>
                  <a:schemeClr val="bg1"/>
                </a:solidFill>
                <a:highlight>
                  <a:srgbClr val="000000"/>
                </a:highlight>
              </a:rPr>
              <a:t/>
            </a:r>
            <a:br>
              <a:rPr lang="es-ES" dirty="0">
                <a:solidFill>
                  <a:schemeClr val="bg1"/>
                </a:solidFill>
                <a:highlight>
                  <a:srgbClr val="000000"/>
                </a:highlight>
              </a:rPr>
            </a:br>
            <a:r>
              <a:rPr lang="es-ES" dirty="0">
                <a:solidFill>
                  <a:schemeClr val="bg1"/>
                </a:solidFill>
                <a:highlight>
                  <a:srgbClr val="000000"/>
                </a:highlight>
              </a:rPr>
              <a:t>FOR YOUR ATTENTION</a:t>
            </a:r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xmlns="" id="{A4628BDE-6D84-074A-83D2-F7443B7FF29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b="10343"/>
          <a:stretch/>
        </p:blipFill>
        <p:spPr>
          <a:xfrm>
            <a:off x="590550" y="1281112"/>
            <a:ext cx="3959874" cy="4848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33E5DC02-EE86-7043-837B-38C4D9E72B6F}"/>
              </a:ext>
            </a:extLst>
          </p:cNvPr>
          <p:cNvSpPr txBox="1">
            <a:spLocks/>
          </p:cNvSpPr>
          <p:nvPr/>
        </p:nvSpPr>
        <p:spPr>
          <a:xfrm>
            <a:off x="8062537" y="5519737"/>
            <a:ext cx="3353550" cy="7429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" dirty="0" err="1">
                <a:solidFill>
                  <a:schemeClr val="tx1"/>
                </a:solidFill>
              </a:rPr>
              <a:t>Any</a:t>
            </a:r>
            <a:r>
              <a:rPr lang="es-ES" dirty="0">
                <a:solidFill>
                  <a:schemeClr val="tx1"/>
                </a:solidFill>
              </a:rPr>
              <a:t> </a:t>
            </a:r>
            <a:r>
              <a:rPr lang="es-ES" dirty="0" err="1">
                <a:solidFill>
                  <a:schemeClr val="tx1"/>
                </a:solidFill>
              </a:rPr>
              <a:t>questions</a:t>
            </a:r>
            <a:r>
              <a:rPr lang="es-ES" dirty="0">
                <a:solidFill>
                  <a:schemeClr val="tx1"/>
                </a:solidFill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406721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6" presetClass="entr" presetSubtype="2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2"/>
    </p:bldLst>
  </p:timing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{4B1D97C6-DFDD-DC4B-8F3F-8D348D7AB41A}tf10001060</Template>
  <TotalTime>770</TotalTime>
  <Words>642</Words>
  <Application>Microsoft Office PowerPoint</Application>
  <PresentationFormat>Widescreen</PresentationFormat>
  <Paragraphs>143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Trebuchet MS</vt:lpstr>
      <vt:lpstr>Wingdings</vt:lpstr>
      <vt:lpstr>Wingdings 3</vt:lpstr>
      <vt:lpstr>Faceta</vt:lpstr>
      <vt:lpstr>Samsung washing machine </vt:lpstr>
      <vt:lpstr>Samsung washing machine </vt:lpstr>
      <vt:lpstr>AIM AND OBJECTIVES  </vt:lpstr>
      <vt:lpstr>Apresentação do PowerPoint</vt:lpstr>
      <vt:lpstr>CHALLENGES BEFORE INTRODUCING MODERN TECHNOLOGY</vt:lpstr>
      <vt:lpstr>INSIGHTS OF MODERN TECHNOLOGY</vt:lpstr>
      <vt:lpstr>MODELS</vt:lpstr>
      <vt:lpstr>IMPORTANCE OF MODERN WASHING MACHINE TECHNOLOGY</vt:lpstr>
      <vt:lpstr>IMPACT OF THE MODERN TECHNOLOGY</vt:lpstr>
      <vt:lpstr>LESSONS DRAWN FROM THE CASE STUDY</vt:lpstr>
      <vt:lpstr>CONCLUSION</vt:lpstr>
      <vt:lpstr>REFERENCES</vt:lpstr>
      <vt:lpstr>THANK YOU  FOR YOUR ATTENTION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CHALLENGES BEFORE INTRODUCING MODERN TECHNOLOGY</dc:title>
  <dc:creator>myriamtayupanta@gmail.com</dc:creator>
  <cp:lastModifiedBy>Laura Lluis moreno (1906178)</cp:lastModifiedBy>
  <cp:revision>76</cp:revision>
  <dcterms:created xsi:type="dcterms:W3CDTF">2019-11-12T18:17:11Z</dcterms:created>
  <dcterms:modified xsi:type="dcterms:W3CDTF">2019-12-19T19:41:46Z</dcterms:modified>
</cp:coreProperties>
</file>