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8" r:id="rId4"/>
    <p:sldId id="259" r:id="rId5"/>
    <p:sldId id="260" r:id="rId6"/>
    <p:sldId id="264" r:id="rId7"/>
    <p:sldId id="268" r:id="rId8"/>
    <p:sldId id="263" r:id="rId9"/>
    <p:sldId id="267" r:id="rId10"/>
    <p:sldId id="269" r:id="rId11"/>
    <p:sldId id="270" r:id="rId12"/>
    <p:sldId id="271" r:id="rId13"/>
    <p:sldId id="272"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9" d="100"/>
          <a:sy n="69" d="100"/>
        </p:scale>
        <p:origin x="78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4D558B8-4DC9-4920-94FD-A351CBB697F1}" type="datetimeFigureOut">
              <a:rPr lang="en-GB" smtClean="0"/>
              <a:t>16/01/2023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A77419A7-9FAB-48EE-8B43-C1C0395A8912}" type="slidenum">
              <a:rPr lang="en-GB" smtClean="0"/>
              <a:t>‹#›</a:t>
            </a:fld>
            <a:endParaRPr lang="en-GB" dirty="0"/>
          </a:p>
        </p:txBody>
      </p:sp>
    </p:spTree>
    <p:extLst>
      <p:ext uri="{BB962C8B-B14F-4D97-AF65-F5344CB8AC3E}">
        <p14:creationId xmlns:p14="http://schemas.microsoft.com/office/powerpoint/2010/main" val="36320983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D558B8-4DC9-4920-94FD-A351CBB697F1}" type="datetimeFigureOut">
              <a:rPr lang="en-GB" smtClean="0"/>
              <a:t>16/01/2023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77419A7-9FAB-48EE-8B43-C1C0395A8912}" type="slidenum">
              <a:rPr lang="en-GB" smtClean="0"/>
              <a:t>‹#›</a:t>
            </a:fld>
            <a:endParaRPr lang="en-GB" dirty="0"/>
          </a:p>
        </p:txBody>
      </p:sp>
    </p:spTree>
    <p:extLst>
      <p:ext uri="{BB962C8B-B14F-4D97-AF65-F5344CB8AC3E}">
        <p14:creationId xmlns:p14="http://schemas.microsoft.com/office/powerpoint/2010/main" val="24488122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E4D558B8-4DC9-4920-94FD-A351CBB697F1}" type="datetimeFigureOut">
              <a:rPr lang="en-GB" smtClean="0"/>
              <a:t>16/01/2023</a:t>
            </a:fld>
            <a:endParaRPr lang="en-GB" dirty="0"/>
          </a:p>
        </p:txBody>
      </p:sp>
      <p:sp>
        <p:nvSpPr>
          <p:cNvPr id="5" name="Footer Placeholder 4"/>
          <p:cNvSpPr>
            <a:spLocks noGrp="1"/>
          </p:cNvSpPr>
          <p:nvPr>
            <p:ph type="ftr" sz="quarter" idx="11"/>
          </p:nvPr>
        </p:nvSpPr>
        <p:spPr>
          <a:xfrm>
            <a:off x="2182708" y="6272784"/>
            <a:ext cx="6327648" cy="365125"/>
          </a:xfrm>
        </p:spPr>
        <p:txBody>
          <a:bodyPr/>
          <a:lstStyle/>
          <a:p>
            <a:endParaRPr lang="en-GB"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A77419A7-9FAB-48EE-8B43-C1C0395A8912}" type="slidenum">
              <a:rPr lang="en-GB" smtClean="0"/>
              <a:t>‹#›</a:t>
            </a:fld>
            <a:endParaRPr lang="en-GB" dirty="0"/>
          </a:p>
        </p:txBody>
      </p:sp>
    </p:spTree>
    <p:extLst>
      <p:ext uri="{BB962C8B-B14F-4D97-AF65-F5344CB8AC3E}">
        <p14:creationId xmlns:p14="http://schemas.microsoft.com/office/powerpoint/2010/main" val="23461646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4D558B8-4DC9-4920-94FD-A351CBB697F1}" type="datetimeFigureOut">
              <a:rPr lang="en-GB" smtClean="0"/>
              <a:t>16/01/2023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77419A7-9FAB-48EE-8B43-C1C0395A8912}" type="slidenum">
              <a:rPr lang="en-GB" smtClean="0"/>
              <a:t>‹#›</a:t>
            </a:fld>
            <a:endParaRPr lang="en-GB" dirty="0"/>
          </a:p>
        </p:txBody>
      </p:sp>
    </p:spTree>
    <p:extLst>
      <p:ext uri="{BB962C8B-B14F-4D97-AF65-F5344CB8AC3E}">
        <p14:creationId xmlns:p14="http://schemas.microsoft.com/office/powerpoint/2010/main" val="34120712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4D558B8-4DC9-4920-94FD-A351CBB697F1}" type="datetimeFigureOut">
              <a:rPr lang="en-GB" smtClean="0"/>
              <a:t>16/01/2023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A77419A7-9FAB-48EE-8B43-C1C0395A8912}" type="slidenum">
              <a:rPr lang="en-GB" smtClean="0"/>
              <a:t>‹#›</a:t>
            </a:fld>
            <a:endParaRPr lang="en-GB" dirty="0"/>
          </a:p>
        </p:txBody>
      </p:sp>
    </p:spTree>
    <p:extLst>
      <p:ext uri="{BB962C8B-B14F-4D97-AF65-F5344CB8AC3E}">
        <p14:creationId xmlns:p14="http://schemas.microsoft.com/office/powerpoint/2010/main" val="41035103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4D558B8-4DC9-4920-94FD-A351CBB697F1}" type="datetimeFigureOut">
              <a:rPr lang="en-GB" smtClean="0"/>
              <a:t>16/01/2023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A77419A7-9FAB-48EE-8B43-C1C0395A8912}" type="slidenum">
              <a:rPr lang="en-GB" smtClean="0"/>
              <a:t>‹#›</a:t>
            </a:fld>
            <a:endParaRPr lang="en-GB" dirty="0"/>
          </a:p>
        </p:txBody>
      </p:sp>
    </p:spTree>
    <p:extLst>
      <p:ext uri="{BB962C8B-B14F-4D97-AF65-F5344CB8AC3E}">
        <p14:creationId xmlns:p14="http://schemas.microsoft.com/office/powerpoint/2010/main" val="8324140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D558B8-4DC9-4920-94FD-A351CBB697F1}" type="datetimeFigureOut">
              <a:rPr lang="en-GB" smtClean="0"/>
              <a:t>16/01/2023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A77419A7-9FAB-48EE-8B43-C1C0395A8912}" type="slidenum">
              <a:rPr lang="en-GB" smtClean="0"/>
              <a:t>‹#›</a:t>
            </a:fld>
            <a:endParaRPr lang="en-GB" dirty="0"/>
          </a:p>
        </p:txBody>
      </p:sp>
    </p:spTree>
    <p:extLst>
      <p:ext uri="{BB962C8B-B14F-4D97-AF65-F5344CB8AC3E}">
        <p14:creationId xmlns:p14="http://schemas.microsoft.com/office/powerpoint/2010/main" val="39193987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4D558B8-4DC9-4920-94FD-A351CBB697F1}" type="datetimeFigureOut">
              <a:rPr lang="en-GB" smtClean="0"/>
              <a:t>16/01/2023</a:t>
            </a:fld>
            <a:endParaRPr lang="en-GB" dirty="0"/>
          </a:p>
        </p:txBody>
      </p:sp>
      <p:sp>
        <p:nvSpPr>
          <p:cNvPr id="6" name="Footer Placeholder 5"/>
          <p:cNvSpPr>
            <a:spLocks noGrp="1"/>
          </p:cNvSpPr>
          <p:nvPr>
            <p:ph type="ftr" sz="quarter" idx="11"/>
          </p:nvPr>
        </p:nvSpPr>
        <p:spPr/>
        <p:txBody>
          <a:bodyPr/>
          <a:lstStyle/>
          <a:p>
            <a:endParaRPr lang="en-GB"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A77419A7-9FAB-48EE-8B43-C1C0395A8912}" type="slidenum">
              <a:rPr lang="en-GB" smtClean="0"/>
              <a:t>‹#›</a:t>
            </a:fld>
            <a:endParaRPr lang="en-GB" dirty="0"/>
          </a:p>
        </p:txBody>
      </p:sp>
    </p:spTree>
    <p:extLst>
      <p:ext uri="{BB962C8B-B14F-4D97-AF65-F5344CB8AC3E}">
        <p14:creationId xmlns:p14="http://schemas.microsoft.com/office/powerpoint/2010/main" val="33498720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4D558B8-4DC9-4920-94FD-A351CBB697F1}" type="datetimeFigureOut">
              <a:rPr lang="en-GB" smtClean="0"/>
              <a:t>16/01/2023</a:t>
            </a:fld>
            <a:endParaRPr lang="en-GB"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A77419A7-9FAB-48EE-8B43-C1C0395A8912}" type="slidenum">
              <a:rPr lang="en-GB" smtClean="0"/>
              <a:t>‹#›</a:t>
            </a:fld>
            <a:endParaRPr lang="en-GB" dirty="0"/>
          </a:p>
        </p:txBody>
      </p:sp>
    </p:spTree>
    <p:extLst>
      <p:ext uri="{BB962C8B-B14F-4D97-AF65-F5344CB8AC3E}">
        <p14:creationId xmlns:p14="http://schemas.microsoft.com/office/powerpoint/2010/main" val="40442259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D558B8-4DC9-4920-94FD-A351CBB697F1}" type="datetimeFigureOut">
              <a:rPr lang="en-GB" smtClean="0"/>
              <a:t>16/01/2023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77419A7-9FAB-48EE-8B43-C1C0395A8912}" type="slidenum">
              <a:rPr lang="en-GB" smtClean="0"/>
              <a:t>‹#›</a:t>
            </a:fld>
            <a:endParaRPr lang="en-GB" dirty="0"/>
          </a:p>
        </p:txBody>
      </p:sp>
    </p:spTree>
    <p:extLst>
      <p:ext uri="{BB962C8B-B14F-4D97-AF65-F5344CB8AC3E}">
        <p14:creationId xmlns:p14="http://schemas.microsoft.com/office/powerpoint/2010/main" val="3290737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D558B8-4DC9-4920-94FD-A351CBB697F1}" type="datetimeFigureOut">
              <a:rPr lang="en-GB" smtClean="0"/>
              <a:t>16/01/2023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77419A7-9FAB-48EE-8B43-C1C0395A8912}" type="slidenum">
              <a:rPr lang="en-GB" smtClean="0"/>
              <a:t>‹#›</a:t>
            </a:fld>
            <a:endParaRPr lang="en-GB" dirty="0"/>
          </a:p>
        </p:txBody>
      </p:sp>
    </p:spTree>
    <p:extLst>
      <p:ext uri="{BB962C8B-B14F-4D97-AF65-F5344CB8AC3E}">
        <p14:creationId xmlns:p14="http://schemas.microsoft.com/office/powerpoint/2010/main" val="28722044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E4D558B8-4DC9-4920-94FD-A351CBB697F1}" type="datetimeFigureOut">
              <a:rPr lang="en-GB" smtClean="0"/>
              <a:t>16/01/2023</a:t>
            </a:fld>
            <a:endParaRPr lang="en-GB"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A77419A7-9FAB-48EE-8B43-C1C0395A8912}" type="slidenum">
              <a:rPr lang="en-GB" smtClean="0"/>
              <a:t>‹#›</a:t>
            </a:fld>
            <a:endParaRPr lang="en-GB" dirty="0"/>
          </a:p>
        </p:txBody>
      </p:sp>
    </p:spTree>
    <p:extLst>
      <p:ext uri="{BB962C8B-B14F-4D97-AF65-F5344CB8AC3E}">
        <p14:creationId xmlns:p14="http://schemas.microsoft.com/office/powerpoint/2010/main" val="2668141126"/>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g"/><Relationship Id="rId1" Type="http://schemas.openxmlformats.org/officeDocument/2006/relationships/slideLayout" Target="../slideLayouts/slideLayout1.xml"/><Relationship Id="rId5" Type="http://schemas.openxmlformats.org/officeDocument/2006/relationships/image" Target="../media/image6.jpeg"/><Relationship Id="rId4" Type="http://schemas.microsoft.com/office/2007/relationships/hdphoto" Target="../media/hdphoto2.wdp"/></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jpg"/><Relationship Id="rId1" Type="http://schemas.openxmlformats.org/officeDocument/2006/relationships/slideLayout" Target="../slideLayouts/slideLayout2.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hyperlink" Target="https://www.peoplematters.in/article/performance-management/objectives-and-key-results-for-executing-your-ceos-priorities-15499" TargetMode="External"/><Relationship Id="rId4" Type="http://schemas.openxmlformats.org/officeDocument/2006/relationships/image" Target="../media/image8.jpg"/></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9.png"/><Relationship Id="rId7" Type="http://schemas.openxmlformats.org/officeDocument/2006/relationships/hyperlink" Target="https://mappingignorance.org/2013/06/07/the-coffee-ring-effect/coffee-rings/" TargetMode="Externa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10.jpg"/><Relationship Id="rId5" Type="http://schemas.openxmlformats.org/officeDocument/2006/relationships/image" Target="../media/image3.png"/><Relationship Id="rId4" Type="http://schemas.openxmlformats.org/officeDocument/2006/relationships/hyperlink" Target="http://andresmacario.com/la-necesidad-de-adoptar-la-filosofia-mobile-first"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openclipart.org/detail/2213/fwd__bubble_hand_drawn-by-rejon-177666" TargetMode="External"/><Relationship Id="rId7" Type="http://schemas.microsoft.com/office/2007/relationships/hdphoto" Target="../media/hdphoto1.wdp"/><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image" Target="../media/image2.png"/><Relationship Id="rId5" Type="http://schemas.microsoft.com/office/2007/relationships/hdphoto" Target="../media/hdphoto2.wdp"/><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15.svg"/><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hyperlink" Target="https://esheninger.blogspot.com/2012/11/creativity-and-why-it-matters.html"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8" Type="http://schemas.openxmlformats.org/officeDocument/2006/relationships/hyperlink" Target="https://www.ecsdn.org/wp-content/uploads/2021/12/Daniela-Laslau-Northampton-University.pdf" TargetMode="External"/><Relationship Id="rId3" Type="http://schemas.openxmlformats.org/officeDocument/2006/relationships/hyperlink" Target="https://www.britannica.com/technology/history-of-technology" TargetMode="External"/><Relationship Id="rId7" Type="http://schemas.openxmlformats.org/officeDocument/2006/relationships/hyperlink" Target="https://www.statista.com/statistics/274415/devices-available-to-children-in-the-home-in-the-uk/" TargetMode="External"/><Relationship Id="rId2" Type="http://schemas.openxmlformats.org/officeDocument/2006/relationships/hyperlink" Target="https://dictionary.apa.org/childhood" TargetMode="External"/><Relationship Id="rId1" Type="http://schemas.openxmlformats.org/officeDocument/2006/relationships/slideLayout" Target="../slideLayouts/slideLayout2.xml"/><Relationship Id="rId6" Type="http://schemas.openxmlformats.org/officeDocument/2006/relationships/hyperlink" Target="https://www.statista.com/statistics/1327322/children-with-internet-access-at-home-by-region-worldwide/" TargetMode="External"/><Relationship Id="rId5" Type="http://schemas.openxmlformats.org/officeDocument/2006/relationships/hyperlink" Target="https://www.oecd.org/officialdocuments/publicdisplaydocumentpdf/?cote=EDU/WKP%282019%293&amp;docLanguage=En" TargetMode="External"/><Relationship Id="rId4" Type="http://schemas.openxmlformats.org/officeDocument/2006/relationships/hyperlink" Target="https://ukdiss.com/examples/technology-in-the-early-years-foundation.php"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ofcom.org.uk/research-and-data/media-literacy-research/childrens/children-and-parents-media-use-and-attitudes-report-2022" TargetMode="External"/><Relationship Id="rId2" Type="http://schemas.openxmlformats.org/officeDocument/2006/relationships/hyperlink" Target="file:///C:\Users\User1\Downloads\10.1787\1209166a-en" TargetMode="External"/><Relationship Id="rId1" Type="http://schemas.openxmlformats.org/officeDocument/2006/relationships/slideLayout" Target="../slideLayouts/slideLayout2.xml"/><Relationship Id="rId6" Type="http://schemas.openxmlformats.org/officeDocument/2006/relationships/hyperlink" Target="https://www.techquintal.com/modern-technology/" TargetMode="External"/><Relationship Id="rId5" Type="http://schemas.openxmlformats.org/officeDocument/2006/relationships/hyperlink" Target="https://www.child-encyclopedia.com/technology-early-childhood-education/according-experts/digital-technology-and-play-early-childhood" TargetMode="External"/><Relationship Id="rId4" Type="http://schemas.openxmlformats.org/officeDocument/2006/relationships/hyperlink" Target="https://www.ofcom.org.uk/__data/assets/pdf_file/0023/190616/children-media-use-attitudes-2019-repor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818A645-2267-4F2E-9342-266D4D1DC8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8" name="Picture 7" descr="A picture containing text&#10;&#10;Description automatically generated">
            <a:extLst>
              <a:ext uri="{FF2B5EF4-FFF2-40B4-BE49-F238E27FC236}">
                <a16:creationId xmlns:a16="http://schemas.microsoft.com/office/drawing/2014/main" id="{36AB7F12-5153-1674-C27F-E74F948633A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1264" y="712009"/>
            <a:ext cx="4923869" cy="2769676"/>
          </a:xfrm>
          <a:prstGeom prst="rect">
            <a:avLst/>
          </a:prstGeom>
        </p:spPr>
      </p:pic>
      <p:sp>
        <p:nvSpPr>
          <p:cNvPr id="15" name="Rectangle 14">
            <a:extLst>
              <a:ext uri="{FF2B5EF4-FFF2-40B4-BE49-F238E27FC236}">
                <a16:creationId xmlns:a16="http://schemas.microsoft.com/office/drawing/2014/main" id="{CD60390C-0E4C-4682-8246-AFA2E4985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83745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CEBA87F4-FB8A-4D91-B3F3-DFA78E0CC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981573"/>
            <a:ext cx="10222992" cy="2078335"/>
          </a:xfrm>
          <a:prstGeom prst="rect">
            <a:avLst/>
          </a:prstGeom>
          <a:blipFill dpi="0" rotWithShape="1">
            <a:blip r:embed="rId3">
              <a:alphaModFix amt="9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FE94257-EDA3-9EDA-FE0A-366F4D061C3C}"/>
              </a:ext>
            </a:extLst>
          </p:cNvPr>
          <p:cNvSpPr>
            <a:spLocks noGrp="1"/>
          </p:cNvSpPr>
          <p:nvPr>
            <p:ph type="ctrTitle"/>
          </p:nvPr>
        </p:nvSpPr>
        <p:spPr>
          <a:xfrm>
            <a:off x="1173480" y="4277802"/>
            <a:ext cx="6022449" cy="1622451"/>
          </a:xfrm>
        </p:spPr>
        <p:txBody>
          <a:bodyPr>
            <a:normAutofit/>
          </a:bodyPr>
          <a:lstStyle/>
          <a:p>
            <a:pPr algn="ctr"/>
            <a:r>
              <a:rPr lang="en-GB" sz="2400" b="1" dirty="0">
                <a:effectLst/>
                <a:latin typeface="Arial" panose="020B0604020202020204" pitchFamily="34" charset="0"/>
                <a:ea typeface="Arial Unicode MS"/>
                <a:cs typeface="Arial" panose="020B0604020202020204" pitchFamily="34" charset="0"/>
              </a:rPr>
              <a:t>The Effect of the use of Modern Technology on Early Childhood Development  </a:t>
            </a:r>
            <a:br>
              <a:rPr lang="en-GB" sz="2400" dirty="0">
                <a:effectLst/>
                <a:latin typeface="Arial" panose="020B0604020202020204" pitchFamily="34" charset="0"/>
                <a:ea typeface="Calibri Light" panose="020F030202020403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C53C43CD-7FFB-B0D9-1B76-2A64037D27D4}"/>
              </a:ext>
            </a:extLst>
          </p:cNvPr>
          <p:cNvSpPr>
            <a:spLocks noGrp="1"/>
          </p:cNvSpPr>
          <p:nvPr>
            <p:ph type="subTitle" idx="1"/>
          </p:nvPr>
        </p:nvSpPr>
        <p:spPr>
          <a:xfrm>
            <a:off x="7534654" y="3981573"/>
            <a:ext cx="3483865" cy="1918681"/>
          </a:xfrm>
        </p:spPr>
        <p:txBody>
          <a:bodyPr anchor="ctr">
            <a:normAutofit fontScale="92500" lnSpcReduction="10000"/>
          </a:bodyPr>
          <a:lstStyle/>
          <a:p>
            <a:pPr>
              <a:lnSpc>
                <a:spcPct val="100000"/>
              </a:lnSpc>
              <a:spcBef>
                <a:spcPts val="0"/>
              </a:spcBef>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endParaRPr lang="en-GB" sz="1300" b="1" dirty="0">
              <a:effectLst/>
              <a:latin typeface="Arial" panose="020B0604020202020204" pitchFamily="34" charset="0"/>
              <a:ea typeface="Arial Unicode MS"/>
              <a:cs typeface="Arial" panose="020B0604020202020204" pitchFamily="34" charset="0"/>
            </a:endParaRPr>
          </a:p>
          <a:p>
            <a:pPr>
              <a:lnSpc>
                <a:spcPct val="100000"/>
              </a:lnSpc>
              <a:spcBef>
                <a:spcPts val="0"/>
              </a:spcBef>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300" b="1" dirty="0">
                <a:effectLst/>
                <a:latin typeface="Arial" panose="020B0604020202020204" pitchFamily="34" charset="0"/>
                <a:ea typeface="Arial Unicode MS"/>
                <a:cs typeface="Arial" panose="020B0604020202020204" pitchFamily="34" charset="0"/>
              </a:rPr>
              <a:t>Alia Ashrafi</a:t>
            </a:r>
            <a:endParaRPr lang="en-GB" sz="1300" dirty="0">
              <a:effectLst/>
              <a:latin typeface="Arial" panose="020B0604020202020204" pitchFamily="34" charset="0"/>
              <a:ea typeface="Calibri Light" panose="020F0302020204030204" pitchFamily="34" charset="0"/>
              <a:cs typeface="Arial" panose="020B0604020202020204" pitchFamily="34" charset="0"/>
            </a:endParaRPr>
          </a:p>
          <a:p>
            <a:pPr>
              <a:lnSpc>
                <a:spcPct val="100000"/>
              </a:lnSpc>
              <a:spcBef>
                <a:spcPts val="0"/>
              </a:spcBef>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300" b="1" dirty="0">
                <a:effectLst/>
                <a:latin typeface="Arial" panose="020B0604020202020204" pitchFamily="34" charset="0"/>
                <a:ea typeface="Arial Unicode MS"/>
                <a:cs typeface="Arial" panose="020B0604020202020204" pitchFamily="34" charset="0"/>
              </a:rPr>
              <a:t>Student ID: 1916229</a:t>
            </a:r>
            <a:endParaRPr lang="en-GB" sz="1300" dirty="0">
              <a:effectLst/>
              <a:latin typeface="Arial" panose="020B0604020202020204" pitchFamily="34" charset="0"/>
              <a:ea typeface="Calibri Light" panose="020F0302020204030204" pitchFamily="34" charset="0"/>
              <a:cs typeface="Arial" panose="020B0604020202020204" pitchFamily="34" charset="0"/>
            </a:endParaRPr>
          </a:p>
          <a:p>
            <a:pPr>
              <a:lnSpc>
                <a:spcPct val="100000"/>
              </a:lnSpc>
              <a:spcBef>
                <a:spcPts val="0"/>
              </a:spcBef>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endParaRPr lang="en-GB" sz="1300" dirty="0">
              <a:latin typeface="Arial" panose="020B0604020202020204" pitchFamily="34" charset="0"/>
              <a:ea typeface="Arial Unicode MS"/>
              <a:cs typeface="Arial" panose="020B0604020202020204" pitchFamily="34" charset="0"/>
            </a:endParaRPr>
          </a:p>
          <a:p>
            <a:pPr>
              <a:lnSpc>
                <a:spcPct val="100000"/>
              </a:lnSpc>
              <a:spcBef>
                <a:spcPts val="0"/>
              </a:spcBef>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300" dirty="0">
                <a:latin typeface="Arial" panose="020B0604020202020204" pitchFamily="34" charset="0"/>
                <a:ea typeface="Arial Unicode MS"/>
                <a:cs typeface="Arial" panose="020B0604020202020204" pitchFamily="34" charset="0"/>
              </a:rPr>
              <a:t>Module: BMHP6020-LON</a:t>
            </a:r>
            <a:r>
              <a:rPr lang="en-GB" sz="1300" dirty="0">
                <a:effectLst/>
                <a:latin typeface="Arial" panose="020B0604020202020204" pitchFamily="34" charset="0"/>
                <a:ea typeface="Arial Unicode MS"/>
                <a:cs typeface="Arial" panose="020B0604020202020204" pitchFamily="34" charset="0"/>
              </a:rPr>
              <a:t> </a:t>
            </a:r>
            <a:endParaRPr lang="en-GB" sz="1300" dirty="0">
              <a:effectLst/>
              <a:latin typeface="Arial" panose="020B0604020202020204" pitchFamily="34" charset="0"/>
              <a:ea typeface="Calibri Light" panose="020F0302020204030204" pitchFamily="34" charset="0"/>
              <a:cs typeface="Arial" panose="020B0604020202020204" pitchFamily="34" charset="0"/>
            </a:endParaRPr>
          </a:p>
          <a:p>
            <a:pPr>
              <a:lnSpc>
                <a:spcPct val="100000"/>
              </a:lnSpc>
              <a:spcBef>
                <a:spcPts val="0"/>
              </a:spcBef>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endParaRPr lang="en-GB" sz="1300" dirty="0">
              <a:effectLst/>
              <a:latin typeface="Arial" panose="020B0604020202020204" pitchFamily="34" charset="0"/>
              <a:ea typeface="Arial Unicode MS"/>
              <a:cs typeface="Arial" panose="020B0604020202020204" pitchFamily="34" charset="0"/>
            </a:endParaRPr>
          </a:p>
          <a:p>
            <a:pPr>
              <a:lnSpc>
                <a:spcPct val="100000"/>
              </a:lnSpc>
              <a:spcBef>
                <a:spcPts val="0"/>
              </a:spcBef>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300" dirty="0">
                <a:effectLst/>
                <a:latin typeface="Arial" panose="020B0604020202020204" pitchFamily="34" charset="0"/>
                <a:ea typeface="Arial Unicode MS"/>
                <a:cs typeface="Arial" panose="020B0604020202020204" pitchFamily="34" charset="0"/>
              </a:rPr>
              <a:t>Dissertation submitted as part of the requirements for the award BSc (Hons) Health and Social Care </a:t>
            </a:r>
            <a:endParaRPr lang="en-GB" sz="1300" dirty="0">
              <a:effectLst/>
              <a:latin typeface="Arial" panose="020B0604020202020204" pitchFamily="34" charset="0"/>
              <a:ea typeface="Calibri Light" panose="020F0302020204030204" pitchFamily="34" charset="0"/>
              <a:cs typeface="Arial" panose="020B0604020202020204" pitchFamily="34" charset="0"/>
            </a:endParaRPr>
          </a:p>
          <a:p>
            <a:pPr>
              <a:lnSpc>
                <a:spcPct val="100000"/>
              </a:lnSpc>
              <a:spcBef>
                <a:spcPts val="0"/>
              </a:spcBef>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300" dirty="0">
                <a:effectLst/>
                <a:latin typeface="Arial" panose="020B0604020202020204" pitchFamily="34" charset="0"/>
                <a:ea typeface="Arial Unicode MS"/>
                <a:cs typeface="Arial" panose="020B0604020202020204" pitchFamily="34" charset="0"/>
              </a:rPr>
              <a:t> </a:t>
            </a:r>
            <a:endParaRPr lang="en-GB" sz="1300" dirty="0">
              <a:effectLst/>
              <a:latin typeface="Arial" panose="020B0604020202020204" pitchFamily="34" charset="0"/>
              <a:ea typeface="Calibri Light" panose="020F0302020204030204" pitchFamily="34" charset="0"/>
              <a:cs typeface="Arial" panose="020B0604020202020204" pitchFamily="34" charset="0"/>
            </a:endParaRPr>
          </a:p>
          <a:p>
            <a:pPr>
              <a:lnSpc>
                <a:spcPct val="100000"/>
              </a:lnSpc>
              <a:spcBef>
                <a:spcPts val="0"/>
              </a:spcBef>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300" b="1" dirty="0">
                <a:effectLst/>
                <a:latin typeface="Arial" panose="020B0604020202020204" pitchFamily="34" charset="0"/>
                <a:ea typeface="Arial Unicode MS"/>
                <a:cs typeface="Arial" panose="020B0604020202020204" pitchFamily="34" charset="0"/>
              </a:rPr>
              <a:t>January 2023 </a:t>
            </a:r>
            <a:endParaRPr lang="en-GB" sz="1300" dirty="0">
              <a:effectLst/>
              <a:latin typeface="Arial" panose="020B0604020202020204" pitchFamily="34" charset="0"/>
              <a:ea typeface="Calibri Light" panose="020F0302020204030204" pitchFamily="34" charset="0"/>
              <a:cs typeface="Arial" panose="020B0604020202020204" pitchFamily="34" charset="0"/>
            </a:endParaRPr>
          </a:p>
          <a:p>
            <a:endParaRPr lang="en-GB" sz="700" dirty="0"/>
          </a:p>
        </p:txBody>
      </p:sp>
      <p:pic>
        <p:nvPicPr>
          <p:cNvPr id="4" name="Picture 3" descr="Text&#10;&#10;Description automatically generated">
            <a:extLst>
              <a:ext uri="{FF2B5EF4-FFF2-40B4-BE49-F238E27FC236}">
                <a16:creationId xmlns:a16="http://schemas.microsoft.com/office/drawing/2014/main" id="{C3715A97-7C12-4B07-9EE8-ACD18DB85189}"/>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256867" y="745721"/>
            <a:ext cx="4981109" cy="2702252"/>
          </a:xfrm>
          <a:prstGeom prst="rect">
            <a:avLst/>
          </a:prstGeom>
        </p:spPr>
      </p:pic>
      <p:sp>
        <p:nvSpPr>
          <p:cNvPr id="19" name="Rectangle 18">
            <a:extLst>
              <a:ext uri="{FF2B5EF4-FFF2-40B4-BE49-F238E27FC236}">
                <a16:creationId xmlns:a16="http://schemas.microsoft.com/office/drawing/2014/main" id="{D012A90F-45C2-4C9B-BAF6-9CE1F546C7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128670"/>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965189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7AD2F58-C71F-95BD-5504-D05353D41C2B}"/>
              </a:ext>
            </a:extLst>
          </p:cNvPr>
          <p:cNvSpPr>
            <a:spLocks noGrp="1"/>
          </p:cNvSpPr>
          <p:nvPr>
            <p:ph type="title"/>
          </p:nvPr>
        </p:nvSpPr>
        <p:spPr>
          <a:xfrm>
            <a:off x="6386284" y="484632"/>
            <a:ext cx="4741963" cy="654851"/>
          </a:xfrm>
        </p:spPr>
        <p:txBody>
          <a:bodyPr>
            <a:normAutofit/>
          </a:bodyPr>
          <a:lstStyle/>
          <a:p>
            <a:r>
              <a:rPr lang="en-GB" sz="2400" b="1" dirty="0">
                <a:latin typeface="Arial" panose="020B0604020202020204" pitchFamily="34" charset="0"/>
                <a:cs typeface="Arial" panose="020B0604020202020204" pitchFamily="34" charset="0"/>
              </a:rPr>
              <a:t>Chapter 1: Introduction</a:t>
            </a:r>
          </a:p>
        </p:txBody>
      </p:sp>
      <p:sp>
        <p:nvSpPr>
          <p:cNvPr id="25" name="Freeform: Shape 24">
            <a:extLst>
              <a:ext uri="{FF2B5EF4-FFF2-40B4-BE49-F238E27FC236}">
                <a16:creationId xmlns:a16="http://schemas.microsoft.com/office/drawing/2014/main" id="{E5821A2D-F010-4C2B-8819-23281D9C77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3"/>
            <a:ext cx="6095695" cy="6857997"/>
          </a:xfrm>
          <a:custGeom>
            <a:avLst/>
            <a:gdLst>
              <a:gd name="connsiteX0" fmla="*/ 3435036 w 6095695"/>
              <a:gd name="connsiteY0" fmla="*/ 0 h 6857997"/>
              <a:gd name="connsiteX1" fmla="*/ 4198562 w 6095695"/>
              <a:gd name="connsiteY1" fmla="*/ 0 h 6857997"/>
              <a:gd name="connsiteX2" fmla="*/ 4365987 w 6095695"/>
              <a:gd name="connsiteY2" fmla="*/ 128761 h 6857997"/>
              <a:gd name="connsiteX3" fmla="*/ 6095695 w 6095695"/>
              <a:gd name="connsiteY3" fmla="*/ 3718209 h 6857997"/>
              <a:gd name="connsiteX4" fmla="*/ 4860911 w 6095695"/>
              <a:gd name="connsiteY4" fmla="*/ 6845880 h 6857997"/>
              <a:gd name="connsiteX5" fmla="*/ 4849107 w 6095695"/>
              <a:gd name="connsiteY5" fmla="*/ 6857997 h 6857997"/>
              <a:gd name="connsiteX6" fmla="*/ 4253869 w 6095695"/>
              <a:gd name="connsiteY6" fmla="*/ 6857997 h 6857997"/>
              <a:gd name="connsiteX7" fmla="*/ 4409441 w 6095695"/>
              <a:gd name="connsiteY7" fmla="*/ 6719623 h 6857997"/>
              <a:gd name="connsiteX8" fmla="*/ 5679794 w 6095695"/>
              <a:gd name="connsiteY8" fmla="*/ 3718209 h 6857997"/>
              <a:gd name="connsiteX9" fmla="*/ 3591563 w 6095695"/>
              <a:gd name="connsiteY9" fmla="*/ 88079 h 6857997"/>
              <a:gd name="connsiteX10" fmla="*/ 0 w 6095695"/>
              <a:gd name="connsiteY10" fmla="*/ 0 h 6857997"/>
              <a:gd name="connsiteX11" fmla="*/ 3177466 w 6095695"/>
              <a:gd name="connsiteY11" fmla="*/ 0 h 6857997"/>
              <a:gd name="connsiteX12" fmla="*/ 3353291 w 6095695"/>
              <a:gd name="connsiteY12" fmla="*/ 88129 h 6857997"/>
              <a:gd name="connsiteX13" fmla="*/ 5560965 w 6095695"/>
              <a:gd name="connsiteY13" fmla="*/ 3718209 h 6857997"/>
              <a:gd name="connsiteX14" fmla="*/ 4325417 w 6095695"/>
              <a:gd name="connsiteY14" fmla="*/ 6637392 h 6857997"/>
              <a:gd name="connsiteX15" fmla="*/ 4077394 w 6095695"/>
              <a:gd name="connsiteY15" fmla="*/ 6857997 h 6857997"/>
              <a:gd name="connsiteX16" fmla="*/ 0 w 6095695"/>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7" name="Picture 6" descr="Graphical user interface&#10;&#10;Description automatically generated">
            <a:extLst>
              <a:ext uri="{FF2B5EF4-FFF2-40B4-BE49-F238E27FC236}">
                <a16:creationId xmlns:a16="http://schemas.microsoft.com/office/drawing/2014/main" id="{A01A6775-A471-D46E-C415-1BF3DACA0CF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3396" y="1687625"/>
            <a:ext cx="3573675" cy="3573675"/>
          </a:xfrm>
          <a:prstGeom prst="rect">
            <a:avLst/>
          </a:prstGeom>
        </p:spPr>
      </p:pic>
      <p:sp>
        <p:nvSpPr>
          <p:cNvPr id="3" name="Content Placeholder 2">
            <a:extLst>
              <a:ext uri="{FF2B5EF4-FFF2-40B4-BE49-F238E27FC236}">
                <a16:creationId xmlns:a16="http://schemas.microsoft.com/office/drawing/2014/main" id="{0335EC6F-5679-1C24-9A7F-D6E9B1BAE643}"/>
              </a:ext>
            </a:extLst>
          </p:cNvPr>
          <p:cNvSpPr>
            <a:spLocks noGrp="1"/>
          </p:cNvSpPr>
          <p:nvPr>
            <p:ph idx="1"/>
          </p:nvPr>
        </p:nvSpPr>
        <p:spPr>
          <a:xfrm>
            <a:off x="6386285" y="1139484"/>
            <a:ext cx="5443445" cy="5032716"/>
          </a:xfrm>
        </p:spPr>
        <p:txBody>
          <a:bodyPr>
            <a:normAutofit lnSpcReduction="10000"/>
          </a:bodyPr>
          <a:lstStyle/>
          <a:p>
            <a:r>
              <a:rPr lang="en-GB" sz="1200" b="1" dirty="0">
                <a:latin typeface="Arial" panose="020B0604020202020204" pitchFamily="34" charset="0"/>
                <a:cs typeface="Arial" panose="020B0604020202020204" pitchFamily="34" charset="0"/>
              </a:rPr>
              <a:t>Definition of the concept </a:t>
            </a:r>
          </a:p>
          <a:p>
            <a:pPr marL="0" indent="0">
              <a:buNone/>
            </a:pPr>
            <a:r>
              <a:rPr lang="en-GB" sz="1200" dirty="0">
                <a:latin typeface="Arial" panose="020B0604020202020204" pitchFamily="34" charset="0"/>
                <a:cs typeface="Arial" panose="020B0604020202020204" pitchFamily="34" charset="0"/>
              </a:rPr>
              <a:t>Technology is a complete process that uses science and knowledge to achieve crucial and valuable purposes for people and society. Modern technology is the progress of old technology, along with new additions and changes.</a:t>
            </a:r>
            <a:r>
              <a:rPr lang="en-GB" sz="1200" dirty="0">
                <a:effectLst/>
                <a:latin typeface="Arial" panose="020B0604020202020204" pitchFamily="34" charset="0"/>
                <a:ea typeface="Arial Unicode MS"/>
                <a:cs typeface="Arial" panose="020B0604020202020204" pitchFamily="34" charset="0"/>
              </a:rPr>
              <a:t>(The Scientific World, 2019) </a:t>
            </a:r>
            <a:r>
              <a:rPr lang="en-GB" sz="1200" dirty="0">
                <a:latin typeface="Arial" panose="020B0604020202020204" pitchFamily="34" charset="0"/>
                <a:cs typeface="Arial" panose="020B0604020202020204" pitchFamily="34" charset="0"/>
              </a:rPr>
              <a:t>There are many words for the technology devices children use daily.  (</a:t>
            </a:r>
            <a:r>
              <a:rPr lang="en-GB" sz="1200" dirty="0" err="1">
                <a:latin typeface="Arial" panose="020B0604020202020204" pitchFamily="34" charset="0"/>
                <a:cs typeface="Arial" panose="020B0604020202020204" pitchFamily="34" charset="0"/>
              </a:rPr>
              <a:t>Laslau</a:t>
            </a:r>
            <a:r>
              <a:rPr lang="en-GB" sz="1200" dirty="0">
                <a:latin typeface="Arial" panose="020B0604020202020204" pitchFamily="34" charset="0"/>
                <a:cs typeface="Arial" panose="020B0604020202020204" pitchFamily="34" charset="0"/>
              </a:rPr>
              <a:t>, 2021) </a:t>
            </a:r>
            <a:r>
              <a:rPr lang="en-GB" sz="1200" dirty="0">
                <a:effectLst/>
                <a:latin typeface="Arial" panose="020B0604020202020204" pitchFamily="34" charset="0"/>
                <a:ea typeface="Arial Unicode MS"/>
                <a:cs typeface="Arial" panose="020B0604020202020204" pitchFamily="34" charset="0"/>
              </a:rPr>
              <a:t>People have even reached a stage where everything they utilise in their everyday lives is directly or indirectly tied to some technological innovation.</a:t>
            </a:r>
            <a:r>
              <a:rPr lang="en-GB" sz="1200" dirty="0">
                <a:effectLst/>
                <a:latin typeface="Arial" panose="020B0604020202020204" pitchFamily="34" charset="0"/>
                <a:ea typeface="Calibri Light" panose="020F0302020204030204" pitchFamily="34" charset="0"/>
                <a:cs typeface="Arial" panose="020B0604020202020204" pitchFamily="34" charset="0"/>
              </a:rPr>
              <a:t> </a:t>
            </a:r>
            <a:r>
              <a:rPr lang="en-GB" sz="1200" dirty="0">
                <a:effectLst/>
                <a:latin typeface="Arial" panose="020B0604020202020204" pitchFamily="34" charset="0"/>
                <a:ea typeface="Arial Unicode MS"/>
                <a:cs typeface="Arial" panose="020B0604020202020204" pitchFamily="34" charset="0"/>
              </a:rPr>
              <a:t>(</a:t>
            </a:r>
            <a:r>
              <a:rPr lang="en-GB" sz="1200" dirty="0" err="1">
                <a:effectLst/>
                <a:latin typeface="Arial" panose="020B0604020202020204" pitchFamily="34" charset="0"/>
                <a:ea typeface="Arial Unicode MS"/>
                <a:cs typeface="Arial" panose="020B0604020202020204" pitchFamily="34" charset="0"/>
              </a:rPr>
              <a:t>Swalih</a:t>
            </a:r>
            <a:r>
              <a:rPr lang="en-GB" sz="1200" dirty="0">
                <a:effectLst/>
                <a:latin typeface="Arial" panose="020B0604020202020204" pitchFamily="34" charset="0"/>
                <a:ea typeface="Arial Unicode MS"/>
                <a:cs typeface="Arial" panose="020B0604020202020204" pitchFamily="34" charset="0"/>
              </a:rPr>
              <a:t>, 2017) It impacts people’s lives and modifies their learning, thinking, and communication. (Khandelwal, 2021) </a:t>
            </a:r>
            <a:r>
              <a:rPr lang="en-GB" sz="1200" dirty="0">
                <a:latin typeface="Arial" panose="020B0604020202020204" pitchFamily="34" charset="0"/>
                <a:ea typeface="Arial Unicode MS"/>
                <a:cs typeface="Arial" panose="020B0604020202020204" pitchFamily="34" charset="0"/>
              </a:rPr>
              <a:t>while</a:t>
            </a:r>
            <a:r>
              <a:rPr lang="en-GB" sz="1200" b="0" i="0" dirty="0">
                <a:effectLst/>
                <a:latin typeface="Arial" panose="020B0604020202020204" pitchFamily="34" charset="0"/>
                <a:cs typeface="Arial" panose="020B0604020202020204" pitchFamily="34" charset="0"/>
              </a:rPr>
              <a:t> </a:t>
            </a:r>
            <a:r>
              <a:rPr lang="en-GB" sz="1200" b="0" i="0" dirty="0">
                <a:latin typeface="Arial" panose="020B0604020202020204" pitchFamily="34" charset="0"/>
                <a:cs typeface="Arial" panose="020B0604020202020204" pitchFamily="34" charset="0"/>
              </a:rPr>
              <a:t>e</a:t>
            </a:r>
            <a:r>
              <a:rPr lang="en-GB" sz="1200" dirty="0">
                <a:effectLst/>
                <a:latin typeface="Arial" panose="020B0604020202020204" pitchFamily="34" charset="0"/>
                <a:ea typeface="Arial Unicode MS"/>
                <a:cs typeface="Arial" panose="020B0604020202020204" pitchFamily="34" charset="0"/>
              </a:rPr>
              <a:t>arly childhood is the developmental period that follows the birth and precedes middle childhood. (American Psychological Association, 2022) According to Harvard University studies</a:t>
            </a:r>
            <a:r>
              <a:rPr lang="en-GB" sz="1200" dirty="0">
                <a:latin typeface="Arial" panose="020B0604020202020204" pitchFamily="34" charset="0"/>
                <a:ea typeface="Arial Unicode MS"/>
                <a:cs typeface="Arial" panose="020B0604020202020204" pitchFamily="34" charset="0"/>
              </a:rPr>
              <a:t>,</a:t>
            </a:r>
            <a:r>
              <a:rPr lang="en-GB" sz="1200" dirty="0">
                <a:effectLst/>
                <a:latin typeface="Arial" panose="020B0604020202020204" pitchFamily="34" charset="0"/>
                <a:ea typeface="Arial Unicode MS"/>
                <a:cs typeface="Arial" panose="020B0604020202020204" pitchFamily="34" charset="0"/>
              </a:rPr>
              <a:t> </a:t>
            </a:r>
            <a:r>
              <a:rPr lang="en-GB" sz="1200" b="0" i="0" dirty="0">
                <a:effectLst/>
                <a:latin typeface="Arial" panose="020B0604020202020204" pitchFamily="34" charset="0"/>
                <a:cs typeface="Arial" panose="020B0604020202020204" pitchFamily="34" charset="0"/>
              </a:rPr>
              <a:t>brain development is a continuous process that starts at birth and continues throughout maturity. Healthy development in the early years establishes the foundation for future educational attainment, economic output, responsible citizenship, lifetime health, strong communities, and effective parenting </a:t>
            </a:r>
            <a:r>
              <a:rPr lang="en-GB" sz="1200" dirty="0">
                <a:effectLst/>
                <a:latin typeface="Arial" panose="020B0604020202020204" pitchFamily="34" charset="0"/>
                <a:ea typeface="Arial Unicode MS"/>
                <a:cs typeface="Arial" panose="020B0604020202020204" pitchFamily="34" charset="0"/>
              </a:rPr>
              <a:t>(Scott, 2021) </a:t>
            </a:r>
          </a:p>
          <a:p>
            <a:r>
              <a:rPr lang="en-GB" sz="1200" b="1" dirty="0">
                <a:latin typeface="Arial" panose="020B0604020202020204" pitchFamily="34" charset="0"/>
                <a:cs typeface="Arial" panose="020B0604020202020204" pitchFamily="34" charset="0"/>
              </a:rPr>
              <a:t>Rationale</a:t>
            </a:r>
          </a:p>
          <a:p>
            <a:pPr marL="0" indent="0">
              <a:buNone/>
            </a:pPr>
            <a:r>
              <a:rPr lang="en-GB" sz="1200" dirty="0">
                <a:latin typeface="Arial" panose="020B0604020202020204" pitchFamily="34" charset="0"/>
                <a:ea typeface="Arial Unicode MS"/>
                <a:cs typeface="Arial" panose="020B0604020202020204" pitchFamily="34" charset="0"/>
              </a:rPr>
              <a:t>According to </a:t>
            </a:r>
            <a:r>
              <a:rPr lang="en-GB" sz="1200" dirty="0">
                <a:effectLst/>
                <a:latin typeface="Arial" panose="020B0604020202020204" pitchFamily="34" charset="0"/>
                <a:ea typeface="Arial Unicode MS"/>
                <a:cs typeface="Arial" panose="020B0604020202020204" pitchFamily="34" charset="0"/>
              </a:rPr>
              <a:t>Department for Education, 2021, UK, Every child needs the finest start and nurturing to reach their potential. Young children now live in a world where they are continuously exposed to technology, whether at home, school, or elsewhere. In most countries, children use electronic devices daily to watch TV, play video games, or browse the internet on smartphones or PCs. Parents should safeguard their children digitally. Internet use and global connectivity have changed young children's environment. Technology's effects on children's brains and socio-emotional, cognitive, and physical development have raised concerns. This systematic study will assess how modern technology influences UK and global children's development.</a:t>
            </a:r>
          </a:p>
          <a:p>
            <a:pPr marL="0" indent="0">
              <a:buNone/>
            </a:pPr>
            <a:r>
              <a:rPr lang="en-GB" sz="1200" dirty="0">
                <a:effectLst/>
                <a:latin typeface="Arial" panose="020B0604020202020204" pitchFamily="34" charset="0"/>
                <a:ea typeface="Arial Unicode MS"/>
                <a:cs typeface="Arial" panose="020B0604020202020204" pitchFamily="34" charset="0"/>
              </a:rPr>
              <a:t>(Gottschalk, 2019) (Business Bliss Consultants, 2021) </a:t>
            </a:r>
            <a:endParaRPr lang="en-GB" sz="1200" dirty="0">
              <a:latin typeface="Arial" panose="020B0604020202020204" pitchFamily="34" charset="0"/>
              <a:cs typeface="Arial" panose="020B0604020202020204" pitchFamily="34" charset="0"/>
            </a:endParaRPr>
          </a:p>
          <a:p>
            <a:pPr marL="0" indent="0">
              <a:buNone/>
            </a:pPr>
            <a:endParaRPr lang="en-GB" sz="800" dirty="0"/>
          </a:p>
        </p:txBody>
      </p:sp>
      <p:grpSp>
        <p:nvGrpSpPr>
          <p:cNvPr id="27" name="Group 26">
            <a:extLst>
              <a:ext uri="{FF2B5EF4-FFF2-40B4-BE49-F238E27FC236}">
                <a16:creationId xmlns:a16="http://schemas.microsoft.com/office/drawing/2014/main" id="{D68B9961-F007-40D1-AF51-61B6DE5106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8" name="Oval 27">
              <a:extLst>
                <a:ext uri="{FF2B5EF4-FFF2-40B4-BE49-F238E27FC236}">
                  <a16:creationId xmlns:a16="http://schemas.microsoft.com/office/drawing/2014/main" id="{E9FDF494-C7FB-47DF-BD39-1F65FA550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34" name="Oval 28">
              <a:extLst>
                <a:ext uri="{FF2B5EF4-FFF2-40B4-BE49-F238E27FC236}">
                  <a16:creationId xmlns:a16="http://schemas.microsoft.com/office/drawing/2014/main" id="{3A822E1C-4C1A-4BEE-B19C-0FFB2D57B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Tree>
    <p:extLst>
      <p:ext uri="{BB962C8B-B14F-4D97-AF65-F5344CB8AC3E}">
        <p14:creationId xmlns:p14="http://schemas.microsoft.com/office/powerpoint/2010/main" val="2645365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26">
            <a:extLst>
              <a:ext uri="{FF2B5EF4-FFF2-40B4-BE49-F238E27FC236}">
                <a16:creationId xmlns:a16="http://schemas.microsoft.com/office/drawing/2014/main" id="{F3AF35CD-DA30-4E34-B0F3-32C27766DA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A picture containing text&#10;&#10;Description automatically generated">
            <a:extLst>
              <a:ext uri="{FF2B5EF4-FFF2-40B4-BE49-F238E27FC236}">
                <a16:creationId xmlns:a16="http://schemas.microsoft.com/office/drawing/2014/main" id="{04A2133E-AC87-C091-03A2-56E93E8C77C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33999" y="1498492"/>
            <a:ext cx="6882269" cy="3871276"/>
          </a:xfrm>
          <a:prstGeom prst="rect">
            <a:avLst/>
          </a:prstGeom>
        </p:spPr>
      </p:pic>
      <p:sp>
        <p:nvSpPr>
          <p:cNvPr id="3" name="Content Placeholder 2">
            <a:extLst>
              <a:ext uri="{FF2B5EF4-FFF2-40B4-BE49-F238E27FC236}">
                <a16:creationId xmlns:a16="http://schemas.microsoft.com/office/drawing/2014/main" id="{1A502C6C-12A3-B0BE-64DA-9BFEE2C9E759}"/>
              </a:ext>
            </a:extLst>
          </p:cNvPr>
          <p:cNvSpPr>
            <a:spLocks noGrp="1"/>
          </p:cNvSpPr>
          <p:nvPr>
            <p:ph idx="1"/>
          </p:nvPr>
        </p:nvSpPr>
        <p:spPr>
          <a:xfrm>
            <a:off x="7836310" y="200311"/>
            <a:ext cx="4355690" cy="5971888"/>
          </a:xfrm>
        </p:spPr>
        <p:txBody>
          <a:bodyPr>
            <a:normAutofit/>
          </a:bodyPr>
          <a:lstStyle/>
          <a:p>
            <a:pPr marL="0" indent="0">
              <a:buNone/>
            </a:pPr>
            <a:endParaRPr lang="en-GB" sz="800" b="1" dirty="0">
              <a:latin typeface="Arial" panose="020B0604020202020204" pitchFamily="34" charset="0"/>
              <a:cs typeface="Arial" panose="020B0604020202020204" pitchFamily="34" charset="0"/>
            </a:endParaRPr>
          </a:p>
          <a:p>
            <a:pPr marL="0" indent="0">
              <a:buNone/>
            </a:pPr>
            <a:r>
              <a:rPr lang="en-GB" sz="1400" b="1" dirty="0">
                <a:latin typeface="Arial" panose="020B0604020202020204" pitchFamily="34" charset="0"/>
                <a:cs typeface="Arial" panose="020B0604020202020204" pitchFamily="34" charset="0"/>
              </a:rPr>
              <a:t>Aim</a:t>
            </a:r>
          </a:p>
          <a:p>
            <a:pPr marL="0" indent="0">
              <a:buNone/>
            </a:pPr>
            <a:r>
              <a:rPr lang="en-GB" sz="1400" dirty="0">
                <a:latin typeface="Arial" panose="020B0604020202020204" pitchFamily="34" charset="0"/>
                <a:cs typeface="Arial" panose="020B0604020202020204" pitchFamily="34" charset="0"/>
              </a:rPr>
              <a:t>The goal of this research is to investigate and collect information on the influence that today's technology has, both positively and negatively, on the growth and development of young children.</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b="1" dirty="0">
                <a:effectLst/>
                <a:latin typeface="Arial" panose="020B0604020202020204" pitchFamily="34" charset="0"/>
                <a:ea typeface="Arial Unicode MS"/>
                <a:cs typeface="Arial" panose="020B0604020202020204" pitchFamily="34" charset="0"/>
              </a:rPr>
              <a:t>Objectives of the study</a:t>
            </a:r>
            <a:endParaRPr lang="en-GB" sz="1400" dirty="0">
              <a:latin typeface="Arial" panose="020B0604020202020204" pitchFamily="34" charset="0"/>
              <a:cs typeface="Arial" panose="020B0604020202020204" pitchFamily="34" charset="0"/>
            </a:endParaRPr>
          </a:p>
          <a:p>
            <a:r>
              <a:rPr lang="en-GB" sz="1400" b="1" dirty="0">
                <a:effectLst/>
                <a:latin typeface="Arial" panose="020B0604020202020204" pitchFamily="34" charset="0"/>
                <a:ea typeface="Arial Unicode MS"/>
                <a:cs typeface="Arial" panose="020B0604020202020204" pitchFamily="34" charset="0"/>
              </a:rPr>
              <a:t>Objective 1</a:t>
            </a:r>
            <a:endParaRPr lang="en-GB" sz="1400" dirty="0">
              <a:effectLst/>
              <a:latin typeface="Arial" panose="020B0604020202020204" pitchFamily="34" charset="0"/>
              <a:ea typeface="Calibri Light" panose="020F0302020204030204" pitchFamily="34" charset="0"/>
              <a:cs typeface="Arial" panose="020B0604020202020204" pitchFamily="34" charset="0"/>
            </a:endParaRPr>
          </a:p>
          <a:p>
            <a:pPr marL="0" indent="0">
              <a:buNone/>
            </a:pPr>
            <a:r>
              <a:rPr lang="en-GB" sz="1400" dirty="0">
                <a:effectLst/>
                <a:latin typeface="Arial" panose="020B0604020202020204" pitchFamily="34" charset="0"/>
                <a:ea typeface="Arial Unicode MS"/>
                <a:cs typeface="Arial" panose="020B0604020202020204" pitchFamily="34" charset="0"/>
              </a:rPr>
              <a:t>To investigate and identify how contemporary technology affects the development of young children.</a:t>
            </a:r>
            <a:endParaRPr lang="en-GB" sz="1400" dirty="0">
              <a:effectLst/>
              <a:latin typeface="Arial" panose="020B0604020202020204" pitchFamily="34" charset="0"/>
              <a:ea typeface="Calibri Light" panose="020F0302020204030204" pitchFamily="34" charset="0"/>
              <a:cs typeface="Arial" panose="020B0604020202020204" pitchFamily="34" charset="0"/>
            </a:endParaRPr>
          </a:p>
          <a:p>
            <a:r>
              <a:rPr lang="en-GB" sz="1400" b="1" dirty="0">
                <a:effectLst/>
                <a:latin typeface="Arial" panose="020B0604020202020204" pitchFamily="34" charset="0"/>
                <a:ea typeface="Arial Unicode MS"/>
                <a:cs typeface="Arial" panose="020B0604020202020204" pitchFamily="34" charset="0"/>
              </a:rPr>
              <a:t>Objective 2</a:t>
            </a:r>
            <a:endParaRPr lang="en-GB" sz="1400" dirty="0">
              <a:effectLst/>
              <a:latin typeface="Arial" panose="020B0604020202020204" pitchFamily="34" charset="0"/>
              <a:ea typeface="Calibri Light" panose="020F0302020204030204" pitchFamily="34" charset="0"/>
              <a:cs typeface="Arial" panose="020B0604020202020204" pitchFamily="34" charset="0"/>
            </a:endParaRPr>
          </a:p>
          <a:p>
            <a:pPr marL="0" indent="0">
              <a:buNone/>
            </a:pPr>
            <a:r>
              <a:rPr lang="en-GB" sz="1400" dirty="0">
                <a:effectLst/>
                <a:latin typeface="Arial" panose="020B0604020202020204" pitchFamily="34" charset="0"/>
                <a:ea typeface="Arial Unicode MS"/>
                <a:cs typeface="Arial" panose="020B0604020202020204" pitchFamily="34" charset="0"/>
              </a:rPr>
              <a:t>To look at contemporary technologies' positive and negative effects on early childhood development.</a:t>
            </a:r>
            <a:endParaRPr lang="en-GB" sz="1400" dirty="0">
              <a:effectLst/>
              <a:latin typeface="Arial" panose="020B0604020202020204" pitchFamily="34" charset="0"/>
              <a:ea typeface="Calibri Light" panose="020F0302020204030204" pitchFamily="34" charset="0"/>
              <a:cs typeface="Arial" panose="020B0604020202020204" pitchFamily="34" charset="0"/>
            </a:endParaRPr>
          </a:p>
          <a:p>
            <a:r>
              <a:rPr lang="en-GB" sz="1400" b="1" dirty="0">
                <a:effectLst/>
                <a:latin typeface="Arial" panose="020B0604020202020204" pitchFamily="34" charset="0"/>
                <a:ea typeface="Arial Unicode MS"/>
                <a:cs typeface="Arial" panose="020B0604020202020204" pitchFamily="34" charset="0"/>
              </a:rPr>
              <a:t>Objective 3</a:t>
            </a:r>
            <a:endParaRPr lang="en-GB" sz="1400" dirty="0">
              <a:effectLst/>
              <a:latin typeface="Arial" panose="020B0604020202020204" pitchFamily="34" charset="0"/>
              <a:ea typeface="Calibri Light" panose="020F0302020204030204" pitchFamily="34" charset="0"/>
              <a:cs typeface="Arial" panose="020B0604020202020204" pitchFamily="34" charset="0"/>
            </a:endParaRPr>
          </a:p>
          <a:p>
            <a:pPr marL="0" indent="0">
              <a:buNone/>
            </a:pPr>
            <a:r>
              <a:rPr lang="en-GB" sz="1400" dirty="0">
                <a:effectLst/>
                <a:latin typeface="Arial" panose="020B0604020202020204" pitchFamily="34" charset="0"/>
                <a:ea typeface="Arial Unicode MS"/>
                <a:cs typeface="Arial" panose="020B0604020202020204" pitchFamily="34" charset="0"/>
              </a:rPr>
              <a:t>Critically assess the findings from the published literature.</a:t>
            </a:r>
            <a:endParaRPr lang="en-GB" sz="1400" dirty="0">
              <a:effectLst/>
              <a:latin typeface="Arial" panose="020B0604020202020204" pitchFamily="34" charset="0"/>
              <a:ea typeface="Calibri Light" panose="020F0302020204030204" pitchFamily="34" charset="0"/>
              <a:cs typeface="Arial" panose="020B0604020202020204" pitchFamily="34" charset="0"/>
            </a:endParaRPr>
          </a:p>
          <a:p>
            <a:r>
              <a:rPr lang="en-GB" sz="1400" b="1" dirty="0">
                <a:effectLst/>
                <a:latin typeface="Arial" panose="020B0604020202020204" pitchFamily="34" charset="0"/>
                <a:ea typeface="Arial Unicode MS"/>
                <a:cs typeface="Arial" panose="020B0604020202020204" pitchFamily="34" charset="0"/>
              </a:rPr>
              <a:t>Objective 4</a:t>
            </a:r>
            <a:endParaRPr lang="en-GB" sz="1400" dirty="0">
              <a:effectLst/>
              <a:latin typeface="Arial" panose="020B0604020202020204" pitchFamily="34" charset="0"/>
              <a:ea typeface="Calibri Light" panose="020F0302020204030204" pitchFamily="34" charset="0"/>
              <a:cs typeface="Arial" panose="020B0604020202020204" pitchFamily="34" charset="0"/>
            </a:endParaRPr>
          </a:p>
          <a:p>
            <a:pPr marL="0" indent="0">
              <a:buNone/>
            </a:pPr>
            <a:r>
              <a:rPr lang="en-GB" sz="1400" dirty="0">
                <a:effectLst/>
                <a:latin typeface="Arial" panose="020B0604020202020204" pitchFamily="34" charset="0"/>
                <a:ea typeface="Arial Unicode MS"/>
                <a:cs typeface="Arial" panose="020B0604020202020204" pitchFamily="34" charset="0"/>
              </a:rPr>
              <a:t>Identify opportunities for improvement and provide recommendations based on the evaluation.</a:t>
            </a:r>
            <a:endParaRPr lang="en-GB" sz="1400" dirty="0">
              <a:effectLst/>
              <a:latin typeface="Arial" panose="020B0604020202020204" pitchFamily="34" charset="0"/>
              <a:ea typeface="Calibri Light" panose="020F030202020403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800" dirty="0"/>
          </a:p>
        </p:txBody>
      </p:sp>
      <p:grpSp>
        <p:nvGrpSpPr>
          <p:cNvPr id="34" name="Group 28">
            <a:extLst>
              <a:ext uri="{FF2B5EF4-FFF2-40B4-BE49-F238E27FC236}">
                <a16:creationId xmlns:a16="http://schemas.microsoft.com/office/drawing/2014/main" id="{BCFC42DC-2C46-47C4-BC61-530557385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35" name="Oval 29">
              <a:extLst>
                <a:ext uri="{FF2B5EF4-FFF2-40B4-BE49-F238E27FC236}">
                  <a16:creationId xmlns:a16="http://schemas.microsoft.com/office/drawing/2014/main" id="{54B91A37-AA1F-4966-8ACF-93023547D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6" name="Oval 30">
              <a:extLst>
                <a:ext uri="{FF2B5EF4-FFF2-40B4-BE49-F238E27FC236}">
                  <a16:creationId xmlns:a16="http://schemas.microsoft.com/office/drawing/2014/main" id="{17B17AC5-0931-432F-9A4A-DDCFAA010A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322588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7" name="Rectangle 73">
            <a:extLst>
              <a:ext uri="{FF2B5EF4-FFF2-40B4-BE49-F238E27FC236}">
                <a16:creationId xmlns:a16="http://schemas.microsoft.com/office/drawing/2014/main" id="{35BA068C-C98E-4DE8-B7D4-63454271CF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3" y="321733"/>
            <a:ext cx="5774268" cy="5780684"/>
          </a:xfrm>
          <a:prstGeom prst="rect">
            <a:avLst/>
          </a:prstGeom>
          <a:blipFill dpi="0" rotWithShape="1">
            <a:blip r:embed="rId2">
              <a:alphaModFix amt="6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F99096-897B-201E-B3B1-295C327E7EF2}"/>
              </a:ext>
            </a:extLst>
          </p:cNvPr>
          <p:cNvSpPr>
            <a:spLocks noGrp="1"/>
          </p:cNvSpPr>
          <p:nvPr>
            <p:ph type="title"/>
          </p:nvPr>
        </p:nvSpPr>
        <p:spPr>
          <a:xfrm>
            <a:off x="644893" y="484632"/>
            <a:ext cx="5168168" cy="1020611"/>
          </a:xfrm>
        </p:spPr>
        <p:txBody>
          <a:bodyPr>
            <a:normAutofit/>
          </a:bodyPr>
          <a:lstStyle/>
          <a:p>
            <a:r>
              <a:rPr lang="en-GB" sz="2400">
                <a:latin typeface="Arial" panose="020B0604020202020204" pitchFamily="34" charset="0"/>
                <a:cs typeface="Arial" panose="020B0604020202020204" pitchFamily="34" charset="0"/>
              </a:rPr>
              <a:t>Chapter 2: Background</a:t>
            </a:r>
            <a:endParaRPr lang="en-GB" sz="2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611D89F-D7AE-FE28-4E18-D8AC5E716AEC}"/>
              </a:ext>
            </a:extLst>
          </p:cNvPr>
          <p:cNvSpPr>
            <a:spLocks noGrp="1"/>
          </p:cNvSpPr>
          <p:nvPr>
            <p:ph idx="1"/>
          </p:nvPr>
        </p:nvSpPr>
        <p:spPr>
          <a:xfrm>
            <a:off x="644893" y="1308295"/>
            <a:ext cx="5168168" cy="4572741"/>
          </a:xfrm>
        </p:spPr>
        <p:txBody>
          <a:bodyPr>
            <a:normAutofit/>
          </a:bodyPr>
          <a:lstStyle/>
          <a:p>
            <a:pPr marL="0" indent="0">
              <a:buNone/>
            </a:pPr>
            <a:endParaRPr lang="en-GB" sz="1200" b="1">
              <a:effectLst/>
              <a:latin typeface="Arial" panose="020B0604020202020204" pitchFamily="34" charset="0"/>
              <a:ea typeface="Arial Unicode MS"/>
              <a:cs typeface="Arial" panose="020B0604020202020204" pitchFamily="34" charset="0"/>
            </a:endParaRPr>
          </a:p>
          <a:p>
            <a:pPr marL="0" indent="0">
              <a:buNone/>
            </a:pPr>
            <a:r>
              <a:rPr lang="en-GB" sz="1200" b="1">
                <a:effectLst/>
                <a:latin typeface="Arial" panose="020B0604020202020204" pitchFamily="34" charset="0"/>
                <a:ea typeface="Arial Unicode MS"/>
                <a:cs typeface="Arial" panose="020B0604020202020204" pitchFamily="34" charset="0"/>
              </a:rPr>
              <a:t>The historical background </a:t>
            </a:r>
          </a:p>
          <a:p>
            <a:pPr>
              <a:buFont typeface="Wingdings" panose="05000000000000000000" pitchFamily="2" charset="2"/>
              <a:buChar char="Ø"/>
            </a:pPr>
            <a:r>
              <a:rPr lang="en-GB" sz="1200">
                <a:effectLst/>
                <a:latin typeface="Arial" panose="020B0604020202020204" pitchFamily="34" charset="0"/>
                <a:ea typeface="Arial Unicode MS"/>
                <a:cs typeface="Arial" panose="020B0604020202020204" pitchFamily="34" charset="0"/>
              </a:rPr>
              <a:t>The word "technology" comes from two Greek words: "techne," which means "art," and "logos," which means "word" or "speech." This was first used to talk about applied arts, but now it's about changes and improvements that affect the world around us. (Laslau, 2021) </a:t>
            </a:r>
          </a:p>
          <a:p>
            <a:pPr>
              <a:buFont typeface="Wingdings" panose="05000000000000000000" pitchFamily="2" charset="2"/>
              <a:buChar char="Ø"/>
            </a:pPr>
            <a:r>
              <a:rPr lang="en-GB" sz="1200">
                <a:effectLst/>
                <a:latin typeface="Arial" panose="020B0604020202020204" pitchFamily="34" charset="0"/>
                <a:ea typeface="Arial Unicode MS"/>
                <a:cs typeface="Arial" panose="020B0604020202020204" pitchFamily="34" charset="0"/>
              </a:rPr>
              <a:t>One of the subfields that fall under the umbrella of "global history" is known as "the history of technology," It focuses on the development of various methods and tools. (Buchanan, 2018) </a:t>
            </a:r>
          </a:p>
          <a:p>
            <a:pPr marL="0" indent="0">
              <a:buNone/>
            </a:pPr>
            <a:r>
              <a:rPr lang="en-GB" sz="1200">
                <a:latin typeface="Arial" panose="020B0604020202020204" pitchFamily="34" charset="0"/>
                <a:ea typeface="Arial Unicode MS"/>
                <a:cs typeface="Arial" panose="020B0604020202020204" pitchFamily="34" charset="0"/>
              </a:rPr>
              <a:t>A timeline discusses technical development in the historical context.</a:t>
            </a:r>
          </a:p>
          <a:p>
            <a:pPr marL="0" indent="0">
              <a:buNone/>
            </a:pPr>
            <a:r>
              <a:rPr lang="en-GB" sz="1200" b="1">
                <a:latin typeface="Arial" panose="020B0604020202020204" pitchFamily="34" charset="0"/>
                <a:cs typeface="Arial" panose="020B0604020202020204" pitchFamily="34" charset="0"/>
              </a:rPr>
              <a:t>Theoretical background </a:t>
            </a:r>
          </a:p>
          <a:p>
            <a:pPr marL="0" indent="0">
              <a:buNone/>
            </a:pPr>
            <a:r>
              <a:rPr lang="en-GB" sz="1200">
                <a:latin typeface="Arial" panose="020B0604020202020204" pitchFamily="34" charset="0"/>
                <a:cs typeface="Arial" panose="020B0604020202020204" pitchFamily="34" charset="0"/>
              </a:rPr>
              <a:t>The study's theoretical background discussed</a:t>
            </a:r>
          </a:p>
          <a:p>
            <a:pPr>
              <a:buFont typeface="Wingdings" panose="05000000000000000000" pitchFamily="2" charset="2"/>
              <a:buChar char="Ø"/>
            </a:pPr>
            <a:r>
              <a:rPr lang="en-GB" sz="1200">
                <a:latin typeface="Arial" panose="020B0604020202020204" pitchFamily="34" charset="0"/>
                <a:cs typeface="Arial" panose="020B0604020202020204" pitchFamily="34" charset="0"/>
              </a:rPr>
              <a:t>Piaget's Cognitive Developmental Theory of Child Development.</a:t>
            </a:r>
          </a:p>
          <a:p>
            <a:pPr>
              <a:buFont typeface="Wingdings" panose="05000000000000000000" pitchFamily="2" charset="2"/>
              <a:buChar char="Ø"/>
            </a:pPr>
            <a:r>
              <a:rPr lang="en-GB" sz="1200">
                <a:latin typeface="Arial" panose="020B0604020202020204" pitchFamily="34" charset="0"/>
                <a:cs typeface="Arial" panose="020B0604020202020204" pitchFamily="34" charset="0"/>
              </a:rPr>
              <a:t>Sociocultural Theory by Lev Vygotsky </a:t>
            </a:r>
          </a:p>
          <a:p>
            <a:pPr>
              <a:buFont typeface="Wingdings" panose="05000000000000000000" pitchFamily="2" charset="2"/>
              <a:buChar char="Ø"/>
            </a:pPr>
            <a:r>
              <a:rPr lang="en-GB" sz="1200">
                <a:latin typeface="Arial" panose="020B0604020202020204" pitchFamily="34" charset="0"/>
                <a:cs typeface="Arial" panose="020B0604020202020204" pitchFamily="34" charset="0"/>
              </a:rPr>
              <a:t>Ecological Systems Theory of Bronfenbrenner</a:t>
            </a:r>
          </a:p>
          <a:p>
            <a:pPr marL="0" indent="0">
              <a:buNone/>
            </a:pPr>
            <a:endParaRPr lang="en-GB" sz="1100" dirty="0"/>
          </a:p>
          <a:p>
            <a:pPr marL="0" indent="0">
              <a:buNone/>
            </a:pPr>
            <a:endParaRPr lang="en-GB" sz="1100" dirty="0"/>
          </a:p>
        </p:txBody>
      </p:sp>
      <p:pic>
        <p:nvPicPr>
          <p:cNvPr id="7" name="Content Placeholder 3" descr="A group of people playing hockey&#10;&#10;Description automatically generated with low confidence">
            <a:extLst>
              <a:ext uri="{FF2B5EF4-FFF2-40B4-BE49-F238E27FC236}">
                <a16:creationId xmlns:a16="http://schemas.microsoft.com/office/drawing/2014/main" id="{51B2DA84-41EE-B755-2AB0-37EDF71827A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241217" y="321733"/>
            <a:ext cx="2380871" cy="2252654"/>
          </a:xfrm>
          <a:prstGeom prst="rect">
            <a:avLst/>
          </a:prstGeom>
        </p:spPr>
      </p:pic>
      <p:sp>
        <p:nvSpPr>
          <p:cNvPr id="76" name="Rectangle 75">
            <a:extLst>
              <a:ext uri="{FF2B5EF4-FFF2-40B4-BE49-F238E27FC236}">
                <a16:creationId xmlns:a16="http://schemas.microsoft.com/office/drawing/2014/main" id="{735F797E-E9D5-4B5D-B190-D092A376D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776089" y="321733"/>
            <a:ext cx="3091859" cy="1844147"/>
          </a:xfrm>
          <a:prstGeom prst="rect">
            <a:avLst/>
          </a:prstGeom>
          <a:blipFill dpi="0" rotWithShape="1">
            <a:blip r:embed="rId5">
              <a:duotone>
                <a:schemeClr val="accent5">
                  <a:shade val="45000"/>
                  <a:satMod val="135000"/>
                </a:schemeClr>
                <a:prstClr val="white"/>
              </a:duotone>
            </a:blip>
            <a:srcRect/>
            <a:tile tx="0" ty="0" sx="92000" sy="89000" flip="xy" algn="ctr"/>
          </a:blipFill>
          <a:ln w="25400" cap="flat" cmpd="sng" algn="ctr">
            <a:noFill/>
            <a:prstDash val="solid"/>
          </a:ln>
          <a:effectLst/>
        </p:spPr>
        <p:txBody>
          <a:bodyPr lIns="0" tIns="0" rIns="0" bIns="0" rtlCol="0" anchor="ctr"/>
          <a:lstStyle/>
          <a:p>
            <a:pPr algn="ctr"/>
            <a:endParaRPr lang="en-US" sz="2000" kern="0">
              <a:solidFill>
                <a:prstClr val="white"/>
              </a:solidFill>
              <a:latin typeface="Rockwell Extra Bold" pitchFamily="18" charset="0"/>
            </a:endParaRPr>
          </a:p>
        </p:txBody>
      </p:sp>
      <p:sp>
        <p:nvSpPr>
          <p:cNvPr id="78" name="Rectangle 77">
            <a:extLst>
              <a:ext uri="{FF2B5EF4-FFF2-40B4-BE49-F238E27FC236}">
                <a16:creationId xmlns:a16="http://schemas.microsoft.com/office/drawing/2014/main" id="{8CE24FE0-EDE0-4109-AD44-B7B715DFE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250000" y="3324678"/>
            <a:ext cx="2361497" cy="2777740"/>
          </a:xfrm>
          <a:prstGeom prst="rect">
            <a:avLst/>
          </a:prstGeom>
          <a:blipFill dpi="0" rotWithShape="1">
            <a:blip r:embed="rId5">
              <a:duotone>
                <a:schemeClr val="bg2">
                  <a:shade val="45000"/>
                  <a:satMod val="135000"/>
                </a:schemeClr>
                <a:prstClr val="white"/>
              </a:duotone>
            </a:blip>
            <a:srcRect/>
            <a:tile tx="0" ty="0" sx="92000" sy="89000" flip="xy" algn="ctr"/>
          </a:blipFill>
          <a:ln w="25400" cap="flat" cmpd="sng" algn="ctr">
            <a:noFill/>
            <a:prstDash val="solid"/>
          </a:ln>
          <a:effectLst/>
        </p:spPr>
        <p:txBody>
          <a:bodyPr lIns="0" tIns="0" rIns="0" bIns="0" rtlCol="0" anchor="ctr"/>
          <a:lstStyle/>
          <a:p>
            <a:pPr algn="ctr"/>
            <a:endParaRPr lang="en-US" sz="2000" kern="0">
              <a:solidFill>
                <a:prstClr val="white"/>
              </a:solidFill>
              <a:latin typeface="Rockwell Extra Bold" pitchFamily="18" charset="0"/>
            </a:endParaRPr>
          </a:p>
        </p:txBody>
      </p:sp>
      <p:pic>
        <p:nvPicPr>
          <p:cNvPr id="11" name="Picture 10" descr="A picture containing cookie sheet, cookie cutter, snack food&#10;&#10;Description automatically generated">
            <a:extLst>
              <a:ext uri="{FF2B5EF4-FFF2-40B4-BE49-F238E27FC236}">
                <a16:creationId xmlns:a16="http://schemas.microsoft.com/office/drawing/2014/main" id="{0C323D80-4931-2CC0-59CA-8ABBA3AD5B64}"/>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8786489" y="2749515"/>
            <a:ext cx="3106457" cy="3352902"/>
          </a:xfrm>
          <a:prstGeom prst="rect">
            <a:avLst/>
          </a:prstGeom>
        </p:spPr>
      </p:pic>
      <p:grpSp>
        <p:nvGrpSpPr>
          <p:cNvPr id="80" name="Group 79">
            <a:extLst>
              <a:ext uri="{FF2B5EF4-FFF2-40B4-BE49-F238E27FC236}">
                <a16:creationId xmlns:a16="http://schemas.microsoft.com/office/drawing/2014/main" id="{9377FF41-1AA3-41D8-BB4F-F6AF92EEA3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81" name="Oval 80">
              <a:extLst>
                <a:ext uri="{FF2B5EF4-FFF2-40B4-BE49-F238E27FC236}">
                  <a16:creationId xmlns:a16="http://schemas.microsoft.com/office/drawing/2014/main" id="{49091991-97E8-4D0D-B5DA-D583688C67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8">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82" name="Oval 81">
              <a:extLst>
                <a:ext uri="{FF2B5EF4-FFF2-40B4-BE49-F238E27FC236}">
                  <a16:creationId xmlns:a16="http://schemas.microsoft.com/office/drawing/2014/main" id="{24E97B1E-7667-4E88-9A8E-F0A272158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17195873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2">
            <a:extLst>
              <a:ext uri="{FF2B5EF4-FFF2-40B4-BE49-F238E27FC236}">
                <a16:creationId xmlns:a16="http://schemas.microsoft.com/office/drawing/2014/main" id="{D8AFD15B-CF29-4306-884F-47675092F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text, helmet, vector graphics&#10;&#10;Description automatically generated">
            <a:extLst>
              <a:ext uri="{FF2B5EF4-FFF2-40B4-BE49-F238E27FC236}">
                <a16:creationId xmlns:a16="http://schemas.microsoft.com/office/drawing/2014/main" id="{510B709A-E0D0-B499-1261-A0FA355A9FA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2" b="1036"/>
          <a:stretch/>
        </p:blipFill>
        <p:spPr>
          <a:xfrm>
            <a:off x="-9866" y="401980"/>
            <a:ext cx="6115733" cy="6456021"/>
          </a:xfrm>
          <a:custGeom>
            <a:avLst/>
            <a:gdLst/>
            <a:ahLst/>
            <a:cxnLst/>
            <a:rect l="l" t="t" r="r" b="b"/>
            <a:pathLst>
              <a:path w="6115733" h="6456021">
                <a:moveTo>
                  <a:pt x="2259477" y="433395"/>
                </a:moveTo>
                <a:cubicBezTo>
                  <a:pt x="4149632" y="433395"/>
                  <a:pt x="5681904" y="1964133"/>
                  <a:pt x="5681904" y="3852396"/>
                </a:cubicBezTo>
                <a:cubicBezTo>
                  <a:pt x="5681904" y="4796527"/>
                  <a:pt x="5298836" y="5651278"/>
                  <a:pt x="4679499" y="6269995"/>
                </a:cubicBezTo>
                <a:lnTo>
                  <a:pt x="4474613" y="6456021"/>
                </a:lnTo>
                <a:lnTo>
                  <a:pt x="44341" y="6456021"/>
                </a:lnTo>
                <a:lnTo>
                  <a:pt x="0" y="6415762"/>
                </a:lnTo>
                <a:lnTo>
                  <a:pt x="0" y="1289029"/>
                </a:lnTo>
                <a:lnTo>
                  <a:pt x="82495" y="1214128"/>
                </a:lnTo>
                <a:cubicBezTo>
                  <a:pt x="674092" y="726388"/>
                  <a:pt x="1432534" y="433395"/>
                  <a:pt x="2259477" y="433395"/>
                </a:cubicBezTo>
                <a:close/>
                <a:moveTo>
                  <a:pt x="2259477" y="0"/>
                </a:moveTo>
                <a:cubicBezTo>
                  <a:pt x="4389229" y="0"/>
                  <a:pt x="6115733" y="1724776"/>
                  <a:pt x="6115733" y="3852396"/>
                </a:cubicBezTo>
                <a:cubicBezTo>
                  <a:pt x="6115733" y="4783230"/>
                  <a:pt x="5785270" y="5636956"/>
                  <a:pt x="5235152" y="6302877"/>
                </a:cubicBezTo>
                <a:lnTo>
                  <a:pt x="5095826" y="6456021"/>
                </a:lnTo>
                <a:lnTo>
                  <a:pt x="4617788" y="6456021"/>
                </a:lnTo>
                <a:lnTo>
                  <a:pt x="4747668" y="6338096"/>
                </a:lnTo>
                <a:cubicBezTo>
                  <a:pt x="5384452" y="5701950"/>
                  <a:pt x="5778311" y="4823122"/>
                  <a:pt x="5778311" y="3852396"/>
                </a:cubicBezTo>
                <a:cubicBezTo>
                  <a:pt x="5778311" y="1910944"/>
                  <a:pt x="4202875" y="337085"/>
                  <a:pt x="2259477" y="337085"/>
                </a:cubicBezTo>
                <a:cubicBezTo>
                  <a:pt x="1409240" y="337085"/>
                  <a:pt x="629434" y="638331"/>
                  <a:pt x="21172" y="1139811"/>
                </a:cubicBezTo>
                <a:lnTo>
                  <a:pt x="0" y="1159034"/>
                </a:lnTo>
                <a:lnTo>
                  <a:pt x="0" y="735177"/>
                </a:lnTo>
                <a:lnTo>
                  <a:pt x="103407" y="657929"/>
                </a:lnTo>
                <a:cubicBezTo>
                  <a:pt x="718869" y="242547"/>
                  <a:pt x="1460820" y="0"/>
                  <a:pt x="2259477" y="0"/>
                </a:cubicBezTo>
                <a:close/>
              </a:path>
            </a:pathLst>
          </a:custGeom>
        </p:spPr>
      </p:pic>
      <p:sp>
        <p:nvSpPr>
          <p:cNvPr id="15" name="Freeform: Shape 14">
            <a:extLst>
              <a:ext uri="{FF2B5EF4-FFF2-40B4-BE49-F238E27FC236}">
                <a16:creationId xmlns:a16="http://schemas.microsoft.com/office/drawing/2014/main" id="{96349AB3-1BD3-41E1-8979-1DBDCB5CD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66" y="401980"/>
            <a:ext cx="6115733" cy="6456021"/>
          </a:xfrm>
          <a:custGeom>
            <a:avLst/>
            <a:gdLst>
              <a:gd name="connsiteX0" fmla="*/ 2259477 w 6115733"/>
              <a:gd name="connsiteY0" fmla="*/ 433395 h 6456021"/>
              <a:gd name="connsiteX1" fmla="*/ 5681904 w 6115733"/>
              <a:gd name="connsiteY1" fmla="*/ 3852396 h 6456021"/>
              <a:gd name="connsiteX2" fmla="*/ 4679499 w 6115733"/>
              <a:gd name="connsiteY2" fmla="*/ 6269995 h 6456021"/>
              <a:gd name="connsiteX3" fmla="*/ 4474613 w 6115733"/>
              <a:gd name="connsiteY3" fmla="*/ 6456021 h 6456021"/>
              <a:gd name="connsiteX4" fmla="*/ 44341 w 6115733"/>
              <a:gd name="connsiteY4" fmla="*/ 6456021 h 6456021"/>
              <a:gd name="connsiteX5" fmla="*/ 0 w 6115733"/>
              <a:gd name="connsiteY5" fmla="*/ 6415762 h 6456021"/>
              <a:gd name="connsiteX6" fmla="*/ 0 w 6115733"/>
              <a:gd name="connsiteY6" fmla="*/ 1289029 h 6456021"/>
              <a:gd name="connsiteX7" fmla="*/ 82495 w 6115733"/>
              <a:gd name="connsiteY7" fmla="*/ 1214128 h 6456021"/>
              <a:gd name="connsiteX8" fmla="*/ 2259477 w 6115733"/>
              <a:gd name="connsiteY8" fmla="*/ 433395 h 6456021"/>
              <a:gd name="connsiteX9" fmla="*/ 2259477 w 6115733"/>
              <a:gd name="connsiteY9" fmla="*/ 0 h 6456021"/>
              <a:gd name="connsiteX10" fmla="*/ 6115733 w 6115733"/>
              <a:gd name="connsiteY10" fmla="*/ 3852396 h 6456021"/>
              <a:gd name="connsiteX11" fmla="*/ 5235152 w 6115733"/>
              <a:gd name="connsiteY11" fmla="*/ 6302877 h 6456021"/>
              <a:gd name="connsiteX12" fmla="*/ 5095826 w 6115733"/>
              <a:gd name="connsiteY12" fmla="*/ 6456021 h 6456021"/>
              <a:gd name="connsiteX13" fmla="*/ 4617788 w 6115733"/>
              <a:gd name="connsiteY13" fmla="*/ 6456021 h 6456021"/>
              <a:gd name="connsiteX14" fmla="*/ 4747668 w 6115733"/>
              <a:gd name="connsiteY14" fmla="*/ 6338096 h 6456021"/>
              <a:gd name="connsiteX15" fmla="*/ 5778311 w 6115733"/>
              <a:gd name="connsiteY15" fmla="*/ 3852396 h 6456021"/>
              <a:gd name="connsiteX16" fmla="*/ 2259477 w 6115733"/>
              <a:gd name="connsiteY16" fmla="*/ 337085 h 6456021"/>
              <a:gd name="connsiteX17" fmla="*/ 21172 w 6115733"/>
              <a:gd name="connsiteY17" fmla="*/ 1139811 h 6456021"/>
              <a:gd name="connsiteX18" fmla="*/ 0 w 6115733"/>
              <a:gd name="connsiteY18" fmla="*/ 1159034 h 6456021"/>
              <a:gd name="connsiteX19" fmla="*/ 0 w 6115733"/>
              <a:gd name="connsiteY19" fmla="*/ 735177 h 6456021"/>
              <a:gd name="connsiteX20" fmla="*/ 103407 w 6115733"/>
              <a:gd name="connsiteY20" fmla="*/ 657929 h 6456021"/>
              <a:gd name="connsiteX21" fmla="*/ 2259477 w 6115733"/>
              <a:gd name="connsiteY21" fmla="*/ 0 h 6456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115733" h="6456021">
                <a:moveTo>
                  <a:pt x="2259477" y="433395"/>
                </a:moveTo>
                <a:cubicBezTo>
                  <a:pt x="4149632" y="433395"/>
                  <a:pt x="5681904" y="1964133"/>
                  <a:pt x="5681904" y="3852396"/>
                </a:cubicBezTo>
                <a:cubicBezTo>
                  <a:pt x="5681904" y="4796527"/>
                  <a:pt x="5298836" y="5651278"/>
                  <a:pt x="4679499" y="6269995"/>
                </a:cubicBezTo>
                <a:lnTo>
                  <a:pt x="4474613" y="6456021"/>
                </a:lnTo>
                <a:lnTo>
                  <a:pt x="44341" y="6456021"/>
                </a:lnTo>
                <a:lnTo>
                  <a:pt x="0" y="6415762"/>
                </a:lnTo>
                <a:lnTo>
                  <a:pt x="0" y="1289029"/>
                </a:lnTo>
                <a:lnTo>
                  <a:pt x="82495" y="1214128"/>
                </a:lnTo>
                <a:cubicBezTo>
                  <a:pt x="674092" y="726388"/>
                  <a:pt x="1432534" y="433395"/>
                  <a:pt x="2259477" y="433395"/>
                </a:cubicBezTo>
                <a:close/>
                <a:moveTo>
                  <a:pt x="2259477" y="0"/>
                </a:moveTo>
                <a:cubicBezTo>
                  <a:pt x="4389229" y="0"/>
                  <a:pt x="6115733" y="1724776"/>
                  <a:pt x="6115733" y="3852396"/>
                </a:cubicBezTo>
                <a:cubicBezTo>
                  <a:pt x="6115733" y="4783230"/>
                  <a:pt x="5785270" y="5636956"/>
                  <a:pt x="5235152" y="6302877"/>
                </a:cubicBezTo>
                <a:lnTo>
                  <a:pt x="5095826" y="6456021"/>
                </a:lnTo>
                <a:lnTo>
                  <a:pt x="4617788" y="6456021"/>
                </a:lnTo>
                <a:lnTo>
                  <a:pt x="4747668" y="6338096"/>
                </a:lnTo>
                <a:cubicBezTo>
                  <a:pt x="5384452" y="5701950"/>
                  <a:pt x="5778311" y="4823122"/>
                  <a:pt x="5778311" y="3852396"/>
                </a:cubicBezTo>
                <a:cubicBezTo>
                  <a:pt x="5778311" y="1910944"/>
                  <a:pt x="4202875" y="337085"/>
                  <a:pt x="2259477" y="337085"/>
                </a:cubicBezTo>
                <a:cubicBezTo>
                  <a:pt x="1409240" y="337085"/>
                  <a:pt x="629434" y="638331"/>
                  <a:pt x="21172" y="1139811"/>
                </a:cubicBezTo>
                <a:lnTo>
                  <a:pt x="0" y="1159034"/>
                </a:lnTo>
                <a:lnTo>
                  <a:pt x="0" y="735177"/>
                </a:lnTo>
                <a:lnTo>
                  <a:pt x="103407" y="657929"/>
                </a:lnTo>
                <a:cubicBezTo>
                  <a:pt x="718869" y="242547"/>
                  <a:pt x="1460820" y="0"/>
                  <a:pt x="2259477" y="0"/>
                </a:cubicBezTo>
                <a:close/>
              </a:path>
            </a:pathLst>
          </a:custGeom>
          <a:blipFill dpi="0" rotWithShape="1">
            <a:blip r:embed="rId4">
              <a:alphaModFix amt="30000"/>
              <a:duotone>
                <a:prstClr val="black"/>
                <a:schemeClr val="accent1">
                  <a:tint val="45000"/>
                  <a:satMod val="400000"/>
                </a:schemeClr>
              </a:duotone>
              <a:extLst>
                <a:ext uri="{BEBA8EAE-BF5A-486C-A8C5-ECC9F3942E4B}">
                  <a14:imgProps xmlns:a14="http://schemas.microsoft.com/office/drawing/2010/main">
                    <a14:imgLayer r:embed="rId5">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6" name="Content Placeholder 5">
            <a:extLst>
              <a:ext uri="{FF2B5EF4-FFF2-40B4-BE49-F238E27FC236}">
                <a16:creationId xmlns:a16="http://schemas.microsoft.com/office/drawing/2014/main" id="{FF2DA302-7675-B705-1FED-577038D95747}"/>
              </a:ext>
            </a:extLst>
          </p:cNvPr>
          <p:cNvSpPr>
            <a:spLocks noGrp="1"/>
          </p:cNvSpPr>
          <p:nvPr>
            <p:ph idx="1"/>
          </p:nvPr>
        </p:nvSpPr>
        <p:spPr>
          <a:xfrm>
            <a:off x="6317673" y="388126"/>
            <a:ext cx="5139051" cy="5983830"/>
          </a:xfrm>
        </p:spPr>
        <p:txBody>
          <a:bodyPr anchor="t">
            <a:normAutofit lnSpcReduction="10000"/>
          </a:bodyPr>
          <a:lstStyle/>
          <a:p>
            <a:pPr marL="0" indent="0">
              <a:buNone/>
            </a:pPr>
            <a:endParaRPr lang="en-GB" sz="1200" b="1" dirty="0">
              <a:solidFill>
                <a:srgbClr val="000000"/>
              </a:solidFill>
              <a:latin typeface="Arial" panose="020B0604020202020204" pitchFamily="34" charset="0"/>
              <a:cs typeface="Arial" panose="020B0604020202020204" pitchFamily="34" charset="0"/>
            </a:endParaRPr>
          </a:p>
          <a:p>
            <a:pPr marL="0" indent="0">
              <a:buNone/>
            </a:pPr>
            <a:r>
              <a:rPr lang="en-GB" sz="1200" b="1" dirty="0">
                <a:solidFill>
                  <a:srgbClr val="000000"/>
                </a:solidFill>
                <a:latin typeface="Arial" panose="020B0604020202020204" pitchFamily="34" charset="0"/>
                <a:cs typeface="Arial" panose="020B0604020202020204" pitchFamily="34" charset="0"/>
              </a:rPr>
              <a:t>International context</a:t>
            </a:r>
          </a:p>
          <a:p>
            <a:pPr>
              <a:buFont typeface="Wingdings" panose="05000000000000000000" pitchFamily="2" charset="2"/>
              <a:buChar char="Ø"/>
            </a:pPr>
            <a:r>
              <a:rPr lang="en-GB" sz="1200" dirty="0">
                <a:solidFill>
                  <a:srgbClr val="000000"/>
                </a:solidFill>
                <a:latin typeface="Arial" panose="020B0604020202020204" pitchFamily="34" charset="0"/>
                <a:cs typeface="Arial" panose="020B0604020202020204" pitchFamily="34" charset="0"/>
              </a:rPr>
              <a:t>Research shows pre-schoolers use smart devices before books., children are using technology earlier. They also use digital technology before age two, often before they can walk or talk. (OECD, 2020) </a:t>
            </a:r>
          </a:p>
          <a:p>
            <a:pPr>
              <a:buFont typeface="Wingdings" panose="05000000000000000000" pitchFamily="2" charset="2"/>
              <a:buChar char="Ø"/>
            </a:pPr>
            <a:r>
              <a:rPr lang="en-GB" sz="1200" dirty="0">
                <a:solidFill>
                  <a:srgbClr val="000000"/>
                </a:solidFill>
                <a:latin typeface="Arial" panose="020B0604020202020204" pitchFamily="34" charset="0"/>
                <a:cs typeface="Arial" panose="020B0604020202020204" pitchFamily="34" charset="0"/>
              </a:rPr>
              <a:t>Worldwide, 83% of five-year-olds use a digital device weekly, with 42% using it daily. (OECD, 2020) </a:t>
            </a:r>
          </a:p>
          <a:p>
            <a:pPr>
              <a:buFont typeface="Wingdings" panose="05000000000000000000" pitchFamily="2" charset="2"/>
              <a:buChar char="Ø"/>
            </a:pPr>
            <a:r>
              <a:rPr lang="en-GB" sz="1200" dirty="0">
                <a:solidFill>
                  <a:srgbClr val="000000"/>
                </a:solidFill>
                <a:latin typeface="Arial" panose="020B0604020202020204" pitchFamily="34" charset="0"/>
                <a:cs typeface="Arial" panose="020B0604020202020204" pitchFamily="34" charset="0"/>
              </a:rPr>
              <a:t>A European study found that most young children had learned how to swipe, tap, and navigate preferred apps on touchscreen devices. </a:t>
            </a:r>
          </a:p>
          <a:p>
            <a:pPr>
              <a:buFont typeface="Wingdings" panose="05000000000000000000" pitchFamily="2" charset="2"/>
              <a:buChar char="Ø"/>
            </a:pPr>
            <a:r>
              <a:rPr lang="en-GB" sz="1200" dirty="0">
                <a:solidFill>
                  <a:srgbClr val="000000"/>
                </a:solidFill>
                <a:latin typeface="Arial" panose="020B0604020202020204" pitchFamily="34" charset="0"/>
                <a:cs typeface="Arial" panose="020B0604020202020204" pitchFamily="34" charset="0"/>
              </a:rPr>
              <a:t>Ofcom reports that tablet and smartphone use has increased. (2020) 33% of 3–17-year-olds worldwide had home internet access in 2020. </a:t>
            </a:r>
          </a:p>
          <a:p>
            <a:pPr>
              <a:buFont typeface="Wingdings" panose="05000000000000000000" pitchFamily="2" charset="2"/>
              <a:buChar char="Ø"/>
            </a:pPr>
            <a:r>
              <a:rPr lang="en-GB" sz="1200" dirty="0">
                <a:solidFill>
                  <a:srgbClr val="000000"/>
                </a:solidFill>
                <a:latin typeface="Arial" panose="020B0604020202020204" pitchFamily="34" charset="0"/>
                <a:cs typeface="Arial" panose="020B0604020202020204" pitchFamily="34" charset="0"/>
              </a:rPr>
              <a:t>And 59%, East Asia and the Pacific, Eastern Europe, and Central Asia had the most children with internet access in their households. </a:t>
            </a:r>
            <a:r>
              <a:rPr lang="en-GB" sz="1200" dirty="0">
                <a:effectLst/>
                <a:latin typeface="Arial" panose="020B0604020202020204" pitchFamily="34" charset="0"/>
                <a:ea typeface="Arial Unicode MS"/>
                <a:cs typeface="Arial" panose="020B0604020202020204" pitchFamily="34" charset="0"/>
              </a:rPr>
              <a:t>(</a:t>
            </a:r>
            <a:r>
              <a:rPr lang="en-GB" sz="1200" dirty="0" err="1">
                <a:effectLst/>
                <a:latin typeface="Arial" panose="020B0604020202020204" pitchFamily="34" charset="0"/>
                <a:ea typeface="Arial Unicode MS"/>
                <a:cs typeface="Arial" panose="020B0604020202020204" pitchFamily="34" charset="0"/>
              </a:rPr>
              <a:t>Laricchia</a:t>
            </a:r>
            <a:r>
              <a:rPr lang="en-GB" sz="1200" dirty="0">
                <a:effectLst/>
                <a:latin typeface="Arial" panose="020B0604020202020204" pitchFamily="34" charset="0"/>
                <a:ea typeface="Arial Unicode MS"/>
                <a:cs typeface="Arial" panose="020B0604020202020204" pitchFamily="34" charset="0"/>
              </a:rPr>
              <a:t>, 2022a)</a:t>
            </a:r>
            <a:endParaRPr lang="en-GB" sz="1200" dirty="0">
              <a:effectLst/>
              <a:latin typeface="Arial" panose="020B0604020202020204" pitchFamily="34" charset="0"/>
              <a:ea typeface="Calibri Light" panose="020F0302020204030204" pitchFamily="34" charset="0"/>
              <a:cs typeface="Arial" panose="020B0604020202020204" pitchFamily="34" charset="0"/>
            </a:endParaRPr>
          </a:p>
          <a:p>
            <a:pPr marL="0" indent="0">
              <a:buNone/>
            </a:pPr>
            <a:r>
              <a:rPr lang="en-GB" sz="1200" b="1" dirty="0">
                <a:solidFill>
                  <a:srgbClr val="000000"/>
                </a:solidFill>
                <a:latin typeface="Arial" panose="020B0604020202020204" pitchFamily="34" charset="0"/>
                <a:cs typeface="Arial" panose="020B0604020202020204" pitchFamily="34" charset="0"/>
              </a:rPr>
              <a:t>National/Local context</a:t>
            </a:r>
          </a:p>
          <a:p>
            <a:pPr>
              <a:buFont typeface="Wingdings" panose="05000000000000000000" pitchFamily="2" charset="2"/>
              <a:buChar char="Ø"/>
            </a:pPr>
            <a:r>
              <a:rPr lang="en-GB" sz="1200" dirty="0">
                <a:effectLst/>
                <a:latin typeface="Arial" panose="020B0604020202020204" pitchFamily="34" charset="0"/>
                <a:ea typeface="Arial Unicode MS"/>
                <a:cs typeface="Arial" panose="020B0604020202020204" pitchFamily="34" charset="0"/>
              </a:rPr>
              <a:t>The record shows that From 2015 to 2020, several electronic gadgets were made accessible to youngsters as young as five in their families in the United Kingdom (UK). (</a:t>
            </a:r>
            <a:r>
              <a:rPr lang="en-GB" sz="1200" dirty="0" err="1">
                <a:effectLst/>
                <a:latin typeface="Arial" panose="020B0604020202020204" pitchFamily="34" charset="0"/>
                <a:ea typeface="Arial Unicode MS"/>
                <a:cs typeface="Arial" panose="020B0604020202020204" pitchFamily="34" charset="0"/>
              </a:rPr>
              <a:t>Laricchia</a:t>
            </a:r>
            <a:r>
              <a:rPr lang="en-GB" sz="1200" dirty="0">
                <a:effectLst/>
                <a:latin typeface="Arial" panose="020B0604020202020204" pitchFamily="34" charset="0"/>
                <a:ea typeface="Arial Unicode MS"/>
                <a:cs typeface="Arial" panose="020B0604020202020204" pitchFamily="34" charset="0"/>
              </a:rPr>
              <a:t>, 2022b)</a:t>
            </a:r>
          </a:p>
          <a:p>
            <a:pPr>
              <a:buFont typeface="Wingdings" panose="05000000000000000000" pitchFamily="2" charset="2"/>
              <a:buChar char="Ø"/>
            </a:pPr>
            <a:r>
              <a:rPr lang="en-GB" sz="1200" dirty="0">
                <a:effectLst/>
                <a:latin typeface="Arial" panose="020B0604020202020204" pitchFamily="34" charset="0"/>
                <a:ea typeface="Arial Unicode MS"/>
                <a:cs typeface="Arial" panose="020B0604020202020204" pitchFamily="34" charset="0"/>
              </a:rPr>
              <a:t>In 2020, 90% of children aged 5 and above had a PC, laptop, or netbook with internet access at home.</a:t>
            </a:r>
            <a:r>
              <a:rPr lang="en-GB" sz="1200" dirty="0">
                <a:effectLst/>
                <a:latin typeface="Arial" panose="020B0604020202020204" pitchFamily="34" charset="0"/>
                <a:ea typeface="Calibri Light" panose="020F0302020204030204" pitchFamily="34" charset="0"/>
                <a:cs typeface="Arial" panose="020B0604020202020204" pitchFamily="34" charset="0"/>
              </a:rPr>
              <a:t> </a:t>
            </a:r>
            <a:r>
              <a:rPr lang="en-GB" sz="1200" dirty="0">
                <a:effectLst/>
                <a:latin typeface="Arial" panose="020B0604020202020204" pitchFamily="34" charset="0"/>
                <a:ea typeface="Arial Unicode MS"/>
                <a:cs typeface="Arial" panose="020B0604020202020204" pitchFamily="34" charset="0"/>
              </a:rPr>
              <a:t>(</a:t>
            </a:r>
            <a:r>
              <a:rPr lang="en-GB" sz="1200" dirty="0" err="1">
                <a:effectLst/>
                <a:latin typeface="Arial" panose="020B0604020202020204" pitchFamily="34" charset="0"/>
                <a:ea typeface="Arial Unicode MS"/>
                <a:cs typeface="Arial" panose="020B0604020202020204" pitchFamily="34" charset="0"/>
              </a:rPr>
              <a:t>Laricchia</a:t>
            </a:r>
            <a:r>
              <a:rPr lang="en-GB" sz="1200" dirty="0">
                <a:effectLst/>
                <a:latin typeface="Arial" panose="020B0604020202020204" pitchFamily="34" charset="0"/>
                <a:ea typeface="Arial Unicode MS"/>
                <a:cs typeface="Arial" panose="020B0604020202020204" pitchFamily="34" charset="0"/>
              </a:rPr>
              <a:t>, 2022b)</a:t>
            </a:r>
            <a:endParaRPr lang="en-GB" sz="1200" dirty="0">
              <a:latin typeface="Arial" panose="020B0604020202020204" pitchFamily="34" charset="0"/>
              <a:ea typeface="Arial Unicode MS"/>
              <a:cs typeface="Arial" panose="020B0604020202020204" pitchFamily="34" charset="0"/>
            </a:endParaRPr>
          </a:p>
          <a:p>
            <a:pPr>
              <a:buFont typeface="Wingdings" panose="05000000000000000000" pitchFamily="2" charset="2"/>
              <a:buChar char="Ø"/>
            </a:pPr>
            <a:r>
              <a:rPr lang="en-GB" sz="1200" dirty="0">
                <a:solidFill>
                  <a:srgbClr val="000000"/>
                </a:solidFill>
                <a:latin typeface="Arial" panose="020B0604020202020204" pitchFamily="34" charset="0"/>
                <a:cs typeface="Arial" panose="020B0604020202020204" pitchFamily="34" charset="0"/>
              </a:rPr>
              <a:t>Early technology education prepares kids for school, careers, and innovation. Electronic immersion is causing childhood development issues</a:t>
            </a:r>
          </a:p>
          <a:p>
            <a:pPr>
              <a:buFont typeface="Wingdings" panose="05000000000000000000" pitchFamily="2" charset="2"/>
              <a:buChar char="Ø"/>
            </a:pPr>
            <a:r>
              <a:rPr lang="en-GB" sz="1200" dirty="0">
                <a:effectLst/>
                <a:latin typeface="Arial" panose="020B0604020202020204" pitchFamily="34" charset="0"/>
                <a:ea typeface="Arial Unicode MS"/>
              </a:rPr>
              <a:t>The UK government recognised increased screen time for youngsters as a growing risk in April 2019.</a:t>
            </a:r>
          </a:p>
          <a:p>
            <a:pPr marL="0" indent="0">
              <a:buNone/>
            </a:pPr>
            <a:r>
              <a:rPr lang="en-GB" sz="1200" dirty="0">
                <a:solidFill>
                  <a:srgbClr val="000000"/>
                </a:solidFill>
                <a:latin typeface="Arial" panose="020B0604020202020204" pitchFamily="34" charset="0"/>
                <a:cs typeface="Arial" panose="020B0604020202020204" pitchFamily="34" charset="0"/>
              </a:rPr>
              <a:t>(WGU, 2019)</a:t>
            </a:r>
          </a:p>
          <a:p>
            <a:pPr>
              <a:buFont typeface="Wingdings" panose="05000000000000000000" pitchFamily="2" charset="2"/>
              <a:buChar char="Ø"/>
            </a:pPr>
            <a:endParaRPr lang="en-GB" sz="1200" dirty="0">
              <a:solidFill>
                <a:srgbClr val="000000"/>
              </a:solidFill>
              <a:latin typeface="Arial" panose="020B0604020202020204" pitchFamily="34" charset="0"/>
              <a:cs typeface="Arial" panose="020B0604020202020204" pitchFamily="34" charset="0"/>
            </a:endParaRPr>
          </a:p>
        </p:txBody>
      </p:sp>
      <p:grpSp>
        <p:nvGrpSpPr>
          <p:cNvPr id="17" name="Group 16">
            <a:extLst>
              <a:ext uri="{FF2B5EF4-FFF2-40B4-BE49-F238E27FC236}">
                <a16:creationId xmlns:a16="http://schemas.microsoft.com/office/drawing/2014/main" id="{54CA915D-BDF0-41F8-B00E-FB186EFF7B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8" name="Oval 17">
              <a:extLst>
                <a:ext uri="{FF2B5EF4-FFF2-40B4-BE49-F238E27FC236}">
                  <a16:creationId xmlns:a16="http://schemas.microsoft.com/office/drawing/2014/main" id="{317AAC03-BF64-4E67-9032-3BD0249980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6">
                <a:duotone>
                  <a:schemeClr val="accent1">
                    <a:shade val="45000"/>
                    <a:satMod val="135000"/>
                  </a:schemeClr>
                  <a:prstClr val="white"/>
                </a:duotone>
                <a:extLst>
                  <a:ext uri="{BEBA8EAE-BF5A-486C-A8C5-ECC9F3942E4B}">
                    <a14:imgProps xmlns:a14="http://schemas.microsoft.com/office/drawing/2010/main">
                      <a14:imgLayer r:embed="rId7">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9" name="Oval 18">
              <a:extLst>
                <a:ext uri="{FF2B5EF4-FFF2-40B4-BE49-F238E27FC236}">
                  <a16:creationId xmlns:a16="http://schemas.microsoft.com/office/drawing/2014/main" id="{1A131397-5A45-4344-9983-5E400A3EA5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Tree>
    <p:extLst>
      <p:ext uri="{BB962C8B-B14F-4D97-AF65-F5344CB8AC3E}">
        <p14:creationId xmlns:p14="http://schemas.microsoft.com/office/powerpoint/2010/main" val="33165265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Rectangle 34">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7" name="Rectangle 36">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E724E76-A929-97AF-67E5-8B266143A6EE}"/>
              </a:ext>
            </a:extLst>
          </p:cNvPr>
          <p:cNvSpPr>
            <a:spLocks noGrp="1"/>
          </p:cNvSpPr>
          <p:nvPr>
            <p:ph type="title"/>
          </p:nvPr>
        </p:nvSpPr>
        <p:spPr>
          <a:xfrm>
            <a:off x="1069848" y="484632"/>
            <a:ext cx="10058400" cy="974369"/>
          </a:xfrm>
        </p:spPr>
        <p:txBody>
          <a:bodyPr>
            <a:normAutofit/>
          </a:bodyPr>
          <a:lstStyle/>
          <a:p>
            <a:r>
              <a:rPr lang="en-GB" sz="2400" dirty="0">
                <a:latin typeface="Arial" panose="020B0604020202020204" pitchFamily="34" charset="0"/>
                <a:cs typeface="Arial" panose="020B0604020202020204" pitchFamily="34" charset="0"/>
              </a:rPr>
              <a:t>Chapter 3: Methods</a:t>
            </a:r>
            <a:endParaRPr lang="en-GB" sz="2400" dirty="0"/>
          </a:p>
        </p:txBody>
      </p:sp>
      <p:pic>
        <p:nvPicPr>
          <p:cNvPr id="4" name="image1.png" descr="Chart, sunburst chart&#10;&#10;Description automatically generated">
            <a:extLst>
              <a:ext uri="{FF2B5EF4-FFF2-40B4-BE49-F238E27FC236}">
                <a16:creationId xmlns:a16="http://schemas.microsoft.com/office/drawing/2014/main" id="{B983915B-D114-89B1-4C25-4454CEE4F46B}"/>
              </a:ext>
            </a:extLst>
          </p:cNvPr>
          <p:cNvPicPr/>
          <p:nvPr/>
        </p:nvPicPr>
        <p:blipFill rotWithShape="1">
          <a:blip r:embed="rId4"/>
          <a:srcRect r="6874" b="-3"/>
          <a:stretch/>
        </p:blipFill>
        <p:spPr>
          <a:xfrm>
            <a:off x="1007196" y="2265037"/>
            <a:ext cx="5088800" cy="3907158"/>
          </a:xfrm>
          <a:prstGeom prst="rect">
            <a:avLst/>
          </a:prstGeom>
        </p:spPr>
      </p:pic>
      <p:sp>
        <p:nvSpPr>
          <p:cNvPr id="3" name="Content Placeholder 2">
            <a:extLst>
              <a:ext uri="{FF2B5EF4-FFF2-40B4-BE49-F238E27FC236}">
                <a16:creationId xmlns:a16="http://schemas.microsoft.com/office/drawing/2014/main" id="{2310D15B-A750-DE6E-FD43-E1D274FF4B2A}"/>
              </a:ext>
            </a:extLst>
          </p:cNvPr>
          <p:cNvSpPr>
            <a:spLocks noGrp="1"/>
          </p:cNvSpPr>
          <p:nvPr>
            <p:ph idx="1"/>
          </p:nvPr>
        </p:nvSpPr>
        <p:spPr>
          <a:xfrm>
            <a:off x="6451600" y="2144806"/>
            <a:ext cx="4676647" cy="4027394"/>
          </a:xfrm>
        </p:spPr>
        <p:txBody>
          <a:bodyPr anchor="ctr">
            <a:normAutofit/>
          </a:bodyPr>
          <a:lstStyle/>
          <a:p>
            <a:pPr marL="0" indent="0">
              <a:buNone/>
            </a:pPr>
            <a:endParaRPr lang="en-GB" sz="14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14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The research methodology was based on the model of Saunders's research onion of 2007. </a:t>
            </a:r>
          </a:p>
          <a:p>
            <a:pPr marL="0" indent="0">
              <a:buNone/>
            </a:pPr>
            <a:r>
              <a:rPr lang="en-GB" sz="1400" b="1" dirty="0">
                <a:effectLst/>
                <a:latin typeface="Arial" panose="020B0604020202020204" pitchFamily="34" charset="0"/>
                <a:ea typeface="Calibri Light" panose="020F0302020204030204" pitchFamily="34" charset="0"/>
                <a:cs typeface="Arial" panose="020B0604020202020204" pitchFamily="34" charset="0"/>
              </a:rPr>
              <a:t>Research Philosophy: </a:t>
            </a:r>
            <a:r>
              <a:rPr lang="en-GB" sz="1400" dirty="0">
                <a:effectLst/>
                <a:latin typeface="Arial" panose="020B0604020202020204" pitchFamily="34" charset="0"/>
                <a:ea typeface="Times New Roman" panose="02020603050405020304" pitchFamily="18" charset="0"/>
                <a:cs typeface="Arial" panose="020B0604020202020204" pitchFamily="34" charset="0"/>
              </a:rPr>
              <a:t>The research philosophy was connected to the word ontology and epistemology in this research</a:t>
            </a:r>
            <a:r>
              <a:rPr lang="en-GB" sz="14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The research question here was to understand the effect of the use of modern technology on early childhood development. </a:t>
            </a:r>
          </a:p>
          <a:p>
            <a:pPr marL="0" indent="0">
              <a:buNone/>
            </a:pPr>
            <a:r>
              <a:rPr lang="en-GB" sz="14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Ontology- is how the researcher views the research, and Epistemology- is gathering knowledge. </a:t>
            </a:r>
            <a:endParaRPr lang="en-GB" sz="1400" b="1" dirty="0">
              <a:highlight>
                <a:srgbClr val="FFFFFF"/>
              </a:highlight>
              <a:latin typeface="Arial" panose="020B0604020202020204" pitchFamily="34" charset="0"/>
              <a:ea typeface="Calibri Light" panose="020F0302020204030204" pitchFamily="34" charset="0"/>
              <a:cs typeface="Arial" panose="020B0604020202020204" pitchFamily="34" charset="0"/>
            </a:endParaRPr>
          </a:p>
          <a:p>
            <a:pPr marL="0" indent="0">
              <a:buNone/>
            </a:pPr>
            <a:r>
              <a:rPr lang="en-GB" sz="1400" b="1"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Research approach </a:t>
            </a:r>
            <a:r>
              <a:rPr lang="en-GB" sz="14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The research approach was inductive research in this study. </a:t>
            </a:r>
            <a:endParaRPr lang="en-GB" sz="1400" b="1" dirty="0">
              <a:effectLst/>
              <a:highlight>
                <a:srgbClr val="FFFFFF"/>
              </a:highligh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1400" b="1"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Search Strategy: </a:t>
            </a:r>
            <a:r>
              <a:rPr lang="en-GB" sz="14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The type of research strategy was critical action research</a:t>
            </a:r>
            <a:endParaRPr lang="en-GB" sz="1400" b="1" dirty="0">
              <a:effectLst/>
              <a:highlight>
                <a:srgbClr val="FFFFFF"/>
              </a:highligh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1600" dirty="0">
                <a:solidFill>
                  <a:srgbClr val="000000"/>
                </a:solidFill>
                <a:effectLst/>
                <a:latin typeface="Arial" panose="020B0604020202020204" pitchFamily="34" charset="0"/>
                <a:ea typeface="Times New Roman" panose="02020603050405020304" pitchFamily="18" charset="0"/>
              </a:rPr>
              <a:t> (Saunders et al., 2019)</a:t>
            </a:r>
            <a:endParaRPr lang="en-GB" sz="1600" dirty="0">
              <a:effectLst/>
              <a:latin typeface="Arial" panose="020B0604020202020204" pitchFamily="34" charset="0"/>
              <a:ea typeface="Arial" panose="020B0604020202020204" pitchFamily="34" charset="0"/>
              <a:cs typeface="Arial" panose="020B0604020202020204" pitchFamily="34" charset="0"/>
            </a:endParaRPr>
          </a:p>
          <a:p>
            <a:pPr marL="0" indent="0">
              <a:buNone/>
            </a:pPr>
            <a:endParaRPr lang="en-GB" sz="1600" dirty="0">
              <a:effectLst/>
              <a:latin typeface="Arial" panose="020B0604020202020204" pitchFamily="34" charset="0"/>
              <a:ea typeface="Arial" panose="020B0604020202020204" pitchFamily="34" charset="0"/>
            </a:endParaRPr>
          </a:p>
          <a:p>
            <a:pPr marL="0" indent="0">
              <a:buNone/>
            </a:pPr>
            <a:endParaRPr lang="en-GB" sz="1600" dirty="0"/>
          </a:p>
        </p:txBody>
      </p:sp>
      <p:sp>
        <p:nvSpPr>
          <p:cNvPr id="39" name="Oval 38">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1" name="Oval 40">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7423874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C7FF924-8DA0-4BE9-8C7E-095B0EC13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6502" y="0"/>
            <a:ext cx="6125497"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A8AE9F5-1DB4-DCF6-D4C2-29A4A919DD5E}"/>
              </a:ext>
            </a:extLst>
          </p:cNvPr>
          <p:cNvSpPr>
            <a:spLocks noGrp="1"/>
          </p:cNvSpPr>
          <p:nvPr>
            <p:ph idx="1"/>
          </p:nvPr>
        </p:nvSpPr>
        <p:spPr>
          <a:xfrm>
            <a:off x="6400799" y="952500"/>
            <a:ext cx="5299585" cy="4597400"/>
          </a:xfrm>
        </p:spPr>
        <p:txBody>
          <a:bodyPr>
            <a:normAutofit/>
          </a:bodyPr>
          <a:lstStyle/>
          <a:p>
            <a:pPr marL="0" indent="0">
              <a:buNone/>
            </a:pPr>
            <a:endParaRPr lang="en-GB" sz="1200" b="1" dirty="0">
              <a:latin typeface="Arial" panose="020B0604020202020204" pitchFamily="34" charset="0"/>
              <a:cs typeface="Arial" panose="020B0604020202020204" pitchFamily="34" charset="0"/>
            </a:endParaRPr>
          </a:p>
          <a:p>
            <a:pPr marL="0" indent="0">
              <a:buNone/>
            </a:pPr>
            <a:r>
              <a:rPr lang="en-GB" sz="1200" b="1" dirty="0">
                <a:latin typeface="Arial" panose="020B0604020202020204" pitchFamily="34" charset="0"/>
                <a:cs typeface="Arial" panose="020B0604020202020204" pitchFamily="34" charset="0"/>
              </a:rPr>
              <a:t>Data collection</a:t>
            </a:r>
          </a:p>
          <a:p>
            <a:pPr marL="0" indent="0">
              <a:buNone/>
            </a:pPr>
            <a:r>
              <a:rPr lang="en-US" sz="1200" dirty="0">
                <a:effectLst/>
                <a:latin typeface="Arial" panose="020B0604020202020204" pitchFamily="34" charset="0"/>
                <a:ea typeface="Arial" panose="020B0604020202020204" pitchFamily="34" charset="0"/>
                <a:cs typeface="Arial" panose="020B0604020202020204" pitchFamily="34" charset="0"/>
              </a:rPr>
              <a:t>In this study, </a:t>
            </a:r>
            <a:r>
              <a:rPr lang="en-GB" sz="1200" dirty="0">
                <a:effectLst/>
                <a:latin typeface="Arial" panose="020B0604020202020204" pitchFamily="34" charset="0"/>
                <a:ea typeface="Arial" panose="020B0604020202020204" pitchFamily="34" charset="0"/>
                <a:cs typeface="Arial" panose="020B0604020202020204" pitchFamily="34" charset="0"/>
              </a:rPr>
              <a:t>10 peer-reviewed</a:t>
            </a:r>
            <a:r>
              <a:rPr lang="en-GB" sz="12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Journals were collected, consisting of primary data, and </a:t>
            </a:r>
            <a:r>
              <a:rPr lang="en-GB" sz="1200" dirty="0">
                <a:effectLst/>
                <a:latin typeface="Arial" panose="020B0604020202020204" pitchFamily="34" charset="0"/>
                <a:ea typeface="Times New Roman" panose="02020603050405020304" pitchFamily="18" charset="0"/>
                <a:cs typeface="Arial" panose="020B0604020202020204" pitchFamily="34" charset="0"/>
              </a:rPr>
              <a:t>a </a:t>
            </a:r>
            <a:r>
              <a:rPr lang="en-GB" sz="1200" b="1" dirty="0">
                <a:effectLst/>
                <a:latin typeface="Arial" panose="020B0604020202020204" pitchFamily="34" charset="0"/>
                <a:ea typeface="Times New Roman" panose="02020603050405020304" pitchFamily="18" charset="0"/>
                <a:cs typeface="Arial" panose="020B0604020202020204" pitchFamily="34" charset="0"/>
              </a:rPr>
              <a:t>mixed method</a:t>
            </a:r>
            <a:r>
              <a:rPr lang="en-GB" sz="1200" dirty="0">
                <a:effectLst/>
                <a:latin typeface="Arial" panose="020B0604020202020204" pitchFamily="34" charset="0"/>
                <a:ea typeface="Times New Roman" panose="02020603050405020304" pitchFamily="18" charset="0"/>
                <a:cs typeface="Arial" panose="020B0604020202020204" pitchFamily="34" charset="0"/>
              </a:rPr>
              <a:t> was applied to the research overall</a:t>
            </a:r>
            <a:r>
              <a:rPr lang="en-GB" sz="12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The online library of Wiley, BMC public health, and SAGE journals was utilised. Google Scholar and ProQuest are used for managing data sources.</a:t>
            </a:r>
          </a:p>
          <a:p>
            <a:pPr marL="0" indent="0">
              <a:buNone/>
            </a:pPr>
            <a:r>
              <a:rPr lang="en-GB" sz="1200" b="1" dirty="0">
                <a:latin typeface="Arial" panose="020B0604020202020204" pitchFamily="34" charset="0"/>
                <a:cs typeface="Arial" panose="020B0604020202020204" pitchFamily="34" charset="0"/>
              </a:rPr>
              <a:t>Inclusion criteria</a:t>
            </a:r>
          </a:p>
          <a:p>
            <a:pPr marL="0" indent="0">
              <a:buNone/>
            </a:pPr>
            <a:r>
              <a:rPr lang="en-GB" sz="1200" dirty="0">
                <a:latin typeface="Arial" panose="020B0604020202020204" pitchFamily="34" charset="0"/>
                <a:ea typeface="Arial" panose="020B0604020202020204" pitchFamily="34" charset="0"/>
                <a:cs typeface="Arial" panose="020B0604020202020204" pitchFamily="34" charset="0"/>
              </a:rPr>
              <a:t>All peer-reviewed primary research papers published in reputable journals in the last 10 years were included in the study (2012-2022). The research papers written in English and looked at young children in the UK were included.</a:t>
            </a:r>
          </a:p>
          <a:p>
            <a:pPr marL="0" indent="0">
              <a:buNone/>
            </a:pPr>
            <a:r>
              <a:rPr lang="en-GB" sz="1200" b="1" dirty="0">
                <a:latin typeface="Arial" panose="020B0604020202020204" pitchFamily="34" charset="0"/>
                <a:cs typeface="Arial" panose="020B0604020202020204" pitchFamily="34" charset="0"/>
              </a:rPr>
              <a:t>Exclusion criteria</a:t>
            </a:r>
          </a:p>
          <a:p>
            <a:pPr marL="0" indent="0">
              <a:buNone/>
            </a:pPr>
            <a:r>
              <a:rPr lang="en-US" sz="1200" dirty="0">
                <a:effectLst/>
                <a:latin typeface="Arial" panose="020B0604020202020204" pitchFamily="34" charset="0"/>
                <a:ea typeface="Arial" panose="020B0604020202020204" pitchFamily="34" charset="0"/>
                <a:cs typeface="Arial" panose="020B0604020202020204" pitchFamily="34" charset="0"/>
              </a:rPr>
              <a:t>The exclusion criteria in this research study </a:t>
            </a:r>
            <a:r>
              <a:rPr lang="en-US" sz="1200" dirty="0">
                <a:latin typeface="Arial" panose="020B0604020202020204" pitchFamily="34" charset="0"/>
                <a:ea typeface="Arial" panose="020B0604020202020204" pitchFamily="34" charset="0"/>
                <a:cs typeface="Arial" panose="020B0604020202020204" pitchFamily="34" charset="0"/>
              </a:rPr>
              <a:t>were </a:t>
            </a:r>
            <a:r>
              <a:rPr lang="en-US" sz="1200" dirty="0">
                <a:effectLst/>
                <a:latin typeface="Arial" panose="020B0604020202020204" pitchFamily="34" charset="0"/>
                <a:ea typeface="Arial" panose="020B0604020202020204" pitchFamily="34" charset="0"/>
                <a:cs typeface="Arial" panose="020B0604020202020204" pitchFamily="34" charset="0"/>
              </a:rPr>
              <a:t>the articles published more than 10 years ago, research articles published in other languages rather than English and all articles with content concerning children over 12 years of age and adults.</a:t>
            </a:r>
            <a:endParaRPr lang="en-GB" sz="1200" dirty="0">
              <a:effectLst/>
              <a:latin typeface="Arial" panose="020B0604020202020204" pitchFamily="34" charset="0"/>
              <a:ea typeface="Arial" panose="020B0604020202020204" pitchFamily="34" charset="0"/>
              <a:cs typeface="Arial" panose="020B0604020202020204" pitchFamily="34" charset="0"/>
            </a:endParaRPr>
          </a:p>
          <a:p>
            <a:pPr marL="0" indent="0">
              <a:buNone/>
            </a:pPr>
            <a:r>
              <a:rPr lang="en-US" sz="1200" b="1" dirty="0">
                <a:latin typeface="Arial" panose="020B0604020202020204" pitchFamily="34" charset="0"/>
                <a:cs typeface="Arial" panose="020B0604020202020204" pitchFamily="34" charset="0"/>
              </a:rPr>
              <a:t>Search terms and Keywords </a:t>
            </a:r>
          </a:p>
          <a:p>
            <a:pPr marL="0" indent="0">
              <a:buNone/>
            </a:pPr>
            <a:r>
              <a:rPr lang="en-GB" sz="12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A PECO </a:t>
            </a:r>
            <a:r>
              <a:rPr lang="en-GB" sz="1200" dirty="0">
                <a:highlight>
                  <a:srgbClr val="FFFFFF"/>
                </a:highlight>
                <a:latin typeface="Arial" panose="020B0604020202020204" pitchFamily="34" charset="0"/>
                <a:ea typeface="Times New Roman" panose="02020603050405020304" pitchFamily="18" charset="0"/>
                <a:cs typeface="Arial" panose="020B0604020202020204" pitchFamily="34" charset="0"/>
              </a:rPr>
              <a:t>model</a:t>
            </a:r>
            <a:r>
              <a:rPr lang="en-GB" sz="12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was utilised.</a:t>
            </a:r>
          </a:p>
          <a:p>
            <a:pPr marL="0" indent="0">
              <a:buNone/>
            </a:pPr>
            <a:endParaRPr lang="en-GB" sz="12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US" sz="1100" b="1" dirty="0"/>
          </a:p>
        </p:txBody>
      </p:sp>
      <p:grpSp>
        <p:nvGrpSpPr>
          <p:cNvPr id="20" name="Group 19">
            <a:extLst>
              <a:ext uri="{FF2B5EF4-FFF2-40B4-BE49-F238E27FC236}">
                <a16:creationId xmlns:a16="http://schemas.microsoft.com/office/drawing/2014/main" id="{5029B4A8-2CF0-48DC-B29E-F3B62EDDC4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1" name="Oval 20">
              <a:extLst>
                <a:ext uri="{FF2B5EF4-FFF2-40B4-BE49-F238E27FC236}">
                  <a16:creationId xmlns:a16="http://schemas.microsoft.com/office/drawing/2014/main" id="{F71DA811-F7AE-460D-9891-57F221994B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2" name="Oval 21">
              <a:extLst>
                <a:ext uri="{FF2B5EF4-FFF2-40B4-BE49-F238E27FC236}">
                  <a16:creationId xmlns:a16="http://schemas.microsoft.com/office/drawing/2014/main" id="{3747795E-BBFD-44B4-892D-2054745A84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graphicFrame>
        <p:nvGraphicFramePr>
          <p:cNvPr id="4" name="Table 4">
            <a:extLst>
              <a:ext uri="{FF2B5EF4-FFF2-40B4-BE49-F238E27FC236}">
                <a16:creationId xmlns:a16="http://schemas.microsoft.com/office/drawing/2014/main" id="{2E0F8BF1-33D9-6155-21F3-270E73EA323F}"/>
              </a:ext>
            </a:extLst>
          </p:cNvPr>
          <p:cNvGraphicFramePr>
            <a:graphicFrameLocks noGrp="1"/>
          </p:cNvGraphicFramePr>
          <p:nvPr>
            <p:extLst>
              <p:ext uri="{D42A27DB-BD31-4B8C-83A1-F6EECF244321}">
                <p14:modId xmlns:p14="http://schemas.microsoft.com/office/powerpoint/2010/main" val="3876018282"/>
              </p:ext>
            </p:extLst>
          </p:nvPr>
        </p:nvGraphicFramePr>
        <p:xfrm>
          <a:off x="776946" y="640080"/>
          <a:ext cx="4826568" cy="5588104"/>
        </p:xfrm>
        <a:graphic>
          <a:graphicData uri="http://schemas.openxmlformats.org/drawingml/2006/table">
            <a:tbl>
              <a:tblPr firstRow="1" bandRow="1">
                <a:noFill/>
                <a:tableStyleId>{5C22544A-7EE6-4342-B048-85BDC9FD1C3A}</a:tableStyleId>
              </a:tblPr>
              <a:tblGrid>
                <a:gridCol w="1565136">
                  <a:extLst>
                    <a:ext uri="{9D8B030D-6E8A-4147-A177-3AD203B41FA5}">
                      <a16:colId xmlns:a16="http://schemas.microsoft.com/office/drawing/2014/main" val="2547076045"/>
                    </a:ext>
                  </a:extLst>
                </a:gridCol>
                <a:gridCol w="1630716">
                  <a:extLst>
                    <a:ext uri="{9D8B030D-6E8A-4147-A177-3AD203B41FA5}">
                      <a16:colId xmlns:a16="http://schemas.microsoft.com/office/drawing/2014/main" val="2083366573"/>
                    </a:ext>
                  </a:extLst>
                </a:gridCol>
                <a:gridCol w="1630716">
                  <a:extLst>
                    <a:ext uri="{9D8B030D-6E8A-4147-A177-3AD203B41FA5}">
                      <a16:colId xmlns:a16="http://schemas.microsoft.com/office/drawing/2014/main" val="2988925189"/>
                    </a:ext>
                  </a:extLst>
                </a:gridCol>
              </a:tblGrid>
              <a:tr h="498566">
                <a:tc>
                  <a:txBody>
                    <a:bodyPr/>
                    <a:lstStyle/>
                    <a:p>
                      <a:pPr algn="just">
                        <a:lnSpc>
                          <a:spcPct val="150000"/>
                        </a:lnSpc>
                      </a:pPr>
                      <a:r>
                        <a:rPr lang="en-GB" sz="1300" b="0" cap="all" spc="150"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Component</a:t>
                      </a:r>
                      <a:r>
                        <a:rPr lang="en-GB" sz="1300" b="0" cap="all" spc="150" dirty="0">
                          <a:solidFill>
                            <a:schemeClr val="lt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endParaRPr lang="en-GB" sz="1300" b="0" cap="all" spc="150" dirty="0">
                        <a:solidFill>
                          <a:schemeClr val="lt1"/>
                        </a:solidFill>
                        <a:effectLst/>
                        <a:latin typeface="Arial" panose="020B0604020202020204" pitchFamily="34" charset="0"/>
                        <a:ea typeface="Arial" panose="020B0604020202020204" pitchFamily="34" charset="0"/>
                        <a:cs typeface="Arial" panose="020B0604020202020204" pitchFamily="34" charset="0"/>
                      </a:endParaRPr>
                    </a:p>
                  </a:txBody>
                  <a:tcPr marL="108297" marR="108297" marT="108297" marB="108297" anchor="b">
                    <a:lnL w="12700" cmpd="sng">
                      <a:noFill/>
                      <a:prstDash val="solid"/>
                    </a:lnL>
                    <a:lnR w="12700" cmpd="sng">
                      <a:noFill/>
                      <a:prstDash val="solid"/>
                    </a:lnR>
                    <a:lnT w="12700" cmpd="sng">
                      <a:noFill/>
                    </a:lnT>
                    <a:lnB w="12700" cmpd="sng">
                      <a:noFill/>
                      <a:prstDash val="solid"/>
                    </a:lnB>
                    <a:solidFill>
                      <a:srgbClr val="505356"/>
                    </a:solidFill>
                  </a:tcPr>
                </a:tc>
                <a:tc>
                  <a:txBody>
                    <a:bodyPr/>
                    <a:lstStyle/>
                    <a:p>
                      <a:pPr algn="just">
                        <a:lnSpc>
                          <a:spcPct val="150000"/>
                        </a:lnSpc>
                      </a:pPr>
                      <a:r>
                        <a:rPr lang="en-GB" sz="1300" b="0" cap="all" spc="150"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Inclusion</a:t>
                      </a:r>
                      <a:r>
                        <a:rPr lang="en-GB" sz="1300" b="0" cap="all" spc="150" dirty="0">
                          <a:solidFill>
                            <a:schemeClr val="lt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endParaRPr lang="en-GB" sz="1300" b="0" cap="all" spc="150" dirty="0">
                        <a:solidFill>
                          <a:schemeClr val="lt1"/>
                        </a:solidFill>
                        <a:effectLst/>
                        <a:latin typeface="Arial" panose="020B0604020202020204" pitchFamily="34" charset="0"/>
                        <a:ea typeface="Arial" panose="020B0604020202020204" pitchFamily="34" charset="0"/>
                        <a:cs typeface="Arial" panose="020B0604020202020204" pitchFamily="34" charset="0"/>
                      </a:endParaRPr>
                    </a:p>
                  </a:txBody>
                  <a:tcPr marL="108297" marR="108297" marT="108297" marB="108297" anchor="b">
                    <a:lnL w="12700" cmpd="sng">
                      <a:noFill/>
                      <a:prstDash val="solid"/>
                    </a:lnL>
                    <a:lnR w="12700" cmpd="sng">
                      <a:noFill/>
                      <a:prstDash val="solid"/>
                    </a:lnR>
                    <a:lnT w="12700" cmpd="sng">
                      <a:noFill/>
                    </a:lnT>
                    <a:lnB w="12700" cmpd="sng">
                      <a:noFill/>
                      <a:prstDash val="solid"/>
                    </a:lnB>
                    <a:solidFill>
                      <a:srgbClr val="505356"/>
                    </a:solidFill>
                  </a:tcPr>
                </a:tc>
                <a:tc>
                  <a:txBody>
                    <a:bodyPr/>
                    <a:lstStyle/>
                    <a:p>
                      <a:pPr algn="just">
                        <a:lnSpc>
                          <a:spcPct val="150000"/>
                        </a:lnSpc>
                      </a:pPr>
                      <a:r>
                        <a:rPr lang="en-GB" sz="1300" b="0" cap="all" spc="150"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Exclusion</a:t>
                      </a:r>
                      <a:endParaRPr lang="en-GB" sz="1300" b="0" cap="all" spc="15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108297" marR="108297" marT="108297" marB="108297" anchor="b">
                    <a:lnL w="12700" cmpd="sng">
                      <a:noFill/>
                      <a:prstDash val="solid"/>
                    </a:lnL>
                    <a:lnR w="12700" cmpd="sng">
                      <a:noFill/>
                      <a:prstDash val="solid"/>
                    </a:lnR>
                    <a:lnT w="12700" cmpd="sng">
                      <a:noFill/>
                    </a:lnT>
                    <a:lnB w="12700" cmpd="sng">
                      <a:noFill/>
                      <a:prstDash val="solid"/>
                    </a:lnB>
                    <a:solidFill>
                      <a:srgbClr val="505356"/>
                    </a:solidFill>
                  </a:tcPr>
                </a:tc>
                <a:extLst>
                  <a:ext uri="{0D108BD9-81ED-4DB2-BD59-A6C34878D82A}">
                    <a16:rowId xmlns:a16="http://schemas.microsoft.com/office/drawing/2014/main" val="892061124"/>
                  </a:ext>
                </a:extLst>
              </a:tr>
              <a:tr h="685778">
                <a:tc>
                  <a:txBody>
                    <a:bodyPr/>
                    <a:lstStyle/>
                    <a:p>
                      <a:pPr algn="just">
                        <a:lnSpc>
                          <a:spcPct val="150000"/>
                        </a:lnSpc>
                      </a:pPr>
                      <a:r>
                        <a:rPr lang="en-GB" sz="1000" cap="none" spc="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P-population </a:t>
                      </a:r>
                      <a:endParaRPr lang="en-GB" sz="1000" cap="none" spc="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108297" marR="108297" marT="108297" marB="108297">
                    <a:lnL w="12700" cmpd="sng">
                      <a:noFill/>
                      <a:prstDash val="solid"/>
                    </a:lnL>
                    <a:lnR w="12700" cmpd="sng">
                      <a:noFill/>
                      <a:prstDash val="solid"/>
                    </a:lnR>
                    <a:lnT w="12700" cmpd="sng">
                      <a:noFill/>
                      <a:prstDash val="solid"/>
                    </a:lnT>
                    <a:lnB w="12700" cmpd="sng">
                      <a:noFill/>
                      <a:prstDash val="solid"/>
                    </a:lnB>
                    <a:noFill/>
                  </a:tcPr>
                </a:tc>
                <a:tc>
                  <a:txBody>
                    <a:bodyPr/>
                    <a:lstStyle/>
                    <a:p>
                      <a:pPr algn="just">
                        <a:lnSpc>
                          <a:spcPct val="150000"/>
                        </a:lnSpc>
                      </a:pPr>
                      <a:r>
                        <a:rPr lang="en-GB" sz="1000" cap="none" spc="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Infants, Kids, children, preschoolers</a:t>
                      </a:r>
                      <a:endParaRPr lang="en-GB" sz="1000" cap="none" spc="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108297" marR="108297" marT="108297" marB="108297">
                    <a:lnL w="12700" cmpd="sng">
                      <a:noFill/>
                      <a:prstDash val="solid"/>
                    </a:lnL>
                    <a:lnR w="12700" cmpd="sng">
                      <a:noFill/>
                      <a:prstDash val="solid"/>
                    </a:lnR>
                    <a:lnT w="12700" cmpd="sng">
                      <a:noFill/>
                      <a:prstDash val="solid"/>
                    </a:lnT>
                    <a:lnB w="12700" cmpd="sng">
                      <a:noFill/>
                      <a:prstDash val="solid"/>
                    </a:lnB>
                    <a:noFill/>
                  </a:tcPr>
                </a:tc>
                <a:tc>
                  <a:txBody>
                    <a:bodyPr/>
                    <a:lstStyle/>
                    <a:p>
                      <a:pPr algn="just">
                        <a:lnSpc>
                          <a:spcPct val="150000"/>
                        </a:lnSpc>
                      </a:pPr>
                      <a:r>
                        <a:rPr lang="en-GB" sz="1000" cap="none" spc="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Elderly, adolescent, and young adults</a:t>
                      </a:r>
                      <a:endParaRPr lang="en-GB" sz="1000" cap="none" spc="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108297" marR="108297" marT="108297" marB="108297">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300578189"/>
                  </a:ext>
                </a:extLst>
              </a:tr>
              <a:tr h="1155063">
                <a:tc>
                  <a:txBody>
                    <a:bodyPr/>
                    <a:lstStyle/>
                    <a:p>
                      <a:pPr algn="just">
                        <a:lnSpc>
                          <a:spcPct val="150000"/>
                        </a:lnSpc>
                      </a:pPr>
                      <a:r>
                        <a:rPr lang="en-GB" sz="1000" cap="none" spc="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E-Exposure </a:t>
                      </a:r>
                      <a:endParaRPr lang="en-GB" sz="1000" cap="none" spc="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108297" marR="108297" marT="108297" marB="108297">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lgn="just">
                        <a:lnSpc>
                          <a:spcPct val="150000"/>
                        </a:lnSpc>
                      </a:pPr>
                      <a:r>
                        <a:rPr lang="en-GB" sz="1000" cap="none" spc="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Digital devices, video calls, video games, phones, TV, PC, Tablet, Computer</a:t>
                      </a:r>
                      <a:endParaRPr lang="en-GB" sz="1000" cap="none" spc="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108297" marR="108297" marT="108297" marB="108297">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lgn="just">
                        <a:lnSpc>
                          <a:spcPct val="150000"/>
                        </a:lnSpc>
                      </a:pPr>
                      <a:r>
                        <a:rPr lang="en-GB" sz="1000" cap="none" spc="0"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Physical and Board games</a:t>
                      </a:r>
                      <a:endParaRPr lang="en-GB" sz="1000" cap="none" spc="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108297" marR="108297" marT="108297" marB="108297">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1627888910"/>
                  </a:ext>
                </a:extLst>
              </a:tr>
              <a:tr h="1389706">
                <a:tc>
                  <a:txBody>
                    <a:bodyPr/>
                    <a:lstStyle/>
                    <a:p>
                      <a:pPr algn="just">
                        <a:lnSpc>
                          <a:spcPct val="150000"/>
                        </a:lnSpc>
                      </a:pPr>
                      <a:r>
                        <a:rPr lang="en-GB" sz="1000" cap="none" spc="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C_Comparison </a:t>
                      </a:r>
                      <a:endParaRPr lang="en-GB" sz="1000" cap="none" spc="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108297" marR="108297" marT="108297" marB="108297">
                    <a:lnL w="12700" cmpd="sng">
                      <a:noFill/>
                      <a:prstDash val="solid"/>
                    </a:lnL>
                    <a:lnR w="12700" cmpd="sng">
                      <a:noFill/>
                      <a:prstDash val="solid"/>
                    </a:lnR>
                    <a:lnT w="12700" cmpd="sng">
                      <a:noFill/>
                      <a:prstDash val="solid"/>
                    </a:lnT>
                    <a:lnB w="12700" cmpd="sng">
                      <a:noFill/>
                      <a:prstDash val="solid"/>
                    </a:lnB>
                    <a:noFill/>
                  </a:tcPr>
                </a:tc>
                <a:tc>
                  <a:txBody>
                    <a:bodyPr/>
                    <a:lstStyle/>
                    <a:p>
                      <a:pPr algn="just">
                        <a:lnSpc>
                          <a:spcPct val="150000"/>
                        </a:lnSpc>
                      </a:pPr>
                      <a:r>
                        <a:rPr lang="en-GB" sz="1000" cap="none" spc="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All studies have been included irrespective of the presence or absence of the comparator group. </a:t>
                      </a:r>
                      <a:endParaRPr lang="en-GB" sz="1000" cap="none" spc="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108297" marR="108297" marT="108297" marB="108297">
                    <a:lnL w="12700" cmpd="sng">
                      <a:noFill/>
                      <a:prstDash val="solid"/>
                    </a:lnL>
                    <a:lnR w="12700" cmpd="sng">
                      <a:noFill/>
                      <a:prstDash val="solid"/>
                    </a:lnR>
                    <a:lnT w="12700" cmpd="sng">
                      <a:noFill/>
                      <a:prstDash val="solid"/>
                    </a:lnT>
                    <a:lnB w="12700" cmpd="sng">
                      <a:noFill/>
                      <a:prstDash val="solid"/>
                    </a:lnB>
                    <a:noFill/>
                  </a:tcPr>
                </a:tc>
                <a:tc>
                  <a:txBody>
                    <a:bodyPr/>
                    <a:lstStyle/>
                    <a:p>
                      <a:pPr algn="just">
                        <a:lnSpc>
                          <a:spcPct val="150000"/>
                        </a:lnSpc>
                      </a:pPr>
                      <a:r>
                        <a:rPr lang="en-GB" sz="1000" cap="none" spc="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endParaRPr lang="en-GB" sz="1000" cap="none" spc="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108297" marR="108297" marT="108297" marB="108297">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101360406"/>
                  </a:ext>
                </a:extLst>
              </a:tr>
              <a:tr h="1858991">
                <a:tc>
                  <a:txBody>
                    <a:bodyPr/>
                    <a:lstStyle/>
                    <a:p>
                      <a:pPr algn="just">
                        <a:lnSpc>
                          <a:spcPct val="150000"/>
                        </a:lnSpc>
                      </a:pPr>
                      <a:r>
                        <a:rPr lang="en-GB" sz="1000" cap="none" spc="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O_Outcome </a:t>
                      </a:r>
                      <a:endParaRPr lang="en-GB" sz="1000" cap="none" spc="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108297" marR="108297" marT="108297" marB="108297">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lgn="just">
                        <a:lnSpc>
                          <a:spcPct val="150000"/>
                        </a:lnSpc>
                      </a:pPr>
                      <a:r>
                        <a:rPr lang="en-GB" sz="1000" cap="none" spc="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Different outcomes like children’s knowledge, skills and attitude and, awareness and perceptions, disabilities were focused on and understood</a:t>
                      </a:r>
                      <a:endParaRPr lang="en-GB" sz="1000" cap="none" spc="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108297" marR="108297" marT="108297" marB="108297">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lgn="just">
                        <a:lnSpc>
                          <a:spcPct val="150000"/>
                        </a:lnSpc>
                      </a:pPr>
                      <a:r>
                        <a:rPr lang="en-GB" sz="1000" cap="none" spc="0"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Studies are not concluding or giving no outcomes.</a:t>
                      </a:r>
                      <a:endParaRPr lang="en-GB" sz="1000" cap="none" spc="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108297" marR="108297" marT="108297" marB="108297">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1055611057"/>
                  </a:ext>
                </a:extLst>
              </a:tr>
            </a:tbl>
          </a:graphicData>
        </a:graphic>
      </p:graphicFrame>
    </p:spTree>
    <p:extLst>
      <p:ext uri="{BB962C8B-B14F-4D97-AF65-F5344CB8AC3E}">
        <p14:creationId xmlns:p14="http://schemas.microsoft.com/office/powerpoint/2010/main" val="21697816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C7FF924-8DA0-4BE9-8C7E-095B0EC13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6502" y="0"/>
            <a:ext cx="6125497"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Statistics">
            <a:extLst>
              <a:ext uri="{FF2B5EF4-FFF2-40B4-BE49-F238E27FC236}">
                <a16:creationId xmlns:a16="http://schemas.microsoft.com/office/drawing/2014/main" id="{ADA06FEF-D21C-BD44-1E26-B5D06293E98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33999" y="877900"/>
            <a:ext cx="5112461" cy="5112461"/>
          </a:xfrm>
          <a:prstGeom prst="rect">
            <a:avLst/>
          </a:prstGeom>
        </p:spPr>
      </p:pic>
      <p:sp>
        <p:nvSpPr>
          <p:cNvPr id="3" name="Content Placeholder 2">
            <a:extLst>
              <a:ext uri="{FF2B5EF4-FFF2-40B4-BE49-F238E27FC236}">
                <a16:creationId xmlns:a16="http://schemas.microsoft.com/office/drawing/2014/main" id="{528CC876-6E47-177F-4350-9F62DA126907}"/>
              </a:ext>
            </a:extLst>
          </p:cNvPr>
          <p:cNvSpPr>
            <a:spLocks noGrp="1"/>
          </p:cNvSpPr>
          <p:nvPr>
            <p:ph idx="1"/>
          </p:nvPr>
        </p:nvSpPr>
        <p:spPr>
          <a:xfrm>
            <a:off x="6400799" y="877900"/>
            <a:ext cx="5299585" cy="5294300"/>
          </a:xfrm>
        </p:spPr>
        <p:txBody>
          <a:bodyPr>
            <a:normAutofit/>
          </a:bodyPr>
          <a:lstStyle/>
          <a:p>
            <a:pPr marL="0" indent="0">
              <a:spcBef>
                <a:spcPts val="0"/>
              </a:spcBef>
              <a:buNone/>
            </a:pPr>
            <a:endParaRPr lang="en-GB" sz="1500" b="1" dirty="0">
              <a:latin typeface="Arial" panose="020B0604020202020204" pitchFamily="34" charset="0"/>
              <a:cs typeface="Arial" panose="020B0604020202020204" pitchFamily="34" charset="0"/>
            </a:endParaRPr>
          </a:p>
          <a:p>
            <a:pPr marL="0" indent="0">
              <a:spcBef>
                <a:spcPts val="0"/>
              </a:spcBef>
              <a:buNone/>
            </a:pPr>
            <a:endParaRPr lang="en-GB" sz="1500" b="1" dirty="0">
              <a:latin typeface="Arial" panose="020B0604020202020204" pitchFamily="34" charset="0"/>
              <a:cs typeface="Arial" panose="020B0604020202020204" pitchFamily="34" charset="0"/>
            </a:endParaRPr>
          </a:p>
          <a:p>
            <a:pPr marL="0" indent="0">
              <a:spcBef>
                <a:spcPts val="0"/>
              </a:spcBef>
              <a:buNone/>
            </a:pPr>
            <a:r>
              <a:rPr lang="en-GB" sz="1400" b="1" dirty="0">
                <a:latin typeface="Arial" panose="020B0604020202020204" pitchFamily="34" charset="0"/>
                <a:cs typeface="Arial" panose="020B0604020202020204" pitchFamily="34" charset="0"/>
              </a:rPr>
              <a:t>Data analysis</a:t>
            </a:r>
          </a:p>
          <a:p>
            <a:pPr marL="0" indent="0">
              <a:spcBef>
                <a:spcPts val="0"/>
              </a:spcBef>
              <a:buNone/>
            </a:pPr>
            <a:endParaRPr lang="en-GB" sz="1400" b="1" dirty="0">
              <a:latin typeface="Arial" panose="020B0604020202020204" pitchFamily="34" charset="0"/>
              <a:cs typeface="Arial" panose="020B0604020202020204" pitchFamily="34" charset="0"/>
            </a:endParaRPr>
          </a:p>
          <a:p>
            <a:pPr marL="0" indent="0">
              <a:spcBef>
                <a:spcPts val="0"/>
              </a:spcBef>
              <a:buNone/>
            </a:pPr>
            <a:r>
              <a:rPr lang="en-GB" sz="1400" b="0" i="0" dirty="0">
                <a:effectLst/>
                <a:latin typeface="Arial" panose="020B0604020202020204" pitchFamily="34" charset="0"/>
                <a:cs typeface="Arial" panose="020B0604020202020204" pitchFamily="34" charset="0"/>
              </a:rPr>
              <a:t>As part of the secondary research, a systematic review </a:t>
            </a:r>
            <a:r>
              <a:rPr lang="en-GB" sz="1400" dirty="0">
                <a:effectLst/>
                <a:latin typeface="Arial" panose="020B0604020202020204" pitchFamily="34" charset="0"/>
                <a:ea typeface="Times New Roman" panose="02020603050405020304" pitchFamily="18" charset="0"/>
                <a:cs typeface="Arial" panose="020B0604020202020204" pitchFamily="34" charset="0"/>
              </a:rPr>
              <a:t>was conducted by choosing and analysing 10 articles containing data/ideas to examine </a:t>
            </a:r>
            <a:r>
              <a:rPr lang="en-GB" sz="1400" b="0" i="0" dirty="0">
                <a:effectLst/>
                <a:latin typeface="Arial" panose="020B0604020202020204" pitchFamily="34" charset="0"/>
                <a:cs typeface="Arial" panose="020B0604020202020204" pitchFamily="34" charset="0"/>
              </a:rPr>
              <a:t>articles about modern technology's effects on children's development. </a:t>
            </a:r>
            <a:r>
              <a:rPr lang="en-GB" sz="14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The analysis was also conducted to form themes. </a:t>
            </a:r>
          </a:p>
          <a:p>
            <a:pPr marL="0" indent="0">
              <a:spcBef>
                <a:spcPts val="0"/>
              </a:spcBef>
              <a:buNone/>
            </a:pPr>
            <a:endParaRPr lang="en-GB" sz="1400" dirty="0">
              <a:latin typeface="Arial" panose="020B0604020202020204" pitchFamily="34" charset="0"/>
              <a:cs typeface="Arial" panose="020B0604020202020204" pitchFamily="34" charset="0"/>
            </a:endParaRPr>
          </a:p>
          <a:p>
            <a:pPr marL="0" indent="0">
              <a:spcBef>
                <a:spcPts val="0"/>
              </a:spcBef>
              <a:buNone/>
            </a:pPr>
            <a:r>
              <a:rPr lang="en-GB" sz="1400" b="1" dirty="0">
                <a:latin typeface="Arial" panose="020B0604020202020204" pitchFamily="34" charset="0"/>
                <a:cs typeface="Arial" panose="020B0604020202020204" pitchFamily="34" charset="0"/>
              </a:rPr>
              <a:t>Ethical consideration</a:t>
            </a:r>
          </a:p>
          <a:p>
            <a:pPr marL="0" indent="0">
              <a:buNone/>
            </a:pPr>
            <a:r>
              <a:rPr lang="en-GB" sz="1400" dirty="0">
                <a:latin typeface="Arial" panose="020B0604020202020204" pitchFamily="34" charset="0"/>
                <a:cs typeface="Arial" panose="020B0604020202020204" pitchFamily="34" charset="0"/>
              </a:rPr>
              <a:t>This dissertation contains no fabricated or falsified data. This literature review also ensured that the material was free of plagiarism. The selected research papers were discussed in terms of truth-telling. In this case, the dignity of the research participants (researchers) was prioritised. All citations are maintained, and the authors are correctly credited.</a:t>
            </a:r>
          </a:p>
        </p:txBody>
      </p:sp>
      <p:grpSp>
        <p:nvGrpSpPr>
          <p:cNvPr id="12" name="Group 11">
            <a:extLst>
              <a:ext uri="{FF2B5EF4-FFF2-40B4-BE49-F238E27FC236}">
                <a16:creationId xmlns:a16="http://schemas.microsoft.com/office/drawing/2014/main" id="{5029B4A8-2CF0-48DC-B29E-F3B62EDDC4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3" name="Oval 12">
              <a:extLst>
                <a:ext uri="{FF2B5EF4-FFF2-40B4-BE49-F238E27FC236}">
                  <a16:creationId xmlns:a16="http://schemas.microsoft.com/office/drawing/2014/main" id="{F71DA811-F7AE-460D-9891-57F221994B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3747795E-BBFD-44B4-892D-2054745A84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22592844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89C8D586-1ECD-4981-BED2-97336112C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blipFill dpi="0" rotWithShape="1">
            <a:blip r:embed="rId2">
              <a:alphaModFix amt="6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0D9770-6A90-7D85-6F44-0E95BFC63DD8}"/>
              </a:ext>
            </a:extLst>
          </p:cNvPr>
          <p:cNvSpPr>
            <a:spLocks noGrp="1"/>
          </p:cNvSpPr>
          <p:nvPr>
            <p:ph type="title"/>
          </p:nvPr>
        </p:nvSpPr>
        <p:spPr>
          <a:xfrm>
            <a:off x="6400800" y="484632"/>
            <a:ext cx="5299586" cy="1609344"/>
          </a:xfrm>
          <a:ln>
            <a:noFill/>
          </a:ln>
        </p:spPr>
        <p:txBody>
          <a:bodyPr>
            <a:normAutofit/>
          </a:bodyPr>
          <a:lstStyle/>
          <a:p>
            <a:br>
              <a:rPr lang="en-GB" sz="2200" b="1" kern="0" dirty="0">
                <a:effectLst/>
                <a:latin typeface="Arial" panose="020B0604020202020204" pitchFamily="34" charset="0"/>
                <a:ea typeface="Calibri Light" panose="020F0302020204030204" pitchFamily="34" charset="0"/>
                <a:cs typeface="Calibri Light" panose="020F0302020204030204" pitchFamily="34" charset="0"/>
              </a:rPr>
            </a:br>
            <a:br>
              <a:rPr lang="en-GB" sz="2200" b="1" kern="0" dirty="0">
                <a:effectLst/>
                <a:latin typeface="Arial" panose="020B0604020202020204" pitchFamily="34" charset="0"/>
                <a:ea typeface="Calibri Light" panose="020F0302020204030204" pitchFamily="34" charset="0"/>
                <a:cs typeface="Calibri Light" panose="020F0302020204030204" pitchFamily="34" charset="0"/>
              </a:rPr>
            </a:br>
            <a:r>
              <a:rPr lang="en-GB" sz="2200" b="1" kern="0" dirty="0">
                <a:effectLst/>
                <a:latin typeface="Arial" panose="020B0604020202020204" pitchFamily="34" charset="0"/>
                <a:ea typeface="Calibri Light" panose="020F0302020204030204" pitchFamily="34" charset="0"/>
                <a:cs typeface="Calibri Light" panose="020F0302020204030204" pitchFamily="34" charset="0"/>
              </a:rPr>
              <a:t>CHAPTER 4: RESULTS AND DISCUSSION</a:t>
            </a:r>
            <a:br>
              <a:rPr lang="en-GB" sz="2200" b="1" kern="0" dirty="0">
                <a:effectLst/>
                <a:latin typeface="Arial" panose="020B0604020202020204" pitchFamily="34" charset="0"/>
                <a:ea typeface="Calibri Light" panose="020F0302020204030204" pitchFamily="34" charset="0"/>
                <a:cs typeface="Calibri Light" panose="020F0302020204030204" pitchFamily="34" charset="0"/>
              </a:rPr>
            </a:br>
            <a:endParaRPr lang="en-GB" sz="2200" dirty="0"/>
          </a:p>
        </p:txBody>
      </p:sp>
      <p:pic>
        <p:nvPicPr>
          <p:cNvPr id="5" name="Picture 4" descr="An abstract design with lines and financial symbols">
            <a:extLst>
              <a:ext uri="{FF2B5EF4-FFF2-40B4-BE49-F238E27FC236}">
                <a16:creationId xmlns:a16="http://schemas.microsoft.com/office/drawing/2014/main" id="{873A94AC-F6B3-7A68-E01C-195D6921E591}"/>
              </a:ext>
            </a:extLst>
          </p:cNvPr>
          <p:cNvPicPr>
            <a:picLocks noChangeAspect="1"/>
          </p:cNvPicPr>
          <p:nvPr/>
        </p:nvPicPr>
        <p:blipFill rotWithShape="1">
          <a:blip r:embed="rId3"/>
          <a:srcRect l="21227" r="19948"/>
          <a:stretch/>
        </p:blipFill>
        <p:spPr>
          <a:xfrm>
            <a:off x="1" y="10"/>
            <a:ext cx="6066502" cy="6857989"/>
          </a:xfrm>
          <a:prstGeom prst="rect">
            <a:avLst/>
          </a:prstGeom>
        </p:spPr>
      </p:pic>
      <p:sp>
        <p:nvSpPr>
          <p:cNvPr id="3" name="Content Placeholder 2">
            <a:extLst>
              <a:ext uri="{FF2B5EF4-FFF2-40B4-BE49-F238E27FC236}">
                <a16:creationId xmlns:a16="http://schemas.microsoft.com/office/drawing/2014/main" id="{5E4A5D59-C0E4-2CFF-C435-D767BA75507E}"/>
              </a:ext>
            </a:extLst>
          </p:cNvPr>
          <p:cNvSpPr>
            <a:spLocks noGrp="1"/>
          </p:cNvSpPr>
          <p:nvPr>
            <p:ph idx="1"/>
          </p:nvPr>
        </p:nvSpPr>
        <p:spPr>
          <a:xfrm>
            <a:off x="6400799" y="2121408"/>
            <a:ext cx="5299585" cy="4050792"/>
          </a:xfrm>
        </p:spPr>
        <p:txBody>
          <a:bodyPr>
            <a:normAutofit/>
          </a:bodyPr>
          <a:lstStyle/>
          <a:p>
            <a:pPr marL="0" indent="0">
              <a:buNone/>
            </a:pPr>
            <a:r>
              <a:rPr lang="en-US" sz="1300" b="1">
                <a:effectLst/>
                <a:latin typeface="Arial" panose="020B0604020202020204" pitchFamily="34" charset="0"/>
                <a:ea typeface="Arial" panose="020B0604020202020204" pitchFamily="34" charset="0"/>
                <a:cs typeface="Arial" panose="020B0604020202020204" pitchFamily="34" charset="0"/>
              </a:rPr>
              <a:t>Articles</a:t>
            </a:r>
          </a:p>
          <a:p>
            <a:pPr marL="0" indent="0">
              <a:buNone/>
            </a:pPr>
            <a:r>
              <a:rPr lang="en-GB" sz="1300">
                <a:effectLst/>
                <a:latin typeface="Arial" panose="020B0604020202020204" pitchFamily="34" charset="0"/>
                <a:ea typeface="Arial" panose="020B0604020202020204" pitchFamily="34" charset="0"/>
                <a:cs typeface="Arial" panose="020B0604020202020204" pitchFamily="34" charset="0"/>
              </a:rPr>
              <a:t>For the research papers in this report, 10 articles with data were chosen and analysed to look at different points of view on the </a:t>
            </a:r>
            <a:r>
              <a:rPr lang="en-GB" sz="1300">
                <a:latin typeface="Arial" panose="020B0604020202020204" pitchFamily="34" charset="0"/>
                <a:ea typeface="Arial" panose="020B0604020202020204" pitchFamily="34" charset="0"/>
                <a:cs typeface="Arial" panose="020B0604020202020204" pitchFamily="34" charset="0"/>
              </a:rPr>
              <a:t>chosen </a:t>
            </a:r>
            <a:r>
              <a:rPr lang="en-GB" sz="1300">
                <a:effectLst/>
                <a:latin typeface="Arial" panose="020B0604020202020204" pitchFamily="34" charset="0"/>
                <a:ea typeface="Arial" panose="020B0604020202020204" pitchFamily="34" charset="0"/>
                <a:cs typeface="Arial" panose="020B0604020202020204" pitchFamily="34" charset="0"/>
              </a:rPr>
              <a:t>topic. </a:t>
            </a:r>
            <a:r>
              <a:rPr lang="en-GB" sz="1300">
                <a:effectLst/>
                <a:highlight>
                  <a:srgbClr val="FFFFFF"/>
                </a:highlight>
                <a:latin typeface="Arial" panose="020B0604020202020204" pitchFamily="34" charset="0"/>
                <a:ea typeface="Times New Roman" panose="02020603050405020304" pitchFamily="18" charset="0"/>
                <a:cs typeface="Arial" panose="020B0604020202020204" pitchFamily="34" charset="0"/>
              </a:rPr>
              <a:t>The analysis was also conducted to form themes. </a:t>
            </a:r>
          </a:p>
          <a:p>
            <a:pPr marL="0" indent="0">
              <a:buNone/>
            </a:pPr>
            <a:r>
              <a:rPr lang="en-GB" sz="1300" b="1">
                <a:highlight>
                  <a:srgbClr val="FFFFFF"/>
                </a:highlight>
                <a:latin typeface="Arial" panose="020B0604020202020204" pitchFamily="34" charset="0"/>
                <a:ea typeface="Times New Roman" panose="02020603050405020304" pitchFamily="18" charset="0"/>
                <a:cs typeface="Arial" panose="020B0604020202020204" pitchFamily="34" charset="0"/>
              </a:rPr>
              <a:t>Topic: </a:t>
            </a:r>
            <a:r>
              <a:rPr lang="en-GB" sz="1300" b="1">
                <a:effectLst/>
                <a:latin typeface="Arial" panose="020B0604020202020204" pitchFamily="34" charset="0"/>
                <a:ea typeface="Arial Unicode MS"/>
                <a:cs typeface="Arial" panose="020B0604020202020204" pitchFamily="34" charset="0"/>
              </a:rPr>
              <a:t>The Effect of the use of Modern Technology on Early Childhood Development  </a:t>
            </a:r>
            <a:br>
              <a:rPr lang="en-GB" sz="1300">
                <a:effectLst/>
                <a:latin typeface="Arial" panose="020B0604020202020204" pitchFamily="34" charset="0"/>
                <a:ea typeface="Calibri Light" panose="020F0302020204030204" pitchFamily="34" charset="0"/>
                <a:cs typeface="Arial" panose="020B0604020202020204" pitchFamily="34" charset="0"/>
              </a:rPr>
            </a:br>
            <a:endParaRPr lang="en-GB" sz="1300">
              <a:highlight>
                <a:srgbClr val="FFFFFF"/>
              </a:highlight>
              <a:latin typeface="Arial" panose="020B0604020202020204" pitchFamily="34" charset="0"/>
              <a:ea typeface="Calibri Light" panose="020F0302020204030204" pitchFamily="34" charset="0"/>
              <a:cs typeface="Arial" panose="020B0604020202020204" pitchFamily="34" charset="0"/>
            </a:endParaRPr>
          </a:p>
          <a:p>
            <a:pPr marL="0" indent="0">
              <a:buNone/>
            </a:pPr>
            <a:r>
              <a:rPr lang="en-GB" sz="1300" b="1">
                <a:effectLst/>
                <a:highlight>
                  <a:srgbClr val="FFFFFF"/>
                </a:highlight>
                <a:latin typeface="Arial" panose="020B0604020202020204" pitchFamily="34" charset="0"/>
                <a:ea typeface="Times New Roman" panose="02020603050405020304" pitchFamily="18" charset="0"/>
                <a:cs typeface="Arial" panose="020B0604020202020204" pitchFamily="34" charset="0"/>
              </a:rPr>
              <a:t>Themes</a:t>
            </a:r>
          </a:p>
          <a:p>
            <a:r>
              <a:rPr lang="en-GB" sz="1300" b="1">
                <a:effectLst/>
                <a:latin typeface="Arial" panose="020B0604020202020204" pitchFamily="34" charset="0"/>
                <a:ea typeface="Calibri Light" panose="020F0302020204030204" pitchFamily="34" charset="0"/>
                <a:cs typeface="Arial" panose="020B0604020202020204" pitchFamily="34" charset="0"/>
              </a:rPr>
              <a:t>Theme 1: </a:t>
            </a:r>
            <a:r>
              <a:rPr lang="en-GB" sz="1300">
                <a:effectLst/>
                <a:latin typeface="Arial" panose="020B0604020202020204" pitchFamily="34" charset="0"/>
                <a:ea typeface="Calibri Light" panose="020F0302020204030204" pitchFamily="34" charset="0"/>
                <a:cs typeface="Arial" panose="020B0604020202020204" pitchFamily="34" charset="0"/>
              </a:rPr>
              <a:t>Greater use of technology decreases Children’s Development </a:t>
            </a:r>
          </a:p>
          <a:p>
            <a:r>
              <a:rPr lang="en-GB" sz="1300" b="1">
                <a:effectLst/>
                <a:latin typeface="Arial" panose="020B0604020202020204" pitchFamily="34" charset="0"/>
                <a:ea typeface="Calibri Light" panose="020F0302020204030204" pitchFamily="34" charset="0"/>
                <a:cs typeface="Arial" panose="020B0604020202020204" pitchFamily="34" charset="0"/>
              </a:rPr>
              <a:t>Theme 2  </a:t>
            </a:r>
            <a:r>
              <a:rPr lang="en-GB" sz="1300">
                <a:effectLst/>
                <a:latin typeface="Arial" panose="020B0604020202020204" pitchFamily="34" charset="0"/>
                <a:ea typeface="Calibri Light" panose="020F0302020204030204" pitchFamily="34" charset="0"/>
                <a:cs typeface="Arial" panose="020B0604020202020204" pitchFamily="34" charset="0"/>
              </a:rPr>
              <a:t>Controlled use of technology increase problem-solving and mathematical skills </a:t>
            </a:r>
            <a:r>
              <a:rPr lang="en-GB" sz="1300" b="1">
                <a:effectLst/>
                <a:latin typeface="Arial" panose="020B0604020202020204" pitchFamily="34" charset="0"/>
                <a:ea typeface="Calibri Light" panose="020F0302020204030204" pitchFamily="34" charset="0"/>
                <a:cs typeface="Arial" panose="020B0604020202020204" pitchFamily="34" charset="0"/>
              </a:rPr>
              <a:t> </a:t>
            </a:r>
            <a:endParaRPr lang="en-GB" sz="1300">
              <a:effectLst/>
              <a:latin typeface="Arial" panose="020B0604020202020204" pitchFamily="34" charset="0"/>
              <a:ea typeface="Calibri Light" panose="020F0302020204030204" pitchFamily="34" charset="0"/>
              <a:cs typeface="Arial" panose="020B0604020202020204" pitchFamily="34" charset="0"/>
            </a:endParaRPr>
          </a:p>
          <a:p>
            <a:r>
              <a:rPr lang="en-GB" sz="1300" b="1">
                <a:effectLst/>
                <a:latin typeface="Arial" panose="020B0604020202020204" pitchFamily="34" charset="0"/>
                <a:ea typeface="Calibri Light" panose="020F0302020204030204" pitchFamily="34" charset="0"/>
                <a:cs typeface="Arial" panose="020B0604020202020204" pitchFamily="34" charset="0"/>
              </a:rPr>
              <a:t>Theme 3: </a:t>
            </a:r>
            <a:r>
              <a:rPr lang="en-GB" sz="1300">
                <a:effectLst/>
                <a:latin typeface="Arial" panose="020B0604020202020204" pitchFamily="34" charset="0"/>
                <a:ea typeface="Calibri Light" panose="020F0302020204030204" pitchFamily="34" charset="0"/>
                <a:cs typeface="Arial" panose="020B0604020202020204" pitchFamily="34" charset="0"/>
              </a:rPr>
              <a:t>Guided/ Organised/Supervised use of technology can boost children’s development</a:t>
            </a:r>
          </a:p>
          <a:p>
            <a:r>
              <a:rPr lang="en-GB" sz="1300" b="1">
                <a:effectLst/>
                <a:latin typeface="Arial" panose="020B0604020202020204" pitchFamily="34" charset="0"/>
                <a:ea typeface="Calibri Light" panose="020F0302020204030204" pitchFamily="34" charset="0"/>
                <a:cs typeface="Arial" panose="020B0604020202020204" pitchFamily="34" charset="0"/>
              </a:rPr>
              <a:t>Theme 4</a:t>
            </a:r>
            <a:r>
              <a:rPr lang="en-GB" sz="1300">
                <a:effectLst/>
                <a:latin typeface="Arial" panose="020B0604020202020204" pitchFamily="34" charset="0"/>
                <a:ea typeface="Calibri Light" panose="020F0302020204030204" pitchFamily="34" charset="0"/>
                <a:cs typeface="Arial" panose="020B0604020202020204" pitchFamily="34" charset="0"/>
              </a:rPr>
              <a:t>: Parents'/Guardians' perspectives or ignorance of using technology can impact children’s development.</a:t>
            </a:r>
          </a:p>
          <a:p>
            <a:pPr marL="0" indent="0">
              <a:buNone/>
            </a:pPr>
            <a:endParaRPr lang="en-GB" sz="1300">
              <a:effectLst/>
              <a:highlight>
                <a:srgbClr val="FFFFFF"/>
              </a:highligh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US" sz="1300">
              <a:effectLst/>
              <a:ea typeface="Arial" panose="020B0604020202020204" pitchFamily="34" charset="0"/>
            </a:endParaRPr>
          </a:p>
          <a:p>
            <a:pPr marL="0" indent="0">
              <a:buNone/>
            </a:pPr>
            <a:endParaRPr lang="en-GB" sz="1300"/>
          </a:p>
        </p:txBody>
      </p:sp>
      <p:grpSp>
        <p:nvGrpSpPr>
          <p:cNvPr id="33" name="Group 32">
            <a:extLst>
              <a:ext uri="{FF2B5EF4-FFF2-40B4-BE49-F238E27FC236}">
                <a16:creationId xmlns:a16="http://schemas.microsoft.com/office/drawing/2014/main" id="{AF001A23-2767-4A31-BD30-56112DE9527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34" name="Oval 33">
              <a:extLst>
                <a:ext uri="{FF2B5EF4-FFF2-40B4-BE49-F238E27FC236}">
                  <a16:creationId xmlns:a16="http://schemas.microsoft.com/office/drawing/2014/main" id="{C6BD30CE-7C6B-4C5B-8206-2A912062D6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5" name="Oval 34">
              <a:extLst>
                <a:ext uri="{FF2B5EF4-FFF2-40B4-BE49-F238E27FC236}">
                  <a16:creationId xmlns:a16="http://schemas.microsoft.com/office/drawing/2014/main" id="{7FA45EC6-AD58-4CAF-846D-46D82B614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18795185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9">
            <a:extLst>
              <a:ext uri="{FF2B5EF4-FFF2-40B4-BE49-F238E27FC236}">
                <a16:creationId xmlns:a16="http://schemas.microsoft.com/office/drawing/2014/main" id="{5B057BAA-CAD8-42D7-8DDF-E2075435DA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6502" y="0"/>
            <a:ext cx="6125497" cy="6857999"/>
          </a:xfrm>
          <a:prstGeom prst="rect">
            <a:avLst/>
          </a:prstGeom>
          <a:blipFill dpi="0" rotWithShape="1">
            <a:blip r:embed="rId2">
              <a:alphaModFix amt="6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Icon&#10;&#10;Description automatically generated">
            <a:extLst>
              <a:ext uri="{FF2B5EF4-FFF2-40B4-BE49-F238E27FC236}">
                <a16:creationId xmlns:a16="http://schemas.microsoft.com/office/drawing/2014/main" id="{9D74226A-F9D9-F0E5-6DDC-4D0CA1BB6391}"/>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6854" r="7623" b="3"/>
          <a:stretch/>
        </p:blipFill>
        <p:spPr>
          <a:xfrm>
            <a:off x="633999" y="640080"/>
            <a:ext cx="4794199" cy="5588101"/>
          </a:xfrm>
          <a:prstGeom prst="rect">
            <a:avLst/>
          </a:prstGeom>
        </p:spPr>
      </p:pic>
      <p:sp>
        <p:nvSpPr>
          <p:cNvPr id="3" name="Content Placeholder 2">
            <a:extLst>
              <a:ext uri="{FF2B5EF4-FFF2-40B4-BE49-F238E27FC236}">
                <a16:creationId xmlns:a16="http://schemas.microsoft.com/office/drawing/2014/main" id="{D37BCC73-5728-E4FA-F814-D3D361381F79}"/>
              </a:ext>
            </a:extLst>
          </p:cNvPr>
          <p:cNvSpPr>
            <a:spLocks noGrp="1"/>
          </p:cNvSpPr>
          <p:nvPr>
            <p:ph idx="1"/>
          </p:nvPr>
        </p:nvSpPr>
        <p:spPr>
          <a:xfrm>
            <a:off x="6400799" y="171119"/>
            <a:ext cx="5299585" cy="6001081"/>
          </a:xfrm>
        </p:spPr>
        <p:txBody>
          <a:bodyPr>
            <a:normAutofit/>
          </a:bodyPr>
          <a:lstStyle/>
          <a:p>
            <a:pPr marL="0" indent="0">
              <a:buNone/>
            </a:pPr>
            <a:endParaRPr lang="en-GB" sz="1200" b="1" dirty="0">
              <a:latin typeface="Arial" panose="020B0604020202020204" pitchFamily="34" charset="0"/>
              <a:cs typeface="Arial" panose="020B0604020202020204" pitchFamily="34" charset="0"/>
            </a:endParaRPr>
          </a:p>
          <a:p>
            <a:pPr marL="0" indent="0">
              <a:buNone/>
            </a:pPr>
            <a:r>
              <a:rPr lang="en-GB" sz="1200" b="1" dirty="0">
                <a:latin typeface="Arial" panose="020B0604020202020204" pitchFamily="34" charset="0"/>
                <a:cs typeface="Arial" panose="020B0604020202020204" pitchFamily="34" charset="0"/>
              </a:rPr>
              <a:t>Findings</a:t>
            </a:r>
          </a:p>
          <a:p>
            <a:pPr marL="0" indent="0">
              <a:buNone/>
            </a:pPr>
            <a:r>
              <a:rPr lang="en-GB" sz="1200" dirty="0">
                <a:latin typeface="Arial" panose="020B0604020202020204" pitchFamily="34" charset="0"/>
                <a:cs typeface="Arial" panose="020B0604020202020204" pitchFamily="34" charset="0"/>
              </a:rPr>
              <a:t>Technology is increasing in homes and settings, improving communication. Technology's impact on kids' behaviour is a concern. This study found that younger children have daily access to technology for learning and entertainment. Despite the risks, most people use technology daily with young children. Further guidance and strategies may help to gain knowledge, such as when and how to use it effectively. The study concludes that technology is essential to childhood. </a:t>
            </a:r>
          </a:p>
          <a:p>
            <a:pPr marL="0" indent="0">
              <a:buNone/>
            </a:pPr>
            <a:r>
              <a:rPr lang="en-GB" sz="1200" b="1" dirty="0">
                <a:latin typeface="Arial" panose="020B0604020202020204" pitchFamily="34" charset="0"/>
                <a:cs typeface="Arial" panose="020B0604020202020204" pitchFamily="34" charset="0"/>
              </a:rPr>
              <a:t>Strengths of the research</a:t>
            </a:r>
          </a:p>
          <a:p>
            <a:pPr marL="0" indent="0">
              <a:buNone/>
            </a:pPr>
            <a:r>
              <a:rPr lang="en-GB" sz="1200" dirty="0">
                <a:latin typeface="Arial" panose="020B0604020202020204" pitchFamily="34" charset="0"/>
                <a:cs typeface="Arial" panose="020B0604020202020204" pitchFamily="34" charset="0"/>
              </a:rPr>
              <a:t>Systematic reviews are helpful. This research gave a clear and complete summary of the topic at hand. It also helped me figure out what kind of research was needed. It brought up questions about how to do things better in the future.</a:t>
            </a:r>
          </a:p>
          <a:p>
            <a:pPr marL="0" indent="0">
              <a:buNone/>
            </a:pPr>
            <a:r>
              <a:rPr lang="en-GB" sz="1200" b="1" dirty="0">
                <a:latin typeface="Arial" panose="020B0604020202020204" pitchFamily="34" charset="0"/>
                <a:cs typeface="Arial" panose="020B0604020202020204" pitchFamily="34" charset="0"/>
              </a:rPr>
              <a:t>Limitations</a:t>
            </a:r>
          </a:p>
          <a:p>
            <a:pPr marL="0" indent="0">
              <a:buNone/>
            </a:pPr>
            <a:r>
              <a:rPr lang="en-GB" sz="1200" dirty="0">
                <a:latin typeface="Arial" panose="020B0604020202020204" pitchFamily="34" charset="0"/>
                <a:cs typeface="Arial" panose="020B0604020202020204" pitchFamily="34" charset="0"/>
              </a:rPr>
              <a:t>All studies are limited by their inability to provide perfect data. Mixed responses need to be clarified for readers. Before reflecting on journals, one must identify all negative effects. Since questionnaire respondents self-select, the study has some limitations</a:t>
            </a:r>
            <a:r>
              <a:rPr lang="en-GB" sz="1200" b="1" dirty="0">
                <a:latin typeface="Arial" panose="020B0604020202020204" pitchFamily="34" charset="0"/>
                <a:cs typeface="Arial" panose="020B0604020202020204" pitchFamily="34" charset="0"/>
              </a:rPr>
              <a:t>.</a:t>
            </a:r>
          </a:p>
          <a:p>
            <a:pPr marL="0" indent="0">
              <a:buNone/>
            </a:pPr>
            <a:r>
              <a:rPr lang="en-GB" sz="1200" b="1" dirty="0">
                <a:latin typeface="Arial" panose="020B0604020202020204" pitchFamily="34" charset="0"/>
                <a:cs typeface="Arial" panose="020B0604020202020204" pitchFamily="34" charset="0"/>
              </a:rPr>
              <a:t>Reflection</a:t>
            </a:r>
          </a:p>
          <a:p>
            <a:pPr marL="0" indent="0">
              <a:buNone/>
            </a:pPr>
            <a:r>
              <a:rPr lang="en-GB" sz="1200" b="1" dirty="0">
                <a:latin typeface="Arial" panose="020B0604020202020204" pitchFamily="34" charset="0"/>
                <a:cs typeface="Arial" panose="020B0604020202020204" pitchFamily="34" charset="0"/>
              </a:rPr>
              <a:t>During my research, I discovered a large number of facts. Parental neglect is one of the most discussed topics about things. Some parents teach their kids about technology because it makes their lives easier. Parents sometimes think letting kids watch TV more will help them learn more. Too much digital media makes it harder to hang out with people. Technology might be good for older kids. Interactive learning made possible by technology helps them do well.</a:t>
            </a:r>
          </a:p>
        </p:txBody>
      </p:sp>
      <p:grpSp>
        <p:nvGrpSpPr>
          <p:cNvPr id="17" name="Group 11">
            <a:extLst>
              <a:ext uri="{FF2B5EF4-FFF2-40B4-BE49-F238E27FC236}">
                <a16:creationId xmlns:a16="http://schemas.microsoft.com/office/drawing/2014/main" id="{ECBD3C71-5915-4215-B435-9334BCE4BE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8" name="Oval 12">
              <a:extLst>
                <a:ext uri="{FF2B5EF4-FFF2-40B4-BE49-F238E27FC236}">
                  <a16:creationId xmlns:a16="http://schemas.microsoft.com/office/drawing/2014/main" id="{118961C7-3F52-4908-BA1D-EE6B50734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9" name="Oval 13">
              <a:extLst>
                <a:ext uri="{FF2B5EF4-FFF2-40B4-BE49-F238E27FC236}">
                  <a16:creationId xmlns:a16="http://schemas.microsoft.com/office/drawing/2014/main" id="{C640DAE0-FDB1-4C88-B414-A361A75EA2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14022171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8">
            <a:extLst>
              <a:ext uri="{FF2B5EF4-FFF2-40B4-BE49-F238E27FC236}">
                <a16:creationId xmlns:a16="http://schemas.microsoft.com/office/drawing/2014/main" id="{89C8D586-1ECD-4981-BED2-97336112C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blipFill dpi="0" rotWithShape="1">
            <a:blip r:embed="rId2">
              <a:alphaModFix amt="6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58940C-5F1E-23E7-706F-ED83CACE7AA0}"/>
              </a:ext>
            </a:extLst>
          </p:cNvPr>
          <p:cNvSpPr>
            <a:spLocks noGrp="1"/>
          </p:cNvSpPr>
          <p:nvPr>
            <p:ph type="title"/>
          </p:nvPr>
        </p:nvSpPr>
        <p:spPr>
          <a:xfrm>
            <a:off x="6400800" y="484632"/>
            <a:ext cx="5299586" cy="950977"/>
          </a:xfrm>
          <a:ln>
            <a:noFill/>
          </a:ln>
        </p:spPr>
        <p:txBody>
          <a:bodyPr>
            <a:normAutofit/>
          </a:bodyPr>
          <a:lstStyle/>
          <a:p>
            <a:pPr algn="ctr"/>
            <a:r>
              <a:rPr lang="en-GB" sz="2400" dirty="0">
                <a:latin typeface="Arial" panose="020B0604020202020204" pitchFamily="34" charset="0"/>
                <a:cs typeface="Arial" panose="020B0604020202020204" pitchFamily="34" charset="0"/>
              </a:rPr>
              <a:t>Chapter 5: Recommendations</a:t>
            </a:r>
          </a:p>
        </p:txBody>
      </p:sp>
      <p:pic>
        <p:nvPicPr>
          <p:cNvPr id="16" name="Picture 4" descr="Path winding through a grassy field">
            <a:extLst>
              <a:ext uri="{FF2B5EF4-FFF2-40B4-BE49-F238E27FC236}">
                <a16:creationId xmlns:a16="http://schemas.microsoft.com/office/drawing/2014/main" id="{0C681EDF-466A-CF8A-806F-C1716B68D643}"/>
              </a:ext>
            </a:extLst>
          </p:cNvPr>
          <p:cNvPicPr>
            <a:picLocks noChangeAspect="1"/>
          </p:cNvPicPr>
          <p:nvPr/>
        </p:nvPicPr>
        <p:blipFill rotWithShape="1">
          <a:blip r:embed="rId3"/>
          <a:srcRect l="26985" r="13968" b="-1"/>
          <a:stretch/>
        </p:blipFill>
        <p:spPr>
          <a:xfrm>
            <a:off x="1" y="10"/>
            <a:ext cx="6066502" cy="6857989"/>
          </a:xfrm>
          <a:prstGeom prst="rect">
            <a:avLst/>
          </a:prstGeom>
        </p:spPr>
      </p:pic>
      <p:sp>
        <p:nvSpPr>
          <p:cNvPr id="3" name="Content Placeholder 2">
            <a:extLst>
              <a:ext uri="{FF2B5EF4-FFF2-40B4-BE49-F238E27FC236}">
                <a16:creationId xmlns:a16="http://schemas.microsoft.com/office/drawing/2014/main" id="{84C77195-68B6-4997-4AB5-7F2553FD112D}"/>
              </a:ext>
            </a:extLst>
          </p:cNvPr>
          <p:cNvSpPr>
            <a:spLocks noGrp="1"/>
          </p:cNvSpPr>
          <p:nvPr>
            <p:ph idx="1"/>
          </p:nvPr>
        </p:nvSpPr>
        <p:spPr>
          <a:xfrm>
            <a:off x="6330739" y="1464801"/>
            <a:ext cx="5299585" cy="4764879"/>
          </a:xfrm>
        </p:spPr>
        <p:txBody>
          <a:bodyPr>
            <a:normAutofit/>
          </a:bodyPr>
          <a:lstStyle/>
          <a:p>
            <a:pPr marL="0" indent="0">
              <a:buNone/>
            </a:pPr>
            <a:endParaRPr lang="en-GB" sz="1400" b="1" dirty="0">
              <a:latin typeface="Arial" panose="020B0604020202020204" pitchFamily="34" charset="0"/>
              <a:cs typeface="Arial" panose="020B0604020202020204" pitchFamily="34" charset="0"/>
            </a:endParaRPr>
          </a:p>
          <a:p>
            <a:pPr marL="0" indent="0">
              <a:buNone/>
            </a:pPr>
            <a:r>
              <a:rPr lang="en-GB" sz="1400" b="1" dirty="0">
                <a:latin typeface="Arial" panose="020B0604020202020204" pitchFamily="34" charset="0"/>
                <a:cs typeface="Arial" panose="020B0604020202020204" pitchFamily="34" charset="0"/>
              </a:rPr>
              <a:t>Recommendation</a:t>
            </a:r>
          </a:p>
          <a:p>
            <a:pPr marL="0" indent="0">
              <a:buNone/>
            </a:pPr>
            <a:r>
              <a:rPr lang="en-GB" sz="1400" dirty="0">
                <a:latin typeface="Arial" panose="020B0604020202020204" pitchFamily="34" charset="0"/>
                <a:cs typeface="Arial" panose="020B0604020202020204" pitchFamily="34" charset="0"/>
              </a:rPr>
              <a:t>It is recommended that more government support is needed to promote responsible technology use and create laws and regulations that benefit children's health and development. Everyone can help by organising campaigns and raising awareness. Family, academy, social mobilisation, major religious organisations, municipal administration or council, schools and educational institutions, and health care professionals may participate.</a:t>
            </a:r>
          </a:p>
          <a:p>
            <a:pPr marL="0" indent="0">
              <a:buNone/>
            </a:pPr>
            <a:r>
              <a:rPr lang="en-GB" sz="1400" b="1" dirty="0">
                <a:latin typeface="Arial" panose="020B0604020202020204" pitchFamily="34" charset="0"/>
                <a:cs typeface="Arial" panose="020B0604020202020204" pitchFamily="34" charset="0"/>
              </a:rPr>
              <a:t>Conclusion</a:t>
            </a:r>
          </a:p>
          <a:p>
            <a:pPr marL="0" indent="0">
              <a:buNone/>
            </a:pPr>
            <a:r>
              <a:rPr lang="en-GB" sz="1400" dirty="0">
                <a:latin typeface="Arial" panose="020B0604020202020204" pitchFamily="34" charset="0"/>
                <a:cs typeface="Arial" panose="020B0604020202020204" pitchFamily="34" charset="0"/>
              </a:rPr>
              <a:t>Based on the content of the selected articles, the findings adequately address the objectives.</a:t>
            </a:r>
          </a:p>
          <a:p>
            <a:pPr marL="0" indent="0">
              <a:buNone/>
            </a:pPr>
            <a:r>
              <a:rPr lang="en-GB" sz="1400" dirty="0">
                <a:latin typeface="Arial" panose="020B0604020202020204" pitchFamily="34" charset="0"/>
                <a:cs typeface="Arial" panose="020B0604020202020204" pitchFamily="34" charset="0"/>
              </a:rPr>
              <a:t>Learning: Early development and well-being are fundamental. If raised well, all children—including those with special needs—can meet their social, emotional, and educational needs. Technology affects everyone, regardless of age. Technology has pros and cons and can benefit and harm children. Society must accept progress, understand its risks, and monitor how children use technology.</a:t>
            </a:r>
          </a:p>
        </p:txBody>
      </p:sp>
      <p:grpSp>
        <p:nvGrpSpPr>
          <p:cNvPr id="17" name="Group 10">
            <a:extLst>
              <a:ext uri="{FF2B5EF4-FFF2-40B4-BE49-F238E27FC236}">
                <a16:creationId xmlns:a16="http://schemas.microsoft.com/office/drawing/2014/main" id="{AF001A23-2767-4A31-BD30-56112DE9527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8" name="Oval 11">
              <a:extLst>
                <a:ext uri="{FF2B5EF4-FFF2-40B4-BE49-F238E27FC236}">
                  <a16:creationId xmlns:a16="http://schemas.microsoft.com/office/drawing/2014/main" id="{C6BD30CE-7C6B-4C5B-8206-2A912062D6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9" name="Oval 12">
              <a:extLst>
                <a:ext uri="{FF2B5EF4-FFF2-40B4-BE49-F238E27FC236}">
                  <a16:creationId xmlns:a16="http://schemas.microsoft.com/office/drawing/2014/main" id="{7FA45EC6-AD58-4CAF-846D-46D82B614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1690835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9B9D5-7356-D37D-11B8-4596EAAA779A}"/>
              </a:ext>
            </a:extLst>
          </p:cNvPr>
          <p:cNvSpPr>
            <a:spLocks noGrp="1"/>
          </p:cNvSpPr>
          <p:nvPr>
            <p:ph type="title"/>
          </p:nvPr>
        </p:nvSpPr>
        <p:spPr>
          <a:xfrm>
            <a:off x="692727" y="180110"/>
            <a:ext cx="10435521" cy="401782"/>
          </a:xfrm>
        </p:spPr>
        <p:txBody>
          <a:bodyPr>
            <a:normAutofit/>
          </a:bodyPr>
          <a:lstStyle/>
          <a:p>
            <a:pPr algn="ctr"/>
            <a:r>
              <a:rPr lang="en-GB" sz="1600"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4549D83C-F650-08A5-DB33-DC07EB318FB3}"/>
              </a:ext>
            </a:extLst>
          </p:cNvPr>
          <p:cNvSpPr>
            <a:spLocks noGrp="1"/>
          </p:cNvSpPr>
          <p:nvPr>
            <p:ph idx="1"/>
          </p:nvPr>
        </p:nvSpPr>
        <p:spPr>
          <a:xfrm>
            <a:off x="484909" y="803564"/>
            <a:ext cx="10643339" cy="5368636"/>
          </a:xfrm>
        </p:spPr>
        <p:txBody>
          <a:bodyPr>
            <a:normAutofit fontScale="62500" lnSpcReduction="20000"/>
          </a:bodyPr>
          <a:lstStyle/>
          <a:p>
            <a:pPr marL="0" indent="0">
              <a:lnSpc>
                <a:spcPct val="150000"/>
              </a:lnSpc>
              <a:spcAft>
                <a:spcPts val="1200"/>
              </a:spcAft>
              <a:buNone/>
            </a:pPr>
            <a:r>
              <a:rPr lang="en-US" sz="1800" dirty="0">
                <a:effectLst/>
                <a:latin typeface="Arial" panose="020B0604020202020204" pitchFamily="34" charset="0"/>
                <a:ea typeface="Times New Roman" panose="02020603050405020304" pitchFamily="18" charset="0"/>
                <a:cs typeface="Arial" panose="020B0604020202020204" pitchFamily="34" charset="0"/>
              </a:rPr>
              <a:t>American Psychological Association (2022). </a:t>
            </a:r>
            <a:r>
              <a:rPr lang="en-US" sz="1800" i="1" dirty="0">
                <a:effectLst/>
                <a:latin typeface="Arial" panose="020B0604020202020204" pitchFamily="34" charset="0"/>
                <a:ea typeface="Times New Roman" panose="02020603050405020304" pitchFamily="18" charset="0"/>
                <a:cs typeface="Arial" panose="020B0604020202020204" pitchFamily="34" charset="0"/>
              </a:rPr>
              <a:t>APA Dictionary of Psychology</a:t>
            </a:r>
            <a:r>
              <a:rPr lang="en-US" sz="1800" dirty="0">
                <a:effectLst/>
                <a:latin typeface="Arial" panose="020B0604020202020204" pitchFamily="34" charset="0"/>
                <a:ea typeface="Times New Roman" panose="02020603050405020304" pitchFamily="18" charset="0"/>
                <a:cs typeface="Arial" panose="020B0604020202020204" pitchFamily="34" charset="0"/>
              </a:rPr>
              <a:t>. [online] dictionary.apa.org. Available at: </a:t>
            </a:r>
            <a:r>
              <a:rPr lang="en-US" sz="1800" u="none" strike="noStrike"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2"/>
              </a:rPr>
              <a:t>https://dictionary.apa.org/childhood</a:t>
            </a:r>
            <a:r>
              <a:rPr lang="en-US" sz="1800" dirty="0">
                <a:effectLst/>
                <a:latin typeface="Arial" panose="020B0604020202020204" pitchFamily="34" charset="0"/>
                <a:ea typeface="Times New Roman" panose="02020603050405020304" pitchFamily="18" charset="0"/>
                <a:cs typeface="Arial" panose="020B0604020202020204" pitchFamily="34" charset="0"/>
              </a:rPr>
              <a:t> [Accessed 9 Nov. 2022].</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50000"/>
              </a:lnSpc>
              <a:spcAft>
                <a:spcPts val="1200"/>
              </a:spcAft>
              <a:buNone/>
            </a:pPr>
            <a:r>
              <a:rPr lang="en-US" sz="1800" dirty="0">
                <a:effectLst/>
                <a:latin typeface="Arial" panose="020B0604020202020204" pitchFamily="34" charset="0"/>
                <a:ea typeface="Times New Roman" panose="02020603050405020304" pitchFamily="18" charset="0"/>
                <a:cs typeface="Arial" panose="020B0604020202020204" pitchFamily="34" charset="0"/>
              </a:rPr>
              <a:t>Buchanan, R.A. (2018). history of technology | Summary &amp; Facts. In: </a:t>
            </a:r>
            <a:r>
              <a:rPr lang="en-US" sz="1800" i="1" dirty="0" err="1">
                <a:effectLst/>
                <a:latin typeface="Arial" panose="020B0604020202020204" pitchFamily="34" charset="0"/>
                <a:ea typeface="Times New Roman" panose="02020603050405020304" pitchFamily="18" charset="0"/>
                <a:cs typeface="Arial" panose="020B0604020202020204" pitchFamily="34" charset="0"/>
              </a:rPr>
              <a:t>Encyclopædia</a:t>
            </a:r>
            <a:r>
              <a:rPr lang="en-US" sz="1800" i="1" dirty="0">
                <a:effectLst/>
                <a:latin typeface="Arial" panose="020B0604020202020204" pitchFamily="34" charset="0"/>
                <a:ea typeface="Times New Roman" panose="02020603050405020304" pitchFamily="18" charset="0"/>
                <a:cs typeface="Arial" panose="020B0604020202020204" pitchFamily="34" charset="0"/>
              </a:rPr>
              <a:t> Britannica</a:t>
            </a:r>
            <a:r>
              <a:rPr lang="en-US" sz="1800" dirty="0">
                <a:effectLst/>
                <a:latin typeface="Arial" panose="020B0604020202020204" pitchFamily="34" charset="0"/>
                <a:ea typeface="Times New Roman" panose="02020603050405020304" pitchFamily="18" charset="0"/>
                <a:cs typeface="Arial" panose="020B0604020202020204" pitchFamily="34" charset="0"/>
              </a:rPr>
              <a:t>. [online] Available at: </a:t>
            </a:r>
            <a:r>
              <a:rPr lang="en-US" sz="1800" u="none" strike="noStrike"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rPr>
              <a:t>https://www.britannica.com/technology/history-of-technology</a:t>
            </a:r>
            <a:r>
              <a:rPr lang="en-US" sz="1800" dirty="0">
                <a:effectLst/>
                <a:latin typeface="Arial" panose="020B0604020202020204" pitchFamily="34" charset="0"/>
                <a:ea typeface="Times New Roman" panose="02020603050405020304" pitchFamily="18" charset="0"/>
                <a:cs typeface="Arial" panose="020B0604020202020204" pitchFamily="34" charset="0"/>
              </a:rPr>
              <a:t> [Accessed 24 Dec. 2022].</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50000"/>
              </a:lnSpc>
              <a:spcAft>
                <a:spcPts val="1200"/>
              </a:spcAft>
              <a:buNone/>
            </a:pPr>
            <a:r>
              <a:rPr lang="en-US" sz="1800" dirty="0">
                <a:effectLst/>
                <a:latin typeface="Arial" panose="020B0604020202020204" pitchFamily="34" charset="0"/>
                <a:ea typeface="Times New Roman" panose="02020603050405020304" pitchFamily="18" charset="0"/>
                <a:cs typeface="Arial" panose="020B0604020202020204" pitchFamily="34" charset="0"/>
              </a:rPr>
              <a:t>Business Bliss Consultants (2021). </a:t>
            </a:r>
            <a:r>
              <a:rPr lang="en-US" sz="1800" i="1" dirty="0">
                <a:effectLst/>
                <a:latin typeface="Arial" panose="020B0604020202020204" pitchFamily="34" charset="0"/>
                <a:ea typeface="Times New Roman" panose="02020603050405020304" pitchFamily="18" charset="0"/>
                <a:cs typeface="Arial" panose="020B0604020202020204" pitchFamily="34" charset="0"/>
              </a:rPr>
              <a:t>Technology in the Early Years Foundation Stage</a:t>
            </a:r>
            <a:r>
              <a:rPr lang="en-US" sz="1800" dirty="0">
                <a:effectLst/>
                <a:latin typeface="Arial" panose="020B0604020202020204" pitchFamily="34" charset="0"/>
                <a:ea typeface="Times New Roman" panose="02020603050405020304" pitchFamily="18" charset="0"/>
                <a:cs typeface="Arial" panose="020B0604020202020204" pitchFamily="34" charset="0"/>
              </a:rPr>
              <a:t>. [online] ukdiss.com. Available at: </a:t>
            </a:r>
            <a:r>
              <a:rPr lang="en-US" sz="1800" u="none" strike="noStrike"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4"/>
              </a:rPr>
              <a:t>https://ukdiss.com/examples/technology-in-the-early-years-foundation.php</a:t>
            </a:r>
            <a:r>
              <a:rPr lang="en-US" sz="1800" dirty="0">
                <a:effectLst/>
                <a:latin typeface="Arial" panose="020B0604020202020204" pitchFamily="34" charset="0"/>
                <a:ea typeface="Times New Roman" panose="02020603050405020304" pitchFamily="18" charset="0"/>
                <a:cs typeface="Arial" panose="020B0604020202020204" pitchFamily="34" charset="0"/>
              </a:rPr>
              <a:t> [Accessed 8 Nov. 2022].</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50000"/>
              </a:lnSpc>
              <a:spcAft>
                <a:spcPts val="1200"/>
              </a:spcAft>
              <a:buNone/>
            </a:pPr>
            <a:r>
              <a:rPr lang="en-US" sz="1800" dirty="0">
                <a:effectLst/>
                <a:latin typeface="Arial" panose="020B0604020202020204" pitchFamily="34" charset="0"/>
                <a:ea typeface="Times New Roman" panose="02020603050405020304" pitchFamily="18" charset="0"/>
                <a:cs typeface="Arial" panose="020B0604020202020204" pitchFamily="34" charset="0"/>
              </a:rPr>
              <a:t>Gottschalk, F. (2019). </a:t>
            </a:r>
            <a:r>
              <a:rPr lang="en-US" sz="1800" i="1" dirty="0">
                <a:effectLst/>
                <a:latin typeface="Arial" panose="020B0604020202020204" pitchFamily="34" charset="0"/>
                <a:ea typeface="Times New Roman" panose="02020603050405020304" pitchFamily="18" charset="0"/>
                <a:cs typeface="Arial" panose="020B0604020202020204" pitchFamily="34" charset="0"/>
              </a:rPr>
              <a:t>DIRECTORATE FOR EDUCATION AND SKILLS IMPACTS OF TECHNOLOGY USE ON CHILDREN: EXPLORING LITERATURE ON THE BRAIN, COGNITION AND WELL-BEING OECD Education Working Paper No. 195</a:t>
            </a:r>
            <a:r>
              <a:rPr lang="en-US" sz="1800" dirty="0">
                <a:effectLst/>
                <a:latin typeface="Arial" panose="020B0604020202020204" pitchFamily="34" charset="0"/>
                <a:ea typeface="Times New Roman" panose="02020603050405020304" pitchFamily="18" charset="0"/>
                <a:cs typeface="Arial" panose="020B0604020202020204" pitchFamily="34" charset="0"/>
              </a:rPr>
              <a:t>. [online] Available at: </a:t>
            </a:r>
            <a:r>
              <a:rPr lang="en-US" sz="1800" u="none" strike="noStrike"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5"/>
              </a:rPr>
              <a:t>https://www.oecd.org/officialdocuments/publicdisplaydocumentpdf/?cote=EDU/WKP%282019%293&amp;docLanguage=En</a:t>
            </a:r>
            <a:r>
              <a:rPr lang="en-US" sz="1800" dirty="0">
                <a:effectLst/>
                <a:latin typeface="Arial" panose="020B0604020202020204" pitchFamily="34" charset="0"/>
                <a:ea typeface="Times New Roman" panose="02020603050405020304" pitchFamily="18" charset="0"/>
                <a:cs typeface="Arial" panose="020B0604020202020204" pitchFamily="34" charset="0"/>
              </a:rPr>
              <a:t>.</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50000"/>
              </a:lnSpc>
              <a:spcAft>
                <a:spcPts val="1200"/>
              </a:spcAft>
              <a:buNone/>
            </a:pPr>
            <a:r>
              <a:rPr lang="en-US" sz="1800" dirty="0" err="1">
                <a:effectLst/>
                <a:latin typeface="Arial" panose="020B0604020202020204" pitchFamily="34" charset="0"/>
                <a:ea typeface="Times New Roman" panose="02020603050405020304" pitchFamily="18" charset="0"/>
                <a:cs typeface="Arial" panose="020B0604020202020204" pitchFamily="34" charset="0"/>
              </a:rPr>
              <a:t>Laricchia</a:t>
            </a:r>
            <a:r>
              <a:rPr lang="en-US" sz="1800" dirty="0">
                <a:effectLst/>
                <a:latin typeface="Arial" panose="020B0604020202020204" pitchFamily="34" charset="0"/>
                <a:ea typeface="Times New Roman" panose="02020603050405020304" pitchFamily="18" charset="0"/>
                <a:cs typeface="Arial" panose="020B0604020202020204" pitchFamily="34" charset="0"/>
              </a:rPr>
              <a:t>, F. (2022a). </a:t>
            </a:r>
            <a:r>
              <a:rPr lang="en-US" sz="1800" i="1" dirty="0">
                <a:effectLst/>
                <a:latin typeface="Arial" panose="020B0604020202020204" pitchFamily="34" charset="0"/>
                <a:ea typeface="Times New Roman" panose="02020603050405020304" pitchFamily="18" charset="0"/>
                <a:cs typeface="Arial" panose="020B0604020202020204" pitchFamily="34" charset="0"/>
              </a:rPr>
              <a:t>Children with internet access at home worldwide by region</a:t>
            </a:r>
            <a:r>
              <a:rPr lang="en-US" sz="1800" dirty="0">
                <a:effectLst/>
                <a:latin typeface="Arial" panose="020B0604020202020204" pitchFamily="34" charset="0"/>
                <a:ea typeface="Times New Roman" panose="02020603050405020304" pitchFamily="18" charset="0"/>
                <a:cs typeface="Arial" panose="020B0604020202020204" pitchFamily="34" charset="0"/>
              </a:rPr>
              <a:t>. [online] Statista. Available at: </a:t>
            </a:r>
            <a:r>
              <a:rPr lang="en-US" sz="1800" u="none" strike="noStrike"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6"/>
              </a:rPr>
              <a:t>https://www.statista.com/statistics/1327322/children-with-internet-access-at-home-by-region-worldwide/</a:t>
            </a:r>
            <a:r>
              <a:rPr lang="en-US" sz="1800" dirty="0">
                <a:effectLst/>
                <a:latin typeface="Arial" panose="020B0604020202020204" pitchFamily="34" charset="0"/>
                <a:ea typeface="Times New Roman" panose="02020603050405020304" pitchFamily="18" charset="0"/>
                <a:cs typeface="Arial" panose="020B0604020202020204" pitchFamily="34" charset="0"/>
              </a:rPr>
              <a:t> [Accessed 3 Jan. 2023].</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50000"/>
              </a:lnSpc>
              <a:spcAft>
                <a:spcPts val="1200"/>
              </a:spcAft>
              <a:buNone/>
            </a:pPr>
            <a:r>
              <a:rPr lang="en-US" sz="1800" dirty="0" err="1">
                <a:effectLst/>
                <a:latin typeface="Arial" panose="020B0604020202020204" pitchFamily="34" charset="0"/>
                <a:ea typeface="Times New Roman" panose="02020603050405020304" pitchFamily="18" charset="0"/>
                <a:cs typeface="Arial" panose="020B0604020202020204" pitchFamily="34" charset="0"/>
              </a:rPr>
              <a:t>Laricchia</a:t>
            </a:r>
            <a:r>
              <a:rPr lang="en-US" sz="1800" dirty="0">
                <a:effectLst/>
                <a:latin typeface="Arial" panose="020B0604020202020204" pitchFamily="34" charset="0"/>
                <a:ea typeface="Times New Roman" panose="02020603050405020304" pitchFamily="18" charset="0"/>
                <a:cs typeface="Arial" panose="020B0604020202020204" pitchFamily="34" charset="0"/>
              </a:rPr>
              <a:t>, F. (2022b). </a:t>
            </a:r>
            <a:r>
              <a:rPr lang="en-US" sz="1800" i="1" dirty="0">
                <a:effectLst/>
                <a:latin typeface="Arial" panose="020B0604020202020204" pitchFamily="34" charset="0"/>
                <a:ea typeface="Times New Roman" panose="02020603050405020304" pitchFamily="18" charset="0"/>
                <a:cs typeface="Arial" panose="020B0604020202020204" pitchFamily="34" charset="0"/>
              </a:rPr>
              <a:t>UK: Devices available to children in the home</a:t>
            </a:r>
            <a:r>
              <a:rPr lang="en-US" sz="1800" dirty="0">
                <a:effectLst/>
                <a:latin typeface="Arial" panose="020B0604020202020204" pitchFamily="34" charset="0"/>
                <a:ea typeface="Times New Roman" panose="02020603050405020304" pitchFamily="18" charset="0"/>
                <a:cs typeface="Arial" panose="020B0604020202020204" pitchFamily="34" charset="0"/>
              </a:rPr>
              <a:t>. [online] Statista. Available at: </a:t>
            </a:r>
            <a:r>
              <a:rPr lang="en-US" sz="1800" u="none" strike="noStrike"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7"/>
              </a:rPr>
              <a:t>https://www.statista.com/statistics/274415/devices-available-to-children-in-the-home-in-the-uk/</a:t>
            </a:r>
            <a:r>
              <a:rPr lang="en-US" sz="1800" dirty="0">
                <a:effectLst/>
                <a:latin typeface="Arial" panose="020B0604020202020204" pitchFamily="34" charset="0"/>
                <a:ea typeface="Times New Roman" panose="02020603050405020304" pitchFamily="18" charset="0"/>
                <a:cs typeface="Arial" panose="020B0604020202020204" pitchFamily="34" charset="0"/>
              </a:rPr>
              <a:t> [Accessed 5 Jan. 2023].</a:t>
            </a:r>
          </a:p>
          <a:p>
            <a:pPr marL="0" indent="0">
              <a:lnSpc>
                <a:spcPct val="150000"/>
              </a:lnSpc>
              <a:spcAft>
                <a:spcPts val="1200"/>
              </a:spcAft>
              <a:buNone/>
            </a:pPr>
            <a:r>
              <a:rPr lang="en-US" sz="1800" dirty="0" err="1">
                <a:effectLst/>
                <a:latin typeface="Times New Roman" panose="02020603050405020304" pitchFamily="18" charset="0"/>
                <a:ea typeface="Times New Roman" panose="02020603050405020304" pitchFamily="18" charset="0"/>
              </a:rPr>
              <a:t>Laslau</a:t>
            </a:r>
            <a:r>
              <a:rPr lang="en-US" sz="1800" dirty="0">
                <a:effectLst/>
                <a:latin typeface="Times New Roman" panose="02020603050405020304" pitchFamily="18" charset="0"/>
                <a:ea typeface="Times New Roman" panose="02020603050405020304" pitchFamily="18" charset="0"/>
              </a:rPr>
              <a:t>, D. (2021). </a:t>
            </a:r>
            <a:r>
              <a:rPr lang="en-US" sz="1800" i="1" dirty="0">
                <a:effectLst/>
                <a:latin typeface="Times New Roman" panose="02020603050405020304" pitchFamily="18" charset="0"/>
                <a:ea typeface="Times New Roman" panose="02020603050405020304" pitchFamily="18" charset="0"/>
              </a:rPr>
              <a:t>Investigating the use of technology and its impact on child development in the early years: A case study exploring practitioners’ and parents’ views</a:t>
            </a:r>
            <a:r>
              <a:rPr lang="en-US" sz="1800" dirty="0">
                <a:effectLst/>
                <a:latin typeface="Times New Roman" panose="02020603050405020304" pitchFamily="18" charset="0"/>
                <a:ea typeface="Times New Roman" panose="02020603050405020304" pitchFamily="18" charset="0"/>
              </a:rPr>
              <a:t>. [online] Available at: </a:t>
            </a:r>
            <a:r>
              <a:rPr lang="en-US" sz="1800" u="none" strike="noStrike" dirty="0">
                <a:solidFill>
                  <a:srgbClr val="0563C1"/>
                </a:solidFill>
                <a:effectLst/>
                <a:latin typeface="Times New Roman" panose="02020603050405020304" pitchFamily="18" charset="0"/>
                <a:ea typeface="Times New Roman" panose="02020603050405020304" pitchFamily="18" charset="0"/>
                <a:hlinkClick r:id="rId8"/>
              </a:rPr>
              <a:t>https://www.ecsdn.org/wp-content/uploads/2021/12/Daniela-Laslau-Northampton-University.pdf</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681537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8A56B-5C17-A4B3-4304-1BCE0E9B6CB3}"/>
              </a:ext>
            </a:extLst>
          </p:cNvPr>
          <p:cNvSpPr>
            <a:spLocks noGrp="1"/>
          </p:cNvSpPr>
          <p:nvPr>
            <p:ph type="title"/>
          </p:nvPr>
        </p:nvSpPr>
        <p:spPr>
          <a:xfrm>
            <a:off x="1069848" y="484632"/>
            <a:ext cx="10058400" cy="609877"/>
          </a:xfrm>
        </p:spPr>
        <p:txBody>
          <a:bodyPr>
            <a:normAutofit/>
          </a:bodyPr>
          <a:lstStyle/>
          <a:p>
            <a:pPr algn="ctr"/>
            <a:r>
              <a:rPr lang="en-GB" sz="1400"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36BA32A0-1943-B2BD-AB6D-80D7BB3AA614}"/>
              </a:ext>
            </a:extLst>
          </p:cNvPr>
          <p:cNvSpPr>
            <a:spLocks noGrp="1"/>
          </p:cNvSpPr>
          <p:nvPr>
            <p:ph idx="1"/>
          </p:nvPr>
        </p:nvSpPr>
        <p:spPr>
          <a:xfrm>
            <a:off x="1066800" y="1262426"/>
            <a:ext cx="10058400" cy="4833574"/>
          </a:xfrm>
        </p:spPr>
        <p:txBody>
          <a:bodyPr>
            <a:normAutofit fontScale="40000" lnSpcReduction="20000"/>
          </a:bodyPr>
          <a:lstStyle/>
          <a:p>
            <a:pPr marL="0" indent="0">
              <a:lnSpc>
                <a:spcPct val="150000"/>
              </a:lnSpc>
              <a:spcAft>
                <a:spcPts val="1200"/>
              </a:spcAft>
              <a:buNone/>
            </a:pPr>
            <a:r>
              <a:rPr lang="en-US" sz="2800" dirty="0">
                <a:effectLst/>
                <a:latin typeface="Arial" panose="020B0604020202020204" pitchFamily="34" charset="0"/>
                <a:ea typeface="Times New Roman" panose="02020603050405020304" pitchFamily="18" charset="0"/>
                <a:cs typeface="Arial" panose="020B0604020202020204" pitchFamily="34" charset="0"/>
              </a:rPr>
              <a:t>OECD (2020). </a:t>
            </a:r>
            <a:r>
              <a:rPr lang="en-US" sz="2800" i="1" dirty="0">
                <a:effectLst/>
                <a:latin typeface="Arial" panose="020B0604020202020204" pitchFamily="34" charset="0"/>
                <a:ea typeface="Times New Roman" panose="02020603050405020304" pitchFamily="18" charset="0"/>
                <a:cs typeface="Arial" panose="020B0604020202020204" pitchFamily="34" charset="0"/>
              </a:rPr>
              <a:t>Education in the Digital Age</a:t>
            </a:r>
            <a:r>
              <a:rPr lang="en-US" sz="2800" dirty="0">
                <a:effectLst/>
                <a:latin typeface="Arial" panose="020B0604020202020204" pitchFamily="34" charset="0"/>
                <a:ea typeface="Times New Roman" panose="02020603050405020304" pitchFamily="18" charset="0"/>
                <a:cs typeface="Arial" panose="020B0604020202020204" pitchFamily="34" charset="0"/>
              </a:rPr>
              <a:t>. </a:t>
            </a:r>
            <a:r>
              <a:rPr lang="en-US" sz="2800" i="1" dirty="0">
                <a:effectLst/>
                <a:latin typeface="Arial" panose="020B0604020202020204" pitchFamily="34" charset="0"/>
                <a:ea typeface="Times New Roman" panose="02020603050405020304" pitchFamily="18" charset="0"/>
                <a:cs typeface="Arial" panose="020B0604020202020204" pitchFamily="34" charset="0"/>
              </a:rPr>
              <a:t>Educational Research and Innovation</a:t>
            </a:r>
            <a:r>
              <a:rPr lang="en-US" sz="2800" dirty="0">
                <a:effectLst/>
                <a:latin typeface="Arial" panose="020B0604020202020204" pitchFamily="34" charset="0"/>
                <a:ea typeface="Times New Roman" panose="02020603050405020304" pitchFamily="18" charset="0"/>
                <a:cs typeface="Arial" panose="020B0604020202020204" pitchFamily="34" charset="0"/>
              </a:rPr>
              <a:t>. OECD. doi:</a:t>
            </a:r>
            <a:r>
              <a:rPr lang="en-US" sz="2800" u="none" strike="noStrike"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2" action="ppaction://hlinkfile"/>
              </a:rPr>
              <a:t>10.1787/1209166a-en</a:t>
            </a:r>
            <a:r>
              <a:rPr lang="en-US" sz="2800" dirty="0">
                <a:effectLst/>
                <a:latin typeface="Arial" panose="020B0604020202020204" pitchFamily="34" charset="0"/>
                <a:ea typeface="Times New Roman" panose="02020603050405020304" pitchFamily="18" charset="0"/>
                <a:cs typeface="Arial" panose="020B0604020202020204" pitchFamily="34" charset="0"/>
              </a:rPr>
              <a:t>.</a:t>
            </a:r>
            <a:endParaRPr lang="en-GB" sz="28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50000"/>
              </a:lnSpc>
              <a:spcAft>
                <a:spcPts val="1200"/>
              </a:spcAft>
              <a:buNone/>
            </a:pPr>
            <a:r>
              <a:rPr lang="en-US" sz="2800" dirty="0" err="1">
                <a:effectLst/>
                <a:latin typeface="Arial" panose="020B0604020202020204" pitchFamily="34" charset="0"/>
                <a:ea typeface="Times New Roman" panose="02020603050405020304" pitchFamily="18" charset="0"/>
                <a:cs typeface="Arial" panose="020B0604020202020204" pitchFamily="34" charset="0"/>
              </a:rPr>
              <a:t>Ofcom</a:t>
            </a:r>
            <a:r>
              <a:rPr lang="en-US" sz="2800" dirty="0">
                <a:effectLst/>
                <a:latin typeface="Arial" panose="020B0604020202020204" pitchFamily="34" charset="0"/>
                <a:ea typeface="Times New Roman" panose="02020603050405020304" pitchFamily="18" charset="0"/>
                <a:cs typeface="Arial" panose="020B0604020202020204" pitchFamily="34" charset="0"/>
              </a:rPr>
              <a:t> (2022). </a:t>
            </a:r>
            <a:r>
              <a:rPr lang="en-US" sz="2800" i="1" dirty="0">
                <a:effectLst/>
                <a:latin typeface="Arial" panose="020B0604020202020204" pitchFamily="34" charset="0"/>
                <a:ea typeface="Times New Roman" panose="02020603050405020304" pitchFamily="18" charset="0"/>
                <a:cs typeface="Arial" panose="020B0604020202020204" pitchFamily="34" charset="0"/>
              </a:rPr>
              <a:t>Children and parents: media use and attitudes report 2022</a:t>
            </a:r>
            <a:r>
              <a:rPr lang="en-US" sz="2800" dirty="0">
                <a:effectLst/>
                <a:latin typeface="Arial" panose="020B0604020202020204" pitchFamily="34" charset="0"/>
                <a:ea typeface="Times New Roman" panose="02020603050405020304" pitchFamily="18" charset="0"/>
                <a:cs typeface="Arial" panose="020B0604020202020204" pitchFamily="34" charset="0"/>
              </a:rPr>
              <a:t>. [online] </a:t>
            </a:r>
            <a:r>
              <a:rPr lang="en-US" sz="2800" dirty="0" err="1">
                <a:effectLst/>
                <a:latin typeface="Arial" panose="020B0604020202020204" pitchFamily="34" charset="0"/>
                <a:ea typeface="Times New Roman" panose="02020603050405020304" pitchFamily="18" charset="0"/>
                <a:cs typeface="Arial" panose="020B0604020202020204" pitchFamily="34" charset="0"/>
              </a:rPr>
              <a:t>Ofcom</a:t>
            </a:r>
            <a:r>
              <a:rPr lang="en-US" sz="2800" dirty="0">
                <a:effectLst/>
                <a:latin typeface="Arial" panose="020B0604020202020204" pitchFamily="34" charset="0"/>
                <a:ea typeface="Times New Roman" panose="02020603050405020304" pitchFamily="18" charset="0"/>
                <a:cs typeface="Arial" panose="020B0604020202020204" pitchFamily="34" charset="0"/>
              </a:rPr>
              <a:t>. Available at: </a:t>
            </a:r>
            <a:r>
              <a:rPr lang="en-US" sz="2800" u="none" strike="noStrike"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rPr>
              <a:t>https://www.ofcom.org.uk/research-and-data/media-literacy-research/childrens/children-and-parents-media-use-and-attitudes-report-2022</a:t>
            </a:r>
            <a:r>
              <a:rPr lang="en-US" sz="2800" dirty="0">
                <a:effectLst/>
                <a:latin typeface="Arial" panose="020B0604020202020204" pitchFamily="34" charset="0"/>
                <a:ea typeface="Times New Roman" panose="02020603050405020304" pitchFamily="18" charset="0"/>
                <a:cs typeface="Arial" panose="020B0604020202020204" pitchFamily="34" charset="0"/>
              </a:rPr>
              <a:t> [Accessed 5 Jan. 2023].</a:t>
            </a:r>
            <a:endParaRPr lang="en-GB" sz="28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50000"/>
              </a:lnSpc>
              <a:spcAft>
                <a:spcPts val="1200"/>
              </a:spcAft>
              <a:buNone/>
            </a:pPr>
            <a:r>
              <a:rPr lang="en-US" sz="2800" dirty="0" err="1">
                <a:effectLst/>
                <a:latin typeface="Arial" panose="020B0604020202020204" pitchFamily="34" charset="0"/>
                <a:ea typeface="Times New Roman" panose="02020603050405020304" pitchFamily="18" charset="0"/>
                <a:cs typeface="Arial" panose="020B0604020202020204" pitchFamily="34" charset="0"/>
              </a:rPr>
              <a:t>ofcom</a:t>
            </a:r>
            <a:r>
              <a:rPr lang="en-US" sz="2800" dirty="0">
                <a:effectLst/>
                <a:latin typeface="Arial" panose="020B0604020202020204" pitchFamily="34" charset="0"/>
                <a:ea typeface="Times New Roman" panose="02020603050405020304" pitchFamily="18" charset="0"/>
                <a:cs typeface="Arial" panose="020B0604020202020204" pitchFamily="34" charset="0"/>
              </a:rPr>
              <a:t> (2020). </a:t>
            </a:r>
            <a:r>
              <a:rPr lang="en-US" sz="2800" i="1" dirty="0">
                <a:effectLst/>
                <a:latin typeface="Arial" panose="020B0604020202020204" pitchFamily="34" charset="0"/>
                <a:ea typeface="Times New Roman" panose="02020603050405020304" pitchFamily="18" charset="0"/>
                <a:cs typeface="Arial" panose="020B0604020202020204" pitchFamily="34" charset="0"/>
              </a:rPr>
              <a:t>Making sense of media</a:t>
            </a:r>
            <a:r>
              <a:rPr lang="en-US" sz="2800" dirty="0">
                <a:effectLst/>
                <a:latin typeface="Arial" panose="020B0604020202020204" pitchFamily="34" charset="0"/>
                <a:ea typeface="Times New Roman" panose="02020603050405020304" pitchFamily="18" charset="0"/>
                <a:cs typeface="Arial" panose="020B0604020202020204" pitchFamily="34" charset="0"/>
              </a:rPr>
              <a:t>. [online] Available at: </a:t>
            </a:r>
            <a:r>
              <a:rPr lang="en-US" sz="2800" u="none" strike="noStrike"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4"/>
              </a:rPr>
              <a:t>https://www.ofcom.org.uk/__data/assets/pdf_file/0023/190616/children-media-use-attitudes-2019-report.pdf</a:t>
            </a:r>
            <a:r>
              <a:rPr lang="en-US" sz="2800" dirty="0">
                <a:effectLst/>
                <a:latin typeface="Arial" panose="020B0604020202020204" pitchFamily="34" charset="0"/>
                <a:ea typeface="Times New Roman" panose="02020603050405020304" pitchFamily="18" charset="0"/>
                <a:cs typeface="Arial" panose="020B0604020202020204" pitchFamily="34" charset="0"/>
              </a:rPr>
              <a:t> [Accessed 3 Jan. 2023].</a:t>
            </a:r>
            <a:endParaRPr lang="en-GB" sz="28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50000"/>
              </a:lnSpc>
              <a:spcAft>
                <a:spcPts val="1200"/>
              </a:spcAft>
              <a:buNone/>
            </a:pPr>
            <a:r>
              <a:rPr lang="en-US" sz="2800" dirty="0">
                <a:effectLst/>
                <a:latin typeface="Arial" panose="020B0604020202020204" pitchFamily="34" charset="0"/>
                <a:ea typeface="Times New Roman" panose="02020603050405020304" pitchFamily="18" charset="0"/>
                <a:cs typeface="Arial" panose="020B0604020202020204" pitchFamily="34" charset="0"/>
              </a:rPr>
              <a:t>Scott, F.L. (2021a). </a:t>
            </a:r>
            <a:r>
              <a:rPr lang="en-US" sz="2800" i="1" dirty="0">
                <a:effectLst/>
                <a:latin typeface="Arial" panose="020B0604020202020204" pitchFamily="34" charset="0"/>
                <a:ea typeface="Times New Roman" panose="02020603050405020304" pitchFamily="18" charset="0"/>
                <a:cs typeface="Arial" panose="020B0604020202020204" pitchFamily="34" charset="0"/>
              </a:rPr>
              <a:t>Technology in early childhood education: Digital technology and play | Encyclopedia on Early Childhood Development</a:t>
            </a:r>
            <a:r>
              <a:rPr lang="en-US" sz="2800" dirty="0">
                <a:effectLst/>
                <a:latin typeface="Arial" panose="020B0604020202020204" pitchFamily="34" charset="0"/>
                <a:ea typeface="Times New Roman" panose="02020603050405020304" pitchFamily="18" charset="0"/>
                <a:cs typeface="Arial" panose="020B0604020202020204" pitchFamily="34" charset="0"/>
              </a:rPr>
              <a:t>. [online] www.child-encyclopedia.com. Available at: </a:t>
            </a:r>
            <a:r>
              <a:rPr lang="en-US" sz="2800" u="none" strike="noStrike"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5"/>
              </a:rPr>
              <a:t>https://www.child-encyclopedia.com/technology-early-childhood-education/according-experts/digital-technology-and-play-early-childhood</a:t>
            </a:r>
            <a:r>
              <a:rPr lang="en-US" sz="2800" dirty="0">
                <a:effectLst/>
                <a:latin typeface="Arial" panose="020B0604020202020204" pitchFamily="34" charset="0"/>
                <a:ea typeface="Times New Roman" panose="02020603050405020304" pitchFamily="18" charset="0"/>
                <a:cs typeface="Arial" panose="020B0604020202020204" pitchFamily="34" charset="0"/>
              </a:rPr>
              <a:t> [Accessed 5 Nov. 2022].</a:t>
            </a:r>
            <a:endParaRPr lang="en-GB" sz="28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50000"/>
              </a:lnSpc>
              <a:spcAft>
                <a:spcPts val="1200"/>
              </a:spcAft>
              <a:buNone/>
            </a:pPr>
            <a:r>
              <a:rPr lang="en-US" sz="2800" dirty="0">
                <a:effectLst/>
                <a:latin typeface="Arial" panose="020B0604020202020204" pitchFamily="34" charset="0"/>
                <a:ea typeface="Times New Roman" panose="02020603050405020304" pitchFamily="18" charset="0"/>
                <a:cs typeface="Arial" panose="020B0604020202020204" pitchFamily="34" charset="0"/>
              </a:rPr>
              <a:t>Scott, F.L. (2021b). </a:t>
            </a:r>
            <a:r>
              <a:rPr lang="en-US" sz="2800" i="1" dirty="0">
                <a:effectLst/>
                <a:latin typeface="Arial" panose="020B0604020202020204" pitchFamily="34" charset="0"/>
                <a:ea typeface="Times New Roman" panose="02020603050405020304" pitchFamily="18" charset="0"/>
                <a:cs typeface="Arial" panose="020B0604020202020204" pitchFamily="34" charset="0"/>
              </a:rPr>
              <a:t>Technology in early childhood education: Digital technology and play | Encyclopedia on Early Childhood Development</a:t>
            </a:r>
            <a:r>
              <a:rPr lang="en-US" sz="2800" dirty="0">
                <a:effectLst/>
                <a:latin typeface="Arial" panose="020B0604020202020204" pitchFamily="34" charset="0"/>
                <a:ea typeface="Times New Roman" panose="02020603050405020304" pitchFamily="18" charset="0"/>
                <a:cs typeface="Arial" panose="020B0604020202020204" pitchFamily="34" charset="0"/>
              </a:rPr>
              <a:t>. [online] www.child-encyclopedia.com. Available at: </a:t>
            </a:r>
            <a:r>
              <a:rPr lang="en-US" sz="2800" u="none" strike="noStrike"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5"/>
              </a:rPr>
              <a:t>https://www.child-encyclopedia.com/technology-early-childhood-education/according-experts/digital-technology-and-play-early-childhood</a:t>
            </a:r>
            <a:r>
              <a:rPr lang="en-US" sz="2800" dirty="0">
                <a:effectLst/>
                <a:latin typeface="Arial" panose="020B0604020202020204" pitchFamily="34" charset="0"/>
                <a:ea typeface="Times New Roman" panose="02020603050405020304" pitchFamily="18" charset="0"/>
                <a:cs typeface="Arial" panose="020B0604020202020204" pitchFamily="34" charset="0"/>
              </a:rPr>
              <a:t> [Accessed 5 Nov. 2022].</a:t>
            </a:r>
            <a:endParaRPr lang="en-GB" sz="28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50000"/>
              </a:lnSpc>
              <a:spcAft>
                <a:spcPts val="1200"/>
              </a:spcAft>
              <a:buNone/>
            </a:pPr>
            <a:r>
              <a:rPr lang="en-US" sz="2800" dirty="0" err="1">
                <a:effectLst/>
                <a:latin typeface="Arial" panose="020B0604020202020204" pitchFamily="34" charset="0"/>
                <a:ea typeface="Times New Roman" panose="02020603050405020304" pitchFamily="18" charset="0"/>
                <a:cs typeface="Arial" panose="020B0604020202020204" pitchFamily="34" charset="0"/>
              </a:rPr>
              <a:t>Swalih</a:t>
            </a:r>
            <a:r>
              <a:rPr lang="en-US" sz="2800" dirty="0">
                <a:effectLst/>
                <a:latin typeface="Arial" panose="020B0604020202020204" pitchFamily="34" charset="0"/>
                <a:ea typeface="Times New Roman" panose="02020603050405020304" pitchFamily="18" charset="0"/>
                <a:cs typeface="Arial" panose="020B0604020202020204" pitchFamily="34" charset="0"/>
              </a:rPr>
              <a:t> (2017). </a:t>
            </a:r>
            <a:r>
              <a:rPr lang="en-US" sz="2800" i="1" dirty="0">
                <a:effectLst/>
                <a:latin typeface="Arial" panose="020B0604020202020204" pitchFamily="34" charset="0"/>
                <a:ea typeface="Times New Roman" panose="02020603050405020304" pitchFamily="18" charset="0"/>
                <a:cs typeface="Arial" panose="020B0604020202020204" pitchFamily="34" charset="0"/>
              </a:rPr>
              <a:t>Modern Technology Definition and Everything you Need to Know</a:t>
            </a:r>
            <a:r>
              <a:rPr lang="en-US" sz="2800" dirty="0">
                <a:effectLst/>
                <a:latin typeface="Arial" panose="020B0604020202020204" pitchFamily="34" charset="0"/>
                <a:ea typeface="Times New Roman" panose="02020603050405020304" pitchFamily="18" charset="0"/>
                <a:cs typeface="Arial" panose="020B0604020202020204" pitchFamily="34" charset="0"/>
              </a:rPr>
              <a:t>. [online] Tech Quintal. Available at: </a:t>
            </a:r>
            <a:r>
              <a:rPr lang="en-US" sz="2800" u="none" strike="noStrike"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6"/>
              </a:rPr>
              <a:t>https://www.techquintal.com/modern-technology/</a:t>
            </a:r>
            <a:r>
              <a:rPr lang="en-US" sz="2800" dirty="0">
                <a:effectLst/>
                <a:latin typeface="Arial" panose="020B0604020202020204" pitchFamily="34" charset="0"/>
                <a:ea typeface="Times New Roman" panose="02020603050405020304" pitchFamily="18" charset="0"/>
                <a:cs typeface="Arial" panose="020B0604020202020204" pitchFamily="34" charset="0"/>
              </a:rPr>
              <a:t> [Accessed 23 Dec. 2022].</a:t>
            </a:r>
            <a:endParaRPr lang="en-GB" sz="28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05590631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
  <TotalTime>3739</TotalTime>
  <Words>2466</Words>
  <Application>Microsoft Office PowerPoint</Application>
  <PresentationFormat>Widescreen</PresentationFormat>
  <Paragraphs>135</Paragraphs>
  <Slides>13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Arial</vt:lpstr>
      <vt:lpstr>Calibri</vt:lpstr>
      <vt:lpstr>Rockwell</vt:lpstr>
      <vt:lpstr>Rockwell Condensed</vt:lpstr>
      <vt:lpstr>Rockwell Extra Bold</vt:lpstr>
      <vt:lpstr>Times New Roman</vt:lpstr>
      <vt:lpstr>Wingdings</vt:lpstr>
      <vt:lpstr>Wood Type</vt:lpstr>
      <vt:lpstr>The Effect of the use of Modern Technology on Early Childhood Development   </vt:lpstr>
      <vt:lpstr>Chapter 1: Introduction</vt:lpstr>
      <vt:lpstr>PowerPoint Presentation</vt:lpstr>
      <vt:lpstr>Chapter 2: Background</vt:lpstr>
      <vt:lpstr>PowerPoint Presentation</vt:lpstr>
      <vt:lpstr>Chapter 3: Methods</vt:lpstr>
      <vt:lpstr>PowerPoint Presentation</vt:lpstr>
      <vt:lpstr>PowerPoint Presentation</vt:lpstr>
      <vt:lpstr>  CHAPTER 4: RESULTS AND DISCUSSION </vt:lpstr>
      <vt:lpstr>PowerPoint Presentation</vt:lpstr>
      <vt:lpstr>Chapter 5: Recommendations</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Effect of the use of Modern Technology on Early Childhood Development</dc:title>
  <dc:creator>Stranger Danger</dc:creator>
  <cp:lastModifiedBy>Stranger Danger</cp:lastModifiedBy>
  <cp:revision>46</cp:revision>
  <dcterms:created xsi:type="dcterms:W3CDTF">2023-01-13T12:42:48Z</dcterms:created>
  <dcterms:modified xsi:type="dcterms:W3CDTF">2023-01-16T03:06:31Z</dcterms:modified>
</cp:coreProperties>
</file>