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9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7" r:id="rId20"/>
    <p:sldId id="274" r:id="rId21"/>
    <p:sldId id="275" r:id="rId22"/>
    <p:sldId id="276" r:id="rId23"/>
    <p:sldId id="278" r:id="rId24"/>
    <p:sldId id="279" r:id="rId25"/>
    <p:sldId id="280" r:id="rId26"/>
    <p:sldId id="284" r:id="rId27"/>
    <p:sldId id="285" r:id="rId28"/>
    <p:sldId id="281" r:id="rId29"/>
    <p:sldId id="282" r:id="rId30"/>
    <p:sldId id="283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990000"/>
    <a:srgbClr val="FF5050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3A86A9-13E5-433E-9D65-77E151185A44}" v="954" dt="2025-11-10T16:10:49.7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27BA53-41F8-4E47-9E3A-F58CAAA82875}" type="doc">
      <dgm:prSet loTypeId="urn:microsoft.com/office/officeart/2005/8/layout/default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2909D176-9730-474F-A923-3BFE49FF5170}">
      <dgm:prSet phldrT="[Text]" phldr="0"/>
      <dgm:spPr/>
      <dgm:t>
        <a:bodyPr/>
        <a:lstStyle/>
        <a:p>
          <a:r>
            <a:rPr lang="en-GB" dirty="0"/>
            <a:t>Promoting health and preventing illness</a:t>
          </a:r>
        </a:p>
      </dgm:t>
    </dgm:pt>
    <dgm:pt modelId="{FCBEB825-B661-4B53-9019-D40C1CE53F0A}" type="parTrans" cxnId="{88AA268B-4F19-4668-B047-9CE2442CA94F}">
      <dgm:prSet/>
      <dgm:spPr/>
      <dgm:t>
        <a:bodyPr/>
        <a:lstStyle/>
        <a:p>
          <a:endParaRPr lang="en-GB"/>
        </a:p>
      </dgm:t>
    </dgm:pt>
    <dgm:pt modelId="{D6573859-6A70-47B4-9E33-334168945BD2}" type="sibTrans" cxnId="{88AA268B-4F19-4668-B047-9CE2442CA94F}">
      <dgm:prSet/>
      <dgm:spPr/>
      <dgm:t>
        <a:bodyPr/>
        <a:lstStyle/>
        <a:p>
          <a:endParaRPr lang="en-GB"/>
        </a:p>
      </dgm:t>
    </dgm:pt>
    <dgm:pt modelId="{D2D28CD8-54A1-44A3-8CB2-74C6168AB5A5}">
      <dgm:prSet phldrT="[Text]" phldr="0"/>
      <dgm:spPr/>
      <dgm:t>
        <a:bodyPr/>
        <a:lstStyle/>
        <a:p>
          <a:r>
            <a:rPr lang="en-GB" dirty="0"/>
            <a:t>Supporting people with illness</a:t>
          </a:r>
        </a:p>
      </dgm:t>
    </dgm:pt>
    <dgm:pt modelId="{295EDD8C-5CB9-4DEC-9C00-FB5E61788FF2}" type="parTrans" cxnId="{5EC70090-62B0-48FE-9C0C-EA28BA6FC168}">
      <dgm:prSet/>
      <dgm:spPr/>
      <dgm:t>
        <a:bodyPr/>
        <a:lstStyle/>
        <a:p>
          <a:endParaRPr lang="en-GB"/>
        </a:p>
      </dgm:t>
    </dgm:pt>
    <dgm:pt modelId="{9E7487D8-6B12-4216-B042-0DCB1A271DD6}" type="sibTrans" cxnId="{5EC70090-62B0-48FE-9C0C-EA28BA6FC168}">
      <dgm:prSet/>
      <dgm:spPr/>
      <dgm:t>
        <a:bodyPr/>
        <a:lstStyle/>
        <a:p>
          <a:endParaRPr lang="en-GB"/>
        </a:p>
      </dgm:t>
    </dgm:pt>
    <dgm:pt modelId="{A97F1085-1846-4743-98AA-35EFA70957A5}">
      <dgm:prSet phldrT="[Text]" phldr="0"/>
      <dgm:spPr/>
      <dgm:t>
        <a:bodyPr/>
        <a:lstStyle/>
        <a:p>
          <a:r>
            <a:rPr lang="en-GB" dirty="0"/>
            <a:t>Working in healthcare settings</a:t>
          </a:r>
        </a:p>
      </dgm:t>
    </dgm:pt>
    <dgm:pt modelId="{3ABF3642-F37B-4A0C-945E-DE76D0167695}" type="parTrans" cxnId="{B258D03C-CCE2-425E-8B10-5FE036514CDE}">
      <dgm:prSet/>
      <dgm:spPr/>
      <dgm:t>
        <a:bodyPr/>
        <a:lstStyle/>
        <a:p>
          <a:endParaRPr lang="en-GB"/>
        </a:p>
      </dgm:t>
    </dgm:pt>
    <dgm:pt modelId="{D85A34E9-8F96-476D-9A45-B6A867778419}" type="sibTrans" cxnId="{B258D03C-CCE2-425E-8B10-5FE036514CDE}">
      <dgm:prSet/>
      <dgm:spPr/>
      <dgm:t>
        <a:bodyPr/>
        <a:lstStyle/>
        <a:p>
          <a:endParaRPr lang="en-GB"/>
        </a:p>
      </dgm:t>
    </dgm:pt>
    <dgm:pt modelId="{53A95488-9167-467A-B20E-92BC2FE7B0B5}">
      <dgm:prSet phldrT="[Text]" phldr="0"/>
      <dgm:spPr/>
      <dgm:t>
        <a:bodyPr/>
        <a:lstStyle/>
        <a:p>
          <a:r>
            <a:rPr lang="en-GB" dirty="0"/>
            <a:t>Conducting research</a:t>
          </a:r>
        </a:p>
      </dgm:t>
    </dgm:pt>
    <dgm:pt modelId="{809918A3-1354-404E-B298-2E065DDB71A7}" type="parTrans" cxnId="{A806EBA2-FABC-45C6-A598-7176C710FFC6}">
      <dgm:prSet/>
      <dgm:spPr/>
      <dgm:t>
        <a:bodyPr/>
        <a:lstStyle/>
        <a:p>
          <a:endParaRPr lang="en-GB"/>
        </a:p>
      </dgm:t>
    </dgm:pt>
    <dgm:pt modelId="{A88ABC8F-04FC-4158-9AAC-32C09E5F6C65}" type="sibTrans" cxnId="{A806EBA2-FABC-45C6-A598-7176C710FFC6}">
      <dgm:prSet/>
      <dgm:spPr/>
      <dgm:t>
        <a:bodyPr/>
        <a:lstStyle/>
        <a:p>
          <a:endParaRPr lang="en-GB"/>
        </a:p>
      </dgm:t>
    </dgm:pt>
    <dgm:pt modelId="{1C977011-357A-4DB7-8F0C-CFC47AC74743}">
      <dgm:prSet phldrT="[Text]" phldr="0"/>
      <dgm:spPr/>
      <dgm:t>
        <a:bodyPr/>
        <a:lstStyle/>
        <a:p>
          <a:r>
            <a:rPr lang="en-GB" dirty="0"/>
            <a:t>Policy and Public Health</a:t>
          </a:r>
        </a:p>
      </dgm:t>
    </dgm:pt>
    <dgm:pt modelId="{10AC23A3-DC78-4508-AF36-2376376F0DD5}" type="parTrans" cxnId="{A27D3F7D-5EDA-4A9D-873E-C9EB63D44984}">
      <dgm:prSet/>
      <dgm:spPr/>
      <dgm:t>
        <a:bodyPr/>
        <a:lstStyle/>
        <a:p>
          <a:endParaRPr lang="en-GB"/>
        </a:p>
      </dgm:t>
    </dgm:pt>
    <dgm:pt modelId="{55D3BC06-31E4-43A2-9E57-91A17185AC29}" type="sibTrans" cxnId="{A27D3F7D-5EDA-4A9D-873E-C9EB63D44984}">
      <dgm:prSet/>
      <dgm:spPr/>
      <dgm:t>
        <a:bodyPr/>
        <a:lstStyle/>
        <a:p>
          <a:endParaRPr lang="en-GB"/>
        </a:p>
      </dgm:t>
    </dgm:pt>
    <dgm:pt modelId="{C6010120-8E92-465E-B575-CDEA5A8C3EB7}">
      <dgm:prSet/>
      <dgm:spPr/>
      <dgm:t>
        <a:bodyPr/>
        <a:lstStyle/>
        <a:p>
          <a:r>
            <a:rPr lang="en-GB" dirty="0"/>
            <a:t>Education and training</a:t>
          </a:r>
        </a:p>
      </dgm:t>
    </dgm:pt>
    <dgm:pt modelId="{6B467E8F-A431-4203-8372-F40E7D0AFEB2}" type="parTrans" cxnId="{7615FE23-5DD8-4E4A-A6AB-31BF52605908}">
      <dgm:prSet/>
      <dgm:spPr/>
      <dgm:t>
        <a:bodyPr/>
        <a:lstStyle/>
        <a:p>
          <a:endParaRPr lang="en-GB"/>
        </a:p>
      </dgm:t>
    </dgm:pt>
    <dgm:pt modelId="{EFE2ECA9-678C-449A-8576-54AEB55D15BD}" type="sibTrans" cxnId="{7615FE23-5DD8-4E4A-A6AB-31BF52605908}">
      <dgm:prSet/>
      <dgm:spPr/>
      <dgm:t>
        <a:bodyPr/>
        <a:lstStyle/>
        <a:p>
          <a:endParaRPr lang="en-GB"/>
        </a:p>
      </dgm:t>
    </dgm:pt>
    <dgm:pt modelId="{489717F6-17AE-4918-8E5F-56F404B6DC62}" type="pres">
      <dgm:prSet presAssocID="{E427BA53-41F8-4E47-9E3A-F58CAAA82875}" presName="diagram" presStyleCnt="0">
        <dgm:presLayoutVars>
          <dgm:dir/>
          <dgm:resizeHandles val="exact"/>
        </dgm:presLayoutVars>
      </dgm:prSet>
      <dgm:spPr/>
    </dgm:pt>
    <dgm:pt modelId="{BBA8A7C4-D7A6-4E5C-AD00-C899A7BD7650}" type="pres">
      <dgm:prSet presAssocID="{2909D176-9730-474F-A923-3BFE49FF5170}" presName="node" presStyleLbl="node1" presStyleIdx="0" presStyleCnt="6">
        <dgm:presLayoutVars>
          <dgm:bulletEnabled val="1"/>
        </dgm:presLayoutVars>
      </dgm:prSet>
      <dgm:spPr/>
    </dgm:pt>
    <dgm:pt modelId="{2CB594F6-16A3-4A15-B42C-8732D420E856}" type="pres">
      <dgm:prSet presAssocID="{D6573859-6A70-47B4-9E33-334168945BD2}" presName="sibTrans" presStyleCnt="0"/>
      <dgm:spPr/>
    </dgm:pt>
    <dgm:pt modelId="{35214CB4-0730-437F-BDC9-E135D2CBD23E}" type="pres">
      <dgm:prSet presAssocID="{D2D28CD8-54A1-44A3-8CB2-74C6168AB5A5}" presName="node" presStyleLbl="node1" presStyleIdx="1" presStyleCnt="6">
        <dgm:presLayoutVars>
          <dgm:bulletEnabled val="1"/>
        </dgm:presLayoutVars>
      </dgm:prSet>
      <dgm:spPr/>
    </dgm:pt>
    <dgm:pt modelId="{C045E166-F28C-44F8-BEBE-F89B715F6AF5}" type="pres">
      <dgm:prSet presAssocID="{9E7487D8-6B12-4216-B042-0DCB1A271DD6}" presName="sibTrans" presStyleCnt="0"/>
      <dgm:spPr/>
    </dgm:pt>
    <dgm:pt modelId="{7F8CEF67-542E-4A68-B75C-B16850AB9F65}" type="pres">
      <dgm:prSet presAssocID="{A97F1085-1846-4743-98AA-35EFA70957A5}" presName="node" presStyleLbl="node1" presStyleIdx="2" presStyleCnt="6">
        <dgm:presLayoutVars>
          <dgm:bulletEnabled val="1"/>
        </dgm:presLayoutVars>
      </dgm:prSet>
      <dgm:spPr/>
    </dgm:pt>
    <dgm:pt modelId="{CCB09000-D99F-494C-9880-6503604F9DAF}" type="pres">
      <dgm:prSet presAssocID="{D85A34E9-8F96-476D-9A45-B6A867778419}" presName="sibTrans" presStyleCnt="0"/>
      <dgm:spPr/>
    </dgm:pt>
    <dgm:pt modelId="{80F8CB2C-41CE-48A6-82B2-C8B4587A47D5}" type="pres">
      <dgm:prSet presAssocID="{53A95488-9167-467A-B20E-92BC2FE7B0B5}" presName="node" presStyleLbl="node1" presStyleIdx="3" presStyleCnt="6">
        <dgm:presLayoutVars>
          <dgm:bulletEnabled val="1"/>
        </dgm:presLayoutVars>
      </dgm:prSet>
      <dgm:spPr/>
    </dgm:pt>
    <dgm:pt modelId="{50739821-723B-4555-957D-6C110E861A7C}" type="pres">
      <dgm:prSet presAssocID="{A88ABC8F-04FC-4158-9AAC-32C09E5F6C65}" presName="sibTrans" presStyleCnt="0"/>
      <dgm:spPr/>
    </dgm:pt>
    <dgm:pt modelId="{B532B9BF-F971-4022-BA08-F373C21AE333}" type="pres">
      <dgm:prSet presAssocID="{1C977011-357A-4DB7-8F0C-CFC47AC74743}" presName="node" presStyleLbl="node1" presStyleIdx="4" presStyleCnt="6">
        <dgm:presLayoutVars>
          <dgm:bulletEnabled val="1"/>
        </dgm:presLayoutVars>
      </dgm:prSet>
      <dgm:spPr/>
    </dgm:pt>
    <dgm:pt modelId="{21F6A079-2481-4AF4-8199-D88D86122E9B}" type="pres">
      <dgm:prSet presAssocID="{55D3BC06-31E4-43A2-9E57-91A17185AC29}" presName="sibTrans" presStyleCnt="0"/>
      <dgm:spPr/>
    </dgm:pt>
    <dgm:pt modelId="{21D52837-C031-471B-9C1B-975F413A57B0}" type="pres">
      <dgm:prSet presAssocID="{C6010120-8E92-465E-B575-CDEA5A8C3EB7}" presName="node" presStyleLbl="node1" presStyleIdx="5" presStyleCnt="6">
        <dgm:presLayoutVars>
          <dgm:bulletEnabled val="1"/>
        </dgm:presLayoutVars>
      </dgm:prSet>
      <dgm:spPr/>
    </dgm:pt>
  </dgm:ptLst>
  <dgm:cxnLst>
    <dgm:cxn modelId="{33F1D50A-51F0-4518-A086-5F802021FB92}" type="presOf" srcId="{2909D176-9730-474F-A923-3BFE49FF5170}" destId="{BBA8A7C4-D7A6-4E5C-AD00-C899A7BD7650}" srcOrd="0" destOrd="0" presId="urn:microsoft.com/office/officeart/2005/8/layout/default"/>
    <dgm:cxn modelId="{E220101B-376F-4A1A-9849-F2A6D4F88E13}" type="presOf" srcId="{A97F1085-1846-4743-98AA-35EFA70957A5}" destId="{7F8CEF67-542E-4A68-B75C-B16850AB9F65}" srcOrd="0" destOrd="0" presId="urn:microsoft.com/office/officeart/2005/8/layout/default"/>
    <dgm:cxn modelId="{7615FE23-5DD8-4E4A-A6AB-31BF52605908}" srcId="{E427BA53-41F8-4E47-9E3A-F58CAAA82875}" destId="{C6010120-8E92-465E-B575-CDEA5A8C3EB7}" srcOrd="5" destOrd="0" parTransId="{6B467E8F-A431-4203-8372-F40E7D0AFEB2}" sibTransId="{EFE2ECA9-678C-449A-8576-54AEB55D15BD}"/>
    <dgm:cxn modelId="{B258D03C-CCE2-425E-8B10-5FE036514CDE}" srcId="{E427BA53-41F8-4E47-9E3A-F58CAAA82875}" destId="{A97F1085-1846-4743-98AA-35EFA70957A5}" srcOrd="2" destOrd="0" parTransId="{3ABF3642-F37B-4A0C-945E-DE76D0167695}" sibTransId="{D85A34E9-8F96-476D-9A45-B6A867778419}"/>
    <dgm:cxn modelId="{B10B8572-D1C4-4A1D-BD87-3E9DD2C98942}" type="presOf" srcId="{53A95488-9167-467A-B20E-92BC2FE7B0B5}" destId="{80F8CB2C-41CE-48A6-82B2-C8B4587A47D5}" srcOrd="0" destOrd="0" presId="urn:microsoft.com/office/officeart/2005/8/layout/default"/>
    <dgm:cxn modelId="{A27D3F7D-5EDA-4A9D-873E-C9EB63D44984}" srcId="{E427BA53-41F8-4E47-9E3A-F58CAAA82875}" destId="{1C977011-357A-4DB7-8F0C-CFC47AC74743}" srcOrd="4" destOrd="0" parTransId="{10AC23A3-DC78-4508-AF36-2376376F0DD5}" sibTransId="{55D3BC06-31E4-43A2-9E57-91A17185AC29}"/>
    <dgm:cxn modelId="{FDAE6B80-D384-4ED2-A04F-B739ED1F4713}" type="presOf" srcId="{E427BA53-41F8-4E47-9E3A-F58CAAA82875}" destId="{489717F6-17AE-4918-8E5F-56F404B6DC62}" srcOrd="0" destOrd="0" presId="urn:microsoft.com/office/officeart/2005/8/layout/default"/>
    <dgm:cxn modelId="{1CAF3E8A-77A2-48B2-8955-6BD3B8E710A9}" type="presOf" srcId="{1C977011-357A-4DB7-8F0C-CFC47AC74743}" destId="{B532B9BF-F971-4022-BA08-F373C21AE333}" srcOrd="0" destOrd="0" presId="urn:microsoft.com/office/officeart/2005/8/layout/default"/>
    <dgm:cxn modelId="{88AA268B-4F19-4668-B047-9CE2442CA94F}" srcId="{E427BA53-41F8-4E47-9E3A-F58CAAA82875}" destId="{2909D176-9730-474F-A923-3BFE49FF5170}" srcOrd="0" destOrd="0" parTransId="{FCBEB825-B661-4B53-9019-D40C1CE53F0A}" sibTransId="{D6573859-6A70-47B4-9E33-334168945BD2}"/>
    <dgm:cxn modelId="{5EC70090-62B0-48FE-9C0C-EA28BA6FC168}" srcId="{E427BA53-41F8-4E47-9E3A-F58CAAA82875}" destId="{D2D28CD8-54A1-44A3-8CB2-74C6168AB5A5}" srcOrd="1" destOrd="0" parTransId="{295EDD8C-5CB9-4DEC-9C00-FB5E61788FF2}" sibTransId="{9E7487D8-6B12-4216-B042-0DCB1A271DD6}"/>
    <dgm:cxn modelId="{A806EBA2-FABC-45C6-A598-7176C710FFC6}" srcId="{E427BA53-41F8-4E47-9E3A-F58CAAA82875}" destId="{53A95488-9167-467A-B20E-92BC2FE7B0B5}" srcOrd="3" destOrd="0" parTransId="{809918A3-1354-404E-B298-2E065DDB71A7}" sibTransId="{A88ABC8F-04FC-4158-9AAC-32C09E5F6C65}"/>
    <dgm:cxn modelId="{F7691DD1-DE80-4707-9609-5E7B261ADB2F}" type="presOf" srcId="{C6010120-8E92-465E-B575-CDEA5A8C3EB7}" destId="{21D52837-C031-471B-9C1B-975F413A57B0}" srcOrd="0" destOrd="0" presId="urn:microsoft.com/office/officeart/2005/8/layout/default"/>
    <dgm:cxn modelId="{9F22BED8-7B6B-435A-BB67-F7D4786CE98A}" type="presOf" srcId="{D2D28CD8-54A1-44A3-8CB2-74C6168AB5A5}" destId="{35214CB4-0730-437F-BDC9-E135D2CBD23E}" srcOrd="0" destOrd="0" presId="urn:microsoft.com/office/officeart/2005/8/layout/default"/>
    <dgm:cxn modelId="{68CDD639-F5D2-467D-8DED-1B9F6326D7B4}" type="presParOf" srcId="{489717F6-17AE-4918-8E5F-56F404B6DC62}" destId="{BBA8A7C4-D7A6-4E5C-AD00-C899A7BD7650}" srcOrd="0" destOrd="0" presId="urn:microsoft.com/office/officeart/2005/8/layout/default"/>
    <dgm:cxn modelId="{DD40FC33-CD80-40D1-BF0A-A91A7E0167D3}" type="presParOf" srcId="{489717F6-17AE-4918-8E5F-56F404B6DC62}" destId="{2CB594F6-16A3-4A15-B42C-8732D420E856}" srcOrd="1" destOrd="0" presId="urn:microsoft.com/office/officeart/2005/8/layout/default"/>
    <dgm:cxn modelId="{BA3F4970-CA20-4CC9-A355-7271F1132314}" type="presParOf" srcId="{489717F6-17AE-4918-8E5F-56F404B6DC62}" destId="{35214CB4-0730-437F-BDC9-E135D2CBD23E}" srcOrd="2" destOrd="0" presId="urn:microsoft.com/office/officeart/2005/8/layout/default"/>
    <dgm:cxn modelId="{7B4050E7-C6B7-4494-8857-F01F6F788655}" type="presParOf" srcId="{489717F6-17AE-4918-8E5F-56F404B6DC62}" destId="{C045E166-F28C-44F8-BEBE-F89B715F6AF5}" srcOrd="3" destOrd="0" presId="urn:microsoft.com/office/officeart/2005/8/layout/default"/>
    <dgm:cxn modelId="{1986A72E-D541-4A73-AE4C-9E3C1277B928}" type="presParOf" srcId="{489717F6-17AE-4918-8E5F-56F404B6DC62}" destId="{7F8CEF67-542E-4A68-B75C-B16850AB9F65}" srcOrd="4" destOrd="0" presId="urn:microsoft.com/office/officeart/2005/8/layout/default"/>
    <dgm:cxn modelId="{A7B6F2EB-6A6F-4C55-85C6-E16C1AC37F2A}" type="presParOf" srcId="{489717F6-17AE-4918-8E5F-56F404B6DC62}" destId="{CCB09000-D99F-494C-9880-6503604F9DAF}" srcOrd="5" destOrd="0" presId="urn:microsoft.com/office/officeart/2005/8/layout/default"/>
    <dgm:cxn modelId="{2D851C7E-0871-4C6C-8BB6-E04D5317CE5D}" type="presParOf" srcId="{489717F6-17AE-4918-8E5F-56F404B6DC62}" destId="{80F8CB2C-41CE-48A6-82B2-C8B4587A47D5}" srcOrd="6" destOrd="0" presId="urn:microsoft.com/office/officeart/2005/8/layout/default"/>
    <dgm:cxn modelId="{70A1095D-B1C4-478E-85B7-DD5CA661EB0D}" type="presParOf" srcId="{489717F6-17AE-4918-8E5F-56F404B6DC62}" destId="{50739821-723B-4555-957D-6C110E861A7C}" srcOrd="7" destOrd="0" presId="urn:microsoft.com/office/officeart/2005/8/layout/default"/>
    <dgm:cxn modelId="{12625F92-40EF-4397-87A3-61500B54C2B4}" type="presParOf" srcId="{489717F6-17AE-4918-8E5F-56F404B6DC62}" destId="{B532B9BF-F971-4022-BA08-F373C21AE333}" srcOrd="8" destOrd="0" presId="urn:microsoft.com/office/officeart/2005/8/layout/default"/>
    <dgm:cxn modelId="{3C98389F-0C54-4259-BD20-8CDA0753CD2D}" type="presParOf" srcId="{489717F6-17AE-4918-8E5F-56F404B6DC62}" destId="{21F6A079-2481-4AF4-8199-D88D86122E9B}" srcOrd="9" destOrd="0" presId="urn:microsoft.com/office/officeart/2005/8/layout/default"/>
    <dgm:cxn modelId="{4F85F41C-67E9-46CD-9B03-0A7F7E1DA60E}" type="presParOf" srcId="{489717F6-17AE-4918-8E5F-56F404B6DC62}" destId="{21D52837-C031-471B-9C1B-975F413A57B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8A7C4-D7A6-4E5C-AD00-C899A7BD7650}">
      <dsp:nvSpPr>
        <dsp:cNvPr id="0" name=""/>
        <dsp:cNvSpPr/>
      </dsp:nvSpPr>
      <dsp:spPr>
        <a:xfrm>
          <a:off x="0" y="665956"/>
          <a:ext cx="3305175" cy="1983105"/>
        </a:xfrm>
        <a:prstGeom prst="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Promoting health and preventing illness</a:t>
          </a:r>
        </a:p>
      </dsp:txBody>
      <dsp:txXfrm>
        <a:off x="0" y="665956"/>
        <a:ext cx="3305175" cy="1983105"/>
      </dsp:txXfrm>
    </dsp:sp>
    <dsp:sp modelId="{35214CB4-0730-437F-BDC9-E135D2CBD23E}">
      <dsp:nvSpPr>
        <dsp:cNvPr id="0" name=""/>
        <dsp:cNvSpPr/>
      </dsp:nvSpPr>
      <dsp:spPr>
        <a:xfrm>
          <a:off x="3635692" y="665956"/>
          <a:ext cx="3305175" cy="1983105"/>
        </a:xfrm>
        <a:prstGeom prst="rect">
          <a:avLst/>
        </a:prstGeom>
        <a:solidFill>
          <a:schemeClr val="accent3">
            <a:shade val="80000"/>
            <a:hueOff val="-51600"/>
            <a:satOff val="-10597"/>
            <a:lumOff val="79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Supporting people with illness</a:t>
          </a:r>
        </a:p>
      </dsp:txBody>
      <dsp:txXfrm>
        <a:off x="3635692" y="665956"/>
        <a:ext cx="3305175" cy="1983105"/>
      </dsp:txXfrm>
    </dsp:sp>
    <dsp:sp modelId="{7F8CEF67-542E-4A68-B75C-B16850AB9F65}">
      <dsp:nvSpPr>
        <dsp:cNvPr id="0" name=""/>
        <dsp:cNvSpPr/>
      </dsp:nvSpPr>
      <dsp:spPr>
        <a:xfrm>
          <a:off x="7271385" y="665956"/>
          <a:ext cx="3305175" cy="1983105"/>
        </a:xfrm>
        <a:prstGeom prst="rect">
          <a:avLst/>
        </a:prstGeom>
        <a:solidFill>
          <a:schemeClr val="accent3">
            <a:shade val="80000"/>
            <a:hueOff val="-103199"/>
            <a:satOff val="-21194"/>
            <a:lumOff val="159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Working in healthcare settings</a:t>
          </a:r>
        </a:p>
      </dsp:txBody>
      <dsp:txXfrm>
        <a:off x="7271385" y="665956"/>
        <a:ext cx="3305175" cy="1983105"/>
      </dsp:txXfrm>
    </dsp:sp>
    <dsp:sp modelId="{80F8CB2C-41CE-48A6-82B2-C8B4587A47D5}">
      <dsp:nvSpPr>
        <dsp:cNvPr id="0" name=""/>
        <dsp:cNvSpPr/>
      </dsp:nvSpPr>
      <dsp:spPr>
        <a:xfrm>
          <a:off x="0" y="2979578"/>
          <a:ext cx="3305175" cy="1983105"/>
        </a:xfrm>
        <a:prstGeom prst="rect">
          <a:avLst/>
        </a:prstGeom>
        <a:solidFill>
          <a:schemeClr val="accent3">
            <a:shade val="80000"/>
            <a:hueOff val="-154799"/>
            <a:satOff val="-31792"/>
            <a:lumOff val="2385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Conducting research</a:t>
          </a:r>
        </a:p>
      </dsp:txBody>
      <dsp:txXfrm>
        <a:off x="0" y="2979578"/>
        <a:ext cx="3305175" cy="1983105"/>
      </dsp:txXfrm>
    </dsp:sp>
    <dsp:sp modelId="{B532B9BF-F971-4022-BA08-F373C21AE333}">
      <dsp:nvSpPr>
        <dsp:cNvPr id="0" name=""/>
        <dsp:cNvSpPr/>
      </dsp:nvSpPr>
      <dsp:spPr>
        <a:xfrm>
          <a:off x="3635692" y="2979578"/>
          <a:ext cx="3305175" cy="1983105"/>
        </a:xfrm>
        <a:prstGeom prst="rect">
          <a:avLst/>
        </a:prstGeom>
        <a:solidFill>
          <a:schemeClr val="accent3">
            <a:shade val="80000"/>
            <a:hueOff val="-206398"/>
            <a:satOff val="-42389"/>
            <a:lumOff val="318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Policy and Public Health</a:t>
          </a:r>
        </a:p>
      </dsp:txBody>
      <dsp:txXfrm>
        <a:off x="3635692" y="2979578"/>
        <a:ext cx="3305175" cy="1983105"/>
      </dsp:txXfrm>
    </dsp:sp>
    <dsp:sp modelId="{21D52837-C031-471B-9C1B-975F413A57B0}">
      <dsp:nvSpPr>
        <dsp:cNvPr id="0" name=""/>
        <dsp:cNvSpPr/>
      </dsp:nvSpPr>
      <dsp:spPr>
        <a:xfrm>
          <a:off x="7271385" y="2979578"/>
          <a:ext cx="3305175" cy="1983105"/>
        </a:xfrm>
        <a:prstGeom prst="rect">
          <a:avLst/>
        </a:prstGeom>
        <a:solidFill>
          <a:schemeClr val="accent3">
            <a:shade val="80000"/>
            <a:hueOff val="-257998"/>
            <a:satOff val="-52986"/>
            <a:lumOff val="397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Education and training</a:t>
          </a:r>
        </a:p>
      </dsp:txBody>
      <dsp:txXfrm>
        <a:off x="7271385" y="2979578"/>
        <a:ext cx="3305175" cy="19831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42209-81E8-9DFC-B70F-BA7A48A065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F4D49-8682-8285-63FF-2FA4EC49B7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D6A45-B536-C72B-101D-23C1EA2EB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DEA0E-5E17-8686-1B86-55B11FB5D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BDFF4-06E8-5EE4-8CE3-C6DA513A5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56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589CB-13B0-CF71-ABCE-915719F3B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BC967-3DCF-6744-F63B-0B6BADB65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3A970-065E-A3E7-1D09-33794D62F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5E77F-BBAE-0AA0-62DE-D54542567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FC6AA-B74C-F3DC-76C0-D4C895293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672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5432A-F762-A812-8A79-DE983B89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F6B47F-7436-51A5-FBF7-08A03978B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5400F-0384-732A-2D94-14C3C6B3A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47574-97DA-7351-FFBE-0A32C4B5E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A24CA-3B80-F827-2572-89EC29216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93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A15F2-7B2A-583F-38EE-FB8817F79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32CDA-AECB-4BE8-F58B-662465A413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337A9-242C-6637-21EF-7B4B3F34B8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6D47F-7ACE-8B1C-E2F2-175E2B9DB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F3516-C60F-5CCB-2433-448C2130A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29070-0B51-FFA8-7CA8-934B58B5A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763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E87FA-C668-589C-A69F-6A2613FF6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59E984-A41A-8370-8EB8-BCCF521AB7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799F4A-72E8-D89B-B73B-127CBADC68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7D6208-EAD4-795F-2CC4-3A76B0E606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F7F471-0FE5-6A71-37BB-E054D9245C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5BBE0E-6495-B46F-22D3-3C17411E6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825137-521D-4DC1-46D1-EED905F0D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B16B9-01D9-5B0A-33FF-E304F83B5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174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4387A-7954-2526-50C5-91C63C5FD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0CC70A-3D83-204B-AC15-1AA5C3CF5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577716-FED5-B237-993E-D9813BDFF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FDFA05-F974-1E06-0226-BFDBBAF8C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74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03D57B-2AF6-5447-F0D6-7C4FE123C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A2238F-80BE-3496-2F1E-66AEB9184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B8991B-2583-CBEF-D6DD-FBCF114A0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752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2F5A0-3495-8D5C-4541-06B2E31D4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62074-1A8C-E980-CA3D-84835CF2C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9B38D7-1E7C-B466-78A8-30DD77E5D5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425726-7B57-11D5-0236-36897FBFA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9360F-1E7F-9C88-D0FC-25863DF02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68316-AC95-7C34-08BD-6E63945E0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80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E7692-D42F-255C-4CA4-07AF820FE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DD8A0-474A-6302-C83E-BC3DE8E494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C4AEBE-9B5F-F99D-B635-A6C977852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B2D116-4ECE-03EC-2C71-79AB37185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3A0C9-04C1-9EFC-4D7D-7856266C0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50D4E2-DED5-FC12-A55A-BFBAC9F79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94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852CD-AFA0-00CE-FD7E-A46B2E4AB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21F76C-9313-A7EC-C63A-5C5D389307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ADEC1-6E8A-05F8-8CD5-46F323C82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07020-170D-A828-2D9A-7529767E9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0F6A5-9CFE-1050-F250-D8FEC5653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194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F2B436-9172-9654-955C-9376DE7850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1B9C09-F080-DE8E-E6F0-888500B428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D5F9E-5F64-3C15-79E7-078E5647B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707D-51B5-2464-5D96-C0044F74F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E5584-9E44-AF30-BD0B-6C4F97522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7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D1E9F2-3B19-D641-A8E3-5B52AC2E2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7374C5-DAB1-B659-C5EE-9CD0C3B2A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EF638-3E0F-6D92-0E26-19C5D4B328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C230A3-90B4-47C6-9BB5-C51829E40ECB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8F2A8-3D34-C27E-48CB-E785C0259B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08024-FB35-835A-B5A6-9E068EE101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B735FB-AD83-4A8D-B217-35BEC52C4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758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XOtOLGA-T9I&amp;t=187s&amp;pp=ygUcYSBzaG9ydCBzdGF5IGluIHN3aXR6ZXJsYW5kIA%3D%3D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1E5E10A2-E351-F74E-53F2-BEF906971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9DFDF9-576A-8F10-03A0-5A0588A3CFCF}"/>
              </a:ext>
            </a:extLst>
          </p:cNvPr>
          <p:cNvSpPr txBox="1"/>
          <p:nvPr/>
        </p:nvSpPr>
        <p:spPr>
          <a:xfrm>
            <a:off x="8412480" y="1656080"/>
            <a:ext cx="3119120" cy="45208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accent3">
                    <a:lumMod val="50000"/>
                  </a:schemeClr>
                </a:solidFill>
              </a:rPr>
              <a:t>ECPS6017: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accent3">
                    <a:lumMod val="50000"/>
                  </a:schemeClr>
                </a:solidFill>
              </a:rPr>
              <a:t>Ethics, Values and the Professional Self -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3">
                    <a:lumMod val="50000"/>
                  </a:schemeClr>
                </a:solidFill>
              </a:rPr>
              <a:t>Health Psychology and Medical Ethics</a:t>
            </a:r>
          </a:p>
        </p:txBody>
      </p:sp>
    </p:spTree>
    <p:extLst>
      <p:ext uri="{BB962C8B-B14F-4D97-AF65-F5344CB8AC3E}">
        <p14:creationId xmlns:p14="http://schemas.microsoft.com/office/powerpoint/2010/main" val="3901360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E2537-D86D-5228-8718-8DE3E014FC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0A37826B-9FF2-42AD-3600-53BB2ACE2D7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959680-568A-0880-6C05-7D617BFD5DF9}"/>
              </a:ext>
            </a:extLst>
          </p:cNvPr>
          <p:cNvSpPr txBox="1"/>
          <p:nvPr/>
        </p:nvSpPr>
        <p:spPr>
          <a:xfrm>
            <a:off x="1437860" y="901148"/>
            <a:ext cx="9316278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Dilemmas in </a:t>
            </a:r>
            <a:r>
              <a:rPr lang="en-GB" sz="2800" b="1" dirty="0"/>
              <a:t>health psychology</a:t>
            </a:r>
            <a:r>
              <a:rPr lang="en-GB" sz="2800" dirty="0"/>
              <a:t> often arise where science, ethics, and human behaviour intersect. Health psychologists face complex issues when applying psychological principles to promote health, prevent illness, and improve care.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EB5E9D-C09A-F2C8-12C8-89C83FFCC6C3}"/>
              </a:ext>
            </a:extLst>
          </p:cNvPr>
          <p:cNvSpPr txBox="1"/>
          <p:nvPr/>
        </p:nvSpPr>
        <p:spPr>
          <a:xfrm>
            <a:off x="1838960" y="3417909"/>
            <a:ext cx="856488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</a:rPr>
              <a:t>What dilemma do you think is most common in modern health psychology practice?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</a:rPr>
              <a:t>How can ethical frameworks (e.g. BPS guidelines) help resolve these issues?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</a:rPr>
              <a:t>What role should culture play in defining “health” and “illness”?</a:t>
            </a:r>
          </a:p>
          <a:p>
            <a:endParaRPr lang="en-GB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</a:rPr>
              <a:t>How can health psychologists balance scientific evidence with compassion and respect for autonomy?</a:t>
            </a:r>
          </a:p>
        </p:txBody>
      </p:sp>
    </p:spTree>
    <p:extLst>
      <p:ext uri="{BB962C8B-B14F-4D97-AF65-F5344CB8AC3E}">
        <p14:creationId xmlns:p14="http://schemas.microsoft.com/office/powerpoint/2010/main" val="1356455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A881B-6B78-283D-107C-8F177C709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C9908997-126D-B642-A115-B006F0D9CD0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29F179-6984-32B4-973D-F53483049AB7}"/>
              </a:ext>
            </a:extLst>
          </p:cNvPr>
          <p:cNvSpPr txBox="1"/>
          <p:nvPr/>
        </p:nvSpPr>
        <p:spPr>
          <a:xfrm>
            <a:off x="702366" y="582067"/>
            <a:ext cx="10999305" cy="56938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Recap – The role of a Health Psychologist</a:t>
            </a:r>
          </a:p>
          <a:p>
            <a:pPr algn="ctr"/>
            <a:endParaRPr lang="en-GB" sz="20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Health Psychologist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studies how psychological, behavioural, and social factors influence health, illness, and healthcare. Their goal is to promote overall well-being by understanding the connection between 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mind and body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Health Psychologists promote health and prevent illness: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Encourage healthy behaviours such as exercise, balanced diet, and smoking cessation.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Design and implement behaviour-change programs (e.g., weight management, stress reduction).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Educate the public about lifestyle factors affecting health.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Health Psychologists support people with illness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Help patients cope with chronic or terminal illnesses (e.g., cancer, diabetes, heart disease).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Provide emotional and psychological support during treatment and recovery.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Teach coping strategies to manage pain, anxiety, and treatment adherence.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538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696B41-765E-3DEE-3E35-2E361E3562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1BA934-EA1C-F59D-5D4A-D1B74FB3FB93}"/>
              </a:ext>
            </a:extLst>
          </p:cNvPr>
          <p:cNvSpPr txBox="1"/>
          <p:nvPr/>
        </p:nvSpPr>
        <p:spPr>
          <a:xfrm>
            <a:off x="344557" y="238539"/>
            <a:ext cx="6983896" cy="55938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Health Psychologists work in healthcare settings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Collaborate with doctors, nurses, and other professionals to improve patient care.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Address psychological barriers to medical treatment (e.g., fear of surgery, non-compliance).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Improve communication between patients and healthcare providers.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Health Psychologists conduct research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Investigate how stress, personality, or social factors affect health outcomes.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Evaluate health interventions and public health campaigns.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Contribute to evidence-based healthcare policies and psychological theory.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They contribute to policy and public health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Advise on policies to promote healthier communities.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Work on national campaigns related to smoking, obesity, vaccination, or mental health.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Focus on reducing health inequalities and improving access to care.</a:t>
            </a:r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B1A79902-A87A-E02F-8040-1B932A8D47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04" r="15359" b="-1"/>
          <a:stretch>
            <a:fillRect/>
          </a:stretch>
        </p:blipFill>
        <p:spPr>
          <a:xfrm>
            <a:off x="6705600" y="10"/>
            <a:ext cx="5486400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6915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0C7E26-ECBB-5D20-1CA0-A6442CCE9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D81344-6F24-9A85-0FB8-0CDE03A2741D}"/>
              </a:ext>
            </a:extLst>
          </p:cNvPr>
          <p:cNvSpPr txBox="1"/>
          <p:nvPr/>
        </p:nvSpPr>
        <p:spPr>
          <a:xfrm>
            <a:off x="609600" y="1550504"/>
            <a:ext cx="5486400" cy="46264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Health Psychologists provide e</a:t>
            </a:r>
            <a:r>
              <a:rPr kumimoji="0" lang="en-US" sz="2000" b="1" i="0" u="none" strike="noStrike" cap="none" spc="0" normalizeH="0" baseline="0" noProof="0" dirty="0" err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ducation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 and training</a:t>
            </a: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Train healthcare professionals in communication and psychological awareness.</a:t>
            </a: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Teach coping and self-management skills to patients and caregivers.</a:t>
            </a: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b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</a:b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In Summary:</a:t>
            </a: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Health psychologists play a crucial role in 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bridging psychology and medicine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. </a:t>
            </a: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They aim to improve physical health by addressing the 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psychological and social factors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 that shape behavior, enhance recovery, and promote long-term well-being.</a:t>
            </a:r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F17E3249-407A-2304-B0B8-360E798A1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04" r="15359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2190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8E412-A768-6267-6A04-62CBF179A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915552BF-75A9-69C4-8154-77D75C92369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FC2F668-996F-0040-77DE-985B5F4EB8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4381218"/>
              </p:ext>
            </p:extLst>
          </p:nvPr>
        </p:nvGraphicFramePr>
        <p:xfrm>
          <a:off x="619760" y="690880"/>
          <a:ext cx="10576560" cy="5628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00C1DE69-F5E9-47E4-551B-2AE0B7831034}"/>
              </a:ext>
            </a:extLst>
          </p:cNvPr>
          <p:cNvSpPr/>
          <p:nvPr/>
        </p:nvSpPr>
        <p:spPr>
          <a:xfrm>
            <a:off x="264816" y="398026"/>
            <a:ext cx="3444240" cy="1168400"/>
          </a:xfrm>
          <a:prstGeom prst="wedgeRoundRectCallout">
            <a:avLst>
              <a:gd name="adj1" fmla="val 996"/>
              <a:gd name="adj2" fmla="val 82500"/>
              <a:gd name="adj3" fmla="val 16667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Public health depts, community health programmes, non-profit organisations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DF5087FB-7E15-6494-EA18-F8ED4FA760DC}"/>
              </a:ext>
            </a:extLst>
          </p:cNvPr>
          <p:cNvSpPr/>
          <p:nvPr/>
        </p:nvSpPr>
        <p:spPr>
          <a:xfrm>
            <a:off x="4008448" y="184666"/>
            <a:ext cx="3444240" cy="1168400"/>
          </a:xfrm>
          <a:prstGeom prst="wedgeRoundRectCallout">
            <a:avLst>
              <a:gd name="adj1" fmla="val 996"/>
              <a:gd name="adj2" fmla="val 82500"/>
              <a:gd name="adj3" fmla="val 16667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Hospitals, rehabilitation units, palliative care, pain management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0FD8EA01-28E2-B1AE-1523-CC0D791B65E2}"/>
              </a:ext>
            </a:extLst>
          </p:cNvPr>
          <p:cNvSpPr/>
          <p:nvPr/>
        </p:nvSpPr>
        <p:spPr>
          <a:xfrm>
            <a:off x="8399615" y="398026"/>
            <a:ext cx="3444240" cy="1168400"/>
          </a:xfrm>
          <a:prstGeom prst="wedgeRoundRectCallout">
            <a:avLst>
              <a:gd name="adj1" fmla="val 996"/>
              <a:gd name="adj2" fmla="val 82500"/>
              <a:gd name="adj3" fmla="val 16667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Hospitals, clinics, private sector, multidisciplinary teams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BCA52FA3-AC0C-3EAA-F0FF-9F74E0C64A91}"/>
              </a:ext>
            </a:extLst>
          </p:cNvPr>
          <p:cNvSpPr/>
          <p:nvPr/>
        </p:nvSpPr>
        <p:spPr>
          <a:xfrm>
            <a:off x="264816" y="5291574"/>
            <a:ext cx="3444240" cy="1168400"/>
          </a:xfrm>
          <a:prstGeom prst="wedgeRoundRectCallout">
            <a:avLst>
              <a:gd name="adj1" fmla="val -26733"/>
              <a:gd name="adj2" fmla="val -85326"/>
              <a:gd name="adj3" fmla="val 16667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Universities, government agencies, academic journals, think tanks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3A534EDA-CB98-EC45-40A3-5143B54A7785}"/>
              </a:ext>
            </a:extLst>
          </p:cNvPr>
          <p:cNvSpPr/>
          <p:nvPr/>
        </p:nvSpPr>
        <p:spPr>
          <a:xfrm>
            <a:off x="4185920" y="5504934"/>
            <a:ext cx="3444240" cy="1168400"/>
          </a:xfrm>
          <a:prstGeom prst="wedgeRoundRectCallout">
            <a:avLst>
              <a:gd name="adj1" fmla="val 33444"/>
              <a:gd name="adj2" fmla="val -110543"/>
              <a:gd name="adj3" fmla="val 16667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Department of Health, Ministry of Health, WHO, NGO`s and international agencies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A7F999CC-F5AE-727D-5003-7231DFFFB968}"/>
              </a:ext>
            </a:extLst>
          </p:cNvPr>
          <p:cNvSpPr/>
          <p:nvPr/>
        </p:nvSpPr>
        <p:spPr>
          <a:xfrm>
            <a:off x="8249920" y="5291574"/>
            <a:ext cx="3444240" cy="1168400"/>
          </a:xfrm>
          <a:prstGeom prst="wedgeRoundRectCallout">
            <a:avLst>
              <a:gd name="adj1" fmla="val -51806"/>
              <a:gd name="adj2" fmla="val -86196"/>
              <a:gd name="adj3" fmla="val 16667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Universities, training schools, teaching hospitals, professional training workshops</a:t>
            </a:r>
          </a:p>
        </p:txBody>
      </p:sp>
    </p:spTree>
    <p:extLst>
      <p:ext uri="{BB962C8B-B14F-4D97-AF65-F5344CB8AC3E}">
        <p14:creationId xmlns:p14="http://schemas.microsoft.com/office/powerpoint/2010/main" val="230305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9C77B-30E7-7B21-63F6-AAB43287E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1AFAA0B3-DEFF-BFB4-2095-F9A565B6285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883326-769E-0D14-8FA1-FFA9B567257E}"/>
              </a:ext>
            </a:extLst>
          </p:cNvPr>
          <p:cNvSpPr txBox="1"/>
          <p:nvPr/>
        </p:nvSpPr>
        <p:spPr>
          <a:xfrm>
            <a:off x="584200" y="843677"/>
            <a:ext cx="6167120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br>
              <a:rPr lang="en-GB" sz="2400" dirty="0"/>
            </a:br>
            <a:r>
              <a:rPr lang="en-GB" sz="2400" i="1" dirty="0">
                <a:solidFill>
                  <a:schemeClr val="accent3">
                    <a:lumMod val="50000"/>
                  </a:schemeClr>
                </a:solidFill>
              </a:rPr>
              <a:t>Dilemma: 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A patient reveals they plan to stop taking life-sustaining medication.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What are the ethical issues here?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How would you aim to resolve this?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FC4B3100-82AA-5156-7E81-1F217AA54A47}"/>
              </a:ext>
            </a:extLst>
          </p:cNvPr>
          <p:cNvSpPr/>
          <p:nvPr/>
        </p:nvSpPr>
        <p:spPr>
          <a:xfrm>
            <a:off x="1229360" y="4246483"/>
            <a:ext cx="5354320" cy="1767840"/>
          </a:xfrm>
          <a:prstGeom prst="wedgeRectCallout">
            <a:avLst>
              <a:gd name="adj1" fmla="val -49865"/>
              <a:gd name="adj2" fmla="val -98419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When a patient discloses information suggesting they might harm themselves or others, the psychologist must balance confidentiality with the obligation to protect.</a:t>
            </a:r>
          </a:p>
        </p:txBody>
      </p:sp>
      <p:pic>
        <p:nvPicPr>
          <p:cNvPr id="7" name="Picture 6" descr="Pharmacist stocking drawer">
            <a:extLst>
              <a:ext uri="{FF2B5EF4-FFF2-40B4-BE49-F238E27FC236}">
                <a16:creationId xmlns:a16="http://schemas.microsoft.com/office/drawing/2014/main" id="{91C78E1F-EE83-8A8C-80BD-F1C695DAF2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4700" y="2235200"/>
            <a:ext cx="4114800" cy="27432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2916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AD630E-A7BE-D8A3-FAE2-57D6C798E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3AD983C0-470D-EDA5-4777-9A3C6DDF304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E79268-73AA-A76A-FBF7-552B98E5B97E}"/>
              </a:ext>
            </a:extLst>
          </p:cNvPr>
          <p:cNvSpPr txBox="1"/>
          <p:nvPr/>
        </p:nvSpPr>
        <p:spPr>
          <a:xfrm>
            <a:off x="568960" y="875715"/>
            <a:ext cx="6639560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chemeClr val="accent3">
                    <a:lumMod val="50000"/>
                  </a:schemeClr>
                </a:solidFill>
              </a:rPr>
              <a:t>Dilemma: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 Would you tell a patient all possible side effects of chemotherapy or would you be frugal with your description of the treatment?</a:t>
            </a:r>
          </a:p>
          <a:p>
            <a:endParaRPr lang="en-GB" sz="2400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What are the ethical issues?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What are the implications?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F039F5B3-A21F-F38C-84C8-F6952E7CA84E}"/>
              </a:ext>
            </a:extLst>
          </p:cNvPr>
          <p:cNvSpPr/>
          <p:nvPr/>
        </p:nvSpPr>
        <p:spPr>
          <a:xfrm>
            <a:off x="1275080" y="4123005"/>
            <a:ext cx="5506720" cy="1859280"/>
          </a:xfrm>
          <a:prstGeom prst="wedgeRectCallout">
            <a:avLst>
              <a:gd name="adj1" fmla="val -47955"/>
              <a:gd name="adj2" fmla="val -7903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Some health interventions require full disclosure of risks, which might increase anxiety or deter treatment. How would you balance informed consent with potential risk of anxiety/refusing treatment?</a:t>
            </a:r>
          </a:p>
        </p:txBody>
      </p:sp>
      <p:pic>
        <p:nvPicPr>
          <p:cNvPr id="1026" name="Picture 2" descr="Chemotherapy for pancreatic cancer ...">
            <a:extLst>
              <a:ext uri="{FF2B5EF4-FFF2-40B4-BE49-F238E27FC236}">
                <a16:creationId xmlns:a16="http://schemas.microsoft.com/office/drawing/2014/main" id="{6121B57E-EE4F-EC41-0FA3-7DF632F55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008" y="1958023"/>
            <a:ext cx="4023800" cy="267765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7539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5754F8-3E7F-900D-88C8-8D39C7262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00CD01D3-9481-C54B-2ED1-5E34BC8B2D8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6DF01B-FD28-0BC2-F3E0-1D221695B5B1}"/>
              </a:ext>
            </a:extLst>
          </p:cNvPr>
          <p:cNvSpPr txBox="1"/>
          <p:nvPr/>
        </p:nvSpPr>
        <p:spPr>
          <a:xfrm>
            <a:off x="949960" y="979076"/>
            <a:ext cx="6167120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i="1">
                <a:solidFill>
                  <a:schemeClr val="accent3">
                    <a:lumMod val="50000"/>
                  </a:schemeClr>
                </a:solidFill>
              </a:rPr>
              <a:t>Dilemma:</a:t>
            </a:r>
            <a:r>
              <a:rPr lang="en-GB" sz="2400">
                <a:solidFill>
                  <a:schemeClr val="accent3">
                    <a:lumMod val="50000"/>
                  </a:schemeClr>
                </a:solidFill>
              </a:rPr>
              <a:t> You find out that a smoker with serious heart disease refuses to quit despite knowing the risks.</a:t>
            </a:r>
          </a:p>
          <a:p>
            <a:endParaRPr lang="en-GB" sz="240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>
                <a:solidFill>
                  <a:schemeClr val="accent3">
                    <a:lumMod val="50000"/>
                  </a:schemeClr>
                </a:solidFill>
              </a:rPr>
              <a:t>What are the complications here?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>
                <a:solidFill>
                  <a:schemeClr val="accent3">
                    <a:lumMod val="50000"/>
                  </a:schemeClr>
                </a:solidFill>
              </a:rPr>
              <a:t>How do you proceed?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Puff of a Cigarette ...">
            <a:extLst>
              <a:ext uri="{FF2B5EF4-FFF2-40B4-BE49-F238E27FC236}">
                <a16:creationId xmlns:a16="http://schemas.microsoft.com/office/drawing/2014/main" id="{D429FECD-A44F-7E52-4909-ED72D6A17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4656" y="2317904"/>
            <a:ext cx="4023799" cy="267765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C987F9AF-7C4B-9AE9-2116-B420B83DCEE3}"/>
              </a:ext>
            </a:extLst>
          </p:cNvPr>
          <p:cNvSpPr/>
          <p:nvPr/>
        </p:nvSpPr>
        <p:spPr>
          <a:xfrm>
            <a:off x="1457960" y="4394200"/>
            <a:ext cx="5207000" cy="1579880"/>
          </a:xfrm>
          <a:prstGeom prst="wedgeRectCallout">
            <a:avLst>
              <a:gd name="adj1" fmla="val -46090"/>
              <a:gd name="adj2" fmla="val -92042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Autonomy vs. Beneficence</a:t>
            </a:r>
            <a:br>
              <a:rPr lang="en-GB"/>
            </a:br>
            <a:r>
              <a:rPr lang="en-GB"/>
              <a:t>Respecting patients’ choices even when they conflict with medical advice.</a:t>
            </a:r>
          </a:p>
        </p:txBody>
      </p:sp>
    </p:spTree>
    <p:extLst>
      <p:ext uri="{BB962C8B-B14F-4D97-AF65-F5344CB8AC3E}">
        <p14:creationId xmlns:p14="http://schemas.microsoft.com/office/powerpoint/2010/main" val="1354617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E921E-D414-6F00-8001-B2AC363A9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57708264-6843-0199-8A43-843B44FDF71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9144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0EFF51-8713-6386-9329-A43A331A16D6}"/>
              </a:ext>
            </a:extLst>
          </p:cNvPr>
          <p:cNvSpPr txBox="1"/>
          <p:nvPr/>
        </p:nvSpPr>
        <p:spPr>
          <a:xfrm>
            <a:off x="807720" y="702995"/>
            <a:ext cx="6710680" cy="33239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Health psychologists must consider cultural beliefs, social norms, and inequality in healthcare access.</a:t>
            </a:r>
          </a:p>
          <a:p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For example, a person refuses a blood transfusion because of their religious beliefs.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What is the ethical issue?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What could you do?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0AA21857-98C1-26D3-A09E-7AA5B04FCF78}"/>
              </a:ext>
            </a:extLst>
          </p:cNvPr>
          <p:cNvSpPr/>
          <p:nvPr/>
        </p:nvSpPr>
        <p:spPr>
          <a:xfrm>
            <a:off x="1270000" y="4551680"/>
            <a:ext cx="5455920" cy="1148080"/>
          </a:xfrm>
          <a:prstGeom prst="wedgeRectCallout">
            <a:avLst>
              <a:gd name="adj1" fmla="val -48766"/>
              <a:gd name="adj2" fmla="val -87942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Cultural or religious practices may conflict with evidence-based care.</a:t>
            </a:r>
          </a:p>
        </p:txBody>
      </p:sp>
      <p:pic>
        <p:nvPicPr>
          <p:cNvPr id="3074" name="Picture 2" descr="blood products transfusion errors ...">
            <a:extLst>
              <a:ext uri="{FF2B5EF4-FFF2-40B4-BE49-F238E27FC236}">
                <a16:creationId xmlns:a16="http://schemas.microsoft.com/office/drawing/2014/main" id="{477C95A1-DE23-A106-F663-09C3DD07B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172" y="2364988"/>
            <a:ext cx="3874055" cy="23876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60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9CE64E-8323-CAB1-6681-CF2164C3E1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1A9B8D-4713-22D3-7B8D-612CDB44C6B6}"/>
              </a:ext>
            </a:extLst>
          </p:cNvPr>
          <p:cNvSpPr txBox="1"/>
          <p:nvPr/>
        </p:nvSpPr>
        <p:spPr>
          <a:xfrm>
            <a:off x="544110" y="968749"/>
            <a:ext cx="3816096" cy="36943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i="1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i="1" dirty="0">
                <a:solidFill>
                  <a:schemeClr val="accent3">
                    <a:lumMod val="50000"/>
                  </a:schemeClr>
                </a:solidFill>
              </a:rPr>
              <a:t>Dilemma:</a:t>
            </a:r>
            <a:r>
              <a:rPr lang="en-US" sz="2400" dirty="0">
                <a:solidFill>
                  <a:schemeClr val="accent3">
                    <a:lumMod val="50000"/>
                  </a:schemeClr>
                </a:solidFill>
              </a:rPr>
              <a:t> Advising exercise when a patient lives in an unsafe neighbourhood and does not have the resources to obtain access to a gym.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How would you address this situation?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4098" name="Picture 2" descr="Runner in road discount">
            <a:extLst>
              <a:ext uri="{FF2B5EF4-FFF2-40B4-BE49-F238E27FC236}">
                <a16:creationId xmlns:a16="http://schemas.microsoft.com/office/drawing/2014/main" id="{653ED414-3B1A-9AED-BFE4-373F79471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44" r="1" b="1"/>
          <a:stretch>
            <a:fillRect/>
          </a:stretch>
        </p:blipFill>
        <p:spPr bwMode="auto"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2F5DBDE4-697B-EA3C-2733-585412E534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750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A60A4217-750C-2B51-C784-B481E82B11A8}"/>
              </a:ext>
            </a:extLst>
          </p:cNvPr>
          <p:cNvSpPr/>
          <p:nvPr/>
        </p:nvSpPr>
        <p:spPr>
          <a:xfrm>
            <a:off x="1504442" y="4952682"/>
            <a:ext cx="3312160" cy="1615758"/>
          </a:xfrm>
          <a:prstGeom prst="wedgeRectCallout">
            <a:avLst>
              <a:gd name="adj1" fmla="val -30343"/>
              <a:gd name="adj2" fmla="val -88414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Encouraging healthy behavioural change may be unrealistic for people lacking resources.</a:t>
            </a:r>
          </a:p>
        </p:txBody>
      </p:sp>
    </p:spTree>
    <p:extLst>
      <p:ext uri="{BB962C8B-B14F-4D97-AF65-F5344CB8AC3E}">
        <p14:creationId xmlns:p14="http://schemas.microsoft.com/office/powerpoint/2010/main" val="12362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C524B6-22F9-1C3D-82BA-423C18563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E1F2E67E-9D0B-F75B-A388-E4A82A557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55" r="14610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9E49E3-8454-B46E-802F-A6C772B09D0C}"/>
              </a:ext>
            </a:extLst>
          </p:cNvPr>
          <p:cNvSpPr txBox="1"/>
          <p:nvPr/>
        </p:nvSpPr>
        <p:spPr>
          <a:xfrm>
            <a:off x="6678630" y="1157387"/>
            <a:ext cx="4840010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accent3">
                    <a:lumMod val="50000"/>
                  </a:schemeClr>
                </a:solidFill>
              </a:rPr>
              <a:t>Then there are health inequalities…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Psychologists face dilemmas when systemic inequalities limit how much their interventions can help marginalized groups.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For example…</a:t>
            </a:r>
          </a:p>
        </p:txBody>
      </p:sp>
    </p:spTree>
    <p:extLst>
      <p:ext uri="{BB962C8B-B14F-4D97-AF65-F5344CB8AC3E}">
        <p14:creationId xmlns:p14="http://schemas.microsoft.com/office/powerpoint/2010/main" val="1615526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5E19AE-C535-5AE6-ABEA-66D051F25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46908620-8F7A-3744-20B6-424F2AC936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9" r="824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B6FE70-5040-FDCC-57E1-D65546330ED1}"/>
              </a:ext>
            </a:extLst>
          </p:cNvPr>
          <p:cNvSpPr txBox="1"/>
          <p:nvPr/>
        </p:nvSpPr>
        <p:spPr>
          <a:xfrm>
            <a:off x="238539" y="2575958"/>
            <a:ext cx="3571461" cy="334935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3">
                    <a:lumMod val="50000"/>
                  </a:schemeClr>
                </a:solidFill>
              </a:rPr>
              <a:t>Scientific and Research Dilemmas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These concern how research in health psychology is designed and applied.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dirty="0">
              <a:solidFill>
                <a:schemeClr val="accent3">
                  <a:lumMod val="50000"/>
                </a:schemeClr>
              </a:solidFill>
            </a:endParaRP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What ethical dilemmas can you think of that relate to research in health psychology?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372590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2AF153-2A81-96C8-3CF0-3AC9911A0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5FC3FC4F-E342-FDC6-C4B3-940DF97C0F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1026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122" name="Picture 2" descr="Mindfulness stress reduction for peace ...">
            <a:extLst>
              <a:ext uri="{FF2B5EF4-FFF2-40B4-BE49-F238E27FC236}">
                <a16:creationId xmlns:a16="http://schemas.microsoft.com/office/drawing/2014/main" id="{647A5D6A-2638-DB03-2F62-BB1CA58A5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38" r="1" b="48"/>
          <a:stretch>
            <a:fillRect/>
          </a:stretch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5129" name="Freeform: Shape 512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31" name="Freeform: Shape 513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135" name="Rectangle 513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34FD4F-A2ED-D48C-F400-9051791EE7A4}"/>
              </a:ext>
            </a:extLst>
          </p:cNvPr>
          <p:cNvSpPr txBox="1"/>
          <p:nvPr/>
        </p:nvSpPr>
        <p:spPr>
          <a:xfrm>
            <a:off x="388820" y="2512611"/>
            <a:ext cx="4892040" cy="39938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Randomized Control vs. Real-World Relevance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Controlled studies may lack ecological validity.</a:t>
            </a:r>
            <a:br>
              <a:rPr lang="en-US" sz="2000" dirty="0">
                <a:solidFill>
                  <a:schemeClr val="accent3">
                    <a:lumMod val="50000"/>
                  </a:schemeClr>
                </a:solidFill>
              </a:rPr>
            </a:br>
            <a:endParaRPr lang="en-US" sz="2000" dirty="0">
              <a:solidFill>
                <a:schemeClr val="accent3">
                  <a:lumMod val="50000"/>
                </a:schemeClr>
              </a:solidFill>
            </a:endParaRP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i="1" dirty="0">
                <a:solidFill>
                  <a:schemeClr val="accent3">
                    <a:lumMod val="50000"/>
                  </a:schemeClr>
                </a:solidFill>
              </a:rPr>
              <a:t>Example:</a:t>
            </a:r>
            <a:r>
              <a:rPr lang="en-US" sz="2000" dirty="0">
                <a:solidFill>
                  <a:schemeClr val="accent3">
                    <a:lumMod val="50000"/>
                  </a:schemeClr>
                </a:solidFill>
              </a:rPr>
              <a:t> How will you know that stress-reduction programs tested in the lab will have the same effects when used in hospitals.</a:t>
            </a:r>
          </a:p>
        </p:txBody>
      </p:sp>
    </p:spTree>
    <p:extLst>
      <p:ext uri="{BB962C8B-B14F-4D97-AF65-F5344CB8AC3E}">
        <p14:creationId xmlns:p14="http://schemas.microsoft.com/office/powerpoint/2010/main" val="124056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419A7D-A32B-430F-B10A-09A60178D6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F3D6FB-DDD2-9655-7A78-250C08A35E58}"/>
              </a:ext>
            </a:extLst>
          </p:cNvPr>
          <p:cNvSpPr txBox="1"/>
          <p:nvPr/>
        </p:nvSpPr>
        <p:spPr>
          <a:xfrm>
            <a:off x="838201" y="1825625"/>
            <a:ext cx="509219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accent3">
                    <a:lumMod val="50000"/>
                  </a:schemeClr>
                </a:solidFill>
              </a:rPr>
              <a:t>Use of Placebos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/>
            </a:br>
            <a:endParaRPr lang="en-US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Placebos raise ethical questions about deception.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US" i="1" dirty="0">
                <a:solidFill>
                  <a:schemeClr val="accent3">
                    <a:lumMod val="50000"/>
                  </a:schemeClr>
                </a:solidFill>
              </a:rPr>
              <a:t>Example:</a:t>
            </a:r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 Giving a sugar pill to test treatment effectiveness.</a:t>
            </a:r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dirty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What are the ethical concerns here?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157" name="Oval 6156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146" name="Picture 2" descr="How to Live and Travel with Anxiety – A ...">
            <a:extLst>
              <a:ext uri="{FF2B5EF4-FFF2-40B4-BE49-F238E27FC236}">
                <a16:creationId xmlns:a16="http://schemas.microsoft.com/office/drawing/2014/main" id="{07445EB8-A250-0F2B-48A7-7C1EFC1A5D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3" r="5997" b="1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5" name="Arc 615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B2403771-2A42-5807-5864-DA09808360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2" r="5333" b="4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914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CC42F-9600-9E64-E68E-589365FB2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0A7C1B63-C325-990B-1DD3-D872AB57B85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322" y="-41807"/>
            <a:ext cx="12266321" cy="68998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DEB5C60-55E5-2957-C2BF-73E1DF6C0A9D}"/>
              </a:ext>
            </a:extLst>
          </p:cNvPr>
          <p:cNvSpPr txBox="1"/>
          <p:nvPr/>
        </p:nvSpPr>
        <p:spPr>
          <a:xfrm>
            <a:off x="3012439" y="564495"/>
            <a:ext cx="6167120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3">
                    <a:lumMod val="50000"/>
                  </a:schemeClr>
                </a:solidFill>
              </a:rPr>
              <a:t>Informed Consent in Vulnerable Populations</a:t>
            </a:r>
          </a:p>
          <a:p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Research involving children, people with dementia, or the terminally ill requires special care.</a:t>
            </a:r>
          </a:p>
        </p:txBody>
      </p:sp>
      <p:pic>
        <p:nvPicPr>
          <p:cNvPr id="7170" name="Picture 2" descr="NHS Nottingham and Nottinghamshire ICB">
            <a:extLst>
              <a:ext uri="{FF2B5EF4-FFF2-40B4-BE49-F238E27FC236}">
                <a16:creationId xmlns:a16="http://schemas.microsoft.com/office/drawing/2014/main" id="{3A7CB397-3273-903B-6B6B-15EDE3F59E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470" y="3636644"/>
            <a:ext cx="3020197" cy="22535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What is Dementia? Symptoms, Causes ...">
            <a:extLst>
              <a:ext uri="{FF2B5EF4-FFF2-40B4-BE49-F238E27FC236}">
                <a16:creationId xmlns:a16="http://schemas.microsoft.com/office/drawing/2014/main" id="{C7E0E144-E8D2-97BE-6BC4-62C38CD0EA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057" y="3636644"/>
            <a:ext cx="3183561" cy="22535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What Is Terminal Illness Plan and Which ...">
            <a:extLst>
              <a:ext uri="{FF2B5EF4-FFF2-40B4-BE49-F238E27FC236}">
                <a16:creationId xmlns:a16="http://schemas.microsoft.com/office/drawing/2014/main" id="{21AB93DC-CDAF-1F2E-DC4D-7788F6482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45" y="3636644"/>
            <a:ext cx="3255807" cy="22535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3197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D3F4E-F1C2-01EC-7345-8D7AD209F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09AE4384-5993-93C1-AECF-5E4A6ACF456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6977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4621B8-F717-AFD2-C770-FC96BD19C222}"/>
              </a:ext>
            </a:extLst>
          </p:cNvPr>
          <p:cNvSpPr txBox="1"/>
          <p:nvPr/>
        </p:nvSpPr>
        <p:spPr>
          <a:xfrm>
            <a:off x="2306320" y="367715"/>
            <a:ext cx="6873239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</a:rPr>
              <a:t>Clinical and Professional Dilemmas</a:t>
            </a:r>
          </a:p>
          <a:p>
            <a:pPr>
              <a:buNone/>
            </a:pPr>
            <a:endParaRPr lang="en-GB" sz="2400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These arise in applied practice within healthcare teams.</a:t>
            </a:r>
          </a:p>
          <a:p>
            <a:pPr>
              <a:buNone/>
            </a:pPr>
            <a:endParaRPr lang="en-GB" sz="2400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Dual Roles and Boundaries</a:t>
            </a:r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 health psychologist working within a hospital might face conflicts between supporting patients and aligning with medical staff priorities.</a:t>
            </a:r>
          </a:p>
          <a:p>
            <a:pPr>
              <a:buNone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US" altLang="en-US" b="1" dirty="0">
                <a:solidFill>
                  <a:schemeClr val="accent3">
                    <a:lumMod val="50000"/>
                  </a:schemeClr>
                </a:solidFill>
              </a:rPr>
              <a:t>Resource Allocation</a:t>
            </a:r>
            <a:br>
              <a:rPr lang="en-US" altLang="en-US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US" altLang="en-US" dirty="0">
                <a:solidFill>
                  <a:schemeClr val="accent3">
                    <a:lumMod val="50000"/>
                  </a:schemeClr>
                </a:solidFill>
              </a:rPr>
              <a:t>Limited time or funding means not all patients can get equal psychological support.</a:t>
            </a:r>
          </a:p>
          <a:p>
            <a:pPr>
              <a:buNone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lang="en-US" altLang="en-US" b="1" dirty="0">
              <a:solidFill>
                <a:schemeClr val="accent3">
                  <a:lumMod val="50000"/>
                </a:schemeClr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Adherence vs. Autonomy</a:t>
            </a:r>
            <a:b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Encouraging treatment adherence without being coercive.</a:t>
            </a:r>
            <a:b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</a:br>
            <a:endParaRPr kumimoji="0" lang="en-US" altLang="en-US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b="0" i="1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Example:</a:t>
            </a:r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A diabetic patient consistently skips insulin doses.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>
              <a:buNone/>
            </a:pPr>
            <a:endParaRPr lang="en-GB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195" name="Picture 3" descr="NHS Postcode Lottery: Medical Interview ...">
            <a:extLst>
              <a:ext uri="{FF2B5EF4-FFF2-40B4-BE49-F238E27FC236}">
                <a16:creationId xmlns:a16="http://schemas.microsoft.com/office/drawing/2014/main" id="{5150B7CF-68DB-2599-E89D-F86CBF3E7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263" y="3429000"/>
            <a:ext cx="2861079" cy="286107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How to give insulin shots | Stead ...">
            <a:extLst>
              <a:ext uri="{FF2B5EF4-FFF2-40B4-BE49-F238E27FC236}">
                <a16:creationId xmlns:a16="http://schemas.microsoft.com/office/drawing/2014/main" id="{39E738EC-B3FB-A8E3-58A5-606F8B0DD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61" y="581025"/>
            <a:ext cx="1600200" cy="284797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25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370A8-F646-E96F-6F03-681ADFAB4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EE3AD0DC-AFE9-3CC1-EC9E-7F97B508B7C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486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27FE3C-BF02-A141-584E-ABBBBB7F224F}"/>
              </a:ext>
            </a:extLst>
          </p:cNvPr>
          <p:cNvSpPr txBox="1"/>
          <p:nvPr/>
        </p:nvSpPr>
        <p:spPr>
          <a:xfrm>
            <a:off x="2471530" y="360740"/>
            <a:ext cx="7797799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</a:rPr>
              <a:t>Technological and Modern Dilemmas</a:t>
            </a:r>
          </a:p>
          <a:p>
            <a:pPr algn="ctr">
              <a:buNone/>
            </a:pPr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Emerging with telehealth, digital monitoring, and AI.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Privacy in Digital Health Apps</a:t>
            </a:r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Apps collecting mental health data may compromise patient privacy.</a:t>
            </a:r>
          </a:p>
          <a:p>
            <a:pPr algn="ctr"/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Overreliance on Technology</a:t>
            </a:r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Automated feedback may replace human empathy and understanding. Think AI in mental health diagnoses.</a:t>
            </a:r>
          </a:p>
          <a:p>
            <a:pPr algn="ctr"/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Equity in Access</a:t>
            </a:r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Digital health assumes technological literacy not all patients have.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17F6E999-CC1A-BBD1-94C1-C4265B2722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372" y="4073317"/>
            <a:ext cx="5424114" cy="268257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359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318BB-7FF8-300E-12FA-8890D0E8A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129D81A2-3E46-14A4-DDF0-E11F5B51A37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F4587E-9C8D-ACD6-C844-67C7DA318682}"/>
              </a:ext>
            </a:extLst>
          </p:cNvPr>
          <p:cNvSpPr txBox="1"/>
          <p:nvPr/>
        </p:nvSpPr>
        <p:spPr>
          <a:xfrm>
            <a:off x="3012439" y="130646"/>
            <a:ext cx="6167120" cy="1445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2400" b="1" kern="0" dirty="0">
                <a:solidFill>
                  <a:schemeClr val="accent3">
                    <a:lumMod val="50000"/>
                  </a:schemeClr>
                </a:solidFill>
                <a:effectLst/>
                <a:ea typeface="MS Gothic" panose="020B0609070205080204" pitchFamily="49" charset="-128"/>
                <a:cs typeface="Times New Roman" panose="02020603050405020304" pitchFamily="18" charset="0"/>
              </a:rPr>
              <a:t>Dilemmas in Health Psychology</a:t>
            </a:r>
            <a:endParaRPr lang="en-GB" sz="2400" b="1" kern="0" dirty="0">
              <a:solidFill>
                <a:schemeClr val="accent3">
                  <a:lumMod val="50000"/>
                </a:schemeClr>
              </a:solidFill>
              <a:effectLst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solidFill>
                  <a:schemeClr val="accent3">
                    <a:lumMod val="50000"/>
                  </a:schemeClr>
                </a:solidFill>
                <a:effectLst/>
                <a:ea typeface="MS Mincho" panose="02020609040205080304" pitchFamily="49" charset="-128"/>
                <a:cs typeface="Arial" panose="020B0604020202020204" pitchFamily="34" charset="0"/>
              </a:rPr>
              <a:t>The following table summarizes common dilemmas faced in health psychology, along with possible solutions and strategies to address them.</a:t>
            </a:r>
            <a:endParaRPr lang="en-GB" sz="1800" dirty="0">
              <a:solidFill>
                <a:schemeClr val="accent3">
                  <a:lumMod val="50000"/>
                </a:schemeClr>
              </a:solidFill>
              <a:effectLst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150801-CC0E-60D9-F3FF-F687B4E5BD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8197117"/>
              </p:ext>
            </p:extLst>
          </p:nvPr>
        </p:nvGraphicFramePr>
        <p:xfrm>
          <a:off x="701040" y="1706881"/>
          <a:ext cx="10789920" cy="478314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697480">
                  <a:extLst>
                    <a:ext uri="{9D8B030D-6E8A-4147-A177-3AD203B41FA5}">
                      <a16:colId xmlns:a16="http://schemas.microsoft.com/office/drawing/2014/main" val="1633467072"/>
                    </a:ext>
                  </a:extLst>
                </a:gridCol>
                <a:gridCol w="2697480">
                  <a:extLst>
                    <a:ext uri="{9D8B030D-6E8A-4147-A177-3AD203B41FA5}">
                      <a16:colId xmlns:a16="http://schemas.microsoft.com/office/drawing/2014/main" val="1175060562"/>
                    </a:ext>
                  </a:extLst>
                </a:gridCol>
                <a:gridCol w="2697480">
                  <a:extLst>
                    <a:ext uri="{9D8B030D-6E8A-4147-A177-3AD203B41FA5}">
                      <a16:colId xmlns:a16="http://schemas.microsoft.com/office/drawing/2014/main" val="494048958"/>
                    </a:ext>
                  </a:extLst>
                </a:gridCol>
                <a:gridCol w="2697480">
                  <a:extLst>
                    <a:ext uri="{9D8B030D-6E8A-4147-A177-3AD203B41FA5}">
                      <a16:colId xmlns:a16="http://schemas.microsoft.com/office/drawing/2014/main" val="1291200989"/>
                    </a:ext>
                  </a:extLst>
                </a:gridCol>
              </a:tblGrid>
              <a:tr h="41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</a:rPr>
                        <a:t>Category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Dilemma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Description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</a:rPr>
                        <a:t>Possible Solutions / Strategies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0639213"/>
                  </a:ext>
                </a:extLst>
              </a:tr>
              <a:tr h="12498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Ethical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Confidentiality vs. Duty to Warn</a:t>
                      </a:r>
                      <a:endParaRPr lang="en-GB" sz="16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Balancing patient privacy with obligation to prevent harm.</a:t>
                      </a:r>
                      <a:endParaRPr lang="en-GB" sz="16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Follow ethical guidelines; disclose only when there is imminent risk; document decisions carefully.</a:t>
                      </a:r>
                      <a:endParaRPr lang="en-GB" sz="16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7349619"/>
                  </a:ext>
                </a:extLst>
              </a:tr>
              <a:tr h="1670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Ethical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Informed Consent vs. Psychological Burden</a:t>
                      </a:r>
                      <a:endParaRPr lang="en-GB" sz="16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Fully informing patients may increase anxiety or reduce adherence.</a:t>
                      </a:r>
                      <a:endParaRPr lang="en-GB" sz="16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Use clear, compassionate communication; tailor information to patient understanding; provide emotional support.</a:t>
                      </a:r>
                      <a:endParaRPr lang="en-GB" sz="16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3322572"/>
                  </a:ext>
                </a:extLst>
              </a:tr>
              <a:tr h="12498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</a:rPr>
                        <a:t>Ethical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Autonomy vs. Beneficence</a:t>
                      </a:r>
                      <a:endParaRPr lang="en-GB" sz="16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Respecting patients’ freedom while promoting their health.</a:t>
                      </a:r>
                      <a:endParaRPr lang="en-GB" sz="16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Encourage shared decision-making; respect patient values; focus on motivational interviewing.</a:t>
                      </a:r>
                      <a:endParaRPr lang="en-GB" sz="16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72521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5966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C0D6C-A3AF-6909-4545-068C1553A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233A794B-E39D-E1BD-A250-D2C171F28F1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48997B4-F040-2F1B-6E2D-188D15F5D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54441"/>
              </p:ext>
            </p:extLst>
          </p:nvPr>
        </p:nvGraphicFramePr>
        <p:xfrm>
          <a:off x="629920" y="1076960"/>
          <a:ext cx="10810240" cy="5036407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702560">
                  <a:extLst>
                    <a:ext uri="{9D8B030D-6E8A-4147-A177-3AD203B41FA5}">
                      <a16:colId xmlns:a16="http://schemas.microsoft.com/office/drawing/2014/main" val="1362056339"/>
                    </a:ext>
                  </a:extLst>
                </a:gridCol>
                <a:gridCol w="2702560">
                  <a:extLst>
                    <a:ext uri="{9D8B030D-6E8A-4147-A177-3AD203B41FA5}">
                      <a16:colId xmlns:a16="http://schemas.microsoft.com/office/drawing/2014/main" val="2607279615"/>
                    </a:ext>
                  </a:extLst>
                </a:gridCol>
                <a:gridCol w="2702560">
                  <a:extLst>
                    <a:ext uri="{9D8B030D-6E8A-4147-A177-3AD203B41FA5}">
                      <a16:colId xmlns:a16="http://schemas.microsoft.com/office/drawing/2014/main" val="3727634930"/>
                    </a:ext>
                  </a:extLst>
                </a:gridCol>
                <a:gridCol w="2702560">
                  <a:extLst>
                    <a:ext uri="{9D8B030D-6E8A-4147-A177-3AD203B41FA5}">
                      <a16:colId xmlns:a16="http://schemas.microsoft.com/office/drawing/2014/main" val="3765757959"/>
                    </a:ext>
                  </a:extLst>
                </a:gridCol>
              </a:tblGrid>
              <a:tr h="16788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</a:rPr>
                        <a:t>Cultural &amp; Social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Cultural Beliefs vs. Medical Recommendations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Patient’s cultural health beliefs may conflict with medical advice.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Show cultural sensitivity; integrate traditional beliefs when possible; use culturally adapted interventions.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3850466"/>
                  </a:ext>
                </a:extLst>
              </a:tr>
              <a:tr h="1920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</a:rPr>
                        <a:t>Cultural &amp; Social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Socioeconomic Barriers</a:t>
                      </a:r>
                      <a:endParaRPr lang="en-GB" sz="18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Behaviour</a:t>
                      </a:r>
                      <a:r>
                        <a:rPr lang="en-US" sz="18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 change advice may be unrealistic due to poverty or environment.</a:t>
                      </a:r>
                      <a:endParaRPr lang="en-GB" sz="18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Offer low-cost, practical alternatives; advocate for community resources; collaborate with social workers.</a:t>
                      </a:r>
                      <a:endParaRPr lang="en-GB" sz="18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452193"/>
                  </a:ext>
                </a:extLst>
              </a:tr>
              <a:tr h="1436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Cultural &amp; Social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Health Inequities</a:t>
                      </a:r>
                      <a:endParaRPr lang="en-GB" sz="180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Systemic inequalities limit care quality or access.</a:t>
                      </a:r>
                      <a:endParaRPr lang="en-GB" sz="180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Promote health equity; tailor interventions to marginalized groups; support policy advocacy.</a:t>
                      </a:r>
                      <a:endParaRPr lang="en-GB" sz="18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3982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702BE85-3407-04E0-6C52-9E1477DF2C24}"/>
              </a:ext>
            </a:extLst>
          </p:cNvPr>
          <p:cNvSpPr txBox="1"/>
          <p:nvPr/>
        </p:nvSpPr>
        <p:spPr>
          <a:xfrm>
            <a:off x="1920240" y="426720"/>
            <a:ext cx="7813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Social, Cultural and Religious issues in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2896374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93590-0002-7D83-231D-2659D7DEF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2DA3E2F7-03CE-FF60-C0C6-B5B914995C2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247D9CB-1C0F-4908-C432-F4E316573C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1681822"/>
              </p:ext>
            </p:extLst>
          </p:nvPr>
        </p:nvGraphicFramePr>
        <p:xfrm>
          <a:off x="817879" y="1524000"/>
          <a:ext cx="10556240" cy="4796929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639060">
                  <a:extLst>
                    <a:ext uri="{9D8B030D-6E8A-4147-A177-3AD203B41FA5}">
                      <a16:colId xmlns:a16="http://schemas.microsoft.com/office/drawing/2014/main" val="1692416491"/>
                    </a:ext>
                  </a:extLst>
                </a:gridCol>
                <a:gridCol w="2639060">
                  <a:extLst>
                    <a:ext uri="{9D8B030D-6E8A-4147-A177-3AD203B41FA5}">
                      <a16:colId xmlns:a16="http://schemas.microsoft.com/office/drawing/2014/main" val="2375218350"/>
                    </a:ext>
                  </a:extLst>
                </a:gridCol>
                <a:gridCol w="2639060">
                  <a:extLst>
                    <a:ext uri="{9D8B030D-6E8A-4147-A177-3AD203B41FA5}">
                      <a16:colId xmlns:a16="http://schemas.microsoft.com/office/drawing/2014/main" val="3539425757"/>
                    </a:ext>
                  </a:extLst>
                </a:gridCol>
                <a:gridCol w="2639060">
                  <a:extLst>
                    <a:ext uri="{9D8B030D-6E8A-4147-A177-3AD203B41FA5}">
                      <a16:colId xmlns:a16="http://schemas.microsoft.com/office/drawing/2014/main" val="3911036664"/>
                    </a:ext>
                  </a:extLst>
                </a:gridCol>
              </a:tblGrid>
              <a:tr h="1825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Scientific &amp; Research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Randomized Control vs. Real-World Relevance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Lab studies may not reflect real patient experiences.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Combine RCTs with qualitative research; emphasize ecological validity; test interventions in community settings.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9930906"/>
                  </a:ext>
                </a:extLst>
              </a:tr>
              <a:tr h="1362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Scientific &amp; Research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Use of Placebos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Placebos involve deception and raise ethical concerns.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Use open-label placebos when possible; ensure informed consent includes possibility of placebo use.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5366386"/>
                  </a:ext>
                </a:extLst>
              </a:tr>
              <a:tr h="1362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Scientific &amp; Research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Informed Consent in Vulnerable Populations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Participants may not fully understand risks or rights.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Simplify consent forms; involve guardians or ethics boards; ensure voluntary participation.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425328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5063FD-002A-61A9-14D0-3997D185D704}"/>
              </a:ext>
            </a:extLst>
          </p:cNvPr>
          <p:cNvSpPr txBox="1"/>
          <p:nvPr/>
        </p:nvSpPr>
        <p:spPr>
          <a:xfrm>
            <a:off x="2016759" y="661015"/>
            <a:ext cx="8158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Scientific and research-based issues in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2775513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A86B6-5B33-37E5-EC7F-7C35B5F5D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4F60EE91-CA44-E643-3AA7-BA64E4E9631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84B257-D5E3-CDAB-A567-232EF9EA4B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4167287"/>
              </p:ext>
            </p:extLst>
          </p:nvPr>
        </p:nvGraphicFramePr>
        <p:xfrm>
          <a:off x="812800" y="1752060"/>
          <a:ext cx="10200640" cy="436245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550160">
                  <a:extLst>
                    <a:ext uri="{9D8B030D-6E8A-4147-A177-3AD203B41FA5}">
                      <a16:colId xmlns:a16="http://schemas.microsoft.com/office/drawing/2014/main" val="1077829769"/>
                    </a:ext>
                  </a:extLst>
                </a:gridCol>
                <a:gridCol w="2550160">
                  <a:extLst>
                    <a:ext uri="{9D8B030D-6E8A-4147-A177-3AD203B41FA5}">
                      <a16:colId xmlns:a16="http://schemas.microsoft.com/office/drawing/2014/main" val="852515970"/>
                    </a:ext>
                  </a:extLst>
                </a:gridCol>
                <a:gridCol w="2550160">
                  <a:extLst>
                    <a:ext uri="{9D8B030D-6E8A-4147-A177-3AD203B41FA5}">
                      <a16:colId xmlns:a16="http://schemas.microsoft.com/office/drawing/2014/main" val="876016053"/>
                    </a:ext>
                  </a:extLst>
                </a:gridCol>
                <a:gridCol w="2550160">
                  <a:extLst>
                    <a:ext uri="{9D8B030D-6E8A-4147-A177-3AD203B41FA5}">
                      <a16:colId xmlns:a16="http://schemas.microsoft.com/office/drawing/2014/main" val="1546161854"/>
                    </a:ext>
                  </a:extLst>
                </a:gridCol>
              </a:tblGrid>
              <a:tr h="8485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</a:rPr>
                        <a:t>Clinical &amp; Professional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Dual Roles and Boundaries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Conflicts between patient care and institutional pressures.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Clarify professional boundaries; seek supervision; prioritize patient welfare.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54894554"/>
                  </a:ext>
                </a:extLst>
              </a:tr>
              <a:tr h="1285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Clinical &amp; Professional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Adherence vs. Autonomy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Encouraging adherence without coercion.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Use motivational interviewing; explore barriers; empower patient self-management.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7051922"/>
                  </a:ext>
                </a:extLst>
              </a:tr>
              <a:tr h="1285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</a:rPr>
                        <a:t>Clinical &amp; Professional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Resource Allocation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Limited time or funding for psychological support.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Prioritize high-need cases; advocate for more funding; use group or digital interventions efficiently.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826382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D9D27C0-E6B3-E183-A47C-125ADA9A3607}"/>
              </a:ext>
            </a:extLst>
          </p:cNvPr>
          <p:cNvSpPr txBox="1"/>
          <p:nvPr/>
        </p:nvSpPr>
        <p:spPr>
          <a:xfrm>
            <a:off x="2143760" y="894080"/>
            <a:ext cx="7538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Clinical and Professional Issues in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40415230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36F1E-3613-806E-509C-1393A6CCC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5170BC55-36F3-1499-52CF-C451B6EBF59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4E9A8B-0BAE-C26E-6326-87921EC238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74886"/>
              </p:ext>
            </p:extLst>
          </p:nvPr>
        </p:nvGraphicFramePr>
        <p:xfrm>
          <a:off x="355599" y="2173572"/>
          <a:ext cx="11480800" cy="3963066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498615783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4199258517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393440560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1010610979"/>
                    </a:ext>
                  </a:extLst>
                </a:gridCol>
              </a:tblGrid>
              <a:tr h="1321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bg1"/>
                          </a:solidFill>
                          <a:effectLst/>
                        </a:rPr>
                        <a:t>Technological &amp; Modern</a:t>
                      </a:r>
                      <a:endParaRPr lang="en-GB" sz="180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Privacy in Digital Health Apps</a:t>
                      </a:r>
                      <a:endParaRPr lang="en-GB" sz="180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bg1"/>
                          </a:solidFill>
                          <a:effectLst/>
                        </a:rPr>
                        <a:t>Patient data may be exposed or misused.</a:t>
                      </a:r>
                      <a:endParaRPr lang="en-GB" sz="180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Ensure data encryption; obtain informed digital consent; choose secure platforms.</a:t>
                      </a:r>
                      <a:endParaRPr lang="en-GB" sz="180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5708576"/>
                  </a:ext>
                </a:extLst>
              </a:tr>
              <a:tr h="1321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bg1"/>
                          </a:solidFill>
                          <a:effectLst/>
                        </a:rPr>
                        <a:t>Technological &amp; Modern</a:t>
                      </a:r>
                      <a:endParaRPr lang="en-GB" sz="180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Overreliance on Technology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Tech-based tools may replace human empathy.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Use technology to complement, not replace, human care; maintain personal contact.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706696"/>
                  </a:ext>
                </a:extLst>
              </a:tr>
              <a:tr h="1321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Technological &amp; Modern</a:t>
                      </a:r>
                      <a:endParaRPr lang="en-GB" sz="180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Equity in Access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Not all patients have access to digital tools or literacy.</a:t>
                      </a:r>
                      <a:endParaRPr lang="en-GB" sz="18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Provide offline alternatives; offer training; design inclusive health technologies.</a:t>
                      </a:r>
                      <a:endParaRPr lang="en-GB" sz="1800" dirty="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859702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2C97DF3-1864-5678-1C14-34C3FF75F2F0}"/>
              </a:ext>
            </a:extLst>
          </p:cNvPr>
          <p:cNvSpPr txBox="1"/>
          <p:nvPr/>
        </p:nvSpPr>
        <p:spPr>
          <a:xfrm>
            <a:off x="2753360" y="908931"/>
            <a:ext cx="8544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Technology-based issues in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19283316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C379AF-0D95-59D6-4E7B-B258AB910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92031A9B-D641-A6AF-2960-1B145360667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05DFAC-13BF-4FAC-2630-96B8662E281F}"/>
              </a:ext>
            </a:extLst>
          </p:cNvPr>
          <p:cNvSpPr txBox="1"/>
          <p:nvPr/>
        </p:nvSpPr>
        <p:spPr>
          <a:xfrm>
            <a:off x="294640" y="474117"/>
            <a:ext cx="1134872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There is no doubt that Euthanasia — the act of deliberately ending a person’s life to relieve suffering — raises deep </a:t>
            </a: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ethical, legal, and psychological dilemmas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. In health psychology and healthcare ethics, it is one of the most debated issues because it challenges our understanding of life, death, autonomy, and professional responsibility.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99ED27-0BF5-0256-B1D1-E1534883F9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557653"/>
              </p:ext>
            </p:extLst>
          </p:nvPr>
        </p:nvGraphicFramePr>
        <p:xfrm>
          <a:off x="548639" y="2271673"/>
          <a:ext cx="11094720" cy="4248754"/>
        </p:xfrm>
        <a:graphic>
          <a:graphicData uri="http://schemas.openxmlformats.org/drawingml/2006/table">
            <a:tbl>
              <a:tblPr/>
              <a:tblGrid>
                <a:gridCol w="1859280">
                  <a:extLst>
                    <a:ext uri="{9D8B030D-6E8A-4147-A177-3AD203B41FA5}">
                      <a16:colId xmlns:a16="http://schemas.microsoft.com/office/drawing/2014/main" val="2713701735"/>
                    </a:ext>
                  </a:extLst>
                </a:gridCol>
                <a:gridCol w="4876800">
                  <a:extLst>
                    <a:ext uri="{9D8B030D-6E8A-4147-A177-3AD203B41FA5}">
                      <a16:colId xmlns:a16="http://schemas.microsoft.com/office/drawing/2014/main" val="2252567152"/>
                    </a:ext>
                  </a:extLst>
                </a:gridCol>
                <a:gridCol w="4358640">
                  <a:extLst>
                    <a:ext uri="{9D8B030D-6E8A-4147-A177-3AD203B41FA5}">
                      <a16:colId xmlns:a16="http://schemas.microsoft.com/office/drawing/2014/main" val="923326948"/>
                    </a:ext>
                  </a:extLst>
                </a:gridCol>
              </a:tblGrid>
              <a:tr h="2773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Principle</a:t>
                      </a:r>
                      <a:endParaRPr lang="en-GB" sz="1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Application to Euthanasia</a:t>
                      </a:r>
                      <a:endParaRPr lang="en-GB" sz="1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Ethical Challenge</a:t>
                      </a:r>
                      <a:endParaRPr lang="en-GB" sz="1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0862360"/>
                  </a:ext>
                </a:extLst>
              </a:tr>
              <a:tr h="6933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Autonomy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(Responsibility)</a:t>
                      </a:r>
                    </a:p>
                    <a:p>
                      <a:pPr>
                        <a:buNone/>
                      </a:pPr>
                      <a:endParaRPr lang="en-GB" sz="14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Patients have the right to make decisions about their own lives, including the choice to end it.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Respecting autonomy may conflict with the duty to preserve life.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1781195"/>
                  </a:ext>
                </a:extLst>
              </a:tr>
              <a:tr h="901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Beneficence</a:t>
                      </a:r>
                    </a:p>
                    <a:p>
                      <a:pPr>
                        <a:buNone/>
                      </a:pPr>
                      <a:r>
                        <a:rPr lang="en-GB" sz="1400" b="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(Competence)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Acting to relieve suffering and promote well-being.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Euthanasia may end suffering, but it also ends life — the ultimate harm from another perspective.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341731"/>
                  </a:ext>
                </a:extLst>
              </a:tr>
              <a:tr h="6933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Non-Maleficence</a:t>
                      </a: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</a:p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(Do no harm)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Healthcare providers should not cause harm.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Is prolonging suffering more harmful than helping someone die peacefully?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78298"/>
                  </a:ext>
                </a:extLst>
              </a:tr>
              <a:tr h="6933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Justice</a:t>
                      </a:r>
                    </a:p>
                    <a:p>
                      <a:pPr>
                        <a:buNone/>
                      </a:pPr>
                      <a:r>
                        <a:rPr lang="en-GB" sz="1400" b="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(Integrity)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Fairness in treatment and access to care.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Could euthanasia be used unjustly or unequally (e.g., for marginalized or disabled people)?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0914645"/>
                  </a:ext>
                </a:extLst>
              </a:tr>
              <a:tr h="901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Dignity</a:t>
                      </a:r>
                    </a:p>
                    <a:p>
                      <a:pPr>
                        <a:buNone/>
                      </a:pPr>
                      <a:r>
                        <a:rPr lang="en-GB" sz="1400" b="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(Respect)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Respecting the person’s sense of worth and humanity.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Some argue euthanasia preserves dignity; others see it as undermining the inherent value of life.</a:t>
                      </a:r>
                    </a:p>
                  </a:txBody>
                  <a:tcPr marL="72522" marR="72522" marT="36261" marB="362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3667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86469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248910-BD9C-174D-81C7-9A182E7D7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26665DA1-6255-B4F2-E5FD-CA2CEF8EAE0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Speech Bubble: Rectangle 1">
            <a:extLst>
              <a:ext uri="{FF2B5EF4-FFF2-40B4-BE49-F238E27FC236}">
                <a16:creationId xmlns:a16="http://schemas.microsoft.com/office/drawing/2014/main" id="{B0368A97-F3F4-1312-BFF9-5FA9B9BC2EC7}"/>
              </a:ext>
            </a:extLst>
          </p:cNvPr>
          <p:cNvSpPr/>
          <p:nvPr/>
        </p:nvSpPr>
        <p:spPr>
          <a:xfrm>
            <a:off x="589280" y="1080195"/>
            <a:ext cx="3718560" cy="914400"/>
          </a:xfrm>
          <a:prstGeom prst="wedgeRectCallout">
            <a:avLst>
              <a:gd name="adj1" fmla="val 122610"/>
              <a:gd name="adj2" fmla="val 35833"/>
            </a:avLst>
          </a:prstGeom>
          <a:solidFill>
            <a:srgbClr val="00CC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Autonomy and Freedom of Choice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E2E064-435E-4A4E-D73E-007CEC0C632C}"/>
              </a:ext>
            </a:extLst>
          </p:cNvPr>
          <p:cNvSpPr txBox="1"/>
          <p:nvPr/>
        </p:nvSpPr>
        <p:spPr>
          <a:xfrm>
            <a:off x="2519680" y="301725"/>
            <a:ext cx="616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Arguments in favour of Euthanasia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7FD19E3B-67A7-4C44-AEA4-BFB3823CC533}"/>
              </a:ext>
            </a:extLst>
          </p:cNvPr>
          <p:cNvSpPr/>
          <p:nvPr/>
        </p:nvSpPr>
        <p:spPr>
          <a:xfrm>
            <a:off x="589280" y="2514600"/>
            <a:ext cx="3718560" cy="914400"/>
          </a:xfrm>
          <a:prstGeom prst="wedgeRectCallout">
            <a:avLst>
              <a:gd name="adj1" fmla="val 121790"/>
              <a:gd name="adj2" fmla="val 33611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Compassion and Relief of Suffering</a:t>
            </a:r>
            <a:endParaRPr lang="en-GB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5BC0F0C4-8F8E-76E2-9BFE-9CE75D7EF267}"/>
              </a:ext>
            </a:extLst>
          </p:cNvPr>
          <p:cNvSpPr/>
          <p:nvPr/>
        </p:nvSpPr>
        <p:spPr>
          <a:xfrm>
            <a:off x="589280" y="3962400"/>
            <a:ext cx="3718560" cy="914400"/>
          </a:xfrm>
          <a:prstGeom prst="wedgeRectCallout">
            <a:avLst>
              <a:gd name="adj1" fmla="val 122336"/>
              <a:gd name="adj2" fmla="val 32500"/>
            </a:avLst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Quality of Life</a:t>
            </a:r>
            <a:endParaRPr lang="en-GB" dirty="0"/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E88AF509-4856-8D16-BAE3-9F2EB2031CF3}"/>
              </a:ext>
            </a:extLst>
          </p:cNvPr>
          <p:cNvSpPr/>
          <p:nvPr/>
        </p:nvSpPr>
        <p:spPr>
          <a:xfrm>
            <a:off x="589280" y="5320605"/>
            <a:ext cx="3718560" cy="914400"/>
          </a:xfrm>
          <a:prstGeom prst="wedgeRectCallout">
            <a:avLst>
              <a:gd name="adj1" fmla="val 118785"/>
              <a:gd name="adj2" fmla="val 33611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Resource Considerations</a:t>
            </a:r>
            <a:endParaRPr lang="en-GB" dirty="0"/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060ADCF9-9626-7E5E-77FD-0A7E82086C4D}"/>
              </a:ext>
            </a:extLst>
          </p:cNvPr>
          <p:cNvSpPr/>
          <p:nvPr/>
        </p:nvSpPr>
        <p:spPr>
          <a:xfrm>
            <a:off x="7183120" y="79589"/>
            <a:ext cx="4714240" cy="1651000"/>
          </a:xfrm>
          <a:prstGeom prst="cloudCallout">
            <a:avLst>
              <a:gd name="adj1" fmla="val -58334"/>
              <a:gd name="adj2" fmla="val 48961"/>
            </a:avLst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Individuals should have control over how and when they die, especially in terminal illness.</a:t>
            </a: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62F47F0B-2DAB-95EB-DA32-6FC93CB66640}"/>
              </a:ext>
            </a:extLst>
          </p:cNvPr>
          <p:cNvSpPr/>
          <p:nvPr/>
        </p:nvSpPr>
        <p:spPr>
          <a:xfrm>
            <a:off x="7355840" y="1755989"/>
            <a:ext cx="4714240" cy="1651000"/>
          </a:xfrm>
          <a:prstGeom prst="cloudCallout">
            <a:avLst>
              <a:gd name="adj1" fmla="val -65875"/>
              <a:gd name="adj2" fmla="val 28654"/>
            </a:avLst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When pain and suffering are unbearable and irreversible, euthanasia may be seen as an act of mercy.</a:t>
            </a:r>
          </a:p>
        </p:txBody>
      </p:sp>
      <p:sp>
        <p:nvSpPr>
          <p:cNvPr id="12" name="Thought Bubble: Cloud 11">
            <a:extLst>
              <a:ext uri="{FF2B5EF4-FFF2-40B4-BE49-F238E27FC236}">
                <a16:creationId xmlns:a16="http://schemas.microsoft.com/office/drawing/2014/main" id="{7ED43615-E7F4-161F-158B-539C21DA544B}"/>
              </a:ext>
            </a:extLst>
          </p:cNvPr>
          <p:cNvSpPr/>
          <p:nvPr/>
        </p:nvSpPr>
        <p:spPr>
          <a:xfrm>
            <a:off x="7355840" y="3434717"/>
            <a:ext cx="4714240" cy="1651000"/>
          </a:xfrm>
          <a:prstGeom prst="cloudCallout">
            <a:avLst>
              <a:gd name="adj1" fmla="val -64583"/>
              <a:gd name="adj2" fmla="val 14499"/>
            </a:avLst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If life is reduced to prolonged suffering without hope of recovery, ending it may uphold personal dignity.</a:t>
            </a:r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4EFFB642-E8BF-2D35-CD7B-84C0CC5F1E3E}"/>
              </a:ext>
            </a:extLst>
          </p:cNvPr>
          <p:cNvSpPr/>
          <p:nvPr/>
        </p:nvSpPr>
        <p:spPr>
          <a:xfrm>
            <a:off x="7355840" y="5085717"/>
            <a:ext cx="4714240" cy="1651000"/>
          </a:xfrm>
          <a:prstGeom prst="cloudCallout">
            <a:avLst>
              <a:gd name="adj1" fmla="val -66307"/>
              <a:gd name="adj2" fmla="val -1500"/>
            </a:avLst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Some argue it allows more humane and efficient use of medical resources, though this is highly controversial.</a:t>
            </a:r>
          </a:p>
        </p:txBody>
      </p:sp>
    </p:spTree>
    <p:extLst>
      <p:ext uri="{BB962C8B-B14F-4D97-AF65-F5344CB8AC3E}">
        <p14:creationId xmlns:p14="http://schemas.microsoft.com/office/powerpoint/2010/main" val="213307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67DC2C-5364-6068-DB78-DE530DECE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D21B90DA-1E10-7CB3-FD9C-7B1CDC19BC4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2" name="Speech Bubble: Rectangle 1">
            <a:extLst>
              <a:ext uri="{FF2B5EF4-FFF2-40B4-BE49-F238E27FC236}">
                <a16:creationId xmlns:a16="http://schemas.microsoft.com/office/drawing/2014/main" id="{4509A663-0048-7158-B2F9-59930A4A94D1}"/>
              </a:ext>
            </a:extLst>
          </p:cNvPr>
          <p:cNvSpPr/>
          <p:nvPr/>
        </p:nvSpPr>
        <p:spPr>
          <a:xfrm>
            <a:off x="589280" y="770930"/>
            <a:ext cx="3718560" cy="914400"/>
          </a:xfrm>
          <a:prstGeom prst="wedgeRectCallout">
            <a:avLst>
              <a:gd name="adj1" fmla="val 122610"/>
              <a:gd name="adj2" fmla="val 35833"/>
            </a:avLst>
          </a:prstGeom>
          <a:solidFill>
            <a:srgbClr val="FF5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Sanctity of life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F34F5E-3B97-0639-6623-BDE13A44A94E}"/>
              </a:ext>
            </a:extLst>
          </p:cNvPr>
          <p:cNvSpPr txBox="1"/>
          <p:nvPr/>
        </p:nvSpPr>
        <p:spPr>
          <a:xfrm>
            <a:off x="2814320" y="157304"/>
            <a:ext cx="616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Arguments against Euthanasia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9861944D-5385-4250-988E-3121585385AB}"/>
              </a:ext>
            </a:extLst>
          </p:cNvPr>
          <p:cNvSpPr/>
          <p:nvPr/>
        </p:nvSpPr>
        <p:spPr>
          <a:xfrm>
            <a:off x="589280" y="1963340"/>
            <a:ext cx="3718560" cy="914400"/>
          </a:xfrm>
          <a:prstGeom prst="wedgeRectCallout">
            <a:avLst>
              <a:gd name="adj1" fmla="val 121790"/>
              <a:gd name="adj2" fmla="val 33611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Slippery Slope concerns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E3B3E6BD-C8C7-B690-A66E-9EACD626D3E4}"/>
              </a:ext>
            </a:extLst>
          </p:cNvPr>
          <p:cNvSpPr/>
          <p:nvPr/>
        </p:nvSpPr>
        <p:spPr>
          <a:xfrm>
            <a:off x="589280" y="3187005"/>
            <a:ext cx="3718560" cy="914400"/>
          </a:xfrm>
          <a:prstGeom prst="wedgeRectCallout">
            <a:avLst>
              <a:gd name="adj1" fmla="val 122336"/>
              <a:gd name="adj2" fmla="val 32500"/>
            </a:avLst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Medical ethics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0426CE91-50AF-44AD-10BF-FACBF57E4BB1}"/>
              </a:ext>
            </a:extLst>
          </p:cNvPr>
          <p:cNvSpPr/>
          <p:nvPr/>
        </p:nvSpPr>
        <p:spPr>
          <a:xfrm>
            <a:off x="589280" y="5634335"/>
            <a:ext cx="3718560" cy="914400"/>
          </a:xfrm>
          <a:prstGeom prst="wedgeRectCallout">
            <a:avLst>
              <a:gd name="adj1" fmla="val 118785"/>
              <a:gd name="adj2" fmla="val 33611"/>
            </a:avLst>
          </a:prstGeom>
          <a:solidFill>
            <a:srgbClr val="8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Alternatives exist</a:t>
            </a:r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79AE914F-1EFC-7EA8-C5A7-BBD45DC9B37F}"/>
              </a:ext>
            </a:extLst>
          </p:cNvPr>
          <p:cNvSpPr/>
          <p:nvPr/>
        </p:nvSpPr>
        <p:spPr>
          <a:xfrm>
            <a:off x="589280" y="4410670"/>
            <a:ext cx="3718560" cy="914400"/>
          </a:xfrm>
          <a:prstGeom prst="wedgeRectCallout">
            <a:avLst>
              <a:gd name="adj1" fmla="val 118785"/>
              <a:gd name="adj2" fmla="val 33611"/>
            </a:avLst>
          </a:prstGeom>
          <a:solidFill>
            <a:srgbClr val="99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Patients` psychological state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A9C5552F-D3CB-5E8A-0D44-3307D3F7FBBF}"/>
              </a:ext>
            </a:extLst>
          </p:cNvPr>
          <p:cNvSpPr/>
          <p:nvPr/>
        </p:nvSpPr>
        <p:spPr>
          <a:xfrm>
            <a:off x="6949440" y="146383"/>
            <a:ext cx="4846320" cy="1365679"/>
          </a:xfrm>
          <a:prstGeom prst="cloudCallout">
            <a:avLst>
              <a:gd name="adj1" fmla="val -62343"/>
              <a:gd name="adj2" fmla="val 41466"/>
            </a:avLst>
          </a:prstGeom>
          <a:noFill/>
          <a:ln>
            <a:solidFill>
              <a:srgbClr val="8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800000"/>
                </a:solidFill>
              </a:rPr>
              <a:t>Life is inherently valuable and intentionally ending it is morally wrong regardless of circumstances.</a:t>
            </a:r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CE1A9F36-CC0B-1C56-2CF2-E9F0D07076C8}"/>
              </a:ext>
            </a:extLst>
          </p:cNvPr>
          <p:cNvSpPr/>
          <p:nvPr/>
        </p:nvSpPr>
        <p:spPr>
          <a:xfrm>
            <a:off x="7045960" y="1509328"/>
            <a:ext cx="4846320" cy="1296645"/>
          </a:xfrm>
          <a:prstGeom prst="cloudCallout">
            <a:avLst>
              <a:gd name="adj1" fmla="val -63810"/>
              <a:gd name="adj2" fmla="val 22988"/>
            </a:avLst>
          </a:prstGeom>
          <a:noFill/>
          <a:ln>
            <a:solidFill>
              <a:srgbClr val="8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800000"/>
                </a:solidFill>
              </a:rPr>
              <a:t>Legalizing euthanasia could lead to abuse, coercion, or expansion to non-terminal cases.</a:t>
            </a: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F0003297-73F3-D974-F9CE-0AF40C0CA4BB}"/>
              </a:ext>
            </a:extLst>
          </p:cNvPr>
          <p:cNvSpPr/>
          <p:nvPr/>
        </p:nvSpPr>
        <p:spPr>
          <a:xfrm>
            <a:off x="7045960" y="2803579"/>
            <a:ext cx="4846320" cy="1319311"/>
          </a:xfrm>
          <a:prstGeom prst="cloudCallout">
            <a:avLst>
              <a:gd name="adj1" fmla="val -64439"/>
              <a:gd name="adj2" fmla="val 18332"/>
            </a:avLst>
          </a:prstGeom>
          <a:noFill/>
          <a:ln>
            <a:solidFill>
              <a:srgbClr val="8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800000"/>
                </a:solidFill>
              </a:rPr>
              <a:t>The healthcare provider’s role is to heal, not to kill; euthanasia may erode trust in medicine.</a:t>
            </a:r>
          </a:p>
        </p:txBody>
      </p:sp>
      <p:sp>
        <p:nvSpPr>
          <p:cNvPr id="12" name="Thought Bubble: Cloud 11">
            <a:extLst>
              <a:ext uri="{FF2B5EF4-FFF2-40B4-BE49-F238E27FC236}">
                <a16:creationId xmlns:a16="http://schemas.microsoft.com/office/drawing/2014/main" id="{DFB85584-E9CC-370E-9171-8A0A276F21B6}"/>
              </a:ext>
            </a:extLst>
          </p:cNvPr>
          <p:cNvSpPr/>
          <p:nvPr/>
        </p:nvSpPr>
        <p:spPr>
          <a:xfrm>
            <a:off x="7045960" y="4147950"/>
            <a:ext cx="4846320" cy="1365679"/>
          </a:xfrm>
          <a:prstGeom prst="cloudCallout">
            <a:avLst>
              <a:gd name="adj1" fmla="val -63810"/>
              <a:gd name="adj2" fmla="val 7015"/>
            </a:avLst>
          </a:prstGeom>
          <a:noFill/>
          <a:ln>
            <a:solidFill>
              <a:srgbClr val="8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800000"/>
                </a:solidFill>
              </a:rPr>
              <a:t>Requests for euthanasia may be influenced by depression, hopelessness, or inadequate palliative care.</a:t>
            </a:r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ACD0D4CB-9168-FC25-0380-53DFAA878639}"/>
              </a:ext>
            </a:extLst>
          </p:cNvPr>
          <p:cNvSpPr/>
          <p:nvPr/>
        </p:nvSpPr>
        <p:spPr>
          <a:xfrm>
            <a:off x="6949440" y="5538689"/>
            <a:ext cx="4846320" cy="1172928"/>
          </a:xfrm>
          <a:prstGeom prst="cloudCallout">
            <a:avLst>
              <a:gd name="adj1" fmla="val -62972"/>
              <a:gd name="adj2" fmla="val 8641"/>
            </a:avLst>
          </a:prstGeom>
          <a:noFill/>
          <a:ln>
            <a:solidFill>
              <a:srgbClr val="8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800000"/>
                </a:solidFill>
              </a:rPr>
              <a:t>Palliative care and psychological support can relieve suffering without ending life.</a:t>
            </a:r>
          </a:p>
        </p:txBody>
      </p:sp>
    </p:spTree>
    <p:extLst>
      <p:ext uri="{BB962C8B-B14F-4D97-AF65-F5344CB8AC3E}">
        <p14:creationId xmlns:p14="http://schemas.microsoft.com/office/powerpoint/2010/main" val="374521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4" grpId="0" animBg="1"/>
      <p:bldP spid="6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6CD57-4855-0020-6EB8-D3D4F8669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C8615A5E-38BA-C52B-5D32-931CB543E8A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Speech Bubble: Rectangle 1">
            <a:extLst>
              <a:ext uri="{FF2B5EF4-FFF2-40B4-BE49-F238E27FC236}">
                <a16:creationId xmlns:a16="http://schemas.microsoft.com/office/drawing/2014/main" id="{B758A99A-58EB-2431-746F-224CB1CBDCE5}"/>
              </a:ext>
            </a:extLst>
          </p:cNvPr>
          <p:cNvSpPr/>
          <p:nvPr/>
        </p:nvSpPr>
        <p:spPr>
          <a:xfrm>
            <a:off x="589280" y="1080195"/>
            <a:ext cx="3718560" cy="914400"/>
          </a:xfrm>
          <a:prstGeom prst="wedgeRectCallout">
            <a:avLst>
              <a:gd name="adj1" fmla="val 122610"/>
              <a:gd name="adj2" fmla="val 35833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Emotional Burden on Health Professionals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1AD8E7-7E91-79F3-BA6C-F9A6B90913AF}"/>
              </a:ext>
            </a:extLst>
          </p:cNvPr>
          <p:cNvSpPr txBox="1"/>
          <p:nvPr/>
        </p:nvSpPr>
        <p:spPr>
          <a:xfrm>
            <a:off x="1564640" y="174725"/>
            <a:ext cx="616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From a Health Psychologist`s Perspective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19BB4537-4007-6B32-73F5-AC5F181C7F9B}"/>
              </a:ext>
            </a:extLst>
          </p:cNvPr>
          <p:cNvSpPr/>
          <p:nvPr/>
        </p:nvSpPr>
        <p:spPr>
          <a:xfrm>
            <a:off x="589280" y="2514600"/>
            <a:ext cx="3718560" cy="914400"/>
          </a:xfrm>
          <a:prstGeom prst="wedgeRectCallout">
            <a:avLst>
              <a:gd name="adj1" fmla="val 121790"/>
              <a:gd name="adj2" fmla="val 33611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Impact on Families</a:t>
            </a:r>
            <a:endParaRPr lang="en-GB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4324F78D-7FF2-2910-21B3-124D02BE54E5}"/>
              </a:ext>
            </a:extLst>
          </p:cNvPr>
          <p:cNvSpPr/>
          <p:nvPr/>
        </p:nvSpPr>
        <p:spPr>
          <a:xfrm>
            <a:off x="589280" y="3962400"/>
            <a:ext cx="3718560" cy="914400"/>
          </a:xfrm>
          <a:prstGeom prst="wedgeRectCallout">
            <a:avLst>
              <a:gd name="adj1" fmla="val 122336"/>
              <a:gd name="adj2" fmla="val 32500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Assessing Competence</a:t>
            </a:r>
            <a:endParaRPr lang="en-GB" dirty="0"/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27B02716-1418-1DFC-8C7D-7F52288C5A74}"/>
              </a:ext>
            </a:extLst>
          </p:cNvPr>
          <p:cNvSpPr/>
          <p:nvPr/>
        </p:nvSpPr>
        <p:spPr>
          <a:xfrm>
            <a:off x="589280" y="5320605"/>
            <a:ext cx="3718560" cy="914400"/>
          </a:xfrm>
          <a:prstGeom prst="wedgeRectCallout">
            <a:avLst>
              <a:gd name="adj1" fmla="val 118785"/>
              <a:gd name="adj2" fmla="val 33611"/>
            </a:avLst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Cultural and Religious Beliefs</a:t>
            </a:r>
            <a:endParaRPr lang="en-GB" dirty="0"/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676EAD52-0865-3974-4553-083D446A5CA2}"/>
              </a:ext>
            </a:extLst>
          </p:cNvPr>
          <p:cNvSpPr/>
          <p:nvPr/>
        </p:nvSpPr>
        <p:spPr>
          <a:xfrm>
            <a:off x="7183120" y="79589"/>
            <a:ext cx="4714240" cy="1651000"/>
          </a:xfrm>
          <a:prstGeom prst="cloudCallout">
            <a:avLst>
              <a:gd name="adj1" fmla="val -58334"/>
              <a:gd name="adj2" fmla="val 48961"/>
            </a:avLst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BC8091DD-1E7C-E54A-415B-FC37EC3A4CF7}"/>
              </a:ext>
            </a:extLst>
          </p:cNvPr>
          <p:cNvSpPr/>
          <p:nvPr/>
        </p:nvSpPr>
        <p:spPr>
          <a:xfrm>
            <a:off x="7355840" y="1755989"/>
            <a:ext cx="4714240" cy="1651000"/>
          </a:xfrm>
          <a:prstGeom prst="cloudCallout">
            <a:avLst>
              <a:gd name="adj1" fmla="val -65875"/>
              <a:gd name="adj2" fmla="val 28654"/>
            </a:avLst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hought Bubble: Cloud 11">
            <a:extLst>
              <a:ext uri="{FF2B5EF4-FFF2-40B4-BE49-F238E27FC236}">
                <a16:creationId xmlns:a16="http://schemas.microsoft.com/office/drawing/2014/main" id="{CC8D6628-7BF5-B7F9-5568-2F11AE9D6C8C}"/>
              </a:ext>
            </a:extLst>
          </p:cNvPr>
          <p:cNvSpPr/>
          <p:nvPr/>
        </p:nvSpPr>
        <p:spPr>
          <a:xfrm>
            <a:off x="7355840" y="3434717"/>
            <a:ext cx="4714240" cy="1651000"/>
          </a:xfrm>
          <a:prstGeom prst="cloudCallout">
            <a:avLst>
              <a:gd name="adj1" fmla="val -64583"/>
              <a:gd name="adj2" fmla="val 14499"/>
            </a:avLst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3C1D8E72-AEA9-8413-BD05-88A217A7BF43}"/>
              </a:ext>
            </a:extLst>
          </p:cNvPr>
          <p:cNvSpPr/>
          <p:nvPr/>
        </p:nvSpPr>
        <p:spPr>
          <a:xfrm>
            <a:off x="7355840" y="5085717"/>
            <a:ext cx="4714240" cy="1651000"/>
          </a:xfrm>
          <a:prstGeom prst="cloudCallout">
            <a:avLst>
              <a:gd name="adj1" fmla="val -66307"/>
              <a:gd name="adj2" fmla="val -1500"/>
            </a:avLst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FE6BC9-40F1-856D-6D6E-0FF676029EAE}"/>
              </a:ext>
            </a:extLst>
          </p:cNvPr>
          <p:cNvSpPr txBox="1"/>
          <p:nvPr/>
        </p:nvSpPr>
        <p:spPr>
          <a:xfrm>
            <a:off x="7907020" y="361227"/>
            <a:ext cx="31038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Performing or supporting euthanasia can cause moral distress, guilt, or compassion fatigue.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622503-547C-85A4-87E1-BF51F75D7FCD}"/>
              </a:ext>
            </a:extLst>
          </p:cNvPr>
          <p:cNvSpPr txBox="1"/>
          <p:nvPr/>
        </p:nvSpPr>
        <p:spPr>
          <a:xfrm>
            <a:off x="7907020" y="2035858"/>
            <a:ext cx="39420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Family members may feel relief, guilt, or moral conflict after euthanasia decisions.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C366617-5126-2620-ABE2-A4C8D7F73A7E}"/>
              </a:ext>
            </a:extLst>
          </p:cNvPr>
          <p:cNvSpPr txBox="1"/>
          <p:nvPr/>
        </p:nvSpPr>
        <p:spPr>
          <a:xfrm>
            <a:off x="7726680" y="3709864"/>
            <a:ext cx="41706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Determining if the patient is mentally competent and not under external pressure is ethically complex.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836FC9-F82B-5A10-34B9-4B08441250E1}"/>
              </a:ext>
            </a:extLst>
          </p:cNvPr>
          <p:cNvSpPr txBox="1"/>
          <p:nvPr/>
        </p:nvSpPr>
        <p:spPr>
          <a:xfrm>
            <a:off x="7594600" y="5360864"/>
            <a:ext cx="42367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Cultural or spiritual values strongly shape attitudes toward euthanasia, complicating ethical consensus.</a:t>
            </a:r>
          </a:p>
        </p:txBody>
      </p:sp>
    </p:spTree>
    <p:extLst>
      <p:ext uri="{BB962C8B-B14F-4D97-AF65-F5344CB8AC3E}">
        <p14:creationId xmlns:p14="http://schemas.microsoft.com/office/powerpoint/2010/main" val="353992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DD6EA-EED5-F969-96B5-99825C3728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15C7F39D-AAC1-A2AE-E397-8BBB0DBF49C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78BA2E-FC61-8F13-B7E2-3CED32B55274}"/>
              </a:ext>
            </a:extLst>
          </p:cNvPr>
          <p:cNvSpPr txBox="1"/>
          <p:nvPr/>
        </p:nvSpPr>
        <p:spPr>
          <a:xfrm>
            <a:off x="447040" y="290175"/>
            <a:ext cx="6858000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Legal and Cross-Cultural Contexts</a:t>
            </a:r>
          </a:p>
          <a:p>
            <a:pPr>
              <a:buNone/>
            </a:pPr>
            <a:endParaRPr lang="en-GB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Euthanasia laws vary widely: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Permitted (under strict conditions):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The Netherlands, Belgium, Canada, parts of Australia, Colombia, New Zealand.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Assisted Suicide Legal (but not euthanasia):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Some U.S. states (e.g., Oregon, Washington).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Illegal: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Many Asian, African, and Middle Eastern countries, influenced by religious or moral doctrine.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United Kingdom  and France— Active euthanasia is illegal; assisting someone else to die is also criminalised.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Poland and China — Criminal law forbids euthanasia (active killing) under its homicide and manslaughter provisions.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Germany — Active euthanasia is prohibited as a criminal act, even though assisted suicide has been decriminalised under certain circumstances.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BD8FD2-A6D7-6EFE-B587-8AC0320A67A9}"/>
              </a:ext>
            </a:extLst>
          </p:cNvPr>
          <p:cNvSpPr txBox="1"/>
          <p:nvPr/>
        </p:nvSpPr>
        <p:spPr>
          <a:xfrm>
            <a:off x="7969250" y="967272"/>
            <a:ext cx="3967480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/>
              <a:t>Active voluntary euthanasia: </a:t>
            </a:r>
          </a:p>
          <a:p>
            <a:pPr algn="ctr"/>
            <a:r>
              <a:rPr lang="en-GB" dirty="0"/>
              <a:t>a medical professional </a:t>
            </a:r>
            <a:r>
              <a:rPr lang="en-GB" b="1" dirty="0"/>
              <a:t>administering </a:t>
            </a:r>
          </a:p>
          <a:p>
            <a:pPr algn="ctr"/>
            <a:r>
              <a:rPr lang="en-GB" b="1" dirty="0"/>
              <a:t>a lethal act</a:t>
            </a:r>
            <a:r>
              <a:rPr lang="en-GB" dirty="0"/>
              <a:t> with the patient’s </a:t>
            </a:r>
          </a:p>
          <a:p>
            <a:pPr algn="ctr"/>
            <a:r>
              <a:rPr lang="en-GB" dirty="0"/>
              <a:t>informed consent.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3F4DD-4298-F3A3-2233-3EAD4E5198C9}"/>
              </a:ext>
            </a:extLst>
          </p:cNvPr>
          <p:cNvSpPr txBox="1"/>
          <p:nvPr/>
        </p:nvSpPr>
        <p:spPr>
          <a:xfrm>
            <a:off x="7650479" y="2505670"/>
            <a:ext cx="2768600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Assisted suicide:</a:t>
            </a:r>
          </a:p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(patient self-administers </a:t>
            </a:r>
          </a:p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the lethal act)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D79B32-B392-E550-798F-BF13F54D4444}"/>
              </a:ext>
            </a:extLst>
          </p:cNvPr>
          <p:cNvSpPr txBox="1"/>
          <p:nvPr/>
        </p:nvSpPr>
        <p:spPr>
          <a:xfrm>
            <a:off x="8901429" y="3763328"/>
            <a:ext cx="3035301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>
                <a:solidFill>
                  <a:schemeClr val="accent6">
                    <a:lumMod val="50000"/>
                  </a:schemeClr>
                </a:solidFill>
              </a:rPr>
              <a:t>Passive euthanasia: 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(withholding or withdrawing</a:t>
            </a:r>
          </a:p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life-sustaining treatment).</a:t>
            </a:r>
          </a:p>
        </p:txBody>
      </p:sp>
      <p:pic>
        <p:nvPicPr>
          <p:cNvPr id="16387" name="Picture 3" descr="DIGNITAS">
            <a:extLst>
              <a:ext uri="{FF2B5EF4-FFF2-40B4-BE49-F238E27FC236}">
                <a16:creationId xmlns:a16="http://schemas.microsoft.com/office/drawing/2014/main" id="{F1B2EF24-4344-7AD3-31AE-5FB4CF15CA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040" y="4975423"/>
            <a:ext cx="3105150" cy="147637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9CF209F-98BD-B3AE-E2AE-42F0EEBA3919}"/>
              </a:ext>
            </a:extLst>
          </p:cNvPr>
          <p:cNvSpPr txBox="1"/>
          <p:nvPr/>
        </p:nvSpPr>
        <p:spPr>
          <a:xfrm>
            <a:off x="4229099" y="6124476"/>
            <a:ext cx="61671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A short stay in Switzerland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0256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7BB44-C8C1-312D-2599-D2A141D9D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58B75F54-821B-21B3-D8BC-58188B30520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7773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1C57B1-CB37-52C1-80A3-F8A1B25BB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doing yoga">
            <a:extLst>
              <a:ext uri="{FF2B5EF4-FFF2-40B4-BE49-F238E27FC236}">
                <a16:creationId xmlns:a16="http://schemas.microsoft.com/office/drawing/2014/main" id="{38D2C809-008D-631C-E77A-907EF5A29D3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8681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2239</Words>
  <Application>Microsoft Office PowerPoint</Application>
  <PresentationFormat>Widescreen</PresentationFormat>
  <Paragraphs>278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MS Gothic</vt:lpstr>
      <vt:lpstr>MS Mincho</vt:lpstr>
      <vt:lpstr>Aptos</vt:lpstr>
      <vt:lpstr>Aptos Display</vt:lpstr>
      <vt:lpstr>Arial</vt:lpstr>
      <vt:lpstr>Calibri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Karen EatonThomas</dc:creator>
  <cp:lastModifiedBy>Karen EatonThomas</cp:lastModifiedBy>
  <cp:revision>2</cp:revision>
  <dcterms:created xsi:type="dcterms:W3CDTF">2025-11-03T15:00:58Z</dcterms:created>
  <dcterms:modified xsi:type="dcterms:W3CDTF">2025-11-10T16:11:38Z</dcterms:modified>
</cp:coreProperties>
</file>