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3" r:id="rId8"/>
    <p:sldId id="264" r:id="rId9"/>
    <p:sldId id="265" r:id="rId10"/>
    <p:sldId id="267" r:id="rId11"/>
    <p:sldId id="266" r:id="rId12"/>
    <p:sldId id="269" r:id="rId13"/>
    <p:sldId id="271" r:id="rId14"/>
    <p:sldId id="270" r:id="rId15"/>
    <p:sldId id="272" r:id="rId16"/>
    <p:sldId id="273" r:id="rId17"/>
    <p:sldId id="274" r:id="rId18"/>
    <p:sldId id="275" r:id="rId19"/>
    <p:sldId id="282" r:id="rId20"/>
    <p:sldId id="284" r:id="rId21"/>
    <p:sldId id="283" r:id="rId22"/>
    <p:sldId id="278" r:id="rId23"/>
    <p:sldId id="280" r:id="rId24"/>
    <p:sldId id="276" r:id="rId25"/>
    <p:sldId id="277" r:id="rId26"/>
    <p:sldId id="281" r:id="rId27"/>
    <p:sldId id="285" r:id="rId28"/>
    <p:sldId id="286" r:id="rId29"/>
    <p:sldId id="287" r:id="rId30"/>
    <p:sldId id="288" r:id="rId31"/>
    <p:sldId id="279"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8" d="100"/>
          <a:sy n="68" d="100"/>
        </p:scale>
        <p:origin x="-1600"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interSettings" Target="printerSettings/printerSettings1.bin"/><Relationship Id="rId34" Type="http://schemas.openxmlformats.org/officeDocument/2006/relationships/presProps" Target="presProps.xml"/><Relationship Id="rId35" Type="http://schemas.openxmlformats.org/officeDocument/2006/relationships/viewProps" Target="viewProps.xml"/><Relationship Id="rId36" Type="http://schemas.openxmlformats.org/officeDocument/2006/relationships/theme" Target="theme/theme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20/10/17</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20/10/17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20/10/17</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20/10/17</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20/10/17</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20/10/17</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20/10/17</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20/10/17</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20/10/17</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20/10/17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20/10/17</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20/10/17</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 Id="rId3"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 Id="rId3" Type="http://schemas.openxmlformats.org/officeDocument/2006/relationships/image" Target="../media/image1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p:txBody>
      </p:sp>
      <p:sp>
        <p:nvSpPr>
          <p:cNvPr id="3" name="Title 2"/>
          <p:cNvSpPr>
            <a:spLocks noGrp="1"/>
          </p:cNvSpPr>
          <p:nvPr>
            <p:ph type="ctrTitle"/>
          </p:nvPr>
        </p:nvSpPr>
        <p:spPr/>
        <p:txBody>
          <a:bodyPr/>
          <a:lstStyle/>
          <a:p>
            <a:r>
              <a:rPr lang="en-GB" dirty="0" smtClean="0"/>
              <a:t>Recognising Mythic </a:t>
            </a:r>
            <a:r>
              <a:rPr lang="en-GB" dirty="0"/>
              <a:t>F</a:t>
            </a:r>
            <a:r>
              <a:rPr lang="en-GB" dirty="0" smtClean="0"/>
              <a:t>igures in </a:t>
            </a:r>
            <a:r>
              <a:rPr lang="en-GB" dirty="0" smtClean="0"/>
              <a:t>Art: Herakles </a:t>
            </a:r>
            <a:r>
              <a:rPr lang="en-GB" smtClean="0"/>
              <a:t>&amp; Prometheus</a:t>
            </a:r>
            <a:endParaRPr lang="en-GB" dirty="0"/>
          </a:p>
        </p:txBody>
      </p:sp>
    </p:spTree>
    <p:extLst>
      <p:ext uri="{BB962C8B-B14F-4D97-AF65-F5344CB8AC3E}">
        <p14:creationId xmlns:p14="http://schemas.microsoft.com/office/powerpoint/2010/main" val="1052873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Herakles / Hercules</a:t>
            </a:r>
            <a:endParaRPr lang="en-GB" dirty="0"/>
          </a:p>
        </p:txBody>
      </p:sp>
      <p:sp>
        <p:nvSpPr>
          <p:cNvPr id="3" name="Content Placeholder 2"/>
          <p:cNvSpPr>
            <a:spLocks noGrp="1"/>
          </p:cNvSpPr>
          <p:nvPr>
            <p:ph sz="quarter" idx="1"/>
          </p:nvPr>
        </p:nvSpPr>
        <p:spPr/>
        <p:txBody>
          <a:bodyPr/>
          <a:lstStyle/>
          <a:p>
            <a:r>
              <a:rPr lang="en-GB" dirty="0" smtClean="0"/>
              <a:t>Lion-skin cloak. Frequently pulled up over his head, front paws tied around neck, back paws and tail draped down back.</a:t>
            </a:r>
          </a:p>
          <a:p>
            <a:r>
              <a:rPr lang="en-GB" dirty="0" smtClean="0"/>
              <a:t>Club</a:t>
            </a:r>
          </a:p>
          <a:p>
            <a:r>
              <a:rPr lang="en-GB" dirty="0" smtClean="0"/>
              <a:t>On the following cup we see Herakles seated on the inside</a:t>
            </a:r>
            <a:r>
              <a:rPr lang="is-IS" dirty="0" smtClean="0"/>
              <a:t>…</a:t>
            </a:r>
          </a:p>
        </p:txBody>
      </p:sp>
    </p:spTree>
    <p:extLst>
      <p:ext uri="{BB962C8B-B14F-4D97-AF65-F5344CB8AC3E}">
        <p14:creationId xmlns:p14="http://schemas.microsoft.com/office/powerpoint/2010/main" val="3760981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342900"/>
            <a:ext cx="7620000" cy="6172200"/>
          </a:xfrm>
          <a:prstGeom prst="rect">
            <a:avLst/>
          </a:prstGeom>
        </p:spPr>
      </p:pic>
      <p:sp>
        <p:nvSpPr>
          <p:cNvPr id="3" name="TextBox 2"/>
          <p:cNvSpPr txBox="1"/>
          <p:nvPr/>
        </p:nvSpPr>
        <p:spPr>
          <a:xfrm>
            <a:off x="405714" y="342900"/>
            <a:ext cx="1940371" cy="1200329"/>
          </a:xfrm>
          <a:prstGeom prst="rect">
            <a:avLst/>
          </a:prstGeom>
          <a:noFill/>
        </p:spPr>
        <p:txBody>
          <a:bodyPr wrap="square" rtlCol="0">
            <a:spAutoFit/>
          </a:bodyPr>
          <a:lstStyle/>
          <a:p>
            <a:r>
              <a:rPr lang="en-GB" dirty="0" smtClean="0"/>
              <a:t>Athenian,</a:t>
            </a:r>
          </a:p>
          <a:p>
            <a:r>
              <a:rPr lang="en-GB" dirty="0" smtClean="0"/>
              <a:t>Red-figure</a:t>
            </a:r>
          </a:p>
          <a:p>
            <a:r>
              <a:rPr lang="en-GB" dirty="0" smtClean="0"/>
              <a:t>Attributed to Alkyoneus</a:t>
            </a:r>
            <a:endParaRPr lang="en-GB" dirty="0"/>
          </a:p>
        </p:txBody>
      </p:sp>
    </p:spTree>
    <p:extLst>
      <p:ext uri="{BB962C8B-B14F-4D97-AF65-F5344CB8AC3E}">
        <p14:creationId xmlns:p14="http://schemas.microsoft.com/office/powerpoint/2010/main" val="940113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495300"/>
            <a:ext cx="7620000" cy="5854700"/>
          </a:xfrm>
          <a:prstGeom prst="rect">
            <a:avLst/>
          </a:prstGeom>
        </p:spPr>
      </p:pic>
      <p:sp>
        <p:nvSpPr>
          <p:cNvPr id="3" name="TextBox 2"/>
          <p:cNvSpPr txBox="1"/>
          <p:nvPr/>
        </p:nvSpPr>
        <p:spPr>
          <a:xfrm>
            <a:off x="317515" y="495300"/>
            <a:ext cx="2081490" cy="923330"/>
          </a:xfrm>
          <a:prstGeom prst="rect">
            <a:avLst/>
          </a:prstGeom>
          <a:noFill/>
        </p:spPr>
        <p:txBody>
          <a:bodyPr wrap="square" rtlCol="0">
            <a:spAutoFit/>
          </a:bodyPr>
          <a:lstStyle/>
          <a:p>
            <a:r>
              <a:rPr lang="en-GB" dirty="0" smtClean="0"/>
              <a:t>This is the outside of the same cup</a:t>
            </a:r>
          </a:p>
          <a:p>
            <a:endParaRPr lang="en-GB" dirty="0"/>
          </a:p>
        </p:txBody>
      </p:sp>
    </p:spTree>
    <p:extLst>
      <p:ext uri="{BB962C8B-B14F-4D97-AF65-F5344CB8AC3E}">
        <p14:creationId xmlns:p14="http://schemas.microsoft.com/office/powerpoint/2010/main" val="3529521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Herakles/Hercules II</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But what’s the scene on the outside?</a:t>
            </a:r>
          </a:p>
          <a:p>
            <a:r>
              <a:rPr lang="en-GB" dirty="0" smtClean="0"/>
              <a:t>He can see Herakles, identifiable by his weapons and cloak</a:t>
            </a:r>
          </a:p>
          <a:p>
            <a:r>
              <a:rPr lang="en-GB" dirty="0" smtClean="0"/>
              <a:t>We might first think that it’s the cattle of </a:t>
            </a:r>
            <a:r>
              <a:rPr lang="en-GB" dirty="0" err="1" smtClean="0"/>
              <a:t>Geryon</a:t>
            </a:r>
            <a:r>
              <a:rPr lang="en-GB" dirty="0" smtClean="0"/>
              <a:t> – one of the 12 labours. </a:t>
            </a:r>
          </a:p>
          <a:p>
            <a:r>
              <a:rPr lang="en-GB" dirty="0" smtClean="0"/>
              <a:t>But this probably isn’t </a:t>
            </a:r>
            <a:r>
              <a:rPr lang="en-GB" dirty="0" err="1" smtClean="0"/>
              <a:t>Geryon</a:t>
            </a:r>
            <a:r>
              <a:rPr lang="en-GB" dirty="0" smtClean="0"/>
              <a:t> – he’s usually depicted with three heads. </a:t>
            </a:r>
          </a:p>
          <a:p>
            <a:r>
              <a:rPr lang="en-GB" dirty="0" smtClean="0"/>
              <a:t>There’s also no sign of his hound, Orthos. </a:t>
            </a:r>
          </a:p>
          <a:p>
            <a:r>
              <a:rPr lang="en-GB" dirty="0" smtClean="0"/>
              <a:t>Or the shepherd (</a:t>
            </a:r>
            <a:r>
              <a:rPr lang="en-GB" dirty="0" err="1" smtClean="0"/>
              <a:t>Euryton</a:t>
            </a:r>
            <a:r>
              <a:rPr lang="en-GB" dirty="0" smtClean="0"/>
              <a:t>) Herakles attacks first</a:t>
            </a:r>
            <a:r>
              <a:rPr lang="is-IS" dirty="0" smtClean="0"/>
              <a:t>…</a:t>
            </a:r>
            <a:r>
              <a:rPr lang="en-GB" dirty="0" smtClean="0"/>
              <a:t> </a:t>
            </a:r>
          </a:p>
          <a:p>
            <a:r>
              <a:rPr lang="en-GB" dirty="0" smtClean="0"/>
              <a:t>There’s also a small figure above the lying figure – Morpheus (Sleep) </a:t>
            </a:r>
          </a:p>
          <a:p>
            <a:r>
              <a:rPr lang="en-GB" dirty="0"/>
              <a:t> </a:t>
            </a:r>
            <a:r>
              <a:rPr lang="en-GB" dirty="0" smtClean="0"/>
              <a:t>But we still need to be able to account for the cattle present on the vase.</a:t>
            </a:r>
            <a:endParaRPr lang="en-GB" dirty="0"/>
          </a:p>
        </p:txBody>
      </p:sp>
    </p:spTree>
    <p:extLst>
      <p:ext uri="{BB962C8B-B14F-4D97-AF65-F5344CB8AC3E}">
        <p14:creationId xmlns:p14="http://schemas.microsoft.com/office/powerpoint/2010/main" val="3877496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2716" y="166225"/>
            <a:ext cx="4388746" cy="6282278"/>
          </a:xfrm>
          <a:prstGeom prst="rect">
            <a:avLst/>
          </a:prstGeom>
        </p:spPr>
      </p:pic>
      <p:sp>
        <p:nvSpPr>
          <p:cNvPr id="3" name="TextBox 2"/>
          <p:cNvSpPr txBox="1"/>
          <p:nvPr/>
        </p:nvSpPr>
        <p:spPr>
          <a:xfrm>
            <a:off x="4799608" y="392152"/>
            <a:ext cx="4344392" cy="1754327"/>
          </a:xfrm>
          <a:prstGeom prst="rect">
            <a:avLst/>
          </a:prstGeom>
          <a:noFill/>
        </p:spPr>
        <p:txBody>
          <a:bodyPr wrap="square" rtlCol="0">
            <a:spAutoFit/>
          </a:bodyPr>
          <a:lstStyle/>
          <a:p>
            <a:r>
              <a:rPr lang="en-GB" dirty="0" err="1" smtClean="0"/>
              <a:t>Geryon</a:t>
            </a:r>
            <a:r>
              <a:rPr lang="en-GB" dirty="0" smtClean="0"/>
              <a:t> &amp; </a:t>
            </a:r>
            <a:r>
              <a:rPr lang="en-GB" dirty="0" err="1" smtClean="0"/>
              <a:t>Orthus</a:t>
            </a:r>
            <a:endParaRPr lang="en-GB" dirty="0" smtClean="0"/>
          </a:p>
          <a:p>
            <a:endParaRPr lang="en-GB" dirty="0"/>
          </a:p>
          <a:p>
            <a:r>
              <a:rPr lang="en-GB" dirty="0" smtClean="0"/>
              <a:t>Attic black figure amphora</a:t>
            </a:r>
          </a:p>
          <a:p>
            <a:r>
              <a:rPr lang="en-GB" dirty="0" smtClean="0"/>
              <a:t>c. 550-530 BC (BCE)</a:t>
            </a:r>
          </a:p>
          <a:p>
            <a:endParaRPr lang="en-GB" dirty="0"/>
          </a:p>
          <a:p>
            <a:r>
              <a:rPr lang="en-GB" dirty="0" smtClean="0"/>
              <a:t>Note the shield devices</a:t>
            </a:r>
            <a:endParaRPr lang="en-GB" dirty="0"/>
          </a:p>
        </p:txBody>
      </p:sp>
      <p:pic>
        <p:nvPicPr>
          <p:cNvPr id="4" name="Picture 3"/>
          <p:cNvPicPr>
            <a:picLocks noChangeAspect="1"/>
          </p:cNvPicPr>
          <p:nvPr/>
        </p:nvPicPr>
        <p:blipFill>
          <a:blip r:embed="rId3"/>
          <a:stretch>
            <a:fillRect/>
          </a:stretch>
        </p:blipFill>
        <p:spPr>
          <a:xfrm>
            <a:off x="4491462" y="3364041"/>
            <a:ext cx="4446321" cy="2947747"/>
          </a:xfrm>
          <a:prstGeom prst="rect">
            <a:avLst/>
          </a:prstGeom>
        </p:spPr>
      </p:pic>
    </p:spTree>
    <p:extLst>
      <p:ext uri="{BB962C8B-B14F-4D97-AF65-F5344CB8AC3E}">
        <p14:creationId xmlns:p14="http://schemas.microsoft.com/office/powerpoint/2010/main" val="1549189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79500" y="1016000"/>
            <a:ext cx="6985000" cy="4813300"/>
          </a:xfrm>
          <a:prstGeom prst="rect">
            <a:avLst/>
          </a:prstGeom>
        </p:spPr>
      </p:pic>
    </p:spTree>
    <p:extLst>
      <p:ext uri="{BB962C8B-B14F-4D97-AF65-F5344CB8AC3E}">
        <p14:creationId xmlns:p14="http://schemas.microsoft.com/office/powerpoint/2010/main" val="3531496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Herakles III</a:t>
            </a:r>
            <a:endParaRPr lang="en-GB" dirty="0"/>
          </a:p>
        </p:txBody>
      </p:sp>
      <p:sp>
        <p:nvSpPr>
          <p:cNvPr id="3" name="Content Placeholder 2"/>
          <p:cNvSpPr>
            <a:spLocks noGrp="1"/>
          </p:cNvSpPr>
          <p:nvPr>
            <p:ph sz="quarter" idx="1"/>
          </p:nvPr>
        </p:nvSpPr>
        <p:spPr/>
        <p:txBody>
          <a:bodyPr/>
          <a:lstStyle/>
          <a:p>
            <a:r>
              <a:rPr lang="en-GB" dirty="0" smtClean="0"/>
              <a:t>Herakles is still easily identifiable in this one.</a:t>
            </a:r>
          </a:p>
          <a:p>
            <a:r>
              <a:rPr lang="en-GB" dirty="0" smtClean="0"/>
              <a:t>Morpheus is present again</a:t>
            </a:r>
          </a:p>
          <a:p>
            <a:r>
              <a:rPr lang="en-GB" dirty="0" smtClean="0"/>
              <a:t>Athena is also here. </a:t>
            </a:r>
          </a:p>
          <a:p>
            <a:r>
              <a:rPr lang="en-GB" dirty="0" smtClean="0"/>
              <a:t>The club in all these scenes belongs to the sleeping figure.</a:t>
            </a:r>
          </a:p>
          <a:p>
            <a:r>
              <a:rPr lang="en-GB" dirty="0" smtClean="0"/>
              <a:t>Note that in both these scene the lying figure in notably bigger than Herakles – a giant (not </a:t>
            </a:r>
            <a:r>
              <a:rPr lang="en-GB" dirty="0" err="1" smtClean="0"/>
              <a:t>Gigas</a:t>
            </a:r>
            <a:r>
              <a:rPr lang="en-GB" dirty="0" smtClean="0"/>
              <a:t>)?</a:t>
            </a:r>
          </a:p>
          <a:p>
            <a:endParaRPr lang="en-GB" dirty="0"/>
          </a:p>
        </p:txBody>
      </p:sp>
    </p:spTree>
    <p:extLst>
      <p:ext uri="{BB962C8B-B14F-4D97-AF65-F5344CB8AC3E}">
        <p14:creationId xmlns:p14="http://schemas.microsoft.com/office/powerpoint/2010/main" val="4263073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49300" y="318425"/>
            <a:ext cx="7632700" cy="3606800"/>
          </a:xfrm>
          <a:prstGeom prst="rect">
            <a:avLst/>
          </a:prstGeom>
        </p:spPr>
      </p:pic>
      <p:sp>
        <p:nvSpPr>
          <p:cNvPr id="3" name="TextBox 2"/>
          <p:cNvSpPr txBox="1"/>
          <p:nvPr/>
        </p:nvSpPr>
        <p:spPr>
          <a:xfrm>
            <a:off x="1045829" y="4481743"/>
            <a:ext cx="6984643" cy="1754327"/>
          </a:xfrm>
          <a:prstGeom prst="rect">
            <a:avLst/>
          </a:prstGeom>
          <a:noFill/>
        </p:spPr>
        <p:txBody>
          <a:bodyPr wrap="square" rtlCol="0">
            <a:spAutoFit/>
          </a:bodyPr>
          <a:lstStyle/>
          <a:p>
            <a:r>
              <a:rPr lang="en-GB" dirty="0" smtClean="0"/>
              <a:t>The same scene again, but this time the accompanying god is Hermes. </a:t>
            </a:r>
          </a:p>
          <a:p>
            <a:endParaRPr lang="en-GB" dirty="0"/>
          </a:p>
          <a:p>
            <a:r>
              <a:rPr lang="en-GB" dirty="0" err="1" smtClean="0"/>
              <a:t>Kylix</a:t>
            </a:r>
            <a:r>
              <a:rPr lang="en-GB" dirty="0" smtClean="0"/>
              <a:t>, Attic red figure. </a:t>
            </a:r>
          </a:p>
          <a:p>
            <a:r>
              <a:rPr lang="en-GB" dirty="0" smtClean="0"/>
              <a:t>Signed by </a:t>
            </a:r>
            <a:r>
              <a:rPr lang="en-GB" dirty="0" err="1" smtClean="0"/>
              <a:t>Phintias</a:t>
            </a:r>
            <a:endParaRPr lang="en-GB" dirty="0" smtClean="0"/>
          </a:p>
          <a:p>
            <a:r>
              <a:rPr lang="en-GB" dirty="0" smtClean="0"/>
              <a:t>~520 BC (BCE)</a:t>
            </a:r>
            <a:endParaRPr lang="en-GB" dirty="0"/>
          </a:p>
        </p:txBody>
      </p:sp>
    </p:spTree>
    <p:extLst>
      <p:ext uri="{BB962C8B-B14F-4D97-AF65-F5344CB8AC3E}">
        <p14:creationId xmlns:p14="http://schemas.microsoft.com/office/powerpoint/2010/main" val="1798723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77900" y="555212"/>
            <a:ext cx="7188200" cy="3568700"/>
          </a:xfrm>
          <a:prstGeom prst="rect">
            <a:avLst/>
          </a:prstGeom>
        </p:spPr>
      </p:pic>
      <p:sp>
        <p:nvSpPr>
          <p:cNvPr id="3" name="TextBox 2"/>
          <p:cNvSpPr txBox="1"/>
          <p:nvPr/>
        </p:nvSpPr>
        <p:spPr>
          <a:xfrm>
            <a:off x="977900" y="4929917"/>
            <a:ext cx="7188200" cy="369332"/>
          </a:xfrm>
          <a:prstGeom prst="rect">
            <a:avLst/>
          </a:prstGeom>
          <a:noFill/>
        </p:spPr>
        <p:txBody>
          <a:bodyPr wrap="square" rtlCol="0">
            <a:spAutoFit/>
          </a:bodyPr>
          <a:lstStyle/>
          <a:p>
            <a:r>
              <a:rPr lang="en-GB" dirty="0" smtClean="0"/>
              <a:t>Athenian Red figure </a:t>
            </a:r>
            <a:r>
              <a:rPr lang="en-GB" dirty="0" err="1" smtClean="0"/>
              <a:t>krater</a:t>
            </a:r>
            <a:r>
              <a:rPr lang="en-GB" dirty="0" smtClean="0"/>
              <a:t>. </a:t>
            </a:r>
            <a:endParaRPr lang="en-GB" dirty="0"/>
          </a:p>
        </p:txBody>
      </p:sp>
    </p:spTree>
    <p:extLst>
      <p:ext uri="{BB962C8B-B14F-4D97-AF65-F5344CB8AC3E}">
        <p14:creationId xmlns:p14="http://schemas.microsoft.com/office/powerpoint/2010/main" val="2847553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Herakles IV</a:t>
            </a:r>
            <a:endParaRPr lang="en-GB" dirty="0"/>
          </a:p>
        </p:txBody>
      </p:sp>
      <p:sp>
        <p:nvSpPr>
          <p:cNvPr id="3" name="Content Placeholder 2"/>
          <p:cNvSpPr>
            <a:spLocks noGrp="1"/>
          </p:cNvSpPr>
          <p:nvPr>
            <p:ph sz="quarter" idx="1"/>
          </p:nvPr>
        </p:nvSpPr>
        <p:spPr/>
        <p:txBody>
          <a:bodyPr/>
          <a:lstStyle/>
          <a:p>
            <a:r>
              <a:rPr lang="en-GB" dirty="0" smtClean="0"/>
              <a:t>Are there literary sources that can help us here?</a:t>
            </a:r>
          </a:p>
          <a:p>
            <a:r>
              <a:rPr lang="en-GB" dirty="0" smtClean="0"/>
              <a:t>We need an explanation that can cover:</a:t>
            </a:r>
          </a:p>
          <a:p>
            <a:pPr lvl="1"/>
            <a:r>
              <a:rPr lang="en-GB" dirty="0" smtClean="0"/>
              <a:t>The size</a:t>
            </a:r>
          </a:p>
          <a:p>
            <a:pPr lvl="1"/>
            <a:r>
              <a:rPr lang="en-GB" dirty="0" smtClean="0"/>
              <a:t>The presence of the club</a:t>
            </a:r>
          </a:p>
          <a:p>
            <a:pPr lvl="1"/>
            <a:r>
              <a:rPr lang="en-GB" dirty="0" smtClean="0"/>
              <a:t>The presence of the cattle</a:t>
            </a:r>
          </a:p>
          <a:p>
            <a:pPr marL="274320" lvl="1" indent="0">
              <a:buNone/>
            </a:pPr>
            <a:endParaRPr lang="en-GB" dirty="0" smtClean="0"/>
          </a:p>
          <a:p>
            <a:endParaRPr lang="en-GB" dirty="0"/>
          </a:p>
        </p:txBody>
      </p:sp>
    </p:spTree>
    <p:extLst>
      <p:ext uri="{BB962C8B-B14F-4D97-AF65-F5344CB8AC3E}">
        <p14:creationId xmlns:p14="http://schemas.microsoft.com/office/powerpoint/2010/main" val="4132731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Herakles V</a:t>
            </a:r>
            <a:endParaRPr lang="en-GB" dirty="0"/>
          </a:p>
        </p:txBody>
      </p:sp>
      <p:sp>
        <p:nvSpPr>
          <p:cNvPr id="3" name="Content Placeholder 2"/>
          <p:cNvSpPr>
            <a:spLocks noGrp="1"/>
          </p:cNvSpPr>
          <p:nvPr>
            <p:ph sz="quarter" idx="1"/>
          </p:nvPr>
        </p:nvSpPr>
        <p:spPr/>
        <p:txBody>
          <a:bodyPr>
            <a:normAutofit fontScale="62500" lnSpcReduction="20000"/>
          </a:bodyPr>
          <a:lstStyle/>
          <a:p>
            <a:pPr marL="0" indent="0">
              <a:buNone/>
            </a:pPr>
            <a:r>
              <a:rPr lang="en-GB" dirty="0"/>
              <a:t>Pindar, </a:t>
            </a:r>
            <a:r>
              <a:rPr lang="en-GB" dirty="0" smtClean="0"/>
              <a:t>Isthmian 6, 25-35:</a:t>
            </a:r>
            <a:endParaRPr lang="en-GB" dirty="0"/>
          </a:p>
          <a:p>
            <a:pPr marL="0" indent="0">
              <a:buNone/>
            </a:pPr>
            <a:r>
              <a:rPr lang="en-GB" dirty="0" smtClean="0"/>
              <a:t>‘There </a:t>
            </a:r>
            <a:r>
              <a:rPr lang="en-GB" dirty="0"/>
              <a:t>is no city so barbarous or so strange in its </a:t>
            </a:r>
            <a:r>
              <a:rPr lang="en-GB" dirty="0" smtClean="0"/>
              <a:t>speech that </a:t>
            </a:r>
            <a:r>
              <a:rPr lang="en-GB" dirty="0"/>
              <a:t>it does not know the fame of the hero Peleus, the fortunate in-law of gods, or of </a:t>
            </a:r>
            <a:r>
              <a:rPr lang="en-GB" dirty="0" err="1"/>
              <a:t>Aias</a:t>
            </a:r>
            <a:r>
              <a:rPr lang="en-GB" dirty="0"/>
              <a:t> </a:t>
            </a:r>
            <a:r>
              <a:rPr lang="en-GB" dirty="0" smtClean="0"/>
              <a:t>[Ajax] and </a:t>
            </a:r>
            <a:r>
              <a:rPr lang="en-GB" dirty="0"/>
              <a:t>his father </a:t>
            </a:r>
            <a:r>
              <a:rPr lang="en-GB" dirty="0" err="1"/>
              <a:t>Telamon</a:t>
            </a:r>
            <a:r>
              <a:rPr lang="en-GB" dirty="0"/>
              <a:t>. The son of </a:t>
            </a:r>
            <a:r>
              <a:rPr lang="en-GB" dirty="0" err="1" smtClean="0"/>
              <a:t>Alcmena</a:t>
            </a:r>
            <a:r>
              <a:rPr lang="en-GB" dirty="0" smtClean="0"/>
              <a:t> [Herakles]  led </a:t>
            </a:r>
            <a:r>
              <a:rPr lang="en-GB" dirty="0"/>
              <a:t>him in ships to Troy, the toil of heroes, for war that delights in bronze, as an eager ally along with the men of Tiryns because of </a:t>
            </a:r>
            <a:r>
              <a:rPr lang="en-GB" dirty="0" err="1"/>
              <a:t>Laomedon's</a:t>
            </a:r>
            <a:r>
              <a:rPr lang="en-GB" dirty="0"/>
              <a:t> wrongdoing</a:t>
            </a:r>
            <a:r>
              <a:rPr lang="en-GB" dirty="0" smtClean="0"/>
              <a:t>. </a:t>
            </a:r>
            <a:r>
              <a:rPr lang="en-GB" dirty="0"/>
              <a:t>He took </a:t>
            </a:r>
            <a:r>
              <a:rPr lang="en-GB" dirty="0" err="1"/>
              <a:t>Pergamos</a:t>
            </a:r>
            <a:r>
              <a:rPr lang="en-GB" dirty="0"/>
              <a:t>, and with </a:t>
            </a:r>
            <a:r>
              <a:rPr lang="en-GB" dirty="0" err="1"/>
              <a:t>Telamon's</a:t>
            </a:r>
            <a:r>
              <a:rPr lang="en-GB" dirty="0"/>
              <a:t> help he slew the tribes of </a:t>
            </a:r>
            <a:r>
              <a:rPr lang="en-GB" dirty="0" err="1"/>
              <a:t>Meropes</a:t>
            </a:r>
            <a:r>
              <a:rPr lang="en-GB" dirty="0"/>
              <a:t>, and the </a:t>
            </a:r>
            <a:r>
              <a:rPr lang="en-GB" b="1" dirty="0"/>
              <a:t>herdsman </a:t>
            </a:r>
            <a:r>
              <a:rPr lang="en-GB" b="1" dirty="0" smtClean="0"/>
              <a:t>Alkyoneus</a:t>
            </a:r>
            <a:r>
              <a:rPr lang="en-GB" b="1" dirty="0"/>
              <a:t>, huge as a mountain</a:t>
            </a:r>
            <a:r>
              <a:rPr lang="en-GB" dirty="0"/>
              <a:t>, whom he found at </a:t>
            </a:r>
            <a:r>
              <a:rPr lang="en-GB" dirty="0" err="1"/>
              <a:t>Phlegrae</a:t>
            </a:r>
            <a:r>
              <a:rPr lang="en-GB" dirty="0"/>
              <a:t>, and he </a:t>
            </a:r>
            <a:r>
              <a:rPr lang="en-GB" b="1" dirty="0"/>
              <a:t>did not keep his hands off the deep-voiced bow-string</a:t>
            </a:r>
            <a:r>
              <a:rPr lang="en-GB" dirty="0"/>
              <a:t>, </a:t>
            </a:r>
            <a:r>
              <a:rPr lang="en-GB" dirty="0" smtClean="0"/>
              <a:t>not Herakles.’ </a:t>
            </a:r>
          </a:p>
          <a:p>
            <a:pPr marL="0" indent="0">
              <a:buNone/>
            </a:pPr>
            <a:endParaRPr lang="en-GB" dirty="0"/>
          </a:p>
          <a:p>
            <a:pPr marL="0" indent="0">
              <a:buNone/>
            </a:pPr>
            <a:r>
              <a:rPr lang="en-GB" dirty="0" smtClean="0"/>
              <a:t>Pindar, Nemean 4, 25-30:</a:t>
            </a:r>
          </a:p>
          <a:p>
            <a:pPr marL="0" indent="0">
              <a:buNone/>
            </a:pPr>
            <a:r>
              <a:rPr lang="en-GB" dirty="0"/>
              <a:t>‘For he looked on1 a hospitable city, when he came as a friend to friends, to the prosperous court of </a:t>
            </a:r>
            <a:r>
              <a:rPr lang="en-GB" dirty="0" smtClean="0"/>
              <a:t>Herakles</a:t>
            </a:r>
            <a:r>
              <a:rPr lang="en-GB" dirty="0"/>
              <a:t>, </a:t>
            </a:r>
            <a:r>
              <a:rPr lang="en-GB" dirty="0" smtClean="0"/>
              <a:t>with </a:t>
            </a:r>
            <a:r>
              <a:rPr lang="en-GB" dirty="0"/>
              <a:t>whom once powerful </a:t>
            </a:r>
            <a:r>
              <a:rPr lang="en-GB" dirty="0" err="1"/>
              <a:t>Telamon</a:t>
            </a:r>
            <a:r>
              <a:rPr lang="en-GB" dirty="0"/>
              <a:t> destroyed Troy and the </a:t>
            </a:r>
            <a:r>
              <a:rPr lang="en-GB" dirty="0" err="1"/>
              <a:t>Meropes</a:t>
            </a:r>
            <a:r>
              <a:rPr lang="en-GB" dirty="0"/>
              <a:t> and </a:t>
            </a:r>
            <a:r>
              <a:rPr lang="en-GB" b="1" dirty="0"/>
              <a:t>the great and terrible warrior </a:t>
            </a:r>
            <a:r>
              <a:rPr lang="en-GB" b="1" dirty="0" smtClean="0"/>
              <a:t>Alkyoneus</a:t>
            </a:r>
            <a:r>
              <a:rPr lang="en-GB" dirty="0"/>
              <a:t>, but not before that giant had laid low, by hurling a rock, twelve chariots and twice twelve horse-taming heroes who were riding in them.</a:t>
            </a:r>
            <a:endParaRPr lang="en-GB" dirty="0" smtClean="0"/>
          </a:p>
          <a:p>
            <a:pPr marL="0" indent="0">
              <a:buNone/>
            </a:pPr>
            <a:endParaRPr lang="en-GB" dirty="0" smtClean="0"/>
          </a:p>
          <a:p>
            <a:pPr marL="0" indent="0">
              <a:buNone/>
            </a:pPr>
            <a:r>
              <a:rPr lang="it-IT" dirty="0"/>
              <a:t>c. 522 – c. 443 </a:t>
            </a:r>
            <a:r>
              <a:rPr lang="it-IT" dirty="0" smtClean="0"/>
              <a:t>BC.</a:t>
            </a:r>
            <a:endParaRPr lang="en-GB" dirty="0"/>
          </a:p>
        </p:txBody>
      </p:sp>
    </p:spTree>
    <p:extLst>
      <p:ext uri="{BB962C8B-B14F-4D97-AF65-F5344CB8AC3E}">
        <p14:creationId xmlns:p14="http://schemas.microsoft.com/office/powerpoint/2010/main" val="3199123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Still Herakles</a:t>
            </a:r>
            <a:endParaRPr lang="en-GB" dirty="0"/>
          </a:p>
        </p:txBody>
      </p:sp>
      <p:sp>
        <p:nvSpPr>
          <p:cNvPr id="3" name="Content Placeholder 2"/>
          <p:cNvSpPr>
            <a:spLocks noGrp="1"/>
          </p:cNvSpPr>
          <p:nvPr>
            <p:ph sz="quarter" idx="1"/>
          </p:nvPr>
        </p:nvSpPr>
        <p:spPr/>
        <p:txBody>
          <a:bodyPr/>
          <a:lstStyle/>
          <a:p>
            <a:pPr marL="0" indent="0">
              <a:buNone/>
            </a:pPr>
            <a:r>
              <a:rPr lang="en-GB" dirty="0"/>
              <a:t>Pseudo-</a:t>
            </a:r>
            <a:r>
              <a:rPr lang="en-GB" dirty="0" err="1"/>
              <a:t>Apollodorus</a:t>
            </a:r>
            <a:r>
              <a:rPr lang="en-GB" dirty="0"/>
              <a:t>, Bibliotheca 1. 34 (trans. Aldrich) (Greek </a:t>
            </a:r>
            <a:r>
              <a:rPr lang="en-GB" dirty="0" err="1"/>
              <a:t>mythographer</a:t>
            </a:r>
            <a:r>
              <a:rPr lang="en-GB" dirty="0"/>
              <a:t> C2nd A.D.) : </a:t>
            </a:r>
            <a:r>
              <a:rPr lang="en-GB" dirty="0" smtClean="0"/>
              <a:t>‘Herakles </a:t>
            </a:r>
            <a:r>
              <a:rPr lang="en-GB" dirty="0"/>
              <a:t>first sent an arrow at "Alkyoneus (</a:t>
            </a:r>
            <a:r>
              <a:rPr lang="en-GB" dirty="0" err="1"/>
              <a:t>Alcyoneus</a:t>
            </a:r>
            <a:r>
              <a:rPr lang="en-GB" dirty="0"/>
              <a:t>), who by falling to the earth recovered somewhat. </a:t>
            </a:r>
            <a:r>
              <a:rPr lang="en-GB" dirty="0" err="1"/>
              <a:t>Athene</a:t>
            </a:r>
            <a:r>
              <a:rPr lang="en-GB" dirty="0"/>
              <a:t> advised Herakles to drag him outside of </a:t>
            </a:r>
            <a:r>
              <a:rPr lang="en-GB" dirty="0" err="1"/>
              <a:t>Pallene</a:t>
            </a:r>
            <a:r>
              <a:rPr lang="en-GB" dirty="0"/>
              <a:t>, which he did, and Alkyoneus thereupon died</a:t>
            </a:r>
            <a:r>
              <a:rPr lang="en-GB" dirty="0" smtClean="0"/>
              <a:t>.’</a:t>
            </a:r>
            <a:endParaRPr lang="en-GB" dirty="0"/>
          </a:p>
          <a:p>
            <a:endParaRPr lang="en-GB" dirty="0" smtClean="0"/>
          </a:p>
          <a:p>
            <a:r>
              <a:rPr lang="en-GB" dirty="0" smtClean="0"/>
              <a:t>Generally dated 1</a:t>
            </a:r>
            <a:r>
              <a:rPr lang="en-GB" baseline="30000" dirty="0" smtClean="0"/>
              <a:t>st</a:t>
            </a:r>
            <a:r>
              <a:rPr lang="en-GB" dirty="0" smtClean="0"/>
              <a:t>/2</a:t>
            </a:r>
            <a:r>
              <a:rPr lang="en-GB" baseline="30000" dirty="0" smtClean="0"/>
              <a:t>nd</a:t>
            </a:r>
            <a:r>
              <a:rPr lang="en-GB" dirty="0" smtClean="0"/>
              <a:t> C. AD (CE)</a:t>
            </a:r>
            <a:endParaRPr lang="en-GB" dirty="0"/>
          </a:p>
        </p:txBody>
      </p:sp>
    </p:spTree>
    <p:extLst>
      <p:ext uri="{BB962C8B-B14F-4D97-AF65-F5344CB8AC3E}">
        <p14:creationId xmlns:p14="http://schemas.microsoft.com/office/powerpoint/2010/main" val="3810060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Herakles VII</a:t>
            </a:r>
            <a:endParaRPr lang="en-GB" dirty="0"/>
          </a:p>
        </p:txBody>
      </p:sp>
      <p:sp>
        <p:nvSpPr>
          <p:cNvPr id="3" name="Content Placeholder 2"/>
          <p:cNvSpPr>
            <a:spLocks noGrp="1"/>
          </p:cNvSpPr>
          <p:nvPr>
            <p:ph sz="quarter" idx="1"/>
          </p:nvPr>
        </p:nvSpPr>
        <p:spPr/>
        <p:txBody>
          <a:bodyPr/>
          <a:lstStyle/>
          <a:p>
            <a:pPr marL="0" indent="0">
              <a:buNone/>
            </a:pPr>
            <a:r>
              <a:rPr lang="en-GB" dirty="0" smtClean="0"/>
              <a:t>So we have Pindar as a source of Herakles defeating Alkyoneus, he refers to Alkyoneus’ size, and calls him a shepherd.</a:t>
            </a:r>
          </a:p>
          <a:p>
            <a:pPr marL="0" indent="0">
              <a:buNone/>
            </a:pPr>
            <a:endParaRPr lang="en-GB" dirty="0"/>
          </a:p>
          <a:p>
            <a:pPr marL="0" indent="0">
              <a:buNone/>
            </a:pPr>
            <a:r>
              <a:rPr lang="en-GB" dirty="0" smtClean="0"/>
              <a:t>Then much later, we have (Pseudo-)</a:t>
            </a:r>
            <a:r>
              <a:rPr lang="en-GB" dirty="0" err="1" smtClean="0"/>
              <a:t>Apollodorus</a:t>
            </a:r>
            <a:r>
              <a:rPr lang="en-GB" dirty="0" smtClean="0"/>
              <a:t>, referring to Alkyoneus as one of the </a:t>
            </a:r>
            <a:r>
              <a:rPr lang="en-GB" dirty="0" err="1" smtClean="0"/>
              <a:t>Gigas</a:t>
            </a:r>
            <a:r>
              <a:rPr lang="en-GB" dirty="0" smtClean="0"/>
              <a:t>/Gigantes, who fought in the Gigantomachy, and again is defeated by Herakles. The presence of Athena and Hermes on the vases possibly matches to this account. </a:t>
            </a:r>
          </a:p>
          <a:p>
            <a:pPr marL="0" indent="0">
              <a:buNone/>
            </a:pPr>
            <a:endParaRPr lang="en-GB" dirty="0" smtClean="0"/>
          </a:p>
          <a:p>
            <a:endParaRPr lang="en-GB" dirty="0"/>
          </a:p>
        </p:txBody>
      </p:sp>
    </p:spTree>
    <p:extLst>
      <p:ext uri="{BB962C8B-B14F-4D97-AF65-F5344CB8AC3E}">
        <p14:creationId xmlns:p14="http://schemas.microsoft.com/office/powerpoint/2010/main" val="2808235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Herakles VIII</a:t>
            </a:r>
            <a:endParaRPr lang="en-GB" dirty="0"/>
          </a:p>
        </p:txBody>
      </p:sp>
      <p:sp>
        <p:nvSpPr>
          <p:cNvPr id="3" name="Content Placeholder 2"/>
          <p:cNvSpPr>
            <a:spLocks noGrp="1"/>
          </p:cNvSpPr>
          <p:nvPr>
            <p:ph sz="quarter" idx="1"/>
          </p:nvPr>
        </p:nvSpPr>
        <p:spPr/>
        <p:txBody>
          <a:bodyPr/>
          <a:lstStyle/>
          <a:p>
            <a:pPr marL="0" indent="0">
              <a:buNone/>
            </a:pPr>
            <a:r>
              <a:rPr lang="en-GB" dirty="0" err="1" smtClean="0"/>
              <a:t>Gantz</a:t>
            </a:r>
            <a:r>
              <a:rPr lang="en-GB" dirty="0" smtClean="0"/>
              <a:t>: ‘But surprising is the link with </a:t>
            </a:r>
            <a:r>
              <a:rPr lang="en-GB" dirty="0" err="1" smtClean="0"/>
              <a:t>Phlegrai</a:t>
            </a:r>
            <a:r>
              <a:rPr lang="en-GB" dirty="0" smtClean="0"/>
              <a:t>/</a:t>
            </a:r>
            <a:r>
              <a:rPr lang="en-GB" dirty="0" err="1" smtClean="0"/>
              <a:t>Pallene</a:t>
            </a:r>
            <a:r>
              <a:rPr lang="en-GB" dirty="0" smtClean="0"/>
              <a:t>, the very place where the Olympians usually battle the Gigantes. We will see in discussing that battle later in this chapter that huge size is not generally a criterion of the Gigantes. Nevertheless, the suspicion arises, given the sameness of the locale, that Alkyoneus was in the beginning a </a:t>
            </a:r>
            <a:r>
              <a:rPr lang="en-GB" dirty="0" err="1" smtClean="0"/>
              <a:t>Gigas</a:t>
            </a:r>
            <a:r>
              <a:rPr lang="en-GB" dirty="0" smtClean="0"/>
              <a:t>, though Pindar never calls him that.’</a:t>
            </a:r>
          </a:p>
          <a:p>
            <a:pPr marL="0" indent="0">
              <a:buNone/>
            </a:pPr>
            <a:r>
              <a:rPr lang="en-GB" dirty="0" smtClean="0"/>
              <a:t>(</a:t>
            </a:r>
            <a:r>
              <a:rPr lang="en-GB" i="1" dirty="0" smtClean="0"/>
              <a:t>Early Greek Myth, a Guide to Literary and Artistic Sources</a:t>
            </a:r>
            <a:r>
              <a:rPr lang="en-GB" dirty="0" smtClean="0"/>
              <a:t>)</a:t>
            </a:r>
            <a:endParaRPr lang="en-GB" dirty="0"/>
          </a:p>
        </p:txBody>
      </p:sp>
    </p:spTree>
    <p:extLst>
      <p:ext uri="{BB962C8B-B14F-4D97-AF65-F5344CB8AC3E}">
        <p14:creationId xmlns:p14="http://schemas.microsoft.com/office/powerpoint/2010/main" val="2857164102"/>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Herakles IX</a:t>
            </a:r>
            <a:endParaRPr lang="en-GB" dirty="0"/>
          </a:p>
        </p:txBody>
      </p:sp>
      <p:sp>
        <p:nvSpPr>
          <p:cNvPr id="3" name="Content Placeholder 2"/>
          <p:cNvSpPr>
            <a:spLocks noGrp="1"/>
          </p:cNvSpPr>
          <p:nvPr>
            <p:ph sz="quarter" idx="1"/>
          </p:nvPr>
        </p:nvSpPr>
        <p:spPr/>
        <p:txBody>
          <a:bodyPr/>
          <a:lstStyle/>
          <a:p>
            <a:r>
              <a:rPr lang="en-GB" dirty="0" smtClean="0"/>
              <a:t>So we have two different literary traditions, one early, one later. </a:t>
            </a:r>
          </a:p>
          <a:p>
            <a:r>
              <a:rPr lang="en-GB" dirty="0" smtClean="0"/>
              <a:t>The vases here are all far closer in date to Pindar than to Pseudo-</a:t>
            </a:r>
            <a:r>
              <a:rPr lang="en-GB" dirty="0" err="1" smtClean="0"/>
              <a:t>Apollodorus</a:t>
            </a:r>
            <a:r>
              <a:rPr lang="en-GB" dirty="0" smtClean="0"/>
              <a:t>, so it’s much more likely that this is Herakles on his way back from Troy, rather than the Gigantomachy</a:t>
            </a:r>
            <a:r>
              <a:rPr lang="is-IS" dirty="0" smtClean="0"/>
              <a:t>…</a:t>
            </a:r>
          </a:p>
          <a:p>
            <a:r>
              <a:rPr lang="is-IS" dirty="0" smtClean="0"/>
              <a:t>BUT:</a:t>
            </a:r>
            <a:endParaRPr lang="en-GB" dirty="0"/>
          </a:p>
        </p:txBody>
      </p:sp>
    </p:spTree>
    <p:extLst>
      <p:ext uri="{BB962C8B-B14F-4D97-AF65-F5344CB8AC3E}">
        <p14:creationId xmlns:p14="http://schemas.microsoft.com/office/powerpoint/2010/main" val="4133624255"/>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Herakles X</a:t>
            </a:r>
            <a:endParaRPr lang="en-GB" dirty="0"/>
          </a:p>
        </p:txBody>
      </p:sp>
      <p:sp>
        <p:nvSpPr>
          <p:cNvPr id="3" name="Content Placeholder 2"/>
          <p:cNvSpPr>
            <a:spLocks noGrp="1"/>
          </p:cNvSpPr>
          <p:nvPr>
            <p:ph sz="quarter" idx="1"/>
          </p:nvPr>
        </p:nvSpPr>
        <p:spPr/>
        <p:txBody>
          <a:bodyPr>
            <a:noAutofit/>
          </a:bodyPr>
          <a:lstStyle/>
          <a:p>
            <a:pPr marL="0" indent="0">
              <a:buNone/>
            </a:pPr>
            <a:r>
              <a:rPr lang="en-GB" sz="1900" dirty="0" err="1" smtClean="0"/>
              <a:t>Gantz</a:t>
            </a:r>
            <a:r>
              <a:rPr lang="en-GB" sz="1900" dirty="0" smtClean="0"/>
              <a:t>: ‘The scholia to the two Pindar passages go even further: the one fro </a:t>
            </a:r>
            <a:r>
              <a:rPr lang="en-GB" sz="1900" i="1" dirty="0" smtClean="0"/>
              <a:t>Isthmian </a:t>
            </a:r>
            <a:r>
              <a:rPr lang="en-GB" sz="1900" dirty="0" smtClean="0"/>
              <a:t>6 tells us that he inhabited the isthmus of Thrace (again </a:t>
            </a:r>
            <a:r>
              <a:rPr lang="en-GB" sz="1900" dirty="0" err="1" smtClean="0"/>
              <a:t>Pallene</a:t>
            </a:r>
            <a:r>
              <a:rPr lang="en-GB" sz="1900" dirty="0" smtClean="0"/>
              <a:t>), and that the cows he herded he had driven off from Helios, thus precipitating the war between the gods and Gigantes (</a:t>
            </a:r>
            <a:r>
              <a:rPr lang="el-GR" sz="1900" dirty="0"/>
              <a:t>Σ</a:t>
            </a:r>
            <a:r>
              <a:rPr lang="en-GB" sz="1900" dirty="0" smtClean="0"/>
              <a:t> </a:t>
            </a:r>
            <a:r>
              <a:rPr lang="en-GB" sz="1900" i="1" dirty="0" smtClean="0"/>
              <a:t>Is</a:t>
            </a:r>
            <a:r>
              <a:rPr lang="en-GB" sz="1900" dirty="0" smtClean="0"/>
              <a:t>. 6.47). The note on </a:t>
            </a:r>
            <a:r>
              <a:rPr lang="en-GB" sz="1900" i="1" dirty="0" smtClean="0"/>
              <a:t>Nemean </a:t>
            </a:r>
            <a:r>
              <a:rPr lang="en-GB" sz="1900" dirty="0" smtClean="0"/>
              <a:t>4 claims that he was one of the Gigantes and attacked Herakles at the </a:t>
            </a:r>
            <a:r>
              <a:rPr lang="en-GB" sz="1900" i="1" dirty="0" err="1" smtClean="0"/>
              <a:t>Korinthian</a:t>
            </a:r>
            <a:r>
              <a:rPr lang="en-GB" sz="1900" dirty="0" smtClean="0"/>
              <a:t> isthmus, when Herakles was driving back the cattle of </a:t>
            </a:r>
            <a:r>
              <a:rPr lang="en-GB" sz="1900" dirty="0" err="1" smtClean="0"/>
              <a:t>Geryoneus</a:t>
            </a:r>
            <a:r>
              <a:rPr lang="en-GB" sz="1900" dirty="0" smtClean="0"/>
              <a:t>; with his rock he destroyed many chariots, until he threw it at Herakles, who knocked it aside with his club and killed him (</a:t>
            </a:r>
            <a:r>
              <a:rPr lang="el-GR" sz="1900" dirty="0"/>
              <a:t>Σ</a:t>
            </a:r>
            <a:r>
              <a:rPr lang="en-GB" sz="1900" dirty="0"/>
              <a:t> </a:t>
            </a:r>
            <a:r>
              <a:rPr lang="en-GB" sz="1900" i="1" dirty="0" err="1" smtClean="0"/>
              <a:t>Nem</a:t>
            </a:r>
            <a:r>
              <a:rPr lang="en-GB" sz="1900" dirty="0" smtClean="0"/>
              <a:t>. 4.43).’</a:t>
            </a:r>
          </a:p>
          <a:p>
            <a:pPr marL="0" indent="0">
              <a:buNone/>
            </a:pPr>
            <a:endParaRPr lang="en-GB" sz="1900" dirty="0"/>
          </a:p>
          <a:p>
            <a:pPr marL="0" indent="0">
              <a:buNone/>
            </a:pPr>
            <a:r>
              <a:rPr lang="en-GB" sz="1900" dirty="0" smtClean="0"/>
              <a:t>It seems likely that the scholia is trying to account for the presence of cattle in later versions of the myth, since we have no source in which Herakles is in the middle of completing that labour when he encounters Alkyoneus. </a:t>
            </a:r>
          </a:p>
          <a:p>
            <a:pPr marL="0" indent="0">
              <a:buNone/>
            </a:pPr>
            <a:endParaRPr lang="en-GB" sz="1900" dirty="0"/>
          </a:p>
          <a:p>
            <a:pPr marL="0" indent="0">
              <a:buNone/>
            </a:pPr>
            <a:r>
              <a:rPr lang="en-GB" sz="1900" dirty="0" smtClean="0"/>
              <a:t>NOTE: neither of these literary traditions account for the presence of Morpheus. </a:t>
            </a:r>
            <a:endParaRPr lang="en-GB" sz="1900" dirty="0"/>
          </a:p>
        </p:txBody>
      </p:sp>
    </p:spTree>
    <p:extLst>
      <p:ext uri="{BB962C8B-B14F-4D97-AF65-F5344CB8AC3E}">
        <p14:creationId xmlns:p14="http://schemas.microsoft.com/office/powerpoint/2010/main" val="25862120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Prometheus</a:t>
            </a:r>
            <a:endParaRPr lang="en-GB" dirty="0"/>
          </a:p>
        </p:txBody>
      </p:sp>
      <p:sp>
        <p:nvSpPr>
          <p:cNvPr id="3" name="Content Placeholder 2"/>
          <p:cNvSpPr>
            <a:spLocks noGrp="1"/>
          </p:cNvSpPr>
          <p:nvPr>
            <p:ph sz="quarter" idx="1"/>
          </p:nvPr>
        </p:nvSpPr>
        <p:spPr/>
        <p:txBody>
          <a:bodyPr>
            <a:normAutofit fontScale="92500" lnSpcReduction="20000"/>
          </a:bodyPr>
          <a:lstStyle/>
          <a:p>
            <a:pPr marL="0" indent="0">
              <a:buNone/>
            </a:pPr>
            <a:r>
              <a:rPr lang="en-GB" dirty="0" smtClean="0"/>
              <a:t>The theft of fire/life (and the punishment of a trickster) are common motifs (</a:t>
            </a:r>
            <a:r>
              <a:rPr lang="en-GB" dirty="0" err="1" smtClean="0"/>
              <a:t>mythemes</a:t>
            </a:r>
            <a:r>
              <a:rPr lang="en-GB" dirty="0" smtClean="0"/>
              <a:t>, themes) in many myths around the world. </a:t>
            </a:r>
          </a:p>
          <a:p>
            <a:pPr marL="0" indent="0">
              <a:buNone/>
            </a:pPr>
            <a:r>
              <a:rPr lang="en-GB" dirty="0" smtClean="0"/>
              <a:t>Compare: Adam and Eve &amp; the serpent</a:t>
            </a:r>
            <a:endParaRPr lang="en-GB" dirty="0"/>
          </a:p>
          <a:p>
            <a:pPr marL="0" indent="0">
              <a:buNone/>
            </a:pPr>
            <a:r>
              <a:rPr lang="en-GB" dirty="0" smtClean="0"/>
              <a:t>Representations:</a:t>
            </a:r>
          </a:p>
          <a:p>
            <a:r>
              <a:rPr lang="en-GB" dirty="0" smtClean="0"/>
              <a:t>In earlier periods, mainly popular in Athens – cult and temple, and part of ritual. </a:t>
            </a:r>
          </a:p>
          <a:p>
            <a:r>
              <a:rPr lang="en-GB" dirty="0" err="1" smtClean="0"/>
              <a:t>Panathenaic</a:t>
            </a:r>
            <a:r>
              <a:rPr lang="en-GB" dirty="0" smtClean="0"/>
              <a:t> festival began with </a:t>
            </a:r>
            <a:r>
              <a:rPr lang="en-GB" dirty="0" err="1" smtClean="0"/>
              <a:t>Prometheia</a:t>
            </a:r>
            <a:r>
              <a:rPr lang="en-GB" dirty="0" smtClean="0"/>
              <a:t> - torch race through city by young men. Torch race began at an altar to Prometheus outside the city</a:t>
            </a:r>
          </a:p>
          <a:p>
            <a:r>
              <a:rPr lang="en-GB" dirty="0" smtClean="0"/>
              <a:t>Later the shift of the race/festival is to Athena and </a:t>
            </a:r>
            <a:r>
              <a:rPr lang="en-GB" dirty="0" err="1" smtClean="0"/>
              <a:t>Hephaestos</a:t>
            </a:r>
            <a:r>
              <a:rPr lang="en-GB" dirty="0" smtClean="0"/>
              <a:t> only. </a:t>
            </a:r>
          </a:p>
          <a:p>
            <a:endParaRPr lang="en-GB" dirty="0" smtClean="0"/>
          </a:p>
          <a:p>
            <a:endParaRPr lang="en-GB" dirty="0"/>
          </a:p>
        </p:txBody>
      </p:sp>
    </p:spTree>
    <p:extLst>
      <p:ext uri="{BB962C8B-B14F-4D97-AF65-F5344CB8AC3E}">
        <p14:creationId xmlns:p14="http://schemas.microsoft.com/office/powerpoint/2010/main" val="4198734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Prometheus II</a:t>
            </a:r>
            <a:endParaRPr lang="en-GB" dirty="0"/>
          </a:p>
        </p:txBody>
      </p:sp>
      <p:sp>
        <p:nvSpPr>
          <p:cNvPr id="3" name="Content Placeholder 2"/>
          <p:cNvSpPr>
            <a:spLocks noGrp="1"/>
          </p:cNvSpPr>
          <p:nvPr>
            <p:ph sz="quarter" idx="1"/>
          </p:nvPr>
        </p:nvSpPr>
        <p:spPr/>
        <p:txBody>
          <a:bodyPr/>
          <a:lstStyle/>
          <a:p>
            <a:r>
              <a:rPr lang="en-GB" dirty="0" smtClean="0"/>
              <a:t>The image of Prometheus bound and suffering can be found on gems from archaic art through to Augustan Rome. </a:t>
            </a:r>
          </a:p>
          <a:p>
            <a:r>
              <a:rPr lang="en-GB" dirty="0" smtClean="0"/>
              <a:t>The image of his rescue by Herakles is also common. These two parts of the myths surrounding Prometheus are the most popular.</a:t>
            </a:r>
          </a:p>
          <a:p>
            <a:r>
              <a:rPr lang="en-GB" dirty="0" smtClean="0"/>
              <a:t>(But we also find images of Prometheus with Satyrs)</a:t>
            </a:r>
          </a:p>
          <a:p>
            <a:r>
              <a:rPr lang="en-GB" dirty="0" smtClean="0"/>
              <a:t> Found on Attic and Etruscan vases from the 6</a:t>
            </a:r>
            <a:r>
              <a:rPr lang="en-GB" baseline="30000" dirty="0" smtClean="0"/>
              <a:t>th</a:t>
            </a:r>
            <a:r>
              <a:rPr lang="en-GB" dirty="0" smtClean="0"/>
              <a:t>-5</a:t>
            </a:r>
            <a:r>
              <a:rPr lang="en-GB" baseline="30000" dirty="0" smtClean="0"/>
              <a:t>th</a:t>
            </a:r>
            <a:r>
              <a:rPr lang="en-GB" dirty="0" smtClean="0"/>
              <a:t> C. BC (BCE). </a:t>
            </a:r>
          </a:p>
          <a:p>
            <a:r>
              <a:rPr lang="en-GB" dirty="0" smtClean="0"/>
              <a:t>Also appears on temples</a:t>
            </a:r>
            <a:endParaRPr lang="en-GB" dirty="0"/>
          </a:p>
        </p:txBody>
      </p:sp>
    </p:spTree>
    <p:extLst>
      <p:ext uri="{BB962C8B-B14F-4D97-AF65-F5344CB8AC3E}">
        <p14:creationId xmlns:p14="http://schemas.microsoft.com/office/powerpoint/2010/main" val="2009653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0-18 at 18.52.04.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191" y="169870"/>
            <a:ext cx="7973163" cy="6604186"/>
          </a:xfrm>
          <a:prstGeom prst="rect">
            <a:avLst/>
          </a:prstGeom>
        </p:spPr>
      </p:pic>
    </p:spTree>
    <p:extLst>
      <p:ext uri="{BB962C8B-B14F-4D97-AF65-F5344CB8AC3E}">
        <p14:creationId xmlns:p14="http://schemas.microsoft.com/office/powerpoint/2010/main" val="3004904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392230"/>
            <a:ext cx="7620000" cy="5143500"/>
          </a:xfrm>
          <a:prstGeom prst="rect">
            <a:avLst/>
          </a:prstGeom>
        </p:spPr>
      </p:pic>
      <p:sp>
        <p:nvSpPr>
          <p:cNvPr id="4" name="TextBox 3"/>
          <p:cNvSpPr txBox="1"/>
          <p:nvPr/>
        </p:nvSpPr>
        <p:spPr>
          <a:xfrm>
            <a:off x="762000" y="5997994"/>
            <a:ext cx="7620000" cy="369332"/>
          </a:xfrm>
          <a:prstGeom prst="rect">
            <a:avLst/>
          </a:prstGeom>
          <a:noFill/>
        </p:spPr>
        <p:txBody>
          <a:bodyPr wrap="square" rtlCol="0">
            <a:spAutoFit/>
          </a:bodyPr>
          <a:lstStyle/>
          <a:p>
            <a:r>
              <a:rPr lang="en-GB" dirty="0" smtClean="0"/>
              <a:t>Pergamon altar, Prometheus group. </a:t>
            </a:r>
            <a:endParaRPr lang="en-GB" dirty="0"/>
          </a:p>
        </p:txBody>
      </p:sp>
    </p:spTree>
    <p:extLst>
      <p:ext uri="{BB962C8B-B14F-4D97-AF65-F5344CB8AC3E}">
        <p14:creationId xmlns:p14="http://schemas.microsoft.com/office/powerpoint/2010/main" val="10492022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82600" y="177800"/>
            <a:ext cx="8178800" cy="6489700"/>
          </a:xfrm>
          <a:prstGeom prst="rect">
            <a:avLst/>
          </a:prstGeom>
        </p:spPr>
      </p:pic>
    </p:spTree>
    <p:extLst>
      <p:ext uri="{BB962C8B-B14F-4D97-AF65-F5344CB8AC3E}">
        <p14:creationId xmlns:p14="http://schemas.microsoft.com/office/powerpoint/2010/main" val="8414645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08856" y="169306"/>
            <a:ext cx="4572000" cy="6096000"/>
          </a:xfrm>
          <a:prstGeom prst="rect">
            <a:avLst/>
          </a:prstGeom>
        </p:spPr>
      </p:pic>
      <p:sp>
        <p:nvSpPr>
          <p:cNvPr id="3" name="TextBox 2"/>
          <p:cNvSpPr txBox="1"/>
          <p:nvPr/>
        </p:nvSpPr>
        <p:spPr>
          <a:xfrm>
            <a:off x="352795" y="546876"/>
            <a:ext cx="3245712" cy="1200329"/>
          </a:xfrm>
          <a:prstGeom prst="rect">
            <a:avLst/>
          </a:prstGeom>
          <a:noFill/>
        </p:spPr>
        <p:txBody>
          <a:bodyPr wrap="square" rtlCol="0">
            <a:spAutoFit/>
          </a:bodyPr>
          <a:lstStyle/>
          <a:p>
            <a:r>
              <a:rPr lang="en-GB" dirty="0" smtClean="0"/>
              <a:t>Herakles freeing Prometheus</a:t>
            </a:r>
          </a:p>
          <a:p>
            <a:endParaRPr lang="en-GB" dirty="0" smtClean="0"/>
          </a:p>
          <a:p>
            <a:r>
              <a:rPr lang="en-GB" dirty="0" smtClean="0"/>
              <a:t>From the Temple of Aphrodite at </a:t>
            </a:r>
            <a:r>
              <a:rPr lang="en-GB" dirty="0" err="1" smtClean="0"/>
              <a:t>Aphrodisias</a:t>
            </a:r>
            <a:endParaRPr lang="en-GB" dirty="0"/>
          </a:p>
        </p:txBody>
      </p:sp>
    </p:spTree>
    <p:extLst>
      <p:ext uri="{BB962C8B-B14F-4D97-AF65-F5344CB8AC3E}">
        <p14:creationId xmlns:p14="http://schemas.microsoft.com/office/powerpoint/2010/main" val="1071634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0-18 at 14.30.3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400" y="508000"/>
            <a:ext cx="7823200" cy="5842000"/>
          </a:xfrm>
          <a:prstGeom prst="rect">
            <a:avLst/>
          </a:prstGeom>
        </p:spPr>
      </p:pic>
    </p:spTree>
    <p:extLst>
      <p:ext uri="{BB962C8B-B14F-4D97-AF65-F5344CB8AC3E}">
        <p14:creationId xmlns:p14="http://schemas.microsoft.com/office/powerpoint/2010/main" val="37726071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Prometheus III</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Gem engraving</a:t>
            </a:r>
          </a:p>
          <a:p>
            <a:r>
              <a:rPr lang="en-GB" dirty="0" smtClean="0"/>
              <a:t>Starts very early – we have geometric period gems</a:t>
            </a:r>
          </a:p>
          <a:p>
            <a:r>
              <a:rPr lang="en-GB" dirty="0" smtClean="0"/>
              <a:t>Tradition picked up from contact with Minoan</a:t>
            </a:r>
          </a:p>
          <a:p>
            <a:r>
              <a:rPr lang="en-GB" dirty="0" smtClean="0"/>
              <a:t>Popularity took off at the same time as coinage</a:t>
            </a:r>
          </a:p>
          <a:p>
            <a:r>
              <a:rPr lang="en-GB" dirty="0" smtClean="0"/>
              <a:t>Carved semi-precious stones </a:t>
            </a:r>
          </a:p>
          <a:p>
            <a:r>
              <a:rPr lang="en-GB" dirty="0" smtClean="0"/>
              <a:t>More expensive than vases</a:t>
            </a:r>
          </a:p>
          <a:p>
            <a:r>
              <a:rPr lang="en-GB" dirty="0" smtClean="0"/>
              <a:t>Overlap in the technique, by at least 1-2c. AD (CE) gem carvers could provide the coin-dies for coins (a ‘stamp’ with the inverse of the image to be stamped onto the coin)</a:t>
            </a:r>
          </a:p>
          <a:p>
            <a:r>
              <a:rPr lang="en-GB" dirty="0" smtClean="0"/>
              <a:t>Others provided intaglio stones for Roman officials and private individuals as ornaments and as official signatures.</a:t>
            </a:r>
          </a:p>
          <a:p>
            <a:endParaRPr lang="en-GB" dirty="0"/>
          </a:p>
        </p:txBody>
      </p:sp>
    </p:spTree>
    <p:extLst>
      <p:ext uri="{BB962C8B-B14F-4D97-AF65-F5344CB8AC3E}">
        <p14:creationId xmlns:p14="http://schemas.microsoft.com/office/powerpoint/2010/main" val="20631013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Prometheus IV</a:t>
            </a:r>
            <a:endParaRPr lang="en-GB" dirty="0"/>
          </a:p>
        </p:txBody>
      </p:sp>
      <p:sp>
        <p:nvSpPr>
          <p:cNvPr id="3" name="Content Placeholder 2"/>
          <p:cNvSpPr>
            <a:spLocks noGrp="1"/>
          </p:cNvSpPr>
          <p:nvPr>
            <p:ph sz="quarter" idx="1"/>
          </p:nvPr>
        </p:nvSpPr>
        <p:spPr/>
        <p:txBody>
          <a:bodyPr/>
          <a:lstStyle/>
          <a:p>
            <a:r>
              <a:rPr lang="en-GB" dirty="0" smtClean="0"/>
              <a:t>Altar of Prometheus outside Athens</a:t>
            </a:r>
          </a:p>
          <a:p>
            <a:r>
              <a:rPr lang="en-GB" dirty="0" smtClean="0"/>
              <a:t>No real cults or altars to Prometheus outside Athens (he’s a Titan, not a god)</a:t>
            </a:r>
          </a:p>
          <a:p>
            <a:r>
              <a:rPr lang="en-GB" dirty="0" smtClean="0"/>
              <a:t>Prometheus was important to the pottery quarter in Athens: patron of potters. </a:t>
            </a:r>
          </a:p>
          <a:p>
            <a:r>
              <a:rPr lang="en-GB" dirty="0" err="1" smtClean="0"/>
              <a:t>Prometheia</a:t>
            </a:r>
            <a:r>
              <a:rPr lang="en-GB" dirty="0" smtClean="0"/>
              <a:t> torch race. </a:t>
            </a:r>
          </a:p>
          <a:p>
            <a:r>
              <a:rPr lang="en-GB" dirty="0" smtClean="0"/>
              <a:t>Prometheus and comedy</a:t>
            </a:r>
          </a:p>
          <a:p>
            <a:endParaRPr lang="en-GB" dirty="0"/>
          </a:p>
        </p:txBody>
      </p:sp>
    </p:spTree>
    <p:extLst>
      <p:ext uri="{BB962C8B-B14F-4D97-AF65-F5344CB8AC3E}">
        <p14:creationId xmlns:p14="http://schemas.microsoft.com/office/powerpoint/2010/main" val="23966135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0-18 at 19.00.27.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589" y="183418"/>
            <a:ext cx="7461609" cy="6501817"/>
          </a:xfrm>
          <a:prstGeom prst="rect">
            <a:avLst/>
          </a:prstGeom>
        </p:spPr>
      </p:pic>
    </p:spTree>
    <p:extLst>
      <p:ext uri="{BB962C8B-B14F-4D97-AF65-F5344CB8AC3E}">
        <p14:creationId xmlns:p14="http://schemas.microsoft.com/office/powerpoint/2010/main" val="19089470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Prometheus V</a:t>
            </a:r>
            <a:endParaRPr lang="en-GB" dirty="0"/>
          </a:p>
        </p:txBody>
      </p:sp>
      <p:sp>
        <p:nvSpPr>
          <p:cNvPr id="3" name="Content Placeholder 2"/>
          <p:cNvSpPr>
            <a:spLocks noGrp="1"/>
          </p:cNvSpPr>
          <p:nvPr>
            <p:ph sz="quarter" idx="1"/>
          </p:nvPr>
        </p:nvSpPr>
        <p:spPr/>
        <p:txBody>
          <a:bodyPr/>
          <a:lstStyle/>
          <a:p>
            <a:r>
              <a:rPr lang="en-GB" dirty="0" smtClean="0"/>
              <a:t>Appeared as a fresco in The House of Coloured Capitals in Pompeii. </a:t>
            </a:r>
          </a:p>
          <a:p>
            <a:r>
              <a:rPr lang="en-GB" dirty="0" smtClean="0"/>
              <a:t>The importance of Prometheus as the father of mankind is first emphasised in Ovid’s </a:t>
            </a:r>
            <a:r>
              <a:rPr lang="en-GB" i="1" dirty="0" smtClean="0"/>
              <a:t>Metamorphoses</a:t>
            </a:r>
            <a:r>
              <a:rPr lang="en-GB" dirty="0" smtClean="0"/>
              <a:t> (this detail is not in Hesiod), and then finds its way into Roman art. </a:t>
            </a:r>
          </a:p>
          <a:p>
            <a:r>
              <a:rPr lang="en-GB" dirty="0" smtClean="0"/>
              <a:t>This image of him as creator seeps into Christian art and through into the medieval period.</a:t>
            </a:r>
            <a:endParaRPr lang="en-GB" dirty="0"/>
          </a:p>
        </p:txBody>
      </p:sp>
    </p:spTree>
    <p:extLst>
      <p:ext uri="{BB962C8B-B14F-4D97-AF65-F5344CB8AC3E}">
        <p14:creationId xmlns:p14="http://schemas.microsoft.com/office/powerpoint/2010/main" val="5852534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0-18 at 19.16.2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797300" cy="3784600"/>
          </a:xfrm>
          <a:prstGeom prst="rect">
            <a:avLst/>
          </a:prstGeom>
        </p:spPr>
      </p:pic>
      <p:pic>
        <p:nvPicPr>
          <p:cNvPr id="3" name="Picture 2" descr="Screen Shot 2017-10-18 at 19.16.3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704897"/>
            <a:ext cx="9144000" cy="3153103"/>
          </a:xfrm>
          <a:prstGeom prst="rect">
            <a:avLst/>
          </a:prstGeom>
        </p:spPr>
      </p:pic>
    </p:spTree>
    <p:extLst>
      <p:ext uri="{BB962C8B-B14F-4D97-AF65-F5344CB8AC3E}">
        <p14:creationId xmlns:p14="http://schemas.microsoft.com/office/powerpoint/2010/main" val="28462124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0-18 at 19.20.33.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24041"/>
            <a:ext cx="9144000" cy="6024282"/>
          </a:xfrm>
          <a:prstGeom prst="rect">
            <a:avLst/>
          </a:prstGeom>
        </p:spPr>
      </p:pic>
    </p:spTree>
    <p:extLst>
      <p:ext uri="{BB962C8B-B14F-4D97-AF65-F5344CB8AC3E}">
        <p14:creationId xmlns:p14="http://schemas.microsoft.com/office/powerpoint/2010/main" val="37298844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Prometheus VI</a:t>
            </a:r>
            <a:endParaRPr lang="en-GB" dirty="0"/>
          </a:p>
        </p:txBody>
      </p:sp>
      <p:sp>
        <p:nvSpPr>
          <p:cNvPr id="3" name="Content Placeholder 2"/>
          <p:cNvSpPr>
            <a:spLocks noGrp="1"/>
          </p:cNvSpPr>
          <p:nvPr>
            <p:ph sz="quarter" idx="1"/>
          </p:nvPr>
        </p:nvSpPr>
        <p:spPr/>
        <p:txBody>
          <a:bodyPr/>
          <a:lstStyle/>
          <a:p>
            <a:r>
              <a:rPr lang="en-GB" dirty="0" smtClean="0"/>
              <a:t>From this the emphasises returns to Prometheus as craftsman, as a symbol of technology, progress, and of man’s desire to create life</a:t>
            </a:r>
          </a:p>
          <a:p>
            <a:r>
              <a:rPr lang="en-GB" dirty="0" smtClean="0"/>
              <a:t>Percy Bysshe Shelley – </a:t>
            </a:r>
            <a:r>
              <a:rPr lang="en-GB" i="1" dirty="0" smtClean="0"/>
              <a:t>Prometheus Bound</a:t>
            </a:r>
          </a:p>
          <a:p>
            <a:r>
              <a:rPr lang="en-GB" dirty="0" smtClean="0"/>
              <a:t>Mary Shelley – </a:t>
            </a:r>
            <a:r>
              <a:rPr lang="en-GB" i="1" dirty="0" smtClean="0"/>
              <a:t>The Modern Prometheus</a:t>
            </a:r>
          </a:p>
          <a:p>
            <a:r>
              <a:rPr lang="en-GB" dirty="0" smtClean="0"/>
              <a:t>Ridley Scott – </a:t>
            </a:r>
            <a:r>
              <a:rPr lang="en-GB" i="1" dirty="0" smtClean="0"/>
              <a:t>Prometheus</a:t>
            </a:r>
          </a:p>
          <a:p>
            <a:endParaRPr lang="en-GB" dirty="0"/>
          </a:p>
        </p:txBody>
      </p:sp>
    </p:spTree>
    <p:extLst>
      <p:ext uri="{BB962C8B-B14F-4D97-AF65-F5344CB8AC3E}">
        <p14:creationId xmlns:p14="http://schemas.microsoft.com/office/powerpoint/2010/main" val="21480361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4701</TotalTime>
  <Words>1483</Words>
  <Application>Microsoft Macintosh PowerPoint</Application>
  <PresentationFormat>On-screen Show (4:3)</PresentationFormat>
  <Paragraphs>112</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Civic</vt:lpstr>
      <vt:lpstr>Recognising Mythic Figures in Art: Herakles &amp; Prometheus</vt:lpstr>
      <vt:lpstr>Herakles / Hercules</vt:lpstr>
      <vt:lpstr>PowerPoint Presentation</vt:lpstr>
      <vt:lpstr>PowerPoint Presentation</vt:lpstr>
      <vt:lpstr>Herakles/Hercules II</vt:lpstr>
      <vt:lpstr>PowerPoint Presentation</vt:lpstr>
      <vt:lpstr>PowerPoint Presentation</vt:lpstr>
      <vt:lpstr>Herakles III</vt:lpstr>
      <vt:lpstr>PowerPoint Presentation</vt:lpstr>
      <vt:lpstr>PowerPoint Presentation</vt:lpstr>
      <vt:lpstr>Herakles IV</vt:lpstr>
      <vt:lpstr>Herakles V</vt:lpstr>
      <vt:lpstr>Still Herakles</vt:lpstr>
      <vt:lpstr>Herakles VII</vt:lpstr>
      <vt:lpstr>Herakles VIII</vt:lpstr>
      <vt:lpstr>Herakles IX</vt:lpstr>
      <vt:lpstr>Herakles X</vt:lpstr>
      <vt:lpstr>Prometheus</vt:lpstr>
      <vt:lpstr>Prometheus II</vt:lpstr>
      <vt:lpstr>PowerPoint Presentation</vt:lpstr>
      <vt:lpstr>PowerPoint Presentation</vt:lpstr>
      <vt:lpstr>PowerPoint Presentation</vt:lpstr>
      <vt:lpstr>PowerPoint Presentation</vt:lpstr>
      <vt:lpstr>PowerPoint Presentation</vt:lpstr>
      <vt:lpstr>Prometheus III</vt:lpstr>
      <vt:lpstr>Prometheus IV</vt:lpstr>
      <vt:lpstr>PowerPoint Presentation</vt:lpstr>
      <vt:lpstr>Prometheus V</vt:lpstr>
      <vt:lpstr>PowerPoint Presentation</vt:lpstr>
      <vt:lpstr>PowerPoint Presentation</vt:lpstr>
      <vt:lpstr>Prometheus VI</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Recognising Mythic Figures in Art</dc:title>
  <dc:creator>Silvie</dc:creator>
  <cp:lastModifiedBy>Silvie</cp:lastModifiedBy>
  <cp:revision>26</cp:revision>
  <dcterms:created xsi:type="dcterms:W3CDTF">2017-10-13T15:40:41Z</dcterms:created>
  <dcterms:modified xsi:type="dcterms:W3CDTF">2017-10-20T15:52:15Z</dcterms:modified>
</cp:coreProperties>
</file>