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8288000" cy="10287000"/>
  <p:notesSz cx="6858000" cy="9144000"/>
  <p:embeddedFontLst>
    <p:embeddedFont>
      <p:font typeface="Aileron Bold" panose="020B0604020202020204" charset="0"/>
      <p:regular r:id="rId11"/>
    </p:embeddedFont>
    <p:embeddedFont>
      <p:font typeface="Aileron Heavy" panose="020B0604020202020204" charset="0"/>
      <p:regular r:id="rId12"/>
    </p:embeddedFont>
    <p:embeddedFont>
      <p:font typeface="Canva Sans" panose="020B0604020202020204" charset="0"/>
      <p:regular r:id="rId13"/>
    </p:embeddedFont>
    <p:embeddedFont>
      <p:font typeface="Work Sans" pitchFamily="2" charset="0"/>
      <p:regular r:id="rId14"/>
    </p:embeddedFont>
    <p:embeddedFont>
      <p:font typeface="Work Sans Bold" panose="020B0604020202020204" charset="0"/>
      <p:regular r:id="rId15"/>
    </p:embeddedFont>
    <p:embeddedFont>
      <p:font typeface="Work Sans Italics" panose="020B0604020202020204" charset="0"/>
      <p:regular r:id="rId1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42" d="100"/>
          <a:sy n="42" d="100"/>
        </p:scale>
        <p:origin x="56" y="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3.fntdata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2.fntdata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font" Target="fonts/font6.fntdata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1.fntdata"/><Relationship Id="rId5" Type="http://schemas.openxmlformats.org/officeDocument/2006/relationships/slide" Target="slides/slide4.xml"/><Relationship Id="rId15" Type="http://schemas.openxmlformats.org/officeDocument/2006/relationships/font" Target="fonts/font5.fntdata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4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skills.uwtsd.ac.uk/" TargetMode="External"/><Relationship Id="rId2" Type="http://schemas.openxmlformats.org/officeDocument/2006/relationships/hyperlink" Target="https://www.linkedin.com/learnin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3E2D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5400000">
            <a:off x="16446933" y="-19514"/>
            <a:ext cx="869053" cy="1860582"/>
            <a:chOff x="0" y="0"/>
            <a:chExt cx="228886" cy="49003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28886" cy="490030"/>
            </a:xfrm>
            <a:custGeom>
              <a:avLst/>
              <a:gdLst/>
              <a:ahLst/>
              <a:cxnLst/>
              <a:rect l="l" t="t" r="r" b="b"/>
              <a:pathLst>
                <a:path w="228886" h="490030">
                  <a:moveTo>
                    <a:pt x="114443" y="0"/>
                  </a:moveTo>
                  <a:lnTo>
                    <a:pt x="114443" y="0"/>
                  </a:lnTo>
                  <a:cubicBezTo>
                    <a:pt x="144795" y="0"/>
                    <a:pt x="173904" y="12057"/>
                    <a:pt x="195367" y="33520"/>
                  </a:cubicBezTo>
                  <a:cubicBezTo>
                    <a:pt x="216829" y="54982"/>
                    <a:pt x="228886" y="84091"/>
                    <a:pt x="228886" y="114443"/>
                  </a:cubicBezTo>
                  <a:lnTo>
                    <a:pt x="228886" y="375587"/>
                  </a:lnTo>
                  <a:cubicBezTo>
                    <a:pt x="228886" y="405939"/>
                    <a:pt x="216829" y="435048"/>
                    <a:pt x="195367" y="456510"/>
                  </a:cubicBezTo>
                  <a:cubicBezTo>
                    <a:pt x="173904" y="477972"/>
                    <a:pt x="144795" y="490030"/>
                    <a:pt x="114443" y="490030"/>
                  </a:cubicBezTo>
                  <a:lnTo>
                    <a:pt x="114443" y="490030"/>
                  </a:lnTo>
                  <a:cubicBezTo>
                    <a:pt x="84091" y="490030"/>
                    <a:pt x="54982" y="477972"/>
                    <a:pt x="33520" y="456510"/>
                  </a:cubicBezTo>
                  <a:cubicBezTo>
                    <a:pt x="12057" y="435048"/>
                    <a:pt x="0" y="405939"/>
                    <a:pt x="0" y="375587"/>
                  </a:cubicBezTo>
                  <a:lnTo>
                    <a:pt x="0" y="114443"/>
                  </a:lnTo>
                  <a:cubicBezTo>
                    <a:pt x="0" y="84091"/>
                    <a:pt x="12057" y="54982"/>
                    <a:pt x="33520" y="33520"/>
                  </a:cubicBezTo>
                  <a:cubicBezTo>
                    <a:pt x="54982" y="12057"/>
                    <a:pt x="84091" y="0"/>
                    <a:pt x="11444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rnd">
              <a:solidFill>
                <a:srgbClr val="1351AA"/>
              </a:solidFill>
              <a:prstDash val="solid"/>
              <a:rou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9525"/>
              <a:ext cx="228886" cy="49955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49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665097" y="1124159"/>
            <a:ext cx="10714519" cy="75585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1832"/>
              </a:lnSpc>
            </a:pPr>
            <a:r>
              <a:rPr lang="en-US" sz="11832" b="1" spc="-650">
                <a:solidFill>
                  <a:srgbClr val="1351AA"/>
                </a:solidFill>
                <a:latin typeface="Aileron Heavy"/>
                <a:ea typeface="Aileron Heavy"/>
                <a:cs typeface="Aileron Heavy"/>
                <a:sym typeface="Aileron Heavy"/>
              </a:rPr>
              <a:t>Key Attributes for Success in the International Hotel Industry</a:t>
            </a:r>
          </a:p>
        </p:txBody>
      </p:sp>
      <p:sp>
        <p:nvSpPr>
          <p:cNvPr id="6" name="Freeform 6"/>
          <p:cNvSpPr/>
          <p:nvPr/>
        </p:nvSpPr>
        <p:spPr>
          <a:xfrm>
            <a:off x="11589273" y="2730855"/>
            <a:ext cx="5928955" cy="3112701"/>
          </a:xfrm>
          <a:custGeom>
            <a:avLst/>
            <a:gdLst/>
            <a:ahLst/>
            <a:cxnLst/>
            <a:rect l="l" t="t" r="r" b="b"/>
            <a:pathLst>
              <a:path w="5928955" h="3112701">
                <a:moveTo>
                  <a:pt x="0" y="0"/>
                </a:moveTo>
                <a:lnTo>
                  <a:pt x="5928955" y="0"/>
                </a:lnTo>
                <a:lnTo>
                  <a:pt x="5928955" y="3112701"/>
                </a:lnTo>
                <a:lnTo>
                  <a:pt x="0" y="311270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7" name="TextBox 7"/>
          <p:cNvSpPr txBox="1"/>
          <p:nvPr/>
        </p:nvSpPr>
        <p:spPr>
          <a:xfrm>
            <a:off x="12559776" y="9065895"/>
            <a:ext cx="2851388" cy="3371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400"/>
              </a:lnSpc>
              <a:spcBef>
                <a:spcPct val="0"/>
              </a:spcBef>
            </a:pPr>
            <a:r>
              <a:rPr lang="en-US" sz="2400">
                <a:solidFill>
                  <a:srgbClr val="1351AA"/>
                </a:solidFill>
                <a:latin typeface="Work Sans"/>
                <a:ea typeface="Work Sans"/>
                <a:cs typeface="Work Sans"/>
                <a:sym typeface="Work Sans"/>
              </a:rPr>
              <a:t>BUSINESS SKILLS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2559776" y="9469755"/>
            <a:ext cx="3599868" cy="3409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430"/>
              </a:lnSpc>
              <a:spcBef>
                <a:spcPct val="0"/>
              </a:spcBef>
            </a:pPr>
            <a:r>
              <a:rPr lang="en-US" sz="2700" b="1">
                <a:solidFill>
                  <a:srgbClr val="1351AA"/>
                </a:solidFill>
                <a:latin typeface="Work Sans Bold"/>
                <a:ea typeface="Work Sans Bold"/>
                <a:cs typeface="Work Sans Bold"/>
                <a:sym typeface="Work Sans Bold"/>
              </a:rPr>
              <a:t>UWTSD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6244690" y="748851"/>
            <a:ext cx="1273538" cy="3905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700"/>
              </a:lnSpc>
              <a:spcBef>
                <a:spcPct val="0"/>
              </a:spcBef>
            </a:pPr>
            <a:r>
              <a:rPr lang="en-US" sz="3000" b="1">
                <a:solidFill>
                  <a:srgbClr val="1351AA"/>
                </a:solidFill>
                <a:latin typeface="Work Sans Bold"/>
                <a:ea typeface="Work Sans Bold"/>
                <a:cs typeface="Work Sans Bold"/>
                <a:sym typeface="Work Sans Bold"/>
              </a:rPr>
              <a:t>2026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559776" y="7444493"/>
            <a:ext cx="4588847" cy="13455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19"/>
              </a:lnSpc>
            </a:pPr>
            <a:r>
              <a:rPr lang="en-US" sz="3199">
                <a:solidFill>
                  <a:srgbClr val="1351AA"/>
                </a:solidFill>
                <a:latin typeface="Work Sans"/>
                <a:ea typeface="Work Sans"/>
                <a:cs typeface="Work Sans"/>
                <a:sym typeface="Work Sans"/>
              </a:rPr>
              <a:t>DANIEL LUQUE FERNANDEZ</a:t>
            </a:r>
          </a:p>
          <a:p>
            <a:pPr marL="0" lvl="0" indent="0" algn="l">
              <a:lnSpc>
                <a:spcPts val="3519"/>
              </a:lnSpc>
            </a:pPr>
            <a:r>
              <a:rPr lang="en-US" sz="3199">
                <a:solidFill>
                  <a:srgbClr val="1351AA"/>
                </a:solidFill>
                <a:latin typeface="Work Sans"/>
                <a:ea typeface="Work Sans"/>
                <a:cs typeface="Work Sans"/>
                <a:sym typeface="Work Sans"/>
              </a:rPr>
              <a:t>2408856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351A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76250" y="4346510"/>
            <a:ext cx="8372906" cy="5819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5000"/>
              </a:lnSpc>
            </a:pPr>
            <a:r>
              <a:rPr lang="en-US" sz="15000" b="1" spc="-825">
                <a:solidFill>
                  <a:srgbClr val="E3E2DE"/>
                </a:solidFill>
                <a:latin typeface="Aileron Heavy"/>
                <a:ea typeface="Aileron Heavy"/>
                <a:cs typeface="Aileron Heavy"/>
                <a:sym typeface="Aileron Heavy"/>
              </a:rPr>
              <a:t>Table</a:t>
            </a:r>
          </a:p>
          <a:p>
            <a:pPr algn="l">
              <a:lnSpc>
                <a:spcPts val="15000"/>
              </a:lnSpc>
            </a:pPr>
            <a:r>
              <a:rPr lang="en-US" sz="15000" b="1" spc="-825">
                <a:solidFill>
                  <a:srgbClr val="E3E2DE"/>
                </a:solidFill>
                <a:latin typeface="Aileron Heavy"/>
                <a:ea typeface="Aileron Heavy"/>
                <a:cs typeface="Aileron Heavy"/>
                <a:sym typeface="Aileron Heavy"/>
              </a:rPr>
              <a:t>of Contents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9144000" y="476250"/>
            <a:ext cx="5261266" cy="1067513"/>
            <a:chOff x="0" y="0"/>
            <a:chExt cx="7015022" cy="1423351"/>
          </a:xfrm>
        </p:grpSpPr>
        <p:grpSp>
          <p:nvGrpSpPr>
            <p:cNvPr id="4" name="Group 4"/>
            <p:cNvGrpSpPr/>
            <p:nvPr/>
          </p:nvGrpSpPr>
          <p:grpSpPr>
            <a:xfrm>
              <a:off x="0" y="0"/>
              <a:ext cx="7015022" cy="1423351"/>
              <a:chOff x="0" y="0"/>
              <a:chExt cx="1195732" cy="242615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1195732" cy="242615"/>
              </a:xfrm>
              <a:custGeom>
                <a:avLst/>
                <a:gdLst/>
                <a:ahLst/>
                <a:cxnLst/>
                <a:rect l="l" t="t" r="r" b="b"/>
                <a:pathLst>
                  <a:path w="1195732" h="242615">
                    <a:moveTo>
                      <a:pt x="75046" y="0"/>
                    </a:moveTo>
                    <a:lnTo>
                      <a:pt x="1120686" y="0"/>
                    </a:lnTo>
                    <a:cubicBezTo>
                      <a:pt x="1140589" y="0"/>
                      <a:pt x="1159678" y="7907"/>
                      <a:pt x="1173751" y="21981"/>
                    </a:cubicBezTo>
                    <a:cubicBezTo>
                      <a:pt x="1187825" y="36054"/>
                      <a:pt x="1195732" y="55143"/>
                      <a:pt x="1195732" y="75046"/>
                    </a:cubicBezTo>
                    <a:lnTo>
                      <a:pt x="1195732" y="167568"/>
                    </a:lnTo>
                    <a:cubicBezTo>
                      <a:pt x="1195732" y="209015"/>
                      <a:pt x="1162133" y="242615"/>
                      <a:pt x="1120686" y="242615"/>
                    </a:cubicBezTo>
                    <a:lnTo>
                      <a:pt x="75046" y="242615"/>
                    </a:lnTo>
                    <a:cubicBezTo>
                      <a:pt x="33599" y="242615"/>
                      <a:pt x="0" y="209015"/>
                      <a:pt x="0" y="167568"/>
                    </a:cubicBezTo>
                    <a:lnTo>
                      <a:pt x="0" y="75046"/>
                    </a:lnTo>
                    <a:cubicBezTo>
                      <a:pt x="0" y="55143"/>
                      <a:pt x="7907" y="36054"/>
                      <a:pt x="21981" y="21981"/>
                    </a:cubicBezTo>
                    <a:cubicBezTo>
                      <a:pt x="36054" y="7907"/>
                      <a:pt x="55143" y="0"/>
                      <a:pt x="75046" y="0"/>
                    </a:cubicBez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9525" cap="rnd">
                <a:solidFill>
                  <a:srgbClr val="E3E2DE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s-ES"/>
              </a:p>
            </p:txBody>
          </p:sp>
          <p:sp>
            <p:nvSpPr>
              <p:cNvPr id="6" name="TextBox 6"/>
              <p:cNvSpPr txBox="1"/>
              <p:nvPr/>
            </p:nvSpPr>
            <p:spPr>
              <a:xfrm>
                <a:off x="0" y="-19050"/>
                <a:ext cx="1195732" cy="26166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4270"/>
                  </a:lnSpc>
                </a:pPr>
                <a:endParaRPr/>
              </a:p>
            </p:txBody>
          </p:sp>
        </p:grpSp>
        <p:sp>
          <p:nvSpPr>
            <p:cNvPr id="7" name="TextBox 7"/>
            <p:cNvSpPr txBox="1"/>
            <p:nvPr/>
          </p:nvSpPr>
          <p:spPr>
            <a:xfrm>
              <a:off x="769596" y="407934"/>
              <a:ext cx="5475830" cy="65510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500"/>
                </a:lnSpc>
              </a:pPr>
              <a:r>
                <a:rPr lang="en-US" sz="3500" b="1">
                  <a:solidFill>
                    <a:srgbClr val="E3E2DE"/>
                  </a:solidFill>
                  <a:latin typeface="Work Sans Bold"/>
                  <a:ea typeface="Work Sans Bold"/>
                  <a:cs typeface="Work Sans Bold"/>
                  <a:sym typeface="Work Sans Bold"/>
                </a:rPr>
                <a:t>INTRODUCTION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9144000" y="3006588"/>
            <a:ext cx="5261266" cy="1505700"/>
            <a:chOff x="0" y="0"/>
            <a:chExt cx="7015022" cy="2007601"/>
          </a:xfrm>
        </p:grpSpPr>
        <p:grpSp>
          <p:nvGrpSpPr>
            <p:cNvPr id="9" name="Group 9"/>
            <p:cNvGrpSpPr/>
            <p:nvPr/>
          </p:nvGrpSpPr>
          <p:grpSpPr>
            <a:xfrm>
              <a:off x="0" y="0"/>
              <a:ext cx="7015022" cy="2007601"/>
              <a:chOff x="0" y="0"/>
              <a:chExt cx="1195732" cy="342202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1195732" cy="342202"/>
              </a:xfrm>
              <a:custGeom>
                <a:avLst/>
                <a:gdLst/>
                <a:ahLst/>
                <a:cxnLst/>
                <a:rect l="l" t="t" r="r" b="b"/>
                <a:pathLst>
                  <a:path w="1195732" h="342202">
                    <a:moveTo>
                      <a:pt x="75046" y="0"/>
                    </a:moveTo>
                    <a:lnTo>
                      <a:pt x="1120686" y="0"/>
                    </a:lnTo>
                    <a:cubicBezTo>
                      <a:pt x="1140589" y="0"/>
                      <a:pt x="1159678" y="7907"/>
                      <a:pt x="1173751" y="21981"/>
                    </a:cubicBezTo>
                    <a:cubicBezTo>
                      <a:pt x="1187825" y="36054"/>
                      <a:pt x="1195732" y="55143"/>
                      <a:pt x="1195732" y="75046"/>
                    </a:cubicBezTo>
                    <a:lnTo>
                      <a:pt x="1195732" y="267155"/>
                    </a:lnTo>
                    <a:cubicBezTo>
                      <a:pt x="1195732" y="287059"/>
                      <a:pt x="1187825" y="306147"/>
                      <a:pt x="1173751" y="320221"/>
                    </a:cubicBezTo>
                    <a:cubicBezTo>
                      <a:pt x="1159678" y="334295"/>
                      <a:pt x="1140589" y="342202"/>
                      <a:pt x="1120686" y="342202"/>
                    </a:cubicBezTo>
                    <a:lnTo>
                      <a:pt x="75046" y="342202"/>
                    </a:lnTo>
                    <a:cubicBezTo>
                      <a:pt x="33599" y="342202"/>
                      <a:pt x="0" y="308602"/>
                      <a:pt x="0" y="267155"/>
                    </a:cubicBezTo>
                    <a:lnTo>
                      <a:pt x="0" y="75046"/>
                    </a:lnTo>
                    <a:cubicBezTo>
                      <a:pt x="0" y="55143"/>
                      <a:pt x="7907" y="36054"/>
                      <a:pt x="21981" y="21981"/>
                    </a:cubicBezTo>
                    <a:cubicBezTo>
                      <a:pt x="36054" y="7907"/>
                      <a:pt x="55143" y="0"/>
                      <a:pt x="75046" y="0"/>
                    </a:cubicBez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9525" cap="rnd">
                <a:solidFill>
                  <a:srgbClr val="E3E2DE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s-ES"/>
              </a:p>
            </p:txBody>
          </p:sp>
          <p:sp>
            <p:nvSpPr>
              <p:cNvPr id="11" name="TextBox 11"/>
              <p:cNvSpPr txBox="1"/>
              <p:nvPr/>
            </p:nvSpPr>
            <p:spPr>
              <a:xfrm>
                <a:off x="0" y="-19050"/>
                <a:ext cx="1195732" cy="361252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4270"/>
                  </a:lnSpc>
                </a:pPr>
                <a:endParaRPr/>
              </a:p>
            </p:txBody>
          </p:sp>
        </p:grpSp>
        <p:sp>
          <p:nvSpPr>
            <p:cNvPr id="12" name="TextBox 12"/>
            <p:cNvSpPr txBox="1"/>
            <p:nvPr/>
          </p:nvSpPr>
          <p:spPr>
            <a:xfrm>
              <a:off x="490893" y="407959"/>
              <a:ext cx="6033236" cy="123930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500"/>
                </a:lnSpc>
              </a:pPr>
              <a:r>
                <a:rPr lang="en-US" sz="3500" b="1">
                  <a:solidFill>
                    <a:srgbClr val="E3E2DE"/>
                  </a:solidFill>
                  <a:latin typeface="Work Sans Bold"/>
                  <a:ea typeface="Work Sans Bold"/>
                  <a:cs typeface="Work Sans Bold"/>
                  <a:sym typeface="Work Sans Bold"/>
                </a:rPr>
                <a:t>TRANSFERABLE SKILLS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9144000" y="5756019"/>
            <a:ext cx="5261266" cy="1505700"/>
            <a:chOff x="0" y="0"/>
            <a:chExt cx="7015022" cy="2007601"/>
          </a:xfrm>
        </p:grpSpPr>
        <p:grpSp>
          <p:nvGrpSpPr>
            <p:cNvPr id="14" name="Group 14"/>
            <p:cNvGrpSpPr/>
            <p:nvPr/>
          </p:nvGrpSpPr>
          <p:grpSpPr>
            <a:xfrm>
              <a:off x="0" y="0"/>
              <a:ext cx="7015022" cy="2007601"/>
              <a:chOff x="0" y="0"/>
              <a:chExt cx="1195732" cy="342202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1195732" cy="342202"/>
              </a:xfrm>
              <a:custGeom>
                <a:avLst/>
                <a:gdLst/>
                <a:ahLst/>
                <a:cxnLst/>
                <a:rect l="l" t="t" r="r" b="b"/>
                <a:pathLst>
                  <a:path w="1195732" h="342202">
                    <a:moveTo>
                      <a:pt x="75046" y="0"/>
                    </a:moveTo>
                    <a:lnTo>
                      <a:pt x="1120686" y="0"/>
                    </a:lnTo>
                    <a:cubicBezTo>
                      <a:pt x="1140589" y="0"/>
                      <a:pt x="1159678" y="7907"/>
                      <a:pt x="1173751" y="21981"/>
                    </a:cubicBezTo>
                    <a:cubicBezTo>
                      <a:pt x="1187825" y="36054"/>
                      <a:pt x="1195732" y="55143"/>
                      <a:pt x="1195732" y="75046"/>
                    </a:cubicBezTo>
                    <a:lnTo>
                      <a:pt x="1195732" y="267155"/>
                    </a:lnTo>
                    <a:cubicBezTo>
                      <a:pt x="1195732" y="287059"/>
                      <a:pt x="1187825" y="306147"/>
                      <a:pt x="1173751" y="320221"/>
                    </a:cubicBezTo>
                    <a:cubicBezTo>
                      <a:pt x="1159678" y="334295"/>
                      <a:pt x="1140589" y="342202"/>
                      <a:pt x="1120686" y="342202"/>
                    </a:cubicBezTo>
                    <a:lnTo>
                      <a:pt x="75046" y="342202"/>
                    </a:lnTo>
                    <a:cubicBezTo>
                      <a:pt x="33599" y="342202"/>
                      <a:pt x="0" y="308602"/>
                      <a:pt x="0" y="267155"/>
                    </a:cubicBezTo>
                    <a:lnTo>
                      <a:pt x="0" y="75046"/>
                    </a:lnTo>
                    <a:cubicBezTo>
                      <a:pt x="0" y="55143"/>
                      <a:pt x="7907" y="36054"/>
                      <a:pt x="21981" y="21981"/>
                    </a:cubicBezTo>
                    <a:cubicBezTo>
                      <a:pt x="36054" y="7907"/>
                      <a:pt x="55143" y="0"/>
                      <a:pt x="75046" y="0"/>
                    </a:cubicBez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9525" cap="rnd">
                <a:solidFill>
                  <a:srgbClr val="E3E2DE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s-ES"/>
              </a:p>
            </p:txBody>
          </p:sp>
          <p:sp>
            <p:nvSpPr>
              <p:cNvPr id="16" name="TextBox 16"/>
              <p:cNvSpPr txBox="1"/>
              <p:nvPr/>
            </p:nvSpPr>
            <p:spPr>
              <a:xfrm>
                <a:off x="0" y="-19050"/>
                <a:ext cx="1195732" cy="361252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4270"/>
                  </a:lnSpc>
                </a:pPr>
                <a:endParaRPr/>
              </a:p>
            </p:txBody>
          </p:sp>
        </p:grpSp>
        <p:sp>
          <p:nvSpPr>
            <p:cNvPr id="17" name="TextBox 17"/>
            <p:cNvSpPr txBox="1"/>
            <p:nvPr/>
          </p:nvSpPr>
          <p:spPr>
            <a:xfrm>
              <a:off x="570522" y="407959"/>
              <a:ext cx="5873977" cy="123930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500"/>
                </a:lnSpc>
              </a:pPr>
              <a:r>
                <a:rPr lang="en-US" sz="3500" b="1">
                  <a:solidFill>
                    <a:srgbClr val="E3E2DE"/>
                  </a:solidFill>
                  <a:latin typeface="Work Sans Bold"/>
                  <a:ea typeface="Work Sans Bold"/>
                  <a:cs typeface="Work Sans Bold"/>
                  <a:sym typeface="Work Sans Bold"/>
                </a:rPr>
                <a:t>PERSONAL PROFILE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11150329" y="4381303"/>
            <a:ext cx="5261266" cy="1505700"/>
            <a:chOff x="0" y="0"/>
            <a:chExt cx="7015022" cy="2007601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7015022" cy="2007601"/>
              <a:chOff x="0" y="0"/>
              <a:chExt cx="1195732" cy="342202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1195732" cy="342202"/>
              </a:xfrm>
              <a:custGeom>
                <a:avLst/>
                <a:gdLst/>
                <a:ahLst/>
                <a:cxnLst/>
                <a:rect l="l" t="t" r="r" b="b"/>
                <a:pathLst>
                  <a:path w="1195732" h="342202">
                    <a:moveTo>
                      <a:pt x="75046" y="0"/>
                    </a:moveTo>
                    <a:lnTo>
                      <a:pt x="1120686" y="0"/>
                    </a:lnTo>
                    <a:cubicBezTo>
                      <a:pt x="1140589" y="0"/>
                      <a:pt x="1159678" y="7907"/>
                      <a:pt x="1173751" y="21981"/>
                    </a:cubicBezTo>
                    <a:cubicBezTo>
                      <a:pt x="1187825" y="36054"/>
                      <a:pt x="1195732" y="55143"/>
                      <a:pt x="1195732" y="75046"/>
                    </a:cubicBezTo>
                    <a:lnTo>
                      <a:pt x="1195732" y="267155"/>
                    </a:lnTo>
                    <a:cubicBezTo>
                      <a:pt x="1195732" y="287059"/>
                      <a:pt x="1187825" y="306147"/>
                      <a:pt x="1173751" y="320221"/>
                    </a:cubicBezTo>
                    <a:cubicBezTo>
                      <a:pt x="1159678" y="334295"/>
                      <a:pt x="1140589" y="342202"/>
                      <a:pt x="1120686" y="342202"/>
                    </a:cubicBezTo>
                    <a:lnTo>
                      <a:pt x="75046" y="342202"/>
                    </a:lnTo>
                    <a:cubicBezTo>
                      <a:pt x="33599" y="342202"/>
                      <a:pt x="0" y="308602"/>
                      <a:pt x="0" y="267155"/>
                    </a:cubicBezTo>
                    <a:lnTo>
                      <a:pt x="0" y="75046"/>
                    </a:lnTo>
                    <a:cubicBezTo>
                      <a:pt x="0" y="55143"/>
                      <a:pt x="7907" y="36054"/>
                      <a:pt x="21981" y="21981"/>
                    </a:cubicBezTo>
                    <a:cubicBezTo>
                      <a:pt x="36054" y="7907"/>
                      <a:pt x="55143" y="0"/>
                      <a:pt x="75046" y="0"/>
                    </a:cubicBez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9525" cap="rnd">
                <a:solidFill>
                  <a:srgbClr val="E3E2DE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s-ES"/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19050"/>
                <a:ext cx="1195732" cy="361252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4270"/>
                  </a:lnSpc>
                </a:pPr>
                <a:endParaRPr/>
              </a:p>
            </p:txBody>
          </p:sp>
        </p:grpSp>
        <p:sp>
          <p:nvSpPr>
            <p:cNvPr id="22" name="TextBox 22"/>
            <p:cNvSpPr txBox="1"/>
            <p:nvPr/>
          </p:nvSpPr>
          <p:spPr>
            <a:xfrm>
              <a:off x="769596" y="407959"/>
              <a:ext cx="5475830" cy="123930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500"/>
                </a:lnSpc>
              </a:pPr>
              <a:r>
                <a:rPr lang="en-US" sz="3500" b="1">
                  <a:solidFill>
                    <a:srgbClr val="E3E2DE"/>
                  </a:solidFill>
                  <a:latin typeface="Work Sans Bold"/>
                  <a:ea typeface="Work Sans Bold"/>
                  <a:cs typeface="Work Sans Bold"/>
                  <a:sym typeface="Work Sans Bold"/>
                </a:rPr>
                <a:t>DIGITAL COMPETENCE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11150329" y="7349828"/>
            <a:ext cx="5261266" cy="1067513"/>
            <a:chOff x="0" y="0"/>
            <a:chExt cx="7015022" cy="1423351"/>
          </a:xfrm>
        </p:grpSpPr>
        <p:grpSp>
          <p:nvGrpSpPr>
            <p:cNvPr id="24" name="Group 24"/>
            <p:cNvGrpSpPr/>
            <p:nvPr/>
          </p:nvGrpSpPr>
          <p:grpSpPr>
            <a:xfrm>
              <a:off x="0" y="0"/>
              <a:ext cx="7015022" cy="1423351"/>
              <a:chOff x="0" y="0"/>
              <a:chExt cx="1195732" cy="242615"/>
            </a:xfrm>
          </p:grpSpPr>
          <p:sp>
            <p:nvSpPr>
              <p:cNvPr id="25" name="Freeform 25"/>
              <p:cNvSpPr/>
              <p:nvPr/>
            </p:nvSpPr>
            <p:spPr>
              <a:xfrm>
                <a:off x="0" y="0"/>
                <a:ext cx="1195732" cy="242615"/>
              </a:xfrm>
              <a:custGeom>
                <a:avLst/>
                <a:gdLst/>
                <a:ahLst/>
                <a:cxnLst/>
                <a:rect l="l" t="t" r="r" b="b"/>
                <a:pathLst>
                  <a:path w="1195732" h="242615">
                    <a:moveTo>
                      <a:pt x="75046" y="0"/>
                    </a:moveTo>
                    <a:lnTo>
                      <a:pt x="1120686" y="0"/>
                    </a:lnTo>
                    <a:cubicBezTo>
                      <a:pt x="1140589" y="0"/>
                      <a:pt x="1159678" y="7907"/>
                      <a:pt x="1173751" y="21981"/>
                    </a:cubicBezTo>
                    <a:cubicBezTo>
                      <a:pt x="1187825" y="36054"/>
                      <a:pt x="1195732" y="55143"/>
                      <a:pt x="1195732" y="75046"/>
                    </a:cubicBezTo>
                    <a:lnTo>
                      <a:pt x="1195732" y="167568"/>
                    </a:lnTo>
                    <a:cubicBezTo>
                      <a:pt x="1195732" y="209015"/>
                      <a:pt x="1162133" y="242615"/>
                      <a:pt x="1120686" y="242615"/>
                    </a:cubicBezTo>
                    <a:lnTo>
                      <a:pt x="75046" y="242615"/>
                    </a:lnTo>
                    <a:cubicBezTo>
                      <a:pt x="33599" y="242615"/>
                      <a:pt x="0" y="209015"/>
                      <a:pt x="0" y="167568"/>
                    </a:cubicBezTo>
                    <a:lnTo>
                      <a:pt x="0" y="75046"/>
                    </a:lnTo>
                    <a:cubicBezTo>
                      <a:pt x="0" y="55143"/>
                      <a:pt x="7907" y="36054"/>
                      <a:pt x="21981" y="21981"/>
                    </a:cubicBezTo>
                    <a:cubicBezTo>
                      <a:pt x="36054" y="7907"/>
                      <a:pt x="55143" y="0"/>
                      <a:pt x="75046" y="0"/>
                    </a:cubicBez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9525" cap="rnd">
                <a:solidFill>
                  <a:srgbClr val="E3E2DE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s-ES"/>
              </a:p>
            </p:txBody>
          </p:sp>
          <p:sp>
            <p:nvSpPr>
              <p:cNvPr id="26" name="TextBox 26"/>
              <p:cNvSpPr txBox="1"/>
              <p:nvPr/>
            </p:nvSpPr>
            <p:spPr>
              <a:xfrm>
                <a:off x="0" y="-19050"/>
                <a:ext cx="1195732" cy="26166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4270"/>
                  </a:lnSpc>
                </a:pPr>
                <a:endParaRPr/>
              </a:p>
            </p:txBody>
          </p:sp>
        </p:grpSp>
        <p:sp>
          <p:nvSpPr>
            <p:cNvPr id="27" name="TextBox 27"/>
            <p:cNvSpPr txBox="1"/>
            <p:nvPr/>
          </p:nvSpPr>
          <p:spPr>
            <a:xfrm>
              <a:off x="769596" y="407934"/>
              <a:ext cx="5475830" cy="65510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500"/>
                </a:lnSpc>
              </a:pPr>
              <a:r>
                <a:rPr lang="en-US" sz="3500" b="1">
                  <a:solidFill>
                    <a:srgbClr val="E3E2DE"/>
                  </a:solidFill>
                  <a:latin typeface="Work Sans Bold"/>
                  <a:ea typeface="Work Sans Bold"/>
                  <a:cs typeface="Work Sans Bold"/>
                  <a:sym typeface="Work Sans Bold"/>
                </a:rPr>
                <a:t>CONCLUSION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11150329" y="1850947"/>
            <a:ext cx="5261266" cy="1067550"/>
            <a:chOff x="0" y="0"/>
            <a:chExt cx="7015022" cy="1423401"/>
          </a:xfrm>
        </p:grpSpPr>
        <p:grpSp>
          <p:nvGrpSpPr>
            <p:cNvPr id="29" name="Group 29"/>
            <p:cNvGrpSpPr/>
            <p:nvPr/>
          </p:nvGrpSpPr>
          <p:grpSpPr>
            <a:xfrm>
              <a:off x="0" y="0"/>
              <a:ext cx="7015022" cy="1423401"/>
              <a:chOff x="0" y="0"/>
              <a:chExt cx="1195732" cy="242623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1195732" cy="242623"/>
              </a:xfrm>
              <a:custGeom>
                <a:avLst/>
                <a:gdLst/>
                <a:ahLst/>
                <a:cxnLst/>
                <a:rect l="l" t="t" r="r" b="b"/>
                <a:pathLst>
                  <a:path w="1195732" h="242623">
                    <a:moveTo>
                      <a:pt x="75046" y="0"/>
                    </a:moveTo>
                    <a:lnTo>
                      <a:pt x="1120686" y="0"/>
                    </a:lnTo>
                    <a:cubicBezTo>
                      <a:pt x="1140589" y="0"/>
                      <a:pt x="1159678" y="7907"/>
                      <a:pt x="1173751" y="21981"/>
                    </a:cubicBezTo>
                    <a:cubicBezTo>
                      <a:pt x="1187825" y="36054"/>
                      <a:pt x="1195732" y="55143"/>
                      <a:pt x="1195732" y="75046"/>
                    </a:cubicBezTo>
                    <a:lnTo>
                      <a:pt x="1195732" y="167577"/>
                    </a:lnTo>
                    <a:cubicBezTo>
                      <a:pt x="1195732" y="209024"/>
                      <a:pt x="1162133" y="242623"/>
                      <a:pt x="1120686" y="242623"/>
                    </a:cubicBezTo>
                    <a:lnTo>
                      <a:pt x="75046" y="242623"/>
                    </a:lnTo>
                    <a:cubicBezTo>
                      <a:pt x="55143" y="242623"/>
                      <a:pt x="36054" y="234716"/>
                      <a:pt x="21981" y="220642"/>
                    </a:cubicBezTo>
                    <a:cubicBezTo>
                      <a:pt x="7907" y="206569"/>
                      <a:pt x="0" y="187480"/>
                      <a:pt x="0" y="167577"/>
                    </a:cubicBezTo>
                    <a:lnTo>
                      <a:pt x="0" y="75046"/>
                    </a:lnTo>
                    <a:cubicBezTo>
                      <a:pt x="0" y="55143"/>
                      <a:pt x="7907" y="36054"/>
                      <a:pt x="21981" y="21981"/>
                    </a:cubicBezTo>
                    <a:cubicBezTo>
                      <a:pt x="36054" y="7907"/>
                      <a:pt x="55143" y="0"/>
                      <a:pt x="75046" y="0"/>
                    </a:cubicBez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9525" cap="rnd">
                <a:solidFill>
                  <a:srgbClr val="E3E2DE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s-ES"/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0" y="-19050"/>
                <a:ext cx="1195732" cy="26167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4270"/>
                  </a:lnSpc>
                </a:pPr>
                <a:endParaRPr/>
              </a:p>
            </p:txBody>
          </p:sp>
        </p:grpSp>
        <p:sp>
          <p:nvSpPr>
            <p:cNvPr id="32" name="TextBox 32"/>
            <p:cNvSpPr txBox="1"/>
            <p:nvPr/>
          </p:nvSpPr>
          <p:spPr>
            <a:xfrm>
              <a:off x="351542" y="407959"/>
              <a:ext cx="6311939" cy="65510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500"/>
                </a:lnSpc>
              </a:pPr>
              <a:r>
                <a:rPr lang="en-US" sz="3500" b="1">
                  <a:solidFill>
                    <a:srgbClr val="E3E2DE"/>
                  </a:solidFill>
                  <a:latin typeface="Work Sans Bold"/>
                  <a:ea typeface="Work Sans Bold"/>
                  <a:cs typeface="Work Sans Bold"/>
                  <a:sym typeface="Work Sans Bold"/>
                </a:rPr>
                <a:t>COMMUNICATION</a:t>
              </a:r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351A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3110344" y="566738"/>
            <a:ext cx="4701406" cy="4765059"/>
            <a:chOff x="0" y="0"/>
            <a:chExt cx="16972913" cy="1720271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6972913" cy="17202713"/>
            </a:xfrm>
            <a:custGeom>
              <a:avLst/>
              <a:gdLst/>
              <a:ahLst/>
              <a:cxnLst/>
              <a:rect l="l" t="t" r="r" b="b"/>
              <a:pathLst>
                <a:path w="16972913" h="17202713">
                  <a:moveTo>
                    <a:pt x="8486449" y="0"/>
                  </a:moveTo>
                  <a:lnTo>
                    <a:pt x="8486466" y="0"/>
                  </a:lnTo>
                  <a:cubicBezTo>
                    <a:pt x="13173402" y="1"/>
                    <a:pt x="16972913" y="3850956"/>
                    <a:pt x="16972913" y="8601349"/>
                  </a:cubicBezTo>
                  <a:lnTo>
                    <a:pt x="16972913" y="17202713"/>
                  </a:lnTo>
                  <a:lnTo>
                    <a:pt x="0" y="17202713"/>
                  </a:lnTo>
                  <a:lnTo>
                    <a:pt x="0" y="8601349"/>
                  </a:lnTo>
                  <a:cubicBezTo>
                    <a:pt x="0" y="3850955"/>
                    <a:pt x="3799513" y="0"/>
                    <a:pt x="8486449" y="0"/>
                  </a:cubicBezTo>
                  <a:close/>
                </a:path>
              </a:pathLst>
            </a:custGeom>
            <a:blipFill>
              <a:blip r:embed="rId2"/>
              <a:stretch>
                <a:fillRect t="-4585" b="-4585"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sp>
        <p:nvSpPr>
          <p:cNvPr id="4" name="Freeform 4"/>
          <p:cNvSpPr/>
          <p:nvPr/>
        </p:nvSpPr>
        <p:spPr>
          <a:xfrm>
            <a:off x="758481" y="2613063"/>
            <a:ext cx="8091558" cy="1953195"/>
          </a:xfrm>
          <a:custGeom>
            <a:avLst/>
            <a:gdLst/>
            <a:ahLst/>
            <a:cxnLst/>
            <a:rect l="l" t="t" r="r" b="b"/>
            <a:pathLst>
              <a:path w="8091558" h="1953195">
                <a:moveTo>
                  <a:pt x="0" y="0"/>
                </a:moveTo>
                <a:lnTo>
                  <a:pt x="8091558" y="0"/>
                </a:lnTo>
                <a:lnTo>
                  <a:pt x="8091558" y="1953195"/>
                </a:lnTo>
                <a:lnTo>
                  <a:pt x="0" y="195319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5" name="Freeform 5"/>
          <p:cNvSpPr/>
          <p:nvPr/>
        </p:nvSpPr>
        <p:spPr>
          <a:xfrm>
            <a:off x="327696" y="4841276"/>
            <a:ext cx="12467322" cy="3009446"/>
          </a:xfrm>
          <a:custGeom>
            <a:avLst/>
            <a:gdLst/>
            <a:ahLst/>
            <a:cxnLst/>
            <a:rect l="l" t="t" r="r" b="b"/>
            <a:pathLst>
              <a:path w="12467322" h="3009446">
                <a:moveTo>
                  <a:pt x="0" y="0"/>
                </a:moveTo>
                <a:lnTo>
                  <a:pt x="12467323" y="0"/>
                </a:lnTo>
                <a:lnTo>
                  <a:pt x="12467323" y="3009446"/>
                </a:lnTo>
                <a:lnTo>
                  <a:pt x="0" y="300944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6" name="Freeform 6"/>
          <p:cNvSpPr/>
          <p:nvPr/>
        </p:nvSpPr>
        <p:spPr>
          <a:xfrm>
            <a:off x="5970778" y="8027329"/>
            <a:ext cx="8160816" cy="1969913"/>
          </a:xfrm>
          <a:custGeom>
            <a:avLst/>
            <a:gdLst/>
            <a:ahLst/>
            <a:cxnLst/>
            <a:rect l="l" t="t" r="r" b="b"/>
            <a:pathLst>
              <a:path w="8160816" h="1969913">
                <a:moveTo>
                  <a:pt x="0" y="0"/>
                </a:moveTo>
                <a:lnTo>
                  <a:pt x="8160816" y="0"/>
                </a:lnTo>
                <a:lnTo>
                  <a:pt x="8160816" y="1969912"/>
                </a:lnTo>
                <a:lnTo>
                  <a:pt x="0" y="196991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7" name="TextBox 7"/>
          <p:cNvSpPr txBox="1"/>
          <p:nvPr/>
        </p:nvSpPr>
        <p:spPr>
          <a:xfrm>
            <a:off x="327696" y="238125"/>
            <a:ext cx="10663994" cy="17976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3400"/>
              </a:lnSpc>
            </a:pPr>
            <a:r>
              <a:rPr lang="en-US" sz="13400" b="1" spc="-737">
                <a:solidFill>
                  <a:srgbClr val="E3E2DE"/>
                </a:solidFill>
                <a:latin typeface="Aileron Heavy"/>
                <a:ea typeface="Aileron Heavy"/>
                <a:cs typeface="Aileron Heavy"/>
                <a:sym typeface="Aileron Heavy"/>
              </a:rPr>
              <a:t>Introduction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28700" y="2771798"/>
            <a:ext cx="8465832" cy="1323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l">
              <a:lnSpc>
                <a:spcPts val="3477"/>
              </a:lnSpc>
            </a:pPr>
            <a:r>
              <a:rPr lang="en-US" sz="2898" b="1">
                <a:solidFill>
                  <a:srgbClr val="1A283F"/>
                </a:solidFill>
                <a:latin typeface="Work Sans Bold"/>
                <a:ea typeface="Work Sans Bold"/>
                <a:cs typeface="Work Sans Bold"/>
                <a:sym typeface="Work Sans Bold"/>
              </a:rPr>
              <a:t>Presentation Aim</a:t>
            </a:r>
            <a:r>
              <a:rPr lang="en-US" sz="2898">
                <a:solidFill>
                  <a:srgbClr val="1A283F"/>
                </a:solidFill>
                <a:latin typeface="Work Sans"/>
                <a:ea typeface="Work Sans"/>
                <a:cs typeface="Work Sans"/>
                <a:sym typeface="Work Sans"/>
              </a:rPr>
              <a:t>: to identify the core att</a:t>
            </a:r>
            <a:r>
              <a:rPr lang="en-US" sz="2898" u="none" strike="noStrike">
                <a:solidFill>
                  <a:srgbClr val="1A283F"/>
                </a:solidFill>
                <a:latin typeface="Work Sans"/>
                <a:ea typeface="Work Sans"/>
                <a:cs typeface="Work Sans"/>
                <a:sym typeface="Work Sans"/>
              </a:rPr>
              <a:t>ributes required for success in the international hotel industry.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58481" y="5133975"/>
            <a:ext cx="11252454" cy="3076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77"/>
              </a:lnSpc>
            </a:pPr>
            <a:r>
              <a:rPr lang="en-US" sz="2898" b="1">
                <a:solidFill>
                  <a:srgbClr val="1A283F"/>
                </a:solidFill>
                <a:latin typeface="Work Sans Bold"/>
                <a:ea typeface="Work Sans Bold"/>
                <a:cs typeface="Work Sans Bold"/>
                <a:sym typeface="Work Sans Bold"/>
              </a:rPr>
              <a:t>Key Themes:</a:t>
            </a:r>
          </a:p>
          <a:p>
            <a:pPr marL="625712" lvl="1" indent="-312856" algn="l">
              <a:lnSpc>
                <a:spcPts val="3477"/>
              </a:lnSpc>
              <a:buFont typeface="Arial"/>
              <a:buChar char="•"/>
            </a:pPr>
            <a:r>
              <a:rPr lang="en-US" sz="2898" b="1">
                <a:solidFill>
                  <a:srgbClr val="1A283F"/>
                </a:solidFill>
                <a:latin typeface="Work Sans Bold"/>
                <a:ea typeface="Work Sans Bold"/>
                <a:cs typeface="Work Sans Bold"/>
                <a:sym typeface="Work Sans Bold"/>
              </a:rPr>
              <a:t>People Skills: </a:t>
            </a:r>
            <a:r>
              <a:rPr lang="en-US" sz="2898">
                <a:solidFill>
                  <a:srgbClr val="1A283F"/>
                </a:solidFill>
                <a:latin typeface="Work Sans"/>
                <a:ea typeface="Work Sans"/>
                <a:cs typeface="Work Sans"/>
                <a:sym typeface="Work Sans"/>
              </a:rPr>
              <a:t>communication, empathy, and teamwork.</a:t>
            </a:r>
          </a:p>
          <a:p>
            <a:pPr marL="625712" lvl="1" indent="-312856" algn="l">
              <a:lnSpc>
                <a:spcPts val="3477"/>
              </a:lnSpc>
              <a:buFont typeface="Arial"/>
              <a:buChar char="•"/>
            </a:pPr>
            <a:r>
              <a:rPr lang="en-US" sz="2898" b="1">
                <a:solidFill>
                  <a:srgbClr val="1A283F"/>
                </a:solidFill>
                <a:latin typeface="Work Sans Bold"/>
                <a:ea typeface="Work Sans Bold"/>
                <a:cs typeface="Work Sans Bold"/>
                <a:sym typeface="Work Sans Bold"/>
              </a:rPr>
              <a:t>Self-Management: </a:t>
            </a:r>
            <a:r>
              <a:rPr lang="en-US" sz="2898">
                <a:solidFill>
                  <a:srgbClr val="1A283F"/>
                </a:solidFill>
                <a:latin typeface="Work Sans"/>
                <a:ea typeface="Work Sans"/>
                <a:cs typeface="Work Sans"/>
                <a:sym typeface="Work Sans"/>
              </a:rPr>
              <a:t>time ma</a:t>
            </a:r>
            <a:r>
              <a:rPr lang="en-US" sz="2898" u="none" strike="noStrike">
                <a:solidFill>
                  <a:srgbClr val="1A283F"/>
                </a:solidFill>
                <a:latin typeface="Work Sans"/>
                <a:ea typeface="Work Sans"/>
                <a:cs typeface="Work Sans"/>
                <a:sym typeface="Work Sans"/>
              </a:rPr>
              <a:t>nagement and adaptability.</a:t>
            </a:r>
          </a:p>
          <a:p>
            <a:pPr marL="625712" lvl="1" indent="-312856" algn="l">
              <a:lnSpc>
                <a:spcPts val="3477"/>
              </a:lnSpc>
              <a:buFont typeface="Arial"/>
              <a:buChar char="•"/>
            </a:pPr>
            <a:r>
              <a:rPr lang="en-US" sz="2898" b="1" u="none" strike="noStrike">
                <a:solidFill>
                  <a:srgbClr val="1A283F"/>
                </a:solidFill>
                <a:latin typeface="Work Sans Bold"/>
                <a:ea typeface="Work Sans Bold"/>
                <a:cs typeface="Work Sans Bold"/>
                <a:sym typeface="Work Sans Bold"/>
              </a:rPr>
              <a:t>Digital Proficiency: </a:t>
            </a:r>
            <a:r>
              <a:rPr lang="en-US" sz="2898" u="none" strike="noStrike">
                <a:solidFill>
                  <a:srgbClr val="1A283F"/>
                </a:solidFill>
                <a:latin typeface="Work Sans"/>
                <a:ea typeface="Work Sans"/>
                <a:cs typeface="Work Sans"/>
                <a:sym typeface="Work Sans"/>
              </a:rPr>
              <a:t>using technology to improve efficiency.</a:t>
            </a:r>
          </a:p>
          <a:p>
            <a:pPr algn="l">
              <a:lnSpc>
                <a:spcPts val="3477"/>
              </a:lnSpc>
            </a:pPr>
            <a:endParaRPr lang="en-US" sz="2898" u="none" strike="noStrike">
              <a:solidFill>
                <a:srgbClr val="1A283F"/>
              </a:solidFill>
              <a:latin typeface="Work Sans"/>
              <a:ea typeface="Work Sans"/>
              <a:cs typeface="Work Sans"/>
              <a:sym typeface="Work Sans"/>
            </a:endParaRPr>
          </a:p>
          <a:p>
            <a:pPr algn="just">
              <a:lnSpc>
                <a:spcPts val="3477"/>
              </a:lnSpc>
            </a:pPr>
            <a:endParaRPr lang="en-US" sz="2898" u="none" strike="noStrike">
              <a:solidFill>
                <a:srgbClr val="1A283F"/>
              </a:solidFill>
              <a:latin typeface="Work Sans"/>
              <a:ea typeface="Work Sans"/>
              <a:cs typeface="Work Sans"/>
              <a:sym typeface="Work Sans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384708" y="8340076"/>
            <a:ext cx="7332957" cy="13335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56"/>
              </a:lnSpc>
            </a:pPr>
            <a:r>
              <a:rPr lang="en-US" sz="2880" b="1">
                <a:solidFill>
                  <a:srgbClr val="1A283F"/>
                </a:solidFill>
                <a:latin typeface="Work Sans Bold"/>
                <a:ea typeface="Work Sans Bold"/>
                <a:cs typeface="Work Sans Bold"/>
                <a:sym typeface="Work Sans Bold"/>
              </a:rPr>
              <a:t>The Goal:</a:t>
            </a:r>
            <a:r>
              <a:rPr lang="en-US" sz="2880">
                <a:solidFill>
                  <a:srgbClr val="1A283F"/>
                </a:solidFill>
                <a:latin typeface="Work Sans"/>
                <a:ea typeface="Work Sans"/>
                <a:cs typeface="Work Sans"/>
                <a:sym typeface="Work Sans"/>
              </a:rPr>
              <a:t> linking these skills to guest sati</a:t>
            </a:r>
            <a:r>
              <a:rPr lang="en-US" sz="2880" u="none" strike="noStrike">
                <a:solidFill>
                  <a:srgbClr val="1A283F"/>
                </a:solidFill>
                <a:latin typeface="Work Sans"/>
                <a:ea typeface="Work Sans"/>
                <a:cs typeface="Work Sans"/>
                <a:sym typeface="Work Sans"/>
              </a:rPr>
              <a:t>sfaction and professional excellence</a:t>
            </a:r>
          </a:p>
          <a:p>
            <a:pPr algn="just">
              <a:lnSpc>
                <a:spcPts val="3456"/>
              </a:lnSpc>
            </a:pPr>
            <a:endParaRPr lang="en-US" sz="2880" u="none" strike="noStrike">
              <a:solidFill>
                <a:srgbClr val="1A283F"/>
              </a:solidFill>
              <a:latin typeface="Work Sans"/>
              <a:ea typeface="Work Sans"/>
              <a:cs typeface="Work Sans"/>
              <a:sym typeface="Work Sans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3E2D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152518" y="3322996"/>
            <a:ext cx="4876851" cy="6964004"/>
            <a:chOff x="0" y="0"/>
            <a:chExt cx="12749938" cy="1820654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2749938" cy="18206546"/>
            </a:xfrm>
            <a:custGeom>
              <a:avLst/>
              <a:gdLst/>
              <a:ahLst/>
              <a:cxnLst/>
              <a:rect l="l" t="t" r="r" b="b"/>
              <a:pathLst>
                <a:path w="12749938" h="18206546">
                  <a:moveTo>
                    <a:pt x="11693193" y="2003457"/>
                  </a:moveTo>
                  <a:lnTo>
                    <a:pt x="11509478" y="2003457"/>
                  </a:lnTo>
                  <a:lnTo>
                    <a:pt x="11509478" y="1798001"/>
                  </a:lnTo>
                  <a:cubicBezTo>
                    <a:pt x="11509478" y="1321141"/>
                    <a:pt x="11376821" y="863812"/>
                    <a:pt x="11140687" y="526621"/>
                  </a:cubicBezTo>
                  <a:cubicBezTo>
                    <a:pt x="10904555" y="189430"/>
                    <a:pt x="10584290" y="-1"/>
                    <a:pt x="10250347" y="0"/>
                  </a:cubicBezTo>
                  <a:lnTo>
                    <a:pt x="2499590" y="0"/>
                  </a:lnTo>
                  <a:cubicBezTo>
                    <a:pt x="2165648" y="0"/>
                    <a:pt x="1845383" y="189431"/>
                    <a:pt x="1609250" y="526622"/>
                  </a:cubicBezTo>
                  <a:cubicBezTo>
                    <a:pt x="1373117" y="863812"/>
                    <a:pt x="1240459" y="1321141"/>
                    <a:pt x="1240459" y="1798001"/>
                  </a:cubicBezTo>
                  <a:lnTo>
                    <a:pt x="1240459" y="2003457"/>
                  </a:lnTo>
                  <a:lnTo>
                    <a:pt x="1056744" y="2003457"/>
                  </a:lnTo>
                  <a:cubicBezTo>
                    <a:pt x="776478" y="2003457"/>
                    <a:pt x="507691" y="2162440"/>
                    <a:pt x="309513" y="2445433"/>
                  </a:cubicBezTo>
                  <a:cubicBezTo>
                    <a:pt x="111335" y="2728426"/>
                    <a:pt x="0" y="3112247"/>
                    <a:pt x="0" y="3512459"/>
                  </a:cubicBezTo>
                  <a:lnTo>
                    <a:pt x="0" y="14694088"/>
                  </a:lnTo>
                  <a:cubicBezTo>
                    <a:pt x="0" y="15094299"/>
                    <a:pt x="111335" y="15478120"/>
                    <a:pt x="309513" y="15761112"/>
                  </a:cubicBezTo>
                  <a:cubicBezTo>
                    <a:pt x="507691" y="16044104"/>
                    <a:pt x="776478" y="16203089"/>
                    <a:pt x="1056744" y="16203087"/>
                  </a:cubicBezTo>
                  <a:lnTo>
                    <a:pt x="1240459" y="16203087"/>
                  </a:lnTo>
                  <a:lnTo>
                    <a:pt x="1240459" y="16408544"/>
                  </a:lnTo>
                  <a:cubicBezTo>
                    <a:pt x="1240460" y="17401553"/>
                    <a:pt x="1804192" y="18206546"/>
                    <a:pt x="2499590" y="18206546"/>
                  </a:cubicBezTo>
                  <a:lnTo>
                    <a:pt x="10250347" y="18206546"/>
                  </a:lnTo>
                  <a:cubicBezTo>
                    <a:pt x="10584290" y="18206546"/>
                    <a:pt x="10904555" y="18017114"/>
                    <a:pt x="11140687" y="17679925"/>
                  </a:cubicBezTo>
                  <a:cubicBezTo>
                    <a:pt x="11376820" y="17342734"/>
                    <a:pt x="11509478" y="16885405"/>
                    <a:pt x="11509478" y="16408544"/>
                  </a:cubicBezTo>
                  <a:lnTo>
                    <a:pt x="11509478" y="16203087"/>
                  </a:lnTo>
                  <a:lnTo>
                    <a:pt x="11693193" y="16203087"/>
                  </a:lnTo>
                  <a:cubicBezTo>
                    <a:pt x="11973460" y="16203087"/>
                    <a:pt x="12242247" y="16044104"/>
                    <a:pt x="12440425" y="15761111"/>
                  </a:cubicBezTo>
                  <a:cubicBezTo>
                    <a:pt x="12638602" y="15478120"/>
                    <a:pt x="12749938" y="15094299"/>
                    <a:pt x="12749938" y="14694088"/>
                  </a:cubicBezTo>
                  <a:lnTo>
                    <a:pt x="12749938" y="3512459"/>
                  </a:lnTo>
                  <a:cubicBezTo>
                    <a:pt x="12749938" y="3112247"/>
                    <a:pt x="12638602" y="2728426"/>
                    <a:pt x="12440425" y="2445433"/>
                  </a:cubicBezTo>
                  <a:cubicBezTo>
                    <a:pt x="12242247" y="2162441"/>
                    <a:pt x="11973460" y="2003457"/>
                    <a:pt x="11693193" y="2003457"/>
                  </a:cubicBezTo>
                  <a:close/>
                </a:path>
              </a:pathLst>
            </a:custGeom>
            <a:blipFill>
              <a:blip r:embed="rId2"/>
              <a:stretch>
                <a:fillRect l="-59633" r="-59633"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275667" y="3322996"/>
            <a:ext cx="4876851" cy="6964004"/>
            <a:chOff x="0" y="0"/>
            <a:chExt cx="12749938" cy="18206546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2749938" cy="18206546"/>
            </a:xfrm>
            <a:custGeom>
              <a:avLst/>
              <a:gdLst/>
              <a:ahLst/>
              <a:cxnLst/>
              <a:rect l="l" t="t" r="r" b="b"/>
              <a:pathLst>
                <a:path w="12749938" h="18206546">
                  <a:moveTo>
                    <a:pt x="11693193" y="2003457"/>
                  </a:moveTo>
                  <a:lnTo>
                    <a:pt x="11509478" y="2003457"/>
                  </a:lnTo>
                  <a:lnTo>
                    <a:pt x="11509478" y="1798001"/>
                  </a:lnTo>
                  <a:cubicBezTo>
                    <a:pt x="11509478" y="1321141"/>
                    <a:pt x="11376821" y="863812"/>
                    <a:pt x="11140687" y="526621"/>
                  </a:cubicBezTo>
                  <a:cubicBezTo>
                    <a:pt x="10904555" y="189430"/>
                    <a:pt x="10584290" y="-1"/>
                    <a:pt x="10250347" y="0"/>
                  </a:cubicBezTo>
                  <a:lnTo>
                    <a:pt x="2499590" y="0"/>
                  </a:lnTo>
                  <a:cubicBezTo>
                    <a:pt x="2165648" y="0"/>
                    <a:pt x="1845383" y="189431"/>
                    <a:pt x="1609250" y="526622"/>
                  </a:cubicBezTo>
                  <a:cubicBezTo>
                    <a:pt x="1373117" y="863812"/>
                    <a:pt x="1240459" y="1321141"/>
                    <a:pt x="1240459" y="1798001"/>
                  </a:cubicBezTo>
                  <a:lnTo>
                    <a:pt x="1240459" y="2003457"/>
                  </a:lnTo>
                  <a:lnTo>
                    <a:pt x="1056744" y="2003457"/>
                  </a:lnTo>
                  <a:cubicBezTo>
                    <a:pt x="776478" y="2003457"/>
                    <a:pt x="507691" y="2162440"/>
                    <a:pt x="309513" y="2445433"/>
                  </a:cubicBezTo>
                  <a:cubicBezTo>
                    <a:pt x="111335" y="2728426"/>
                    <a:pt x="0" y="3112247"/>
                    <a:pt x="0" y="3512459"/>
                  </a:cubicBezTo>
                  <a:lnTo>
                    <a:pt x="0" y="14694088"/>
                  </a:lnTo>
                  <a:cubicBezTo>
                    <a:pt x="0" y="15094299"/>
                    <a:pt x="111335" y="15478120"/>
                    <a:pt x="309513" y="15761112"/>
                  </a:cubicBezTo>
                  <a:cubicBezTo>
                    <a:pt x="507691" y="16044104"/>
                    <a:pt x="776478" y="16203089"/>
                    <a:pt x="1056744" y="16203087"/>
                  </a:cubicBezTo>
                  <a:lnTo>
                    <a:pt x="1240459" y="16203087"/>
                  </a:lnTo>
                  <a:lnTo>
                    <a:pt x="1240459" y="16408544"/>
                  </a:lnTo>
                  <a:cubicBezTo>
                    <a:pt x="1240460" y="17401553"/>
                    <a:pt x="1804192" y="18206546"/>
                    <a:pt x="2499590" y="18206546"/>
                  </a:cubicBezTo>
                  <a:lnTo>
                    <a:pt x="10250347" y="18206546"/>
                  </a:lnTo>
                  <a:cubicBezTo>
                    <a:pt x="10584290" y="18206546"/>
                    <a:pt x="10904555" y="18017114"/>
                    <a:pt x="11140687" y="17679925"/>
                  </a:cubicBezTo>
                  <a:cubicBezTo>
                    <a:pt x="11376820" y="17342734"/>
                    <a:pt x="11509478" y="16885405"/>
                    <a:pt x="11509478" y="16408544"/>
                  </a:cubicBezTo>
                  <a:lnTo>
                    <a:pt x="11509478" y="16203087"/>
                  </a:lnTo>
                  <a:lnTo>
                    <a:pt x="11693193" y="16203087"/>
                  </a:lnTo>
                  <a:cubicBezTo>
                    <a:pt x="11973460" y="16203087"/>
                    <a:pt x="12242247" y="16044104"/>
                    <a:pt x="12440425" y="15761111"/>
                  </a:cubicBezTo>
                  <a:cubicBezTo>
                    <a:pt x="12638602" y="15478120"/>
                    <a:pt x="12749938" y="15094299"/>
                    <a:pt x="12749938" y="14694088"/>
                  </a:cubicBezTo>
                  <a:lnTo>
                    <a:pt x="12749938" y="3512459"/>
                  </a:lnTo>
                  <a:cubicBezTo>
                    <a:pt x="12749938" y="3112247"/>
                    <a:pt x="12638602" y="2728426"/>
                    <a:pt x="12440425" y="2445433"/>
                  </a:cubicBezTo>
                  <a:cubicBezTo>
                    <a:pt x="12242247" y="2162441"/>
                    <a:pt x="11973460" y="2003457"/>
                    <a:pt x="11693193" y="2003457"/>
                  </a:cubicBezTo>
                  <a:close/>
                </a:path>
              </a:pathLst>
            </a:custGeom>
            <a:blipFill>
              <a:blip r:embed="rId3"/>
              <a:stretch>
                <a:fillRect l="-57164" r="-57164"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476250" y="190500"/>
            <a:ext cx="16571931" cy="28270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801"/>
              </a:lnSpc>
            </a:pPr>
            <a:r>
              <a:rPr lang="en-US" sz="10801" b="1" spc="-594">
                <a:solidFill>
                  <a:srgbClr val="1351AA"/>
                </a:solidFill>
                <a:latin typeface="Aileron Heavy"/>
                <a:ea typeface="Aileron Heavy"/>
                <a:cs typeface="Aileron Heavy"/>
                <a:sym typeface="Aileron Heavy"/>
              </a:rPr>
              <a:t>Communication and </a:t>
            </a:r>
          </a:p>
          <a:p>
            <a:pPr algn="l">
              <a:lnSpc>
                <a:spcPts val="10801"/>
              </a:lnSpc>
            </a:pPr>
            <a:r>
              <a:rPr lang="en-US" sz="10801" b="1" spc="-594">
                <a:solidFill>
                  <a:srgbClr val="1351AA"/>
                </a:solidFill>
                <a:latin typeface="Aileron Heavy"/>
                <a:ea typeface="Aileron Heavy"/>
                <a:cs typeface="Aileron Heavy"/>
                <a:sym typeface="Aileron Heavy"/>
              </a:rPr>
              <a:t>Guest Satisfaction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401881" y="3875971"/>
            <a:ext cx="7409869" cy="6048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87551" lvl="1" indent="-393776" algn="l">
              <a:lnSpc>
                <a:spcPts val="4377"/>
              </a:lnSpc>
              <a:spcBef>
                <a:spcPct val="0"/>
              </a:spcBef>
              <a:buFont typeface="Arial"/>
              <a:buChar char="•"/>
            </a:pPr>
            <a:r>
              <a:rPr lang="en-US" sz="3647" b="1" u="none" strike="noStrike">
                <a:solidFill>
                  <a:srgbClr val="1351AA"/>
                </a:solidFill>
                <a:latin typeface="Work Sans Bold"/>
                <a:ea typeface="Work Sans Bold"/>
                <a:cs typeface="Work Sans Bold"/>
                <a:sym typeface="Work Sans Bold"/>
              </a:rPr>
              <a:t>The heart of hospitality: </a:t>
            </a:r>
            <a:r>
              <a:rPr lang="en-US" sz="3647" i="1" u="none" strike="noStrike">
                <a:solidFill>
                  <a:srgbClr val="1351AA"/>
                </a:solidFill>
                <a:latin typeface="Work Sans Italics"/>
                <a:ea typeface="Work Sans Italics"/>
                <a:cs typeface="Work Sans Italics"/>
                <a:sym typeface="Work Sans Italics"/>
              </a:rPr>
              <a:t>Communication</a:t>
            </a:r>
          </a:p>
          <a:p>
            <a:pPr marL="787551" lvl="1" indent="-393776" algn="l">
              <a:lnSpc>
                <a:spcPts val="4377"/>
              </a:lnSpc>
              <a:spcBef>
                <a:spcPct val="0"/>
              </a:spcBef>
              <a:buFont typeface="Arial"/>
              <a:buChar char="•"/>
            </a:pPr>
            <a:r>
              <a:rPr lang="en-US" sz="3647" b="1" u="none" strike="noStrike">
                <a:solidFill>
                  <a:srgbClr val="1351AA"/>
                </a:solidFill>
                <a:latin typeface="Work Sans Bold"/>
                <a:ea typeface="Work Sans Bold"/>
                <a:cs typeface="Work Sans Bold"/>
                <a:sym typeface="Work Sans Bold"/>
              </a:rPr>
              <a:t>Key Skills: </a:t>
            </a:r>
            <a:r>
              <a:rPr lang="en-US" sz="3647" i="1" u="none" strike="noStrike">
                <a:solidFill>
                  <a:srgbClr val="1351AA"/>
                </a:solidFill>
                <a:latin typeface="Work Sans Italics"/>
                <a:ea typeface="Work Sans Italics"/>
                <a:cs typeface="Work Sans Italics"/>
                <a:sym typeface="Work Sans Italics"/>
              </a:rPr>
              <a:t>active listening and empathy.</a:t>
            </a:r>
          </a:p>
          <a:p>
            <a:pPr marL="787551" lvl="1" indent="-393776" algn="l">
              <a:lnSpc>
                <a:spcPts val="4377"/>
              </a:lnSpc>
              <a:spcBef>
                <a:spcPct val="0"/>
              </a:spcBef>
              <a:buFont typeface="Arial"/>
              <a:buChar char="•"/>
            </a:pPr>
            <a:r>
              <a:rPr lang="en-US" sz="3647" b="1" u="none" strike="noStrike">
                <a:solidFill>
                  <a:srgbClr val="1351AA"/>
                </a:solidFill>
                <a:latin typeface="Work Sans Bold"/>
                <a:ea typeface="Work Sans Bold"/>
                <a:cs typeface="Work Sans Bold"/>
                <a:sym typeface="Work Sans Bold"/>
              </a:rPr>
              <a:t>Verbal &amp; non-verbal: </a:t>
            </a:r>
            <a:r>
              <a:rPr lang="en-US" sz="3647" i="1" u="none" strike="noStrike">
                <a:solidFill>
                  <a:srgbClr val="1351AA"/>
                </a:solidFill>
                <a:latin typeface="Work Sans Italics"/>
                <a:ea typeface="Work Sans Italics"/>
                <a:cs typeface="Work Sans Italics"/>
                <a:sym typeface="Work Sans Italics"/>
              </a:rPr>
              <a:t>creating a positive guest experience.</a:t>
            </a:r>
          </a:p>
          <a:p>
            <a:pPr marL="787551" lvl="1" indent="-393776" algn="l">
              <a:lnSpc>
                <a:spcPts val="4377"/>
              </a:lnSpc>
              <a:spcBef>
                <a:spcPct val="0"/>
              </a:spcBef>
              <a:buFont typeface="Arial"/>
              <a:buChar char="•"/>
            </a:pPr>
            <a:r>
              <a:rPr lang="en-US" sz="3647" b="1" u="none" strike="noStrike">
                <a:solidFill>
                  <a:srgbClr val="1351AA"/>
                </a:solidFill>
                <a:latin typeface="Work Sans Bold"/>
                <a:ea typeface="Work Sans Bold"/>
                <a:cs typeface="Work Sans Bold"/>
                <a:sym typeface="Work Sans Bold"/>
              </a:rPr>
              <a:t>Team coordination: </a:t>
            </a:r>
            <a:r>
              <a:rPr lang="en-US" sz="3647" i="1" u="none" strike="noStrike">
                <a:solidFill>
                  <a:srgbClr val="1351AA"/>
                </a:solidFill>
                <a:latin typeface="Work Sans Italics"/>
                <a:ea typeface="Work Sans Italics"/>
                <a:cs typeface="Work Sans Italics"/>
                <a:sym typeface="Work Sans Italics"/>
              </a:rPr>
              <a:t>clear communication avoids errors.</a:t>
            </a:r>
          </a:p>
          <a:p>
            <a:pPr algn="just">
              <a:lnSpc>
                <a:spcPts val="4017"/>
              </a:lnSpc>
              <a:spcBef>
                <a:spcPct val="0"/>
              </a:spcBef>
            </a:pPr>
            <a:endParaRPr lang="en-US" sz="3647" i="1" u="none" strike="noStrike">
              <a:solidFill>
                <a:srgbClr val="1351AA"/>
              </a:solidFill>
              <a:latin typeface="Work Sans Italics"/>
              <a:ea typeface="Work Sans Italics"/>
              <a:cs typeface="Work Sans Italics"/>
              <a:sym typeface="Work Sans Italics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351A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634743" y="3848575"/>
            <a:ext cx="5912315" cy="4622852"/>
            <a:chOff x="0" y="0"/>
            <a:chExt cx="17541839" cy="13716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7541839" cy="13716000"/>
            </a:xfrm>
            <a:custGeom>
              <a:avLst/>
              <a:gdLst/>
              <a:ahLst/>
              <a:cxnLst/>
              <a:rect l="l" t="t" r="r" b="b"/>
              <a:pathLst>
                <a:path w="17541839" h="13716000">
                  <a:moveTo>
                    <a:pt x="17541839" y="2191306"/>
                  </a:moveTo>
                  <a:cubicBezTo>
                    <a:pt x="16226419" y="2191306"/>
                    <a:pt x="14939736" y="1876072"/>
                    <a:pt x="13870073" y="1277447"/>
                  </a:cubicBezTo>
                  <a:cubicBezTo>
                    <a:pt x="10819614" y="-425816"/>
                    <a:pt x="6722235" y="-425816"/>
                    <a:pt x="3671777" y="1277447"/>
                  </a:cubicBezTo>
                  <a:cubicBezTo>
                    <a:pt x="2602106" y="1876072"/>
                    <a:pt x="1315424" y="2191306"/>
                    <a:pt x="0" y="2191306"/>
                  </a:cubicBezTo>
                  <a:lnTo>
                    <a:pt x="0" y="11524693"/>
                  </a:lnTo>
                  <a:cubicBezTo>
                    <a:pt x="1315424" y="11524693"/>
                    <a:pt x="2602106" y="11839927"/>
                    <a:pt x="3671767" y="12438553"/>
                  </a:cubicBezTo>
                  <a:cubicBezTo>
                    <a:pt x="6722225" y="14141816"/>
                    <a:pt x="10819604" y="14141816"/>
                    <a:pt x="13870062" y="12438553"/>
                  </a:cubicBezTo>
                  <a:cubicBezTo>
                    <a:pt x="14939728" y="11839927"/>
                    <a:pt x="16226411" y="11524693"/>
                    <a:pt x="17541830" y="11524693"/>
                  </a:cubicBezTo>
                  <a:lnTo>
                    <a:pt x="17541830" y="2191306"/>
                  </a:lnTo>
                  <a:close/>
                </a:path>
              </a:pathLst>
            </a:custGeom>
            <a:blipFill>
              <a:blip r:embed="rId2"/>
              <a:stretch>
                <a:fillRect l="-8679" r="-8679"/>
              </a:stretch>
            </a:blip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s-ES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476250" y="200025"/>
            <a:ext cx="15273408" cy="28391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901"/>
              </a:lnSpc>
            </a:pPr>
            <a:r>
              <a:rPr lang="en-US" sz="10901" b="1" spc="-599">
                <a:solidFill>
                  <a:srgbClr val="E3E2DE"/>
                </a:solidFill>
                <a:latin typeface="Aileron Heavy"/>
                <a:ea typeface="Aileron Heavy"/>
                <a:cs typeface="Aileron Heavy"/>
                <a:sym typeface="Aileron Heavy"/>
              </a:rPr>
              <a:t>Transferable Skills: Efficiency and Timing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2454" y="7059695"/>
            <a:ext cx="4327458" cy="854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153"/>
              </a:lnSpc>
              <a:spcBef>
                <a:spcPct val="0"/>
              </a:spcBef>
            </a:pPr>
            <a:r>
              <a:rPr lang="en-US" sz="3799" b="1" spc="269">
                <a:solidFill>
                  <a:srgbClr val="E3E2DE"/>
                </a:solidFill>
                <a:latin typeface="Aileron Bold"/>
                <a:ea typeface="Aileron Bold"/>
                <a:cs typeface="Aileron Bold"/>
                <a:sym typeface="Aileron Bold"/>
              </a:rPr>
              <a:t>TIME MANAGEMENT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2454" y="4032487"/>
            <a:ext cx="4153004" cy="4546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151"/>
              </a:lnSpc>
              <a:spcBef>
                <a:spcPct val="0"/>
              </a:spcBef>
            </a:pPr>
            <a:r>
              <a:rPr lang="en-US" sz="3796" b="1" spc="318">
                <a:solidFill>
                  <a:srgbClr val="E3E2DE"/>
                </a:solidFill>
                <a:latin typeface="Aileron Bold"/>
                <a:ea typeface="Aileron Bold"/>
                <a:cs typeface="Aileron Bold"/>
                <a:sym typeface="Aileron Bold"/>
              </a:rPr>
              <a:t>ADAPTABILITY  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3190376" y="4610949"/>
            <a:ext cx="4621374" cy="4690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236"/>
              </a:lnSpc>
              <a:spcBef>
                <a:spcPct val="0"/>
              </a:spcBef>
            </a:pPr>
            <a:r>
              <a:rPr lang="en-US" sz="3899" b="1" spc="308">
                <a:solidFill>
                  <a:srgbClr val="E3E2DE"/>
                </a:solidFill>
                <a:latin typeface="Aileron Bold"/>
                <a:ea typeface="Aileron Bold"/>
                <a:cs typeface="Aileron Bold"/>
                <a:sym typeface="Aileron Bold"/>
              </a:rPr>
              <a:t>PRIORITISATION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95020" y="4420449"/>
            <a:ext cx="4240439" cy="17805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E3E2DE"/>
                </a:solidFill>
                <a:latin typeface="Canva Sans"/>
                <a:ea typeface="Canva Sans"/>
                <a:cs typeface="Canva Sans"/>
                <a:sym typeface="Canva Sans"/>
              </a:rPr>
              <a:t>Solving problems in a fast-paced environment.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47012" y="7847856"/>
            <a:ext cx="5744412" cy="1180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E3E2DE"/>
                </a:solidFill>
                <a:latin typeface="Canva Sans"/>
                <a:ea typeface="Canva Sans"/>
                <a:cs typeface="Canva Sans"/>
                <a:sym typeface="Canva Sans"/>
              </a:rPr>
              <a:t>Using the 'Eat the Frog' technique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3190376" y="5076825"/>
            <a:ext cx="4879749" cy="17805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E3E2DE"/>
                </a:solidFill>
                <a:latin typeface="Canva Sans"/>
                <a:ea typeface="Canva Sans"/>
                <a:cs typeface="Canva Sans"/>
                <a:sym typeface="Canva Sans"/>
              </a:rPr>
              <a:t>Balancing front-of-house and back-office tasks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351A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857874" y="3679446"/>
            <a:ext cx="1848111" cy="694492"/>
            <a:chOff x="0" y="0"/>
            <a:chExt cx="1081470" cy="4064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81470" cy="406400"/>
            </a:xfrm>
            <a:custGeom>
              <a:avLst/>
              <a:gdLst/>
              <a:ahLst/>
              <a:cxnLst/>
              <a:rect l="l" t="t" r="r" b="b"/>
              <a:pathLst>
                <a:path w="1081470" h="406400">
                  <a:moveTo>
                    <a:pt x="878270" y="0"/>
                  </a:moveTo>
                  <a:cubicBezTo>
                    <a:pt x="990494" y="0"/>
                    <a:pt x="1081470" y="90976"/>
                    <a:pt x="1081470" y="203200"/>
                  </a:cubicBezTo>
                  <a:cubicBezTo>
                    <a:pt x="1081470" y="315424"/>
                    <a:pt x="990494" y="406400"/>
                    <a:pt x="878270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" cap="sq">
              <a:solidFill>
                <a:srgbClr val="E3E2DE"/>
              </a:solidFill>
              <a:prstDash val="solid"/>
              <a:miter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28575"/>
              <a:ext cx="1081470" cy="377825"/>
            </a:xfrm>
            <a:prstGeom prst="rect">
              <a:avLst/>
            </a:prstGeom>
          </p:spPr>
          <p:txBody>
            <a:bodyPr lIns="53951" tIns="53951" rIns="53951" bIns="53951" rtlCol="0" anchor="ctr"/>
            <a:lstStyle/>
            <a:p>
              <a:pPr marL="0" lvl="0" indent="0" algn="ctr">
                <a:lnSpc>
                  <a:spcPts val="230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857874" y="5498185"/>
            <a:ext cx="1848111" cy="694492"/>
            <a:chOff x="0" y="0"/>
            <a:chExt cx="1081470" cy="4064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081470" cy="406400"/>
            </a:xfrm>
            <a:custGeom>
              <a:avLst/>
              <a:gdLst/>
              <a:ahLst/>
              <a:cxnLst/>
              <a:rect l="l" t="t" r="r" b="b"/>
              <a:pathLst>
                <a:path w="1081470" h="406400">
                  <a:moveTo>
                    <a:pt x="878270" y="0"/>
                  </a:moveTo>
                  <a:cubicBezTo>
                    <a:pt x="990494" y="0"/>
                    <a:pt x="1081470" y="90976"/>
                    <a:pt x="1081470" y="203200"/>
                  </a:cubicBezTo>
                  <a:cubicBezTo>
                    <a:pt x="1081470" y="315424"/>
                    <a:pt x="990494" y="406400"/>
                    <a:pt x="878270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" cap="sq">
              <a:solidFill>
                <a:srgbClr val="E3E2DE"/>
              </a:solidFill>
              <a:prstDash val="solid"/>
              <a:miter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28575"/>
              <a:ext cx="1081470" cy="377825"/>
            </a:xfrm>
            <a:prstGeom prst="rect">
              <a:avLst/>
            </a:prstGeom>
          </p:spPr>
          <p:txBody>
            <a:bodyPr lIns="53951" tIns="53951" rIns="53951" bIns="53951" rtlCol="0" anchor="ctr"/>
            <a:lstStyle/>
            <a:p>
              <a:pPr marL="0" lvl="0" indent="0" algn="ctr">
                <a:lnSpc>
                  <a:spcPts val="230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857874" y="7513258"/>
            <a:ext cx="1848111" cy="694492"/>
            <a:chOff x="0" y="0"/>
            <a:chExt cx="1081470" cy="4064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081470" cy="406400"/>
            </a:xfrm>
            <a:custGeom>
              <a:avLst/>
              <a:gdLst/>
              <a:ahLst/>
              <a:cxnLst/>
              <a:rect l="l" t="t" r="r" b="b"/>
              <a:pathLst>
                <a:path w="1081470" h="406400">
                  <a:moveTo>
                    <a:pt x="878270" y="0"/>
                  </a:moveTo>
                  <a:cubicBezTo>
                    <a:pt x="990494" y="0"/>
                    <a:pt x="1081470" y="90976"/>
                    <a:pt x="1081470" y="203200"/>
                  </a:cubicBezTo>
                  <a:cubicBezTo>
                    <a:pt x="1081470" y="315424"/>
                    <a:pt x="990494" y="406400"/>
                    <a:pt x="878270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" cap="sq">
              <a:solidFill>
                <a:srgbClr val="E3E2DE"/>
              </a:solidFill>
              <a:prstDash val="solid"/>
              <a:miter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28575"/>
              <a:ext cx="1081470" cy="377825"/>
            </a:xfrm>
            <a:prstGeom prst="rect">
              <a:avLst/>
            </a:prstGeom>
          </p:spPr>
          <p:txBody>
            <a:bodyPr lIns="53951" tIns="53951" rIns="53951" bIns="53951" rtlCol="0" anchor="ctr"/>
            <a:lstStyle/>
            <a:p>
              <a:pPr marL="0" lvl="0" indent="0" algn="ctr">
                <a:lnSpc>
                  <a:spcPts val="230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0873917" y="3224776"/>
            <a:ext cx="6937833" cy="6937833"/>
            <a:chOff x="0" y="0"/>
            <a:chExt cx="13716000" cy="137160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3716000" cy="13716000"/>
            </a:xfrm>
            <a:custGeom>
              <a:avLst/>
              <a:gdLst/>
              <a:ahLst/>
              <a:cxnLst/>
              <a:rect l="l" t="t" r="r" b="b"/>
              <a:pathLst>
                <a:path w="13716000" h="13716000">
                  <a:moveTo>
                    <a:pt x="6857994" y="0"/>
                  </a:moveTo>
                  <a:lnTo>
                    <a:pt x="6858008" y="0"/>
                  </a:lnTo>
                  <a:cubicBezTo>
                    <a:pt x="10645573" y="1"/>
                    <a:pt x="13716000" y="3070429"/>
                    <a:pt x="13716000" y="6857994"/>
                  </a:cubicBezTo>
                  <a:lnTo>
                    <a:pt x="13716000" y="13716000"/>
                  </a:lnTo>
                  <a:lnTo>
                    <a:pt x="0" y="13716000"/>
                  </a:lnTo>
                  <a:lnTo>
                    <a:pt x="0" y="6857994"/>
                  </a:lnTo>
                  <a:cubicBezTo>
                    <a:pt x="0" y="3070428"/>
                    <a:pt x="3070428" y="0"/>
                    <a:pt x="6857994" y="0"/>
                  </a:cubicBezTo>
                  <a:close/>
                </a:path>
              </a:pathLst>
            </a:custGeom>
            <a:blipFill>
              <a:blip r:embed="rId2"/>
              <a:stretch>
                <a:fillRect l="-24931" r="-24931"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327696" y="190500"/>
            <a:ext cx="16504254" cy="27864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701"/>
              </a:lnSpc>
            </a:pPr>
            <a:r>
              <a:rPr lang="en-US" sz="10701" b="1" spc="-588">
                <a:solidFill>
                  <a:srgbClr val="E3E2DE"/>
                </a:solidFill>
                <a:latin typeface="Aileron Heavy"/>
                <a:ea typeface="Aileron Heavy"/>
                <a:cs typeface="Aileron Heavy"/>
                <a:sym typeface="Aileron Heavy"/>
              </a:rPr>
              <a:t>Digital Competence and Professional Identity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122346" y="3894295"/>
            <a:ext cx="1319166" cy="3600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490"/>
              </a:lnSpc>
              <a:spcBef>
                <a:spcPct val="0"/>
              </a:spcBef>
            </a:pPr>
            <a:r>
              <a:rPr lang="en-US" sz="3000" b="1" spc="-93">
                <a:solidFill>
                  <a:srgbClr val="E3E2DE"/>
                </a:solidFill>
                <a:latin typeface="Work Sans Bold"/>
                <a:ea typeface="Work Sans Bold"/>
                <a:cs typeface="Work Sans Bold"/>
                <a:sym typeface="Work Sans Bold"/>
              </a:rPr>
              <a:t>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122346" y="5713033"/>
            <a:ext cx="1319166" cy="3600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490"/>
              </a:lnSpc>
              <a:spcBef>
                <a:spcPct val="0"/>
              </a:spcBef>
            </a:pPr>
            <a:r>
              <a:rPr lang="en-US" sz="3000" b="1" spc="-93">
                <a:solidFill>
                  <a:srgbClr val="E3E2DE"/>
                </a:solidFill>
                <a:latin typeface="Work Sans Bold"/>
                <a:ea typeface="Work Sans Bold"/>
                <a:cs typeface="Work Sans Bold"/>
                <a:sym typeface="Work Sans Bold"/>
              </a:rPr>
              <a:t>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122346" y="7728107"/>
            <a:ext cx="1319166" cy="3600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490"/>
              </a:lnSpc>
              <a:spcBef>
                <a:spcPct val="0"/>
              </a:spcBef>
            </a:pPr>
            <a:r>
              <a:rPr lang="en-US" sz="3000" b="1" spc="-93">
                <a:solidFill>
                  <a:srgbClr val="E3E2DE"/>
                </a:solidFill>
                <a:latin typeface="Work Sans Bold"/>
                <a:ea typeface="Work Sans Bold"/>
                <a:cs typeface="Work Sans Bold"/>
                <a:sym typeface="Work Sans Bold"/>
              </a:rPr>
              <a:t>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141384" y="3660396"/>
            <a:ext cx="5494067" cy="14831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l">
              <a:lnSpc>
                <a:spcPts val="3864"/>
              </a:lnSpc>
            </a:pPr>
            <a:r>
              <a:rPr lang="en-US" sz="3220">
                <a:solidFill>
                  <a:srgbClr val="E3E2DE"/>
                </a:solidFill>
                <a:latin typeface="Work Sans"/>
                <a:ea typeface="Work Sans"/>
                <a:cs typeface="Work Sans"/>
                <a:sym typeface="Work Sans"/>
              </a:rPr>
              <a:t>MODERN TOOLS: PROPERTY MANAGEMENT SYSTEMS (PMS)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141384" y="5608258"/>
            <a:ext cx="5002616" cy="1466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l">
              <a:lnSpc>
                <a:spcPts val="3878"/>
              </a:lnSpc>
            </a:pPr>
            <a:r>
              <a:rPr lang="en-US" sz="3232">
                <a:solidFill>
                  <a:srgbClr val="E3E2DE"/>
                </a:solidFill>
                <a:latin typeface="Work Sans"/>
                <a:ea typeface="Work Sans"/>
                <a:cs typeface="Work Sans"/>
                <a:sym typeface="Work Sans"/>
              </a:rPr>
              <a:t>PROFESSIONAL PRESENCE: BUILDING A BRAND ON LINKEDIN.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141384" y="7446583"/>
            <a:ext cx="5002616" cy="1962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l">
              <a:lnSpc>
                <a:spcPts val="3839"/>
              </a:lnSpc>
            </a:pPr>
            <a:r>
              <a:rPr lang="en-US" sz="3199">
                <a:solidFill>
                  <a:srgbClr val="E3E2DE"/>
                </a:solidFill>
                <a:latin typeface="Work Sans"/>
                <a:ea typeface="Work Sans"/>
                <a:cs typeface="Work Sans"/>
                <a:sym typeface="Work Sans"/>
              </a:rPr>
              <a:t>ACADEMIC PRODUCTIVITY: USING DIGITAL SKILLS FOR RESEARCH AND WORK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3E2D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177552" y="1859933"/>
            <a:ext cx="6901789" cy="6164671"/>
            <a:chOff x="0" y="0"/>
            <a:chExt cx="18043892" cy="1611678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8043892" cy="16116788"/>
            </a:xfrm>
            <a:custGeom>
              <a:avLst/>
              <a:gdLst/>
              <a:ahLst/>
              <a:cxnLst/>
              <a:rect l="l" t="t" r="r" b="b"/>
              <a:pathLst>
                <a:path w="18043892" h="16116788">
                  <a:moveTo>
                    <a:pt x="16548373" y="1773499"/>
                  </a:moveTo>
                  <a:lnTo>
                    <a:pt x="16288376" y="1773499"/>
                  </a:lnTo>
                  <a:lnTo>
                    <a:pt x="16288376" y="1591625"/>
                  </a:lnTo>
                  <a:cubicBezTo>
                    <a:pt x="16288376" y="1169500"/>
                    <a:pt x="16100637" y="764663"/>
                    <a:pt x="15766459" y="466175"/>
                  </a:cubicBezTo>
                  <a:cubicBezTo>
                    <a:pt x="15432280" y="167687"/>
                    <a:pt x="14979036" y="-1"/>
                    <a:pt x="14506437" y="0"/>
                  </a:cubicBezTo>
                  <a:lnTo>
                    <a:pt x="3537455" y="0"/>
                  </a:lnTo>
                  <a:cubicBezTo>
                    <a:pt x="3064855" y="0"/>
                    <a:pt x="2611612" y="167688"/>
                    <a:pt x="2277433" y="466176"/>
                  </a:cubicBezTo>
                  <a:cubicBezTo>
                    <a:pt x="1943255" y="764663"/>
                    <a:pt x="1755515" y="1169500"/>
                    <a:pt x="1755515" y="1591625"/>
                  </a:cubicBezTo>
                  <a:lnTo>
                    <a:pt x="1755515" y="1773499"/>
                  </a:lnTo>
                  <a:lnTo>
                    <a:pt x="1495520" y="1773499"/>
                  </a:lnTo>
                  <a:cubicBezTo>
                    <a:pt x="1098883" y="1773499"/>
                    <a:pt x="718491" y="1914234"/>
                    <a:pt x="438027" y="2164745"/>
                  </a:cubicBezTo>
                  <a:cubicBezTo>
                    <a:pt x="157563" y="2415256"/>
                    <a:pt x="0" y="2755022"/>
                    <a:pt x="0" y="3109297"/>
                  </a:cubicBezTo>
                  <a:lnTo>
                    <a:pt x="0" y="13007491"/>
                  </a:lnTo>
                  <a:cubicBezTo>
                    <a:pt x="0" y="13361766"/>
                    <a:pt x="157563" y="13701533"/>
                    <a:pt x="438027" y="13952043"/>
                  </a:cubicBezTo>
                  <a:cubicBezTo>
                    <a:pt x="718491" y="14202553"/>
                    <a:pt x="1098883" y="14343289"/>
                    <a:pt x="1495520" y="14343287"/>
                  </a:cubicBezTo>
                  <a:lnTo>
                    <a:pt x="1755515" y="14343287"/>
                  </a:lnTo>
                  <a:lnTo>
                    <a:pt x="1755515" y="14525163"/>
                  </a:lnTo>
                  <a:cubicBezTo>
                    <a:pt x="1755516" y="15404193"/>
                    <a:pt x="2553318" y="16116788"/>
                    <a:pt x="3537455" y="16116788"/>
                  </a:cubicBezTo>
                  <a:lnTo>
                    <a:pt x="14506437" y="16116788"/>
                  </a:lnTo>
                  <a:cubicBezTo>
                    <a:pt x="14979036" y="16116788"/>
                    <a:pt x="15432280" y="15949099"/>
                    <a:pt x="15766459" y="15650614"/>
                  </a:cubicBezTo>
                  <a:cubicBezTo>
                    <a:pt x="16100637" y="15352125"/>
                    <a:pt x="16288376" y="14947288"/>
                    <a:pt x="16288376" y="14525163"/>
                  </a:cubicBezTo>
                  <a:lnTo>
                    <a:pt x="16288376" y="14343287"/>
                  </a:lnTo>
                  <a:lnTo>
                    <a:pt x="16548373" y="14343287"/>
                  </a:lnTo>
                  <a:cubicBezTo>
                    <a:pt x="16945009" y="14343287"/>
                    <a:pt x="17325400" y="14202552"/>
                    <a:pt x="17605866" y="13952041"/>
                  </a:cubicBezTo>
                  <a:cubicBezTo>
                    <a:pt x="17886330" y="13701533"/>
                    <a:pt x="18043892" y="13361766"/>
                    <a:pt x="18043892" y="13007491"/>
                  </a:cubicBezTo>
                  <a:lnTo>
                    <a:pt x="18043892" y="3109297"/>
                  </a:lnTo>
                  <a:cubicBezTo>
                    <a:pt x="18043892" y="2755022"/>
                    <a:pt x="17886330" y="2415256"/>
                    <a:pt x="17605866" y="2164745"/>
                  </a:cubicBezTo>
                  <a:cubicBezTo>
                    <a:pt x="17325400" y="1914235"/>
                    <a:pt x="16945009" y="1773499"/>
                    <a:pt x="16548373" y="1773499"/>
                  </a:cubicBezTo>
                  <a:close/>
                </a:path>
              </a:pathLst>
            </a:custGeom>
            <a:blipFill>
              <a:blip r:embed="rId2"/>
              <a:stretch>
                <a:fillRect l="-17480" r="-17480"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476250" y="171450"/>
            <a:ext cx="8938988" cy="35484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201"/>
              </a:lnSpc>
            </a:pPr>
            <a:r>
              <a:rPr lang="en-US" sz="9201" b="1" spc="-506">
                <a:solidFill>
                  <a:srgbClr val="1351AA"/>
                </a:solidFill>
                <a:latin typeface="Aileron Heavy"/>
                <a:ea typeface="Aileron Heavy"/>
                <a:cs typeface="Aileron Heavy"/>
                <a:sym typeface="Aileron Heavy"/>
              </a:rPr>
              <a:t>Conclusion: My Professional Profile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4362" y="4369401"/>
            <a:ext cx="8662763" cy="53340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232"/>
              </a:lnSpc>
              <a:spcBef>
                <a:spcPct val="0"/>
              </a:spcBef>
            </a:pPr>
            <a:r>
              <a:rPr lang="en-US" sz="2693">
                <a:solidFill>
                  <a:srgbClr val="1351AA"/>
                </a:solidFill>
                <a:latin typeface="Work Sans"/>
                <a:ea typeface="Work Sans"/>
                <a:cs typeface="Work Sans"/>
                <a:sym typeface="Work Sans"/>
              </a:rPr>
              <a:t>Summ</a:t>
            </a:r>
            <a:r>
              <a:rPr lang="en-US" sz="2693" u="none" strike="noStrike">
                <a:solidFill>
                  <a:srgbClr val="1351AA"/>
                </a:solidFill>
                <a:latin typeface="Work Sans"/>
                <a:ea typeface="Work Sans"/>
                <a:cs typeface="Work Sans"/>
                <a:sym typeface="Work Sans"/>
              </a:rPr>
              <a:t>ary of Key Attributes:</a:t>
            </a:r>
          </a:p>
          <a:p>
            <a:pPr marL="581508" lvl="1" indent="-290754" algn="just">
              <a:lnSpc>
                <a:spcPts val="3232"/>
              </a:lnSpc>
              <a:spcBef>
                <a:spcPct val="0"/>
              </a:spcBef>
              <a:buFont typeface="Arial"/>
              <a:buChar char="•"/>
            </a:pPr>
            <a:r>
              <a:rPr lang="en-US" sz="2693" b="1" u="none" strike="noStrike">
                <a:solidFill>
                  <a:srgbClr val="1351AA"/>
                </a:solidFill>
                <a:latin typeface="Work Sans Bold"/>
                <a:ea typeface="Work Sans Bold"/>
                <a:cs typeface="Work Sans Bold"/>
                <a:sym typeface="Work Sans Bold"/>
              </a:rPr>
              <a:t>Communication</a:t>
            </a:r>
            <a:r>
              <a:rPr lang="en-US" sz="2693" u="none" strike="noStrike">
                <a:solidFill>
                  <a:srgbClr val="1351AA"/>
                </a:solidFill>
                <a:latin typeface="Work Sans"/>
                <a:ea typeface="Work Sans"/>
                <a:cs typeface="Work Sans"/>
                <a:sym typeface="Work Sans"/>
              </a:rPr>
              <a:t>: building trust and empathy.</a:t>
            </a:r>
          </a:p>
          <a:p>
            <a:pPr marL="581508" lvl="1" indent="-290754" algn="just">
              <a:lnSpc>
                <a:spcPts val="3232"/>
              </a:lnSpc>
              <a:spcBef>
                <a:spcPct val="0"/>
              </a:spcBef>
              <a:buFont typeface="Arial"/>
              <a:buChar char="•"/>
            </a:pPr>
            <a:r>
              <a:rPr lang="en-US" sz="2693" b="1" u="none" strike="noStrike">
                <a:solidFill>
                  <a:srgbClr val="1351AA"/>
                </a:solidFill>
                <a:latin typeface="Work Sans Bold"/>
                <a:ea typeface="Work Sans Bold"/>
                <a:cs typeface="Work Sans Bold"/>
                <a:sym typeface="Work Sans Bold"/>
              </a:rPr>
              <a:t>Management</a:t>
            </a:r>
            <a:r>
              <a:rPr lang="en-US" sz="2693" u="none" strike="noStrike">
                <a:solidFill>
                  <a:srgbClr val="1351AA"/>
                </a:solidFill>
                <a:latin typeface="Work Sans"/>
                <a:ea typeface="Work Sans"/>
                <a:cs typeface="Work Sans"/>
                <a:sym typeface="Work Sans"/>
              </a:rPr>
              <a:t>: efficiency through time and digital skills.</a:t>
            </a:r>
          </a:p>
          <a:p>
            <a:pPr algn="just">
              <a:lnSpc>
                <a:spcPts val="3232"/>
              </a:lnSpc>
              <a:spcBef>
                <a:spcPct val="0"/>
              </a:spcBef>
            </a:pPr>
            <a:endParaRPr lang="en-US" sz="2693" u="none" strike="noStrike">
              <a:solidFill>
                <a:srgbClr val="1351AA"/>
              </a:solidFill>
              <a:latin typeface="Work Sans"/>
              <a:ea typeface="Work Sans"/>
              <a:cs typeface="Work Sans"/>
              <a:sym typeface="Work Sans"/>
            </a:endParaRPr>
          </a:p>
          <a:p>
            <a:pPr algn="just">
              <a:lnSpc>
                <a:spcPts val="3232"/>
              </a:lnSpc>
              <a:spcBef>
                <a:spcPct val="0"/>
              </a:spcBef>
            </a:pPr>
            <a:r>
              <a:rPr lang="en-US" sz="2693" u="none" strike="noStrike">
                <a:solidFill>
                  <a:srgbClr val="1351AA"/>
                </a:solidFill>
                <a:latin typeface="Work Sans"/>
                <a:ea typeface="Work Sans"/>
                <a:cs typeface="Work Sans"/>
                <a:sym typeface="Work Sans"/>
              </a:rPr>
              <a:t>My Professional Profile:</a:t>
            </a:r>
          </a:p>
          <a:p>
            <a:pPr marL="581508" lvl="1" indent="-290754" algn="just">
              <a:lnSpc>
                <a:spcPts val="3232"/>
              </a:lnSpc>
              <a:spcBef>
                <a:spcPct val="0"/>
              </a:spcBef>
              <a:buFont typeface="Arial"/>
              <a:buChar char="•"/>
            </a:pPr>
            <a:r>
              <a:rPr lang="en-US" sz="2693" u="none" strike="noStrike">
                <a:solidFill>
                  <a:srgbClr val="1351AA"/>
                </a:solidFill>
                <a:latin typeface="Work Sans"/>
                <a:ea typeface="Work Sans"/>
                <a:cs typeface="Work Sans"/>
                <a:sym typeface="Work Sans"/>
              </a:rPr>
              <a:t>10+ years of experience as a Team Leader.</a:t>
            </a:r>
          </a:p>
          <a:p>
            <a:pPr marL="581508" lvl="1" indent="-290754" algn="just">
              <a:lnSpc>
                <a:spcPts val="3232"/>
              </a:lnSpc>
              <a:spcBef>
                <a:spcPct val="0"/>
              </a:spcBef>
              <a:buFont typeface="Arial"/>
              <a:buChar char="•"/>
            </a:pPr>
            <a:r>
              <a:rPr lang="en-US" sz="2693" u="none" strike="noStrike">
                <a:solidFill>
                  <a:srgbClr val="1351AA"/>
                </a:solidFill>
                <a:latin typeface="Work Sans"/>
                <a:ea typeface="Work Sans"/>
                <a:cs typeface="Work Sans"/>
                <a:sym typeface="Work Sans"/>
              </a:rPr>
              <a:t>Core values: teamwork, integrity, and service excellence.</a:t>
            </a:r>
          </a:p>
          <a:p>
            <a:pPr algn="just">
              <a:lnSpc>
                <a:spcPts val="3232"/>
              </a:lnSpc>
              <a:spcBef>
                <a:spcPct val="0"/>
              </a:spcBef>
            </a:pPr>
            <a:endParaRPr lang="en-US" sz="2693" u="none" strike="noStrike">
              <a:solidFill>
                <a:srgbClr val="1351AA"/>
              </a:solidFill>
              <a:latin typeface="Work Sans"/>
              <a:ea typeface="Work Sans"/>
              <a:cs typeface="Work Sans"/>
              <a:sym typeface="Work Sans"/>
            </a:endParaRPr>
          </a:p>
          <a:p>
            <a:pPr algn="just">
              <a:lnSpc>
                <a:spcPts val="3232"/>
              </a:lnSpc>
              <a:spcBef>
                <a:spcPct val="0"/>
              </a:spcBef>
            </a:pPr>
            <a:r>
              <a:rPr lang="en-US" sz="2693" u="none" strike="noStrike">
                <a:solidFill>
                  <a:srgbClr val="1351AA"/>
                </a:solidFill>
                <a:latin typeface="Work Sans"/>
                <a:ea typeface="Work Sans"/>
                <a:cs typeface="Work Sans"/>
                <a:sym typeface="Work Sans"/>
              </a:rPr>
              <a:t>The Future: combining practical experience with academic knowledge to ensure Guest Satisfaction.</a:t>
            </a:r>
          </a:p>
          <a:p>
            <a:pPr algn="just">
              <a:lnSpc>
                <a:spcPts val="3232"/>
              </a:lnSpc>
              <a:spcBef>
                <a:spcPct val="0"/>
              </a:spcBef>
            </a:pPr>
            <a:endParaRPr lang="en-US" sz="2693" u="none" strike="noStrike">
              <a:solidFill>
                <a:srgbClr val="1351AA"/>
              </a:solidFill>
              <a:latin typeface="Work Sans"/>
              <a:ea typeface="Work Sans"/>
              <a:cs typeface="Work Sans"/>
              <a:sym typeface="Work Sans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3E2D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684843" y="628007"/>
            <a:ext cx="14570444" cy="9156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800"/>
              </a:lnSpc>
            </a:pPr>
            <a:r>
              <a:rPr lang="en-US" sz="6800" b="1" spc="-374">
                <a:solidFill>
                  <a:srgbClr val="1351AA"/>
                </a:solidFill>
                <a:latin typeface="Aileron Heavy"/>
                <a:ea typeface="Aileron Heavy"/>
                <a:cs typeface="Aileron Heavy"/>
                <a:sym typeface="Aileron Heavy"/>
              </a:rPr>
              <a:t>QUESTIONS?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76250" y="9030282"/>
            <a:ext cx="4289619" cy="780468"/>
            <a:chOff x="0" y="0"/>
            <a:chExt cx="2233662" cy="4064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233662" cy="406400"/>
            </a:xfrm>
            <a:custGeom>
              <a:avLst/>
              <a:gdLst/>
              <a:ahLst/>
              <a:cxnLst/>
              <a:rect l="l" t="t" r="r" b="b"/>
              <a:pathLst>
                <a:path w="2233662" h="406400">
                  <a:moveTo>
                    <a:pt x="2030462" y="0"/>
                  </a:moveTo>
                  <a:cubicBezTo>
                    <a:pt x="2142687" y="0"/>
                    <a:pt x="2233662" y="90976"/>
                    <a:pt x="2233662" y="203200"/>
                  </a:cubicBezTo>
                  <a:cubicBezTo>
                    <a:pt x="2233662" y="315424"/>
                    <a:pt x="2142687" y="406400"/>
                    <a:pt x="2030462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" cap="sq">
              <a:solidFill>
                <a:srgbClr val="1351AA"/>
              </a:solidFill>
              <a:prstDash val="solid"/>
              <a:miter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38100"/>
              <a:ext cx="2233662" cy="3683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1" indent="0" algn="ctr">
                <a:lnSpc>
                  <a:spcPts val="2199"/>
                </a:lnSpc>
                <a:spcBef>
                  <a:spcPct val="0"/>
                </a:spcBef>
              </a:pPr>
              <a:r>
                <a:rPr lang="en-US" sz="2199">
                  <a:solidFill>
                    <a:srgbClr val="1351AA"/>
                  </a:solidFill>
                  <a:latin typeface="Work Sans"/>
                  <a:ea typeface="Work Sans"/>
                  <a:cs typeface="Work Sans"/>
                  <a:sym typeface="Work Sans"/>
                </a:rPr>
                <a:t>DANIEL LUQUE FERNANDEZ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3649759" y="1257938"/>
            <a:ext cx="14638241" cy="7398606"/>
            <a:chOff x="0" y="0"/>
            <a:chExt cx="27137288" cy="137160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7137289" cy="13716000"/>
            </a:xfrm>
            <a:custGeom>
              <a:avLst/>
              <a:gdLst/>
              <a:ahLst/>
              <a:cxnLst/>
              <a:rect l="l" t="t" r="r" b="b"/>
              <a:pathLst>
                <a:path w="27137289" h="13716000">
                  <a:moveTo>
                    <a:pt x="13568632" y="0"/>
                  </a:moveTo>
                  <a:lnTo>
                    <a:pt x="13568660" y="0"/>
                  </a:lnTo>
                  <a:cubicBezTo>
                    <a:pt x="21062407" y="1"/>
                    <a:pt x="27137289" y="3070429"/>
                    <a:pt x="27137289" y="6857994"/>
                  </a:cubicBezTo>
                  <a:lnTo>
                    <a:pt x="27137289" y="13716000"/>
                  </a:lnTo>
                  <a:lnTo>
                    <a:pt x="0" y="13716000"/>
                  </a:lnTo>
                  <a:lnTo>
                    <a:pt x="0" y="6857994"/>
                  </a:lnTo>
                  <a:cubicBezTo>
                    <a:pt x="0" y="3070428"/>
                    <a:pt x="6074883" y="0"/>
                    <a:pt x="13568632" y="0"/>
                  </a:cubicBezTo>
                  <a:close/>
                </a:path>
              </a:pathLst>
            </a:custGeom>
            <a:blipFill>
              <a:blip r:embed="rId2"/>
              <a:stretch>
                <a:fillRect t="-15909" b="-15909"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uadroTexto 1">
            <a:extLst>
              <a:ext uri="{FF2B5EF4-FFF2-40B4-BE49-F238E27FC236}">
                <a16:creationId xmlns:a16="http://schemas.microsoft.com/office/drawing/2014/main" id="{8BB06C0A-224A-D6B2-B7C3-C973A7996F6D}"/>
              </a:ext>
            </a:extLst>
          </p:cNvPr>
          <p:cNvSpPr txBox="1"/>
          <p:nvPr/>
        </p:nvSpPr>
        <p:spPr>
          <a:xfrm>
            <a:off x="609600" y="876300"/>
            <a:ext cx="14554200" cy="87408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4000" b="1" dirty="0"/>
              <a:t>                                                   REFERENCES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s-ES" sz="3600" dirty="0" err="1"/>
              <a:t>Cottrell</a:t>
            </a:r>
            <a:r>
              <a:rPr lang="es-ES" sz="3600" dirty="0"/>
              <a:t>, S. (2021) </a:t>
            </a:r>
            <a:r>
              <a:rPr lang="es-ES" sz="3600" i="1" dirty="0" err="1"/>
              <a:t>Skills</a:t>
            </a:r>
            <a:r>
              <a:rPr lang="es-ES" sz="3600" i="1" dirty="0"/>
              <a:t> </a:t>
            </a:r>
            <a:r>
              <a:rPr lang="es-ES" sz="3600" i="1" dirty="0" err="1"/>
              <a:t>for</a:t>
            </a:r>
            <a:r>
              <a:rPr lang="es-ES" sz="3600" i="1" dirty="0"/>
              <a:t> </a:t>
            </a:r>
            <a:r>
              <a:rPr lang="es-ES" sz="3600" i="1" dirty="0" err="1"/>
              <a:t>success</a:t>
            </a:r>
            <a:r>
              <a:rPr lang="es-ES" sz="3600" i="1" dirty="0"/>
              <a:t>: Personal </a:t>
            </a:r>
            <a:r>
              <a:rPr lang="es-ES" sz="3600" i="1" dirty="0" err="1"/>
              <a:t>development</a:t>
            </a:r>
            <a:r>
              <a:rPr lang="es-ES" sz="3600" i="1" dirty="0"/>
              <a:t> and </a:t>
            </a:r>
            <a:r>
              <a:rPr lang="es-ES" sz="3600" i="1" dirty="0" err="1"/>
              <a:t>employability</a:t>
            </a:r>
            <a:r>
              <a:rPr lang="es-ES" sz="3600" dirty="0"/>
              <a:t>. 4th </a:t>
            </a:r>
            <a:r>
              <a:rPr lang="es-ES" sz="3600" dirty="0" err="1"/>
              <a:t>edn</a:t>
            </a:r>
            <a:r>
              <a:rPr lang="es-ES" sz="3600" dirty="0"/>
              <a:t>. London: Red </a:t>
            </a:r>
            <a:r>
              <a:rPr lang="es-ES" sz="3600" dirty="0" err="1"/>
              <a:t>Globe</a:t>
            </a:r>
            <a:r>
              <a:rPr lang="es-ES" sz="3600" dirty="0"/>
              <a:t> </a:t>
            </a:r>
            <a:r>
              <a:rPr lang="es-ES" sz="3600" dirty="0" err="1"/>
              <a:t>Press</a:t>
            </a:r>
            <a:r>
              <a:rPr lang="es-ES" sz="3600" dirty="0"/>
              <a:t>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s-ES" sz="3600" dirty="0"/>
              <a:t>Mullins, L.J. (2019) </a:t>
            </a:r>
            <a:r>
              <a:rPr lang="es-ES" sz="3600" i="1" dirty="0" err="1"/>
              <a:t>Organisational</a:t>
            </a:r>
            <a:r>
              <a:rPr lang="es-ES" sz="3600" i="1" dirty="0"/>
              <a:t> </a:t>
            </a:r>
            <a:r>
              <a:rPr lang="es-ES" sz="3600" i="1" dirty="0" err="1"/>
              <a:t>behaviour</a:t>
            </a:r>
            <a:r>
              <a:rPr lang="es-ES" sz="3600" i="1" dirty="0"/>
              <a:t> in </a:t>
            </a:r>
            <a:r>
              <a:rPr lang="es-ES" sz="3600" i="1" dirty="0" err="1"/>
              <a:t>the</a:t>
            </a:r>
            <a:r>
              <a:rPr lang="es-ES" sz="3600" i="1" dirty="0"/>
              <a:t> </a:t>
            </a:r>
            <a:r>
              <a:rPr lang="es-ES" sz="3600" i="1" dirty="0" err="1"/>
              <a:t>workplace</a:t>
            </a:r>
            <a:r>
              <a:rPr lang="es-ES" sz="3600" dirty="0"/>
              <a:t>. 12th </a:t>
            </a:r>
            <a:r>
              <a:rPr lang="es-ES" sz="3600" dirty="0" err="1"/>
              <a:t>edn</a:t>
            </a:r>
            <a:r>
              <a:rPr lang="es-ES" sz="3600" dirty="0"/>
              <a:t>. Harlow: Pearson </a:t>
            </a:r>
            <a:r>
              <a:rPr lang="es-ES" sz="3600" dirty="0" err="1"/>
              <a:t>Education</a:t>
            </a:r>
            <a:r>
              <a:rPr lang="es-ES" sz="3600" dirty="0"/>
              <a:t>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s-ES" sz="3600" dirty="0"/>
              <a:t>Thomson, N. (2018) </a:t>
            </a:r>
            <a:r>
              <a:rPr lang="es-ES" sz="3600" i="1" dirty="0" err="1"/>
              <a:t>Effective</a:t>
            </a:r>
            <a:r>
              <a:rPr lang="es-ES" sz="3600" i="1" dirty="0"/>
              <a:t> </a:t>
            </a:r>
            <a:r>
              <a:rPr lang="es-ES" sz="3600" i="1" dirty="0" err="1"/>
              <a:t>communication</a:t>
            </a:r>
            <a:r>
              <a:rPr lang="es-ES" sz="3600" i="1" dirty="0"/>
              <a:t>: A guide </a:t>
            </a:r>
            <a:r>
              <a:rPr lang="es-ES" sz="3600" i="1" dirty="0" err="1"/>
              <a:t>for</a:t>
            </a:r>
            <a:r>
              <a:rPr lang="es-ES" sz="3600" i="1" dirty="0"/>
              <a:t> </a:t>
            </a:r>
            <a:r>
              <a:rPr lang="es-ES" sz="3600" i="1" dirty="0" err="1"/>
              <a:t>the</a:t>
            </a:r>
            <a:r>
              <a:rPr lang="es-ES" sz="3600" i="1" dirty="0"/>
              <a:t> </a:t>
            </a:r>
            <a:r>
              <a:rPr lang="es-ES" sz="3600" i="1" dirty="0" err="1"/>
              <a:t>people</a:t>
            </a:r>
            <a:r>
              <a:rPr lang="es-ES" sz="3600" i="1" dirty="0"/>
              <a:t> </a:t>
            </a:r>
            <a:r>
              <a:rPr lang="es-ES" sz="3600" i="1" dirty="0" err="1"/>
              <a:t>professions</a:t>
            </a:r>
            <a:r>
              <a:rPr lang="es-ES" sz="3600" dirty="0"/>
              <a:t>. 3rd </a:t>
            </a:r>
            <a:r>
              <a:rPr lang="es-ES" sz="3600" dirty="0" err="1"/>
              <a:t>edn</a:t>
            </a:r>
            <a:r>
              <a:rPr lang="es-ES" sz="3600" dirty="0"/>
              <a:t>. </a:t>
            </a:r>
            <a:r>
              <a:rPr lang="es-ES" sz="3600" dirty="0" err="1"/>
              <a:t>Basingstoke</a:t>
            </a:r>
            <a:r>
              <a:rPr lang="es-ES" sz="3600" dirty="0"/>
              <a:t>: </a:t>
            </a:r>
            <a:r>
              <a:rPr lang="es-ES" sz="3600" dirty="0" err="1"/>
              <a:t>Palgrave</a:t>
            </a:r>
            <a:r>
              <a:rPr lang="es-ES" sz="3600" dirty="0"/>
              <a:t> Macmillan.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s-ES" sz="3600" dirty="0"/>
              <a:t>Walker, J. (2021) </a:t>
            </a:r>
            <a:r>
              <a:rPr lang="es-ES" sz="3600" i="1" dirty="0" err="1"/>
              <a:t>Introduction</a:t>
            </a:r>
            <a:r>
              <a:rPr lang="es-ES" sz="3600" i="1" dirty="0"/>
              <a:t> </a:t>
            </a:r>
            <a:r>
              <a:rPr lang="es-ES" sz="3600" i="1" dirty="0" err="1"/>
              <a:t>to</a:t>
            </a:r>
            <a:r>
              <a:rPr lang="es-ES" sz="3600" i="1" dirty="0"/>
              <a:t> </a:t>
            </a:r>
            <a:r>
              <a:rPr lang="es-ES" sz="3600" i="1" dirty="0" err="1"/>
              <a:t>hospitality</a:t>
            </a:r>
            <a:r>
              <a:rPr lang="es-ES" sz="3600" dirty="0"/>
              <a:t>. 8th </a:t>
            </a:r>
            <a:r>
              <a:rPr lang="es-ES" sz="3600" dirty="0" err="1"/>
              <a:t>edn</a:t>
            </a:r>
            <a:r>
              <a:rPr lang="es-ES" sz="3600" dirty="0"/>
              <a:t>. Harlow: Pearson </a:t>
            </a:r>
            <a:r>
              <a:rPr lang="es-ES" sz="3600" dirty="0" err="1"/>
              <a:t>Education</a:t>
            </a:r>
            <a:r>
              <a:rPr lang="es-ES" sz="3600" dirty="0"/>
              <a:t>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s-ES" sz="3600" dirty="0" err="1"/>
              <a:t>McMillan</a:t>
            </a:r>
            <a:r>
              <a:rPr lang="es-ES" sz="3600" dirty="0"/>
              <a:t>, K. and </a:t>
            </a:r>
            <a:r>
              <a:rPr lang="es-ES" sz="3600" dirty="0" err="1"/>
              <a:t>Weyers</a:t>
            </a:r>
            <a:r>
              <a:rPr lang="es-ES" sz="3600" dirty="0"/>
              <a:t>, J. (2021) </a:t>
            </a:r>
            <a:r>
              <a:rPr lang="es-ES" sz="3600" i="1" dirty="0" err="1"/>
              <a:t>The</a:t>
            </a:r>
            <a:r>
              <a:rPr lang="es-ES" sz="3600" i="1" dirty="0"/>
              <a:t> </a:t>
            </a:r>
            <a:r>
              <a:rPr lang="es-ES" sz="3600" i="1" dirty="0" err="1"/>
              <a:t>study</a:t>
            </a:r>
            <a:r>
              <a:rPr lang="es-ES" sz="3600" i="1" dirty="0"/>
              <a:t> </a:t>
            </a:r>
            <a:r>
              <a:rPr lang="es-ES" sz="3600" i="1" dirty="0" err="1"/>
              <a:t>skills</a:t>
            </a:r>
            <a:r>
              <a:rPr lang="es-ES" sz="3600" i="1" dirty="0"/>
              <a:t> </a:t>
            </a:r>
            <a:r>
              <a:rPr lang="es-ES" sz="3600" i="1" dirty="0" err="1"/>
              <a:t>handbook</a:t>
            </a:r>
            <a:r>
              <a:rPr lang="es-ES" sz="3600" dirty="0"/>
              <a:t>. 4th </a:t>
            </a:r>
            <a:r>
              <a:rPr lang="es-ES" sz="3600" dirty="0" err="1"/>
              <a:t>edn</a:t>
            </a:r>
            <a:r>
              <a:rPr lang="es-ES" sz="3600" dirty="0"/>
              <a:t>. Harlow: Pearson </a:t>
            </a:r>
            <a:r>
              <a:rPr lang="es-ES" sz="3600" dirty="0" err="1"/>
              <a:t>Education</a:t>
            </a:r>
            <a:r>
              <a:rPr lang="es-ES" sz="3600" dirty="0"/>
              <a:t>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s-ES" sz="3600" dirty="0"/>
              <a:t>LinkedIn </a:t>
            </a:r>
            <a:r>
              <a:rPr lang="es-ES" sz="3600" dirty="0" err="1"/>
              <a:t>Learning</a:t>
            </a:r>
            <a:r>
              <a:rPr lang="es-ES" sz="3600" dirty="0"/>
              <a:t> (</a:t>
            </a:r>
            <a:r>
              <a:rPr lang="es-ES" sz="3600" dirty="0" err="1"/>
              <a:t>n.d</a:t>
            </a:r>
            <a:r>
              <a:rPr lang="es-ES" sz="3600" dirty="0"/>
              <a:t>.) </a:t>
            </a:r>
            <a:r>
              <a:rPr lang="es-ES" sz="3600" i="1" dirty="0" err="1"/>
              <a:t>Developing</a:t>
            </a:r>
            <a:r>
              <a:rPr lang="es-ES" sz="3600" i="1" dirty="0"/>
              <a:t> </a:t>
            </a:r>
            <a:r>
              <a:rPr lang="es-ES" sz="3600" i="1" dirty="0" err="1"/>
              <a:t>your</a:t>
            </a:r>
            <a:r>
              <a:rPr lang="es-ES" sz="3600" i="1" dirty="0"/>
              <a:t> </a:t>
            </a:r>
            <a:r>
              <a:rPr lang="es-ES" sz="3600" i="1" dirty="0" err="1"/>
              <a:t>professional</a:t>
            </a:r>
            <a:r>
              <a:rPr lang="es-ES" sz="3600" i="1" dirty="0"/>
              <a:t> </a:t>
            </a:r>
            <a:r>
              <a:rPr lang="es-ES" sz="3600" i="1" dirty="0" err="1"/>
              <a:t>brand</a:t>
            </a:r>
            <a:r>
              <a:rPr lang="es-ES" sz="3600" dirty="0"/>
              <a:t>. </a:t>
            </a:r>
            <a:r>
              <a:rPr lang="es-ES" sz="3600" dirty="0" err="1"/>
              <a:t>Available</a:t>
            </a:r>
            <a:r>
              <a:rPr lang="es-ES" sz="3600" dirty="0"/>
              <a:t> at: </a:t>
            </a:r>
            <a:r>
              <a:rPr lang="es-ES" sz="3600" dirty="0">
                <a:hlinkClick r:id="rId2"/>
              </a:rPr>
              <a:t>https://www.linkedin.com/learning</a:t>
            </a:r>
            <a:r>
              <a:rPr lang="es-ES" sz="3600" dirty="0"/>
              <a:t> (</a:t>
            </a:r>
            <a:r>
              <a:rPr lang="es-ES" sz="3600" dirty="0" err="1"/>
              <a:t>Accessed</a:t>
            </a:r>
            <a:r>
              <a:rPr lang="es-ES" sz="3600" dirty="0"/>
              <a:t>: 2025).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s-ES" sz="3600" dirty="0"/>
              <a:t>UWTSD (</a:t>
            </a:r>
            <a:r>
              <a:rPr lang="es-ES" sz="3600" dirty="0" err="1"/>
              <a:t>n.d</a:t>
            </a:r>
            <a:r>
              <a:rPr lang="es-ES" sz="3600" dirty="0"/>
              <a:t>.) </a:t>
            </a:r>
            <a:r>
              <a:rPr lang="es-ES" sz="3600" i="1" dirty="0"/>
              <a:t>Digital </a:t>
            </a:r>
            <a:r>
              <a:rPr lang="es-ES" sz="3600" i="1" dirty="0" err="1"/>
              <a:t>Skills</a:t>
            </a:r>
            <a:r>
              <a:rPr lang="es-ES" sz="3600" i="1" dirty="0"/>
              <a:t> Centre</a:t>
            </a:r>
            <a:r>
              <a:rPr lang="es-ES" sz="3600" dirty="0"/>
              <a:t>. </a:t>
            </a:r>
            <a:r>
              <a:rPr lang="es-ES" sz="3600" dirty="0" err="1"/>
              <a:t>Available</a:t>
            </a:r>
            <a:r>
              <a:rPr lang="es-ES" sz="3600" dirty="0"/>
              <a:t> at: </a:t>
            </a:r>
            <a:r>
              <a:rPr lang="es-ES" sz="3600" dirty="0">
                <a:hlinkClick r:id="rId3"/>
              </a:rPr>
              <a:t>https://digitalskills.uwtsd.ac.uk/</a:t>
            </a:r>
            <a:r>
              <a:rPr lang="es-ES" sz="3600" dirty="0"/>
              <a:t> (</a:t>
            </a:r>
            <a:r>
              <a:rPr lang="es-ES" sz="3600" dirty="0" err="1"/>
              <a:t>Accessed</a:t>
            </a:r>
            <a:r>
              <a:rPr lang="es-ES" sz="3600" dirty="0"/>
              <a:t>: 2025).</a:t>
            </a:r>
          </a:p>
          <a:p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9790989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435</Words>
  <Application>Microsoft Office PowerPoint</Application>
  <PresentationFormat>Personalizado</PresentationFormat>
  <Paragraphs>61</Paragraphs>
  <Slides>9</Slides>
  <Notes>0</Notes>
  <HiddenSlides>0</HiddenSlides>
  <MMClips>0</MMClips>
  <ScaleCrop>false</ScaleCrop>
  <HeadingPairs>
    <vt:vector size="6" baseType="variant">
      <vt:variant>
        <vt:lpstr>Fuentes usadas</vt:lpstr>
      </vt:variant>
      <vt:variant>
        <vt:i4>9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9</vt:i4>
      </vt:variant>
    </vt:vector>
  </HeadingPairs>
  <TitlesOfParts>
    <vt:vector size="19" baseType="lpstr">
      <vt:lpstr>Aileron Heavy</vt:lpstr>
      <vt:lpstr>Arial</vt:lpstr>
      <vt:lpstr>Work Sans Italics</vt:lpstr>
      <vt:lpstr>Wingdings</vt:lpstr>
      <vt:lpstr>Canva Sans</vt:lpstr>
      <vt:lpstr>Work Sans</vt:lpstr>
      <vt:lpstr>Aileron Bold</vt:lpstr>
      <vt:lpstr>Work Sans Bold</vt:lpstr>
      <vt:lpstr>Calibri</vt:lpstr>
      <vt:lpstr>Office Theme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DANIEL LUQUE FERNANDEZ</dc:title>
  <cp:lastModifiedBy>Lara Medina Barcenilla (2334177)</cp:lastModifiedBy>
  <cp:revision>2</cp:revision>
  <dcterms:created xsi:type="dcterms:W3CDTF">2006-08-16T00:00:00Z</dcterms:created>
  <dcterms:modified xsi:type="dcterms:W3CDTF">2025-12-25T20:26:43Z</dcterms:modified>
  <dc:identifier>DAG8gqYE7fk</dc:identifier>
</cp:coreProperties>
</file>