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5"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B8925A-BB42-C369-024C-65625975CD4D}" v="522" dt="2026-03-29T09:42:08.354"/>
    <p1510:client id="{5591FEA0-48FB-00F9-E848-4EBCD954EF45}" v="7" dt="2026-03-29T10:15:33.7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rah Gardiner (2318899)" userId="S::2318899@student.uwtsd.ac.uk::5e66e93a-7e72-43a1-bdc0-d13c5259c7bd" providerId="AD" clId="Web-{4DB8925A-BB42-C369-024C-65625975CD4D}"/>
    <pc:docChg chg="modSld">
      <pc:chgData name="Sabirah Gardiner (2318899)" userId="S::2318899@student.uwtsd.ac.uk::5e66e93a-7e72-43a1-bdc0-d13c5259c7bd" providerId="AD" clId="Web-{4DB8925A-BB42-C369-024C-65625975CD4D}" dt="2026-03-29T09:41:53.073" v="259" actId="20577"/>
      <pc:docMkLst>
        <pc:docMk/>
      </pc:docMkLst>
      <pc:sldChg chg="modSp">
        <pc:chgData name="Sabirah Gardiner (2318899)" userId="S::2318899@student.uwtsd.ac.uk::5e66e93a-7e72-43a1-bdc0-d13c5259c7bd" providerId="AD" clId="Web-{4DB8925A-BB42-C369-024C-65625975CD4D}" dt="2026-03-29T09:17:51.150" v="4" actId="20577"/>
        <pc:sldMkLst>
          <pc:docMk/>
          <pc:sldMk cId="244108222" sldId="259"/>
        </pc:sldMkLst>
        <pc:spChg chg="mod">
          <ac:chgData name="Sabirah Gardiner (2318899)" userId="S::2318899@student.uwtsd.ac.uk::5e66e93a-7e72-43a1-bdc0-d13c5259c7bd" providerId="AD" clId="Web-{4DB8925A-BB42-C369-024C-65625975CD4D}" dt="2026-03-29T09:17:51.150" v="4" actId="20577"/>
          <ac:spMkLst>
            <pc:docMk/>
            <pc:sldMk cId="244108222" sldId="259"/>
            <ac:spMk id="5" creationId="{1812A7B6-CA24-7AAF-A98C-B3A58FBE0C0D}"/>
          </ac:spMkLst>
        </pc:spChg>
      </pc:sldChg>
      <pc:sldChg chg="modSp">
        <pc:chgData name="Sabirah Gardiner (2318899)" userId="S::2318899@student.uwtsd.ac.uk::5e66e93a-7e72-43a1-bdc0-d13c5259c7bd" providerId="AD" clId="Web-{4DB8925A-BB42-C369-024C-65625975CD4D}" dt="2026-03-29T09:20:52.574" v="7" actId="20577"/>
        <pc:sldMkLst>
          <pc:docMk/>
          <pc:sldMk cId="319972103" sldId="260"/>
        </pc:sldMkLst>
        <pc:spChg chg="mod">
          <ac:chgData name="Sabirah Gardiner (2318899)" userId="S::2318899@student.uwtsd.ac.uk::5e66e93a-7e72-43a1-bdc0-d13c5259c7bd" providerId="AD" clId="Web-{4DB8925A-BB42-C369-024C-65625975CD4D}" dt="2026-03-29T09:20:52.574" v="7" actId="20577"/>
          <ac:spMkLst>
            <pc:docMk/>
            <pc:sldMk cId="319972103" sldId="260"/>
            <ac:spMk id="3" creationId="{E5D5927B-4BE7-9DB1-763A-509CA77B6372}"/>
          </ac:spMkLst>
        </pc:spChg>
      </pc:sldChg>
      <pc:sldChg chg="modSp">
        <pc:chgData name="Sabirah Gardiner (2318899)" userId="S::2318899@student.uwtsd.ac.uk::5e66e93a-7e72-43a1-bdc0-d13c5259c7bd" providerId="AD" clId="Web-{4DB8925A-BB42-C369-024C-65625975CD4D}" dt="2026-03-29T09:25:12.592" v="31" actId="20577"/>
        <pc:sldMkLst>
          <pc:docMk/>
          <pc:sldMk cId="1480800045" sldId="261"/>
        </pc:sldMkLst>
        <pc:spChg chg="mod">
          <ac:chgData name="Sabirah Gardiner (2318899)" userId="S::2318899@student.uwtsd.ac.uk::5e66e93a-7e72-43a1-bdc0-d13c5259c7bd" providerId="AD" clId="Web-{4DB8925A-BB42-C369-024C-65625975CD4D}" dt="2026-03-29T09:25:12.592" v="31" actId="20577"/>
          <ac:spMkLst>
            <pc:docMk/>
            <pc:sldMk cId="1480800045" sldId="261"/>
            <ac:spMk id="3" creationId="{F9EFC293-32CB-6512-0409-8659600420A3}"/>
          </ac:spMkLst>
        </pc:spChg>
      </pc:sldChg>
      <pc:sldChg chg="modSp">
        <pc:chgData name="Sabirah Gardiner (2318899)" userId="S::2318899@student.uwtsd.ac.uk::5e66e93a-7e72-43a1-bdc0-d13c5259c7bd" providerId="AD" clId="Web-{4DB8925A-BB42-C369-024C-65625975CD4D}" dt="2026-03-29T09:39:52.337" v="244" actId="20577"/>
        <pc:sldMkLst>
          <pc:docMk/>
          <pc:sldMk cId="3318501397" sldId="262"/>
        </pc:sldMkLst>
        <pc:spChg chg="mod">
          <ac:chgData name="Sabirah Gardiner (2318899)" userId="S::2318899@student.uwtsd.ac.uk::5e66e93a-7e72-43a1-bdc0-d13c5259c7bd" providerId="AD" clId="Web-{4DB8925A-BB42-C369-024C-65625975CD4D}" dt="2026-03-29T09:39:52.337" v="244" actId="20577"/>
          <ac:spMkLst>
            <pc:docMk/>
            <pc:sldMk cId="3318501397" sldId="262"/>
            <ac:spMk id="3" creationId="{05A8F287-08EF-DB10-5BBA-75263FF24A67}"/>
          </ac:spMkLst>
        </pc:spChg>
      </pc:sldChg>
      <pc:sldChg chg="modSp">
        <pc:chgData name="Sabirah Gardiner (2318899)" userId="S::2318899@student.uwtsd.ac.uk::5e66e93a-7e72-43a1-bdc0-d13c5259c7bd" providerId="AD" clId="Web-{4DB8925A-BB42-C369-024C-65625975CD4D}" dt="2026-03-29T09:41:53.073" v="259" actId="20577"/>
        <pc:sldMkLst>
          <pc:docMk/>
          <pc:sldMk cId="629598258" sldId="263"/>
        </pc:sldMkLst>
        <pc:spChg chg="mod">
          <ac:chgData name="Sabirah Gardiner (2318899)" userId="S::2318899@student.uwtsd.ac.uk::5e66e93a-7e72-43a1-bdc0-d13c5259c7bd" providerId="AD" clId="Web-{4DB8925A-BB42-C369-024C-65625975CD4D}" dt="2026-03-29T09:40:46.354" v="257" actId="20577"/>
          <ac:spMkLst>
            <pc:docMk/>
            <pc:sldMk cId="629598258" sldId="263"/>
            <ac:spMk id="2" creationId="{A3A18602-A138-665F-C458-17113CD131A0}"/>
          </ac:spMkLst>
        </pc:spChg>
        <pc:spChg chg="mod">
          <ac:chgData name="Sabirah Gardiner (2318899)" userId="S::2318899@student.uwtsd.ac.uk::5e66e93a-7e72-43a1-bdc0-d13c5259c7bd" providerId="AD" clId="Web-{4DB8925A-BB42-C369-024C-65625975CD4D}" dt="2026-03-29T09:41:23.245" v="258" actId="20577"/>
          <ac:spMkLst>
            <pc:docMk/>
            <pc:sldMk cId="629598258" sldId="263"/>
            <ac:spMk id="10" creationId="{AE67676F-2D76-FF5C-9520-5E92F4BFF8E6}"/>
          </ac:spMkLst>
        </pc:spChg>
        <pc:spChg chg="mod">
          <ac:chgData name="Sabirah Gardiner (2318899)" userId="S::2318899@student.uwtsd.ac.uk::5e66e93a-7e72-43a1-bdc0-d13c5259c7bd" providerId="AD" clId="Web-{4DB8925A-BB42-C369-024C-65625975CD4D}" dt="2026-03-29T09:41:53.073" v="259" actId="20577"/>
          <ac:spMkLst>
            <pc:docMk/>
            <pc:sldMk cId="629598258" sldId="263"/>
            <ac:spMk id="17" creationId="{34EF54F4-244C-E55D-2EF4-9CCE9E0C4C34}"/>
          </ac:spMkLst>
        </pc:spChg>
      </pc:sldChg>
      <pc:sldChg chg="modSp">
        <pc:chgData name="Sabirah Gardiner (2318899)" userId="S::2318899@student.uwtsd.ac.uk::5e66e93a-7e72-43a1-bdc0-d13c5259c7bd" providerId="AD" clId="Web-{4DB8925A-BB42-C369-024C-65625975CD4D}" dt="2026-03-29T09:12:31.393" v="2" actId="20577"/>
        <pc:sldMkLst>
          <pc:docMk/>
          <pc:sldMk cId="1549348807" sldId="264"/>
        </pc:sldMkLst>
        <pc:spChg chg="mod">
          <ac:chgData name="Sabirah Gardiner (2318899)" userId="S::2318899@student.uwtsd.ac.uk::5e66e93a-7e72-43a1-bdc0-d13c5259c7bd" providerId="AD" clId="Web-{4DB8925A-BB42-C369-024C-65625975CD4D}" dt="2026-03-29T09:12:31.393" v="2" actId="20577"/>
          <ac:spMkLst>
            <pc:docMk/>
            <pc:sldMk cId="1549348807" sldId="264"/>
            <ac:spMk id="2" creationId="{12F54ADB-2A13-5C5A-C635-E719FA323F29}"/>
          </ac:spMkLst>
        </pc:spChg>
        <pc:spChg chg="mod">
          <ac:chgData name="Sabirah Gardiner (2318899)" userId="S::2318899@student.uwtsd.ac.uk::5e66e93a-7e72-43a1-bdc0-d13c5259c7bd" providerId="AD" clId="Web-{4DB8925A-BB42-C369-024C-65625975CD4D}" dt="2026-03-29T09:12:11.689" v="0" actId="20577"/>
          <ac:spMkLst>
            <pc:docMk/>
            <pc:sldMk cId="1549348807" sldId="264"/>
            <ac:spMk id="6" creationId="{AFAF0557-20E6-7468-7E52-8022143356AD}"/>
          </ac:spMkLst>
        </pc:spChg>
      </pc:sldChg>
    </pc:docChg>
  </pc:docChgLst>
  <pc:docChgLst>
    <pc:chgData name="Sabirah Gardiner (2318899)" userId="S::2318899@student.uwtsd.ac.uk::5e66e93a-7e72-43a1-bdc0-d13c5259c7bd" providerId="AD" clId="Web-{5591FEA0-48FB-00F9-E848-4EBCD954EF45}"/>
    <pc:docChg chg="modSld">
      <pc:chgData name="Sabirah Gardiner (2318899)" userId="S::2318899@student.uwtsd.ac.uk::5e66e93a-7e72-43a1-bdc0-d13c5259c7bd" providerId="AD" clId="Web-{5591FEA0-48FB-00F9-E848-4EBCD954EF45}" dt="2026-03-29T10:15:30.015" v="4" actId="20577"/>
      <pc:docMkLst>
        <pc:docMk/>
      </pc:docMkLst>
      <pc:sldChg chg="mod modShow">
        <pc:chgData name="Sabirah Gardiner (2318899)" userId="S::2318899@student.uwtsd.ac.uk::5e66e93a-7e72-43a1-bdc0-d13c5259c7bd" providerId="AD" clId="Web-{5591FEA0-48FB-00F9-E848-4EBCD954EF45}" dt="2026-03-29T10:14:25.030" v="3"/>
        <pc:sldMkLst>
          <pc:docMk/>
          <pc:sldMk cId="2062587241" sldId="256"/>
        </pc:sldMkLst>
      </pc:sldChg>
      <pc:sldChg chg="modSp">
        <pc:chgData name="Sabirah Gardiner (2318899)" userId="S::2318899@student.uwtsd.ac.uk::5e66e93a-7e72-43a1-bdc0-d13c5259c7bd" providerId="AD" clId="Web-{5591FEA0-48FB-00F9-E848-4EBCD954EF45}" dt="2026-03-29T10:15:30.015" v="4" actId="20577"/>
        <pc:sldMkLst>
          <pc:docMk/>
          <pc:sldMk cId="1549348807" sldId="264"/>
        </pc:sldMkLst>
        <pc:spChg chg="mod">
          <ac:chgData name="Sabirah Gardiner (2318899)" userId="S::2318899@student.uwtsd.ac.uk::5e66e93a-7e72-43a1-bdc0-d13c5259c7bd" providerId="AD" clId="Web-{5591FEA0-48FB-00F9-E848-4EBCD954EF45}" dt="2026-03-29T10:15:30.015" v="4" actId="20577"/>
          <ac:spMkLst>
            <pc:docMk/>
            <pc:sldMk cId="1549348807" sldId="264"/>
            <ac:spMk id="6" creationId="{AFAF0557-20E6-7468-7E52-8022143356A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4194D8-600A-084B-BB7B-88CAECFD1625}" type="datetimeFigureOut">
              <a:rPr lang="en-US" smtClean="0"/>
              <a:t>3/29/2026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B6FF59-BF0D-D040-989C-0B05BBDEFF57}" type="slidenum">
              <a:rPr lang="en-US" smtClean="0"/>
              <a:t>‹#›</a:t>
            </a:fld>
            <a:endParaRPr lang="en-US"/>
          </a:p>
        </p:txBody>
      </p:sp>
    </p:spTree>
    <p:extLst>
      <p:ext uri="{BB962C8B-B14F-4D97-AF65-F5344CB8AC3E}">
        <p14:creationId xmlns:p14="http://schemas.microsoft.com/office/powerpoint/2010/main" val="2224313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3/29/2026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09105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3/29/2026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49881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3/29/2026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34451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3/29/2026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66240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3/29/2026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62492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3/29/2026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39026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3/29/2026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74273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3/29/2026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67892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3/29/2026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60441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3/29/2026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43362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3/29/2026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9168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3/29/2026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7071417"/>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74" r:id="rId6"/>
    <p:sldLayoutId id="2147483769" r:id="rId7"/>
    <p:sldLayoutId id="2147483770" r:id="rId8"/>
    <p:sldLayoutId id="2147483771" r:id="rId9"/>
    <p:sldLayoutId id="2147483773" r:id="rId10"/>
    <p:sldLayoutId id="214748377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F9D54-CA2C-E41F-1D99-BE2D671A1AF4}"/>
              </a:ext>
            </a:extLst>
          </p:cNvPr>
          <p:cNvSpPr>
            <a:spLocks noGrp="1"/>
          </p:cNvSpPr>
          <p:nvPr>
            <p:ph type="ctrTitle"/>
          </p:nvPr>
        </p:nvSpPr>
        <p:spPr>
          <a:xfrm>
            <a:off x="703400" y="908651"/>
            <a:ext cx="4937004" cy="4058682"/>
          </a:xfrm>
        </p:spPr>
        <p:txBody>
          <a:bodyPr anchor="t">
            <a:normAutofit/>
          </a:bodyPr>
          <a:lstStyle/>
          <a:p>
            <a:pPr>
              <a:lnSpc>
                <a:spcPct val="90000"/>
              </a:lnSpc>
            </a:pPr>
            <a:r>
              <a:rPr lang="en-US" sz="3100"/>
              <a:t>Professional Development with Health and Social Care</a:t>
            </a:r>
            <a:br>
              <a:rPr lang="en-US" sz="3100"/>
            </a:br>
            <a:r>
              <a:rPr lang="en-US" sz="3100"/>
              <a:t>Module: LCHS4009</a:t>
            </a:r>
            <a:br>
              <a:rPr lang="en-US" sz="3100"/>
            </a:br>
            <a:r>
              <a:rPr lang="en-US" sz="3100"/>
              <a:t>Name: Sabirah Gardiner 2318899</a:t>
            </a:r>
            <a:br>
              <a:rPr lang="en-US" sz="3100"/>
            </a:br>
            <a:r>
              <a:rPr lang="en-US" sz="3100"/>
              <a:t>Lecturer: Farah Islam</a:t>
            </a:r>
          </a:p>
        </p:txBody>
      </p:sp>
      <p:sp>
        <p:nvSpPr>
          <p:cNvPr id="3" name="Subtitle 2">
            <a:extLst>
              <a:ext uri="{FF2B5EF4-FFF2-40B4-BE49-F238E27FC236}">
                <a16:creationId xmlns:a16="http://schemas.microsoft.com/office/drawing/2014/main" id="{B6E0689A-8A42-81F9-4C99-290FD346BCC9}"/>
              </a:ext>
            </a:extLst>
          </p:cNvPr>
          <p:cNvSpPr>
            <a:spLocks noGrp="1"/>
          </p:cNvSpPr>
          <p:nvPr>
            <p:ph type="subTitle" idx="1"/>
          </p:nvPr>
        </p:nvSpPr>
        <p:spPr>
          <a:xfrm>
            <a:off x="703400" y="5103862"/>
            <a:ext cx="4172757" cy="845487"/>
          </a:xfrm>
        </p:spPr>
        <p:txBody>
          <a:bodyPr anchor="b">
            <a:normAutofit/>
          </a:bodyPr>
          <a:lstStyle/>
          <a:p>
            <a:r>
              <a:rPr lang="en-US" b="1" cap="none" spc="0">
                <a:ln w="22225">
                  <a:solidFill>
                    <a:schemeClr val="tx1"/>
                  </a:solidFill>
                  <a:prstDash val="solid"/>
                </a:ln>
              </a:rPr>
              <a:t>SELF-AWARENESS PRESENTATION</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FCC4CF1-43D0-3B21-7899-EA6664E9255F}"/>
              </a:ext>
            </a:extLst>
          </p:cNvPr>
          <p:cNvPicPr>
            <a:picLocks noChangeAspect="1"/>
          </p:cNvPicPr>
          <p:nvPr/>
        </p:nvPicPr>
        <p:blipFill>
          <a:blip r:embed="rId2"/>
          <a:srcRect l="21735" r="24808"/>
          <a:stretch>
            <a:fillRect/>
          </a:stretch>
        </p:blipFill>
        <p:spPr>
          <a:xfrm>
            <a:off x="6326272" y="10"/>
            <a:ext cx="5865727" cy="6857990"/>
          </a:xfrm>
          <a:prstGeom prst="rect">
            <a:avLst/>
          </a:prstGeom>
        </p:spPr>
      </p:pic>
    </p:spTree>
    <p:extLst>
      <p:ext uri="{BB962C8B-B14F-4D97-AF65-F5344CB8AC3E}">
        <p14:creationId xmlns:p14="http://schemas.microsoft.com/office/powerpoint/2010/main" val="2062587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9951C5B4-3B10-FBF2-4BA5-E0321053DB67}"/>
              </a:ext>
            </a:extLst>
          </p:cNvPr>
          <p:cNvGraphicFramePr>
            <a:graphicFrameLocks noGrp="1"/>
          </p:cNvGraphicFramePr>
          <p:nvPr>
            <p:extLst>
              <p:ext uri="{D42A27DB-BD31-4B8C-83A1-F6EECF244321}">
                <p14:modId xmlns:p14="http://schemas.microsoft.com/office/powerpoint/2010/main" val="4223941675"/>
              </p:ext>
            </p:extLst>
          </p:nvPr>
        </p:nvGraphicFramePr>
        <p:xfrm>
          <a:off x="1940820" y="801077"/>
          <a:ext cx="8307738" cy="5053758"/>
        </p:xfrm>
        <a:graphic>
          <a:graphicData uri="http://schemas.openxmlformats.org/drawingml/2006/table">
            <a:tbl>
              <a:tblPr firstRow="1" bandRow="1">
                <a:tableStyleId>{5C22544A-7EE6-4342-B048-85BDC9FD1C3A}</a:tableStyleId>
              </a:tblPr>
              <a:tblGrid>
                <a:gridCol w="4101289">
                  <a:extLst>
                    <a:ext uri="{9D8B030D-6E8A-4147-A177-3AD203B41FA5}">
                      <a16:colId xmlns:a16="http://schemas.microsoft.com/office/drawing/2014/main" val="1596000867"/>
                    </a:ext>
                  </a:extLst>
                </a:gridCol>
                <a:gridCol w="4206449">
                  <a:extLst>
                    <a:ext uri="{9D8B030D-6E8A-4147-A177-3AD203B41FA5}">
                      <a16:colId xmlns:a16="http://schemas.microsoft.com/office/drawing/2014/main" val="2645485804"/>
                    </a:ext>
                  </a:extLst>
                </a:gridCol>
              </a:tblGrid>
              <a:tr h="2474871">
                <a:tc>
                  <a:txBody>
                    <a:bodyPr/>
                    <a:lstStyle/>
                    <a:p>
                      <a:pPr algn="ctr"/>
                      <a:r>
                        <a:rPr lang="en-US" b="1">
                          <a:latin typeface="Arial" panose="020B0604020202020204" pitchFamily="34" charset="0"/>
                          <a:cs typeface="Arial" panose="020B0604020202020204" pitchFamily="34" charset="0"/>
                        </a:rPr>
                        <a:t>STRENGTHS</a:t>
                      </a:r>
                    </a:p>
                    <a:p>
                      <a:pPr algn="ctr"/>
                      <a:endParaRPr lang="en-US" sz="1100" b="0">
                        <a:latin typeface="Arial"/>
                        <a:cs typeface="Arial"/>
                      </a:endParaRPr>
                    </a:p>
                    <a:p>
                      <a:pPr lvl="0" algn="ctr">
                        <a:buNone/>
                      </a:pPr>
                      <a:r>
                        <a:rPr lang="en-US" sz="1100" b="0">
                          <a:latin typeface="Arial"/>
                          <a:cs typeface="Arial"/>
                        </a:rPr>
                        <a:t>Positive at times.</a:t>
                      </a:r>
                      <a:endParaRPr lang="en-US"/>
                    </a:p>
                    <a:p>
                      <a:pPr algn="ctr"/>
                      <a:r>
                        <a:rPr lang="en-US" sz="1100" b="0">
                          <a:latin typeface="Arial"/>
                          <a:cs typeface="Arial"/>
                        </a:rPr>
                        <a:t>Tolerance.</a:t>
                      </a:r>
                    </a:p>
                    <a:p>
                      <a:pPr algn="ctr"/>
                      <a:r>
                        <a:rPr lang="en-US" sz="1100" b="0">
                          <a:latin typeface="Arial"/>
                          <a:cs typeface="Arial"/>
                        </a:rPr>
                        <a:t>Self-Motivated.</a:t>
                      </a:r>
                    </a:p>
                    <a:p>
                      <a:pPr algn="ctr"/>
                      <a:r>
                        <a:rPr lang="en-US" sz="1100" b="0">
                          <a:latin typeface="Arial"/>
                          <a:cs typeface="Arial"/>
                        </a:rPr>
                        <a:t>Resilient.</a:t>
                      </a:r>
                    </a:p>
                    <a:p>
                      <a:pPr algn="ctr"/>
                      <a:r>
                        <a:rPr lang="en-US" sz="1100" b="0">
                          <a:latin typeface="Arial"/>
                          <a:cs typeface="Arial"/>
                        </a:rPr>
                        <a:t>Empathy.</a:t>
                      </a:r>
                    </a:p>
                    <a:p>
                      <a:pPr algn="ctr"/>
                      <a:r>
                        <a:rPr lang="en-US" sz="1100" b="0">
                          <a:latin typeface="Arial"/>
                          <a:cs typeface="Arial"/>
                        </a:rPr>
                        <a:t>Cultural &amp; Religious</a:t>
                      </a:r>
                    </a:p>
                    <a:p>
                      <a:pPr algn="ctr"/>
                      <a:r>
                        <a:rPr lang="en-US" sz="1100" b="0">
                          <a:latin typeface="Arial"/>
                          <a:cs typeface="Arial"/>
                        </a:rPr>
                        <a:t>Awareness.</a:t>
                      </a:r>
                    </a:p>
                    <a:p>
                      <a:pPr algn="ctr"/>
                      <a:r>
                        <a:rPr lang="en-US" sz="1100" b="0">
                          <a:latin typeface="Arial"/>
                          <a:cs typeface="Arial"/>
                        </a:rPr>
                        <a:t>Communication &amp; Advocacy.</a:t>
                      </a:r>
                    </a:p>
                    <a:p>
                      <a:pPr algn="ctr"/>
                      <a:r>
                        <a:rPr lang="en-US" sz="1100" b="0">
                          <a:latin typeface="Arial"/>
                          <a:cs typeface="Arial"/>
                        </a:rPr>
                        <a:t>Crisis Management</a:t>
                      </a:r>
                    </a:p>
                  </a:txBody>
                  <a:tcPr>
                    <a:lnL w="12700" cmpd="sng">
                      <a:solidFill>
                        <a:schemeClr val="tx1"/>
                      </a:solidFill>
                    </a:lnL>
                    <a:lnR w="12700" cmpd="sng">
                      <a:solidFill>
                        <a:schemeClr val="tx1"/>
                      </a:solidFill>
                    </a:lnR>
                    <a:lnT w="12700" cmpd="sng">
                      <a:solidFill>
                        <a:schemeClr val="tx1"/>
                      </a:solidFill>
                    </a:lnT>
                    <a:lnB w="12700" cmpd="sng">
                      <a:solidFill>
                        <a:schemeClr val="tx1"/>
                      </a:solidFill>
                    </a:lnB>
                    <a:lnTlToBr w="12700" cmpd="sng">
                      <a:noFill/>
                      <a:prstDash val="solid"/>
                    </a:lnTlToBr>
                    <a:lnBlToTr w="12700" cmpd="sng">
                      <a:noFill/>
                      <a:prstDash val="solid"/>
                    </a:lnBlToTr>
                  </a:tcPr>
                </a:tc>
                <a:tc>
                  <a:txBody>
                    <a:bodyPr/>
                    <a:lstStyle/>
                    <a:p>
                      <a:pPr algn="ctr"/>
                      <a:r>
                        <a:rPr lang="en-US">
                          <a:latin typeface="Arial" panose="020B0604020202020204" pitchFamily="34" charset="0"/>
                          <a:cs typeface="Arial" panose="020B0604020202020204" pitchFamily="34" charset="0"/>
                        </a:rPr>
                        <a:t>Weaknesses</a:t>
                      </a:r>
                    </a:p>
                    <a:p>
                      <a:pPr algn="ctr"/>
                      <a:endParaRPr lang="en-US" sz="1100" b="0">
                        <a:latin typeface="Arial"/>
                        <a:cs typeface="Arial"/>
                      </a:endParaRPr>
                    </a:p>
                    <a:p>
                      <a:pPr lvl="0" algn="ctr">
                        <a:buNone/>
                      </a:pPr>
                      <a:r>
                        <a:rPr lang="en-US" sz="1100" b="0">
                          <a:latin typeface="Arial"/>
                          <a:cs typeface="Arial"/>
                        </a:rPr>
                        <a:t>Overwhelmed.</a:t>
                      </a:r>
                      <a:endParaRPr lang="en-US"/>
                    </a:p>
                    <a:p>
                      <a:pPr algn="ctr"/>
                      <a:r>
                        <a:rPr lang="en-US" sz="1100" b="0">
                          <a:latin typeface="Arial"/>
                          <a:cs typeface="Arial"/>
                        </a:rPr>
                        <a:t>Time Management.</a:t>
                      </a:r>
                    </a:p>
                    <a:p>
                      <a:pPr algn="ctr"/>
                      <a:r>
                        <a:rPr lang="en-US" sz="1100" b="0">
                          <a:latin typeface="Arial"/>
                          <a:cs typeface="Arial"/>
                        </a:rPr>
                        <a:t>Impulsive at Times.</a:t>
                      </a:r>
                    </a:p>
                    <a:p>
                      <a:pPr algn="ctr"/>
                      <a:r>
                        <a:rPr lang="en-US" sz="1100" b="0">
                          <a:latin typeface="Arial"/>
                          <a:cs typeface="Arial"/>
                        </a:rPr>
                        <a:t>Low self-Esteem.</a:t>
                      </a:r>
                    </a:p>
                    <a:p>
                      <a:pPr algn="ctr"/>
                      <a:r>
                        <a:rPr lang="en-US" sz="1100" b="0">
                          <a:latin typeface="Arial"/>
                          <a:cs typeface="Arial"/>
                        </a:rPr>
                        <a:t>Fear of Failure.</a:t>
                      </a:r>
                    </a:p>
                    <a:p>
                      <a:pPr algn="ctr"/>
                      <a:r>
                        <a:rPr lang="en-US" sz="1100" b="0">
                          <a:latin typeface="Arial"/>
                          <a:cs typeface="Arial"/>
                        </a:rPr>
                        <a:t>Self-Sabotage.</a:t>
                      </a:r>
                    </a:p>
                  </a:txBody>
                  <a:tcPr>
                    <a:lnL w="12700" cmpd="sng">
                      <a:solidFill>
                        <a:schemeClr val="tx1"/>
                      </a:solidFill>
                    </a:lnL>
                    <a:lnR w="12700" cmpd="sng">
                      <a:solidFill>
                        <a:schemeClr val="tx1"/>
                      </a:solidFill>
                    </a:lnR>
                    <a:lnT w="12700" cmpd="sng">
                      <a:solidFill>
                        <a:schemeClr val="tx1"/>
                      </a:solidFill>
                    </a:lnT>
                    <a:lnB w="12700" cmpd="sng">
                      <a:solidFill>
                        <a:schemeClr val="tx1"/>
                      </a:solidFill>
                    </a:lnB>
                    <a:lnTlToBr w="12700" cmpd="sng">
                      <a:noFill/>
                      <a:prstDash val="solid"/>
                    </a:lnTlToBr>
                    <a:lnBlToTr w="12700" cmpd="sng">
                      <a:noFill/>
                      <a:prstDash val="solid"/>
                    </a:lnBlToTr>
                  </a:tcPr>
                </a:tc>
                <a:extLst>
                  <a:ext uri="{0D108BD9-81ED-4DB2-BD59-A6C34878D82A}">
                    <a16:rowId xmlns:a16="http://schemas.microsoft.com/office/drawing/2014/main" val="2839958784"/>
                  </a:ext>
                </a:extLst>
              </a:tr>
              <a:tr h="2578887">
                <a:tc>
                  <a:txBody>
                    <a:bodyPr/>
                    <a:lstStyle/>
                    <a:p>
                      <a:pPr algn="ctr"/>
                      <a:r>
                        <a:rPr lang="en-US" b="1">
                          <a:latin typeface="Arial" panose="020B0604020202020204" pitchFamily="34" charset="0"/>
                          <a:cs typeface="Arial" panose="020B0604020202020204" pitchFamily="34" charset="0"/>
                        </a:rPr>
                        <a:t>Opportunities.</a:t>
                      </a:r>
                      <a:endParaRPr lang="en-US" b="0">
                        <a:latin typeface="Arial" panose="020B0604020202020204" pitchFamily="34" charset="0"/>
                        <a:cs typeface="Arial" panose="020B0604020202020204" pitchFamily="34" charset="0"/>
                      </a:endParaRPr>
                    </a:p>
                    <a:p>
                      <a:pPr algn="ctr"/>
                      <a:endParaRPr lang="en-US" sz="1100" b="0">
                        <a:latin typeface="Arial"/>
                        <a:cs typeface="Arial"/>
                      </a:endParaRPr>
                    </a:p>
                    <a:p>
                      <a:pPr lvl="0" algn="ctr">
                        <a:buNone/>
                      </a:pPr>
                      <a:r>
                        <a:rPr lang="en-US" sz="1100" b="0">
                          <a:latin typeface="Arial"/>
                          <a:cs typeface="Arial"/>
                        </a:rPr>
                        <a:t>University Support.</a:t>
                      </a:r>
                      <a:endParaRPr lang="en-US"/>
                    </a:p>
                    <a:p>
                      <a:pPr algn="ctr"/>
                      <a:r>
                        <a:rPr lang="en-US" sz="1100" b="0">
                          <a:latin typeface="Arial"/>
                          <a:cs typeface="Arial"/>
                        </a:rPr>
                        <a:t>Therapy.</a:t>
                      </a:r>
                    </a:p>
                    <a:p>
                      <a:pPr algn="ctr"/>
                      <a:r>
                        <a:rPr lang="en-US" sz="1100" b="0">
                          <a:latin typeface="Arial"/>
                          <a:cs typeface="Arial"/>
                        </a:rPr>
                        <a:t>Reflect.</a:t>
                      </a:r>
                    </a:p>
                    <a:p>
                      <a:pPr algn="ctr"/>
                      <a:r>
                        <a:rPr lang="en-US" sz="1100" b="0">
                          <a:latin typeface="Arial"/>
                          <a:cs typeface="Arial"/>
                        </a:rPr>
                        <a:t>My future goals.</a:t>
                      </a:r>
                    </a:p>
                    <a:p>
                      <a:pPr algn="ctr"/>
                      <a:r>
                        <a:rPr lang="en-US" sz="1100" b="0">
                          <a:latin typeface="Arial"/>
                          <a:cs typeface="Arial"/>
                        </a:rPr>
                        <a:t>Real life experience.</a:t>
                      </a:r>
                    </a:p>
                    <a:p>
                      <a:pPr algn="ctr"/>
                      <a:r>
                        <a:rPr lang="en-US" sz="1100" b="0">
                          <a:latin typeface="Arial"/>
                          <a:cs typeface="Arial"/>
                        </a:rPr>
                        <a:t>Engagement with social services.</a:t>
                      </a:r>
                    </a:p>
                    <a:p>
                      <a:pPr algn="ctr"/>
                      <a:r>
                        <a:rPr lang="en-US" sz="1100" b="0">
                          <a:latin typeface="Arial"/>
                          <a:cs typeface="Arial"/>
                        </a:rPr>
                        <a:t>Engagement with Care Home/E.A.B</a:t>
                      </a:r>
                    </a:p>
                    <a:p>
                      <a:pPr algn="ctr"/>
                      <a:r>
                        <a:rPr lang="en-US" sz="1100" b="0">
                          <a:latin typeface="Arial"/>
                          <a:cs typeface="Arial"/>
                        </a:rPr>
                        <a:t>Research in Respite </a:t>
                      </a:r>
                    </a:p>
                    <a:p>
                      <a:pPr algn="ctr"/>
                      <a:endParaRPr lang="en-US" b="0">
                        <a:latin typeface="Arial" panose="020B0604020202020204" pitchFamily="34" charset="0"/>
                        <a:cs typeface="Arial" panose="020B0604020202020204" pitchFamily="34" charset="0"/>
                      </a:endParaRPr>
                    </a:p>
                    <a:p>
                      <a:pPr algn="ctr"/>
                      <a:endParaRPr lang="en-US" b="0">
                        <a:latin typeface="Arial" panose="020B0604020202020204" pitchFamily="34" charset="0"/>
                        <a:cs typeface="Arial" panose="020B0604020202020204" pitchFamily="34" charset="0"/>
                      </a:endParaRPr>
                    </a:p>
                  </a:txBody>
                  <a:tcPr>
                    <a:lnL w="12700" cmpd="sng">
                      <a:solidFill>
                        <a:schemeClr val="tx1"/>
                      </a:solidFill>
                    </a:lnL>
                    <a:lnR w="12700" cmpd="sng">
                      <a:solidFill>
                        <a:schemeClr val="tx1"/>
                      </a:solidFill>
                    </a:lnR>
                    <a:lnT w="12700" cmpd="sng">
                      <a:solidFill>
                        <a:schemeClr val="tx1"/>
                      </a:solidFill>
                    </a:lnT>
                    <a:lnB w="12700" cmpd="sng">
                      <a:solidFill>
                        <a:schemeClr val="tx1"/>
                      </a:solidFill>
                    </a:lnB>
                    <a:lnTlToBr w="12700" cmpd="sng">
                      <a:noFill/>
                      <a:prstDash val="solid"/>
                    </a:lnTlToBr>
                    <a:lnBlToTr w="12700" cmpd="sng">
                      <a:noFill/>
                      <a:prstDash val="solid"/>
                    </a:lnBlToTr>
                  </a:tcPr>
                </a:tc>
                <a:tc>
                  <a:txBody>
                    <a:bodyPr/>
                    <a:lstStyle/>
                    <a:p>
                      <a:pPr algn="ctr"/>
                      <a:r>
                        <a:rPr lang="en-US" b="1">
                          <a:latin typeface="Arial" panose="020B0604020202020204" pitchFamily="34" charset="0"/>
                          <a:cs typeface="Arial" panose="020B0604020202020204" pitchFamily="34" charset="0"/>
                        </a:rPr>
                        <a:t>Threats</a:t>
                      </a:r>
                    </a:p>
                    <a:p>
                      <a:pPr algn="ctr"/>
                      <a:endParaRPr lang="en-US" sz="1100" b="0">
                        <a:latin typeface="Arial"/>
                        <a:cs typeface="Arial"/>
                      </a:endParaRPr>
                    </a:p>
                    <a:p>
                      <a:pPr lvl="0" algn="ctr">
                        <a:buNone/>
                      </a:pPr>
                      <a:r>
                        <a:rPr lang="en-US" sz="1100" b="0">
                          <a:latin typeface="Arial"/>
                          <a:cs typeface="Arial"/>
                        </a:rPr>
                        <a:t>Family Dynamics.</a:t>
                      </a:r>
                      <a:endParaRPr lang="en-US"/>
                    </a:p>
                    <a:p>
                      <a:pPr algn="ctr"/>
                      <a:r>
                        <a:rPr lang="en-US" sz="1100" b="0">
                          <a:latin typeface="Arial"/>
                          <a:cs typeface="Arial"/>
                        </a:rPr>
                        <a:t>System Delays or lack of support.</a:t>
                      </a:r>
                    </a:p>
                    <a:p>
                      <a:pPr algn="ctr"/>
                      <a:r>
                        <a:rPr lang="en-US" sz="1100" b="0">
                          <a:latin typeface="Arial"/>
                          <a:cs typeface="Arial"/>
                        </a:rPr>
                        <a:t>Emotional.</a:t>
                      </a:r>
                    </a:p>
                    <a:p>
                      <a:pPr algn="ctr"/>
                      <a:r>
                        <a:rPr lang="en-US" sz="1100" b="0">
                          <a:latin typeface="Arial"/>
                          <a:cs typeface="Arial"/>
                        </a:rPr>
                        <a:t>Stress.</a:t>
                      </a:r>
                    </a:p>
                    <a:p>
                      <a:pPr algn="ctr"/>
                      <a:r>
                        <a:rPr lang="en-US" sz="1100" b="0">
                          <a:latin typeface="Arial"/>
                          <a:cs typeface="Arial"/>
                        </a:rPr>
                        <a:t>Depression.</a:t>
                      </a:r>
                    </a:p>
                    <a:p>
                      <a:pPr algn="ctr"/>
                      <a:r>
                        <a:rPr lang="en-US" sz="1100" b="0">
                          <a:latin typeface="Arial"/>
                          <a:cs typeface="Arial"/>
                        </a:rPr>
                        <a:t>Mental &amp; Physical wellbeing.</a:t>
                      </a:r>
                    </a:p>
                    <a:p>
                      <a:pPr algn="ctr"/>
                      <a:endParaRPr lang="en-US" b="0">
                        <a:latin typeface="Arial" panose="020B0604020202020204" pitchFamily="34" charset="0"/>
                        <a:cs typeface="Arial" panose="020B0604020202020204" pitchFamily="34" charset="0"/>
                      </a:endParaRPr>
                    </a:p>
                  </a:txBody>
                  <a:tcPr>
                    <a:lnL w="12700" cmpd="sng">
                      <a:solidFill>
                        <a:schemeClr val="tx1"/>
                      </a:solidFill>
                    </a:lnL>
                    <a:lnR w="12700" cmpd="sng">
                      <a:solidFill>
                        <a:schemeClr val="tx1"/>
                      </a:solidFill>
                    </a:lnR>
                    <a:lnT w="12700" cmpd="sng">
                      <a:solidFill>
                        <a:schemeClr val="tx1"/>
                      </a:solidFill>
                    </a:lnT>
                    <a:lnB w="12700" cmpd="sng">
                      <a:solidFill>
                        <a:schemeClr val="tx1"/>
                      </a:solidFill>
                    </a:lnB>
                    <a:lnTlToBr w="12700" cmpd="sng">
                      <a:noFill/>
                      <a:prstDash val="solid"/>
                    </a:lnTlToBr>
                    <a:lnBlToTr w="12700" cmpd="sng">
                      <a:noFill/>
                      <a:prstDash val="solid"/>
                    </a:lnBlToTr>
                  </a:tcPr>
                </a:tc>
                <a:extLst>
                  <a:ext uri="{0D108BD9-81ED-4DB2-BD59-A6C34878D82A}">
                    <a16:rowId xmlns:a16="http://schemas.microsoft.com/office/drawing/2014/main" val="1455102989"/>
                  </a:ext>
                </a:extLst>
              </a:tr>
            </a:tbl>
          </a:graphicData>
        </a:graphic>
      </p:graphicFrame>
    </p:spTree>
    <p:extLst>
      <p:ext uri="{BB962C8B-B14F-4D97-AF65-F5344CB8AC3E}">
        <p14:creationId xmlns:p14="http://schemas.microsoft.com/office/powerpoint/2010/main" val="3932239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4" name="Straight Connector 5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6" name="Rectangle 5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01A7FD5-8B88-1EBC-190C-3B708818246C}"/>
              </a:ext>
            </a:extLst>
          </p:cNvPr>
          <p:cNvSpPr txBox="1"/>
          <p:nvPr/>
        </p:nvSpPr>
        <p:spPr>
          <a:xfrm>
            <a:off x="704088" y="555713"/>
            <a:ext cx="3721629" cy="2648594"/>
          </a:xfrm>
          <a:prstGeom prst="rect">
            <a:avLst/>
          </a:prstGeom>
        </p:spPr>
        <p:txBody>
          <a:bodyPr vert="horz" lIns="91440" tIns="45720" rIns="91440" bIns="45720" rtlCol="0" anchor="t">
            <a:normAutofit/>
          </a:bodyPr>
          <a:lstStyle/>
          <a:p>
            <a:pPr algn="ctr">
              <a:spcBef>
                <a:spcPct val="0"/>
              </a:spcBef>
              <a:spcAft>
                <a:spcPts val="600"/>
              </a:spcAft>
            </a:pPr>
            <a:r>
              <a:rPr lang="en-US" sz="4000" b="1" cap="all" spc="30">
                <a:latin typeface="+mj-lt"/>
                <a:ea typeface="+mj-ea"/>
                <a:cs typeface="+mj-cs"/>
              </a:rPr>
              <a:t>STREGNTHS</a:t>
            </a:r>
            <a:endParaRPr lang="en-US">
              <a:ea typeface="+mj-ea"/>
              <a:cs typeface="+mj-cs"/>
            </a:endParaRPr>
          </a:p>
        </p:txBody>
      </p:sp>
      <p:pic>
        <p:nvPicPr>
          <p:cNvPr id="9" name="Picture 8" descr="Close up image of a hand touching flowers">
            <a:extLst>
              <a:ext uri="{FF2B5EF4-FFF2-40B4-BE49-F238E27FC236}">
                <a16:creationId xmlns:a16="http://schemas.microsoft.com/office/drawing/2014/main" id="{62DE5B88-CED3-5591-6DBD-59C576B3C1CF}"/>
              </a:ext>
            </a:extLst>
          </p:cNvPr>
          <p:cNvPicPr>
            <a:picLocks noChangeAspect="1"/>
          </p:cNvPicPr>
          <p:nvPr/>
        </p:nvPicPr>
        <p:blipFill>
          <a:blip r:embed="rId2"/>
          <a:srcRect r="6209" b="2"/>
          <a:stretch>
            <a:fillRect/>
          </a:stretch>
        </p:blipFill>
        <p:spPr>
          <a:xfrm>
            <a:off x="701077" y="1181640"/>
            <a:ext cx="3721629" cy="2648593"/>
          </a:xfrm>
          <a:prstGeom prst="rect">
            <a:avLst/>
          </a:prstGeom>
        </p:spPr>
      </p:pic>
      <p:cxnSp>
        <p:nvCxnSpPr>
          <p:cNvPr id="57" name="Straight Connector 56">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D4DF0665-D1FA-F9BA-50A9-4376395D1CD2}"/>
              </a:ext>
            </a:extLst>
          </p:cNvPr>
          <p:cNvSpPr txBox="1"/>
          <p:nvPr/>
        </p:nvSpPr>
        <p:spPr>
          <a:xfrm>
            <a:off x="4908295" y="555712"/>
            <a:ext cx="6279491" cy="5614416"/>
          </a:xfrm>
          <a:prstGeom prst="rect">
            <a:avLst/>
          </a:prstGeom>
        </p:spPr>
        <p:txBody>
          <a:bodyPr vert="horz" lIns="91440" tIns="45720" rIns="91440" bIns="45720" rtlCol="0" anchor="t">
            <a:noAutofit/>
          </a:bodyPr>
          <a:lstStyle/>
          <a:p>
            <a:pPr>
              <a:spcAft>
                <a:spcPts val="600"/>
              </a:spcAft>
            </a:pPr>
            <a:r>
              <a:rPr lang="en-US" sz="1100">
                <a:latin typeface="Arial"/>
                <a:cs typeface="Arial"/>
              </a:rPr>
              <a:t>Positive at times: I am optimistic, focused, helpful compassionate when helping others. I am not afraid to try new things and comfortable in moving forward towards my future goals to accomplish my dreams. </a:t>
            </a:r>
            <a:endParaRPr lang="en-US">
              <a:latin typeface="Calisto MT"/>
              <a:cs typeface="Arial"/>
            </a:endParaRPr>
          </a:p>
          <a:p>
            <a:pPr>
              <a:spcAft>
                <a:spcPts val="600"/>
              </a:spcAft>
            </a:pPr>
            <a:r>
              <a:rPr lang="en-US" sz="1100">
                <a:latin typeface="Arial"/>
                <a:cs typeface="Arial"/>
              </a:rPr>
              <a:t>My patience: I have shown this with real life situations. I have had trials and tribulations with family dynamics, many hurdles to climb and at times I would feel like there was no end, because of my patience I have been able to persevere and not give up.</a:t>
            </a:r>
            <a:endParaRPr lang="en-US"/>
          </a:p>
          <a:p>
            <a:pPr>
              <a:spcAft>
                <a:spcPts val="600"/>
              </a:spcAft>
            </a:pPr>
            <a:r>
              <a:rPr lang="en-US" sz="1100">
                <a:latin typeface="Arial"/>
                <a:cs typeface="Arial"/>
              </a:rPr>
              <a:t>Tolerance: when been in scinario </a:t>
            </a:r>
            <a:endParaRPr lang="en-US"/>
          </a:p>
          <a:p>
            <a:pPr>
              <a:spcAft>
                <a:spcPts val="600"/>
              </a:spcAft>
            </a:pPr>
            <a:r>
              <a:rPr lang="en-US" sz="1100">
                <a:latin typeface="Arial"/>
                <a:cs typeface="Arial"/>
              </a:rPr>
              <a:t>Self-Motivation: I am self-driven In life. I push myself even when things seem not possible to accomplish. I am proactive and persistent in whatever I set out to do.</a:t>
            </a:r>
          </a:p>
          <a:p>
            <a:pPr>
              <a:spcAft>
                <a:spcPts val="600"/>
              </a:spcAft>
            </a:pPr>
            <a:r>
              <a:rPr lang="en-US" sz="1100">
                <a:latin typeface="Arial"/>
                <a:cs typeface="Arial"/>
              </a:rPr>
              <a:t>Resilience: I adapt well, learn from mistakes made even if not the first time. I work through challenges, work hard to solve problems and stay mentally strong.</a:t>
            </a:r>
          </a:p>
          <a:p>
            <a:pPr>
              <a:spcAft>
                <a:spcPts val="600"/>
              </a:spcAft>
            </a:pPr>
            <a:r>
              <a:rPr lang="en-US" sz="1100">
                <a:latin typeface="Arial"/>
                <a:cs typeface="Arial"/>
              </a:rPr>
              <a:t>Empathy: I am sensitive, understanding, helpful, kind, encouraging, good listener especially of people's problems and will try to help them solve an issue even if it takes just pointing them in the right direction.</a:t>
            </a:r>
          </a:p>
          <a:p>
            <a:pPr>
              <a:spcAft>
                <a:spcPts val="600"/>
              </a:spcAft>
            </a:pPr>
            <a:r>
              <a:rPr lang="en-US" sz="1100">
                <a:latin typeface="Arial"/>
                <a:cs typeface="Arial"/>
              </a:rPr>
              <a:t>Cultural &amp; Religious: I enjoy hearing people speak of different experiences from all areas, towns, countries and of the different beliefs they may have when it comes to religion. I have interest in people's style of dress and cooking and always show a level of respect.</a:t>
            </a:r>
          </a:p>
          <a:p>
            <a:pPr>
              <a:spcAft>
                <a:spcPts val="600"/>
              </a:spcAft>
            </a:pPr>
            <a:r>
              <a:rPr lang="en-US" sz="1100">
                <a:latin typeface="Arial"/>
                <a:cs typeface="Arial"/>
              </a:rPr>
              <a:t>Awareness: I like to have knowledge, be observant, aware of my environment, I like to be attuned to external surroundings especially if and when taking care of adults or children. </a:t>
            </a:r>
          </a:p>
          <a:p>
            <a:pPr>
              <a:spcAft>
                <a:spcPts val="600"/>
              </a:spcAft>
            </a:pPr>
            <a:r>
              <a:rPr lang="en-US" sz="1100">
                <a:latin typeface="Arial"/>
                <a:cs typeface="Arial"/>
              </a:rPr>
              <a:t>Communication &amp; Advocacy: Communication is highly important, making sure you get the message across clearly, people have to communicate as professionals in the workplace, in the home, in relationships with children even babies. Over the years I have been good at being an advocate for people by supporting and helping them make decision for them self and making them feel empowered in their lives.</a:t>
            </a:r>
          </a:p>
          <a:p>
            <a:pPr>
              <a:spcAft>
                <a:spcPts val="600"/>
              </a:spcAft>
            </a:pPr>
            <a:r>
              <a:rPr lang="en-US" sz="1100">
                <a:latin typeface="Arial"/>
                <a:cs typeface="Arial"/>
              </a:rPr>
              <a:t>Crisis Management: I rise to unexpected situations, react to things in an effective manner, I will calm a situation when there is chaos, good at organizing and remain calm headed and focus in a stressful scenario.</a:t>
            </a:r>
          </a:p>
          <a:p>
            <a:pPr indent="-228600">
              <a:spcAft>
                <a:spcPts val="600"/>
              </a:spcAft>
              <a:buFont typeface="Arial" panose="020B0604020202020204" pitchFamily="34" charset="0"/>
              <a:buChar char="•"/>
            </a:pPr>
            <a:endParaRPr lang="en-US" sz="1100">
              <a:latin typeface="Arial"/>
              <a:cs typeface="Arial"/>
            </a:endParaRPr>
          </a:p>
          <a:p>
            <a:pPr indent="-228600">
              <a:spcAft>
                <a:spcPts val="600"/>
              </a:spcAft>
              <a:buFont typeface="Arial" panose="020B0604020202020204" pitchFamily="34" charset="0"/>
              <a:buChar char="•"/>
            </a:pPr>
            <a:endParaRPr lang="en-US" sz="1000"/>
          </a:p>
          <a:p>
            <a:pPr indent="-228600">
              <a:spcAft>
                <a:spcPts val="600"/>
              </a:spcAft>
              <a:buFont typeface="Arial" panose="020B0604020202020204" pitchFamily="34" charset="0"/>
              <a:buChar char="•"/>
            </a:pPr>
            <a:endParaRPr lang="en-US" sz="1000"/>
          </a:p>
          <a:p>
            <a:pPr indent="-228600">
              <a:spcAft>
                <a:spcPts val="600"/>
              </a:spcAft>
              <a:buFont typeface="Arial" panose="020B0604020202020204" pitchFamily="34" charset="0"/>
              <a:buChar char="•"/>
            </a:pPr>
            <a:endParaRPr lang="en-US" sz="1000"/>
          </a:p>
        </p:txBody>
      </p:sp>
    </p:spTree>
    <p:extLst>
      <p:ext uri="{BB962C8B-B14F-4D97-AF65-F5344CB8AC3E}">
        <p14:creationId xmlns:p14="http://schemas.microsoft.com/office/powerpoint/2010/main" val="1136068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E738DB-9545-EFCC-D0E7-A13F5CB7AA01}"/>
              </a:ext>
            </a:extLst>
          </p:cNvPr>
          <p:cNvSpPr txBox="1"/>
          <p:nvPr/>
        </p:nvSpPr>
        <p:spPr>
          <a:xfrm>
            <a:off x="4584192" y="207264"/>
            <a:ext cx="3730752" cy="400110"/>
          </a:xfrm>
          <a:prstGeom prst="rect">
            <a:avLst/>
          </a:prstGeom>
          <a:noFill/>
        </p:spPr>
        <p:txBody>
          <a:bodyPr wrap="square" rtlCol="0">
            <a:spAutoFit/>
          </a:bodyPr>
          <a:lstStyle/>
          <a:p>
            <a:pPr algn="ctr"/>
            <a:r>
              <a:rPr lang="en-US" sz="2000" b="1"/>
              <a:t>Weaknesses</a:t>
            </a:r>
          </a:p>
        </p:txBody>
      </p:sp>
      <p:sp>
        <p:nvSpPr>
          <p:cNvPr id="5" name="TextBox 4">
            <a:extLst>
              <a:ext uri="{FF2B5EF4-FFF2-40B4-BE49-F238E27FC236}">
                <a16:creationId xmlns:a16="http://schemas.microsoft.com/office/drawing/2014/main" id="{1812A7B6-CA24-7AAF-A98C-B3A58FBE0C0D}"/>
              </a:ext>
            </a:extLst>
          </p:cNvPr>
          <p:cNvSpPr txBox="1"/>
          <p:nvPr/>
        </p:nvSpPr>
        <p:spPr>
          <a:xfrm>
            <a:off x="975361" y="871538"/>
            <a:ext cx="6882764" cy="2123658"/>
          </a:xfrm>
          <a:prstGeom prst="rect">
            <a:avLst/>
          </a:prstGeom>
          <a:noFill/>
        </p:spPr>
        <p:txBody>
          <a:bodyPr wrap="square" lIns="91440" tIns="45720" rIns="91440" bIns="45720" rtlCol="0" anchor="t">
            <a:spAutoFit/>
          </a:bodyPr>
          <a:lstStyle/>
          <a:p>
            <a:r>
              <a:rPr lang="en-US" sz="1100">
                <a:latin typeface="Arial"/>
                <a:cs typeface="Arial"/>
              </a:rPr>
              <a:t>Overwhelmed: Having lot to deal with, taking on too much.</a:t>
            </a:r>
          </a:p>
          <a:p>
            <a:endParaRPr lang="en-US" sz="1100">
              <a:latin typeface="Arial"/>
              <a:cs typeface="Arial"/>
            </a:endParaRPr>
          </a:p>
          <a:p>
            <a:r>
              <a:rPr lang="en-US" sz="1100">
                <a:latin typeface="Arial"/>
                <a:cs typeface="Arial"/>
              </a:rPr>
              <a:t>Time Management: Balancing studies and personal life has been more than challenging.</a:t>
            </a:r>
          </a:p>
          <a:p>
            <a:endParaRPr lang="en-US" sz="1100">
              <a:latin typeface="Arial"/>
              <a:cs typeface="Arial"/>
            </a:endParaRPr>
          </a:p>
          <a:p>
            <a:r>
              <a:rPr lang="en-US" sz="1100">
                <a:latin typeface="Arial"/>
                <a:cs typeface="Arial"/>
              </a:rPr>
              <a:t>Impulsive at Times: Doing things and not thinking of the consequences or outcome.</a:t>
            </a:r>
          </a:p>
          <a:p>
            <a:endParaRPr lang="en-US" sz="1100">
              <a:latin typeface="Arial"/>
              <a:cs typeface="Arial"/>
            </a:endParaRPr>
          </a:p>
          <a:p>
            <a:r>
              <a:rPr lang="en-US" sz="1100">
                <a:latin typeface="Arial"/>
                <a:cs typeface="Arial"/>
              </a:rPr>
              <a:t>Low self- esteem: I sometimes doubt myself; this deters me from feeling confident.</a:t>
            </a:r>
          </a:p>
          <a:p>
            <a:endParaRPr lang="en-US" sz="1100">
              <a:latin typeface="Arial"/>
              <a:cs typeface="Arial"/>
            </a:endParaRPr>
          </a:p>
          <a:p>
            <a:r>
              <a:rPr lang="en-US" sz="1100">
                <a:latin typeface="Arial"/>
                <a:cs typeface="Arial"/>
              </a:rPr>
              <a:t>Fear of failure: The thought of not being able to carry out what I set out to do.</a:t>
            </a:r>
          </a:p>
          <a:p>
            <a:endParaRPr lang="en-US" sz="1100">
              <a:latin typeface="Arial"/>
              <a:cs typeface="Arial"/>
            </a:endParaRPr>
          </a:p>
          <a:p>
            <a:r>
              <a:rPr lang="en-US" sz="1100">
                <a:latin typeface="Arial"/>
                <a:cs typeface="Arial"/>
              </a:rPr>
              <a:t>Selfless: Taking care of others without realizing that I am capable of self -destructing by </a:t>
            </a:r>
          </a:p>
          <a:p>
            <a:r>
              <a:rPr lang="en-US" sz="1100">
                <a:latin typeface="Arial"/>
                <a:cs typeface="Arial"/>
              </a:rPr>
              <a:t>disregarding my wellbeing.</a:t>
            </a:r>
          </a:p>
        </p:txBody>
      </p:sp>
      <p:pic>
        <p:nvPicPr>
          <p:cNvPr id="1026" name="Picture 2" descr="Do you feel overwhelmed? Here's why – and how to fix it | Mental health |  The Guardian">
            <a:extLst>
              <a:ext uri="{FF2B5EF4-FFF2-40B4-BE49-F238E27FC236}">
                <a16:creationId xmlns:a16="http://schemas.microsoft.com/office/drawing/2014/main" id="{B5281686-564C-DA17-5F67-5BB8FA606F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6653" y="1103930"/>
            <a:ext cx="3248025" cy="32480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eel Tired Sleepy: Over 2,959 Royalty-Free Licensable Stock Illustrations &amp;  Drawings | Shutterstock">
            <a:extLst>
              <a:ext uri="{FF2B5EF4-FFF2-40B4-BE49-F238E27FC236}">
                <a16:creationId xmlns:a16="http://schemas.microsoft.com/office/drawing/2014/main" id="{D5DBA475-B4DB-F9E4-19F5-C43E4A6163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3199" y="3209825"/>
            <a:ext cx="2127250" cy="229088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eakness word with puzzle background image with hi-res rendered artwork  that could be used for any graphic design Stock Photo - Alamy">
            <a:extLst>
              <a:ext uri="{FF2B5EF4-FFF2-40B4-BE49-F238E27FC236}">
                <a16:creationId xmlns:a16="http://schemas.microsoft.com/office/drawing/2014/main" id="{CA4DB19D-3331-FEB2-24CB-BF2C6B0CD3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0592" y="3611492"/>
            <a:ext cx="2339975" cy="2502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08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824260-6600-84AD-AF58-0C9E47E61349}"/>
              </a:ext>
            </a:extLst>
          </p:cNvPr>
          <p:cNvSpPr txBox="1"/>
          <p:nvPr/>
        </p:nvSpPr>
        <p:spPr>
          <a:xfrm>
            <a:off x="3600451" y="100013"/>
            <a:ext cx="4357688" cy="461665"/>
          </a:xfrm>
          <a:prstGeom prst="rect">
            <a:avLst/>
          </a:prstGeom>
          <a:noFill/>
        </p:spPr>
        <p:txBody>
          <a:bodyPr wrap="square" rtlCol="0">
            <a:spAutoFit/>
          </a:bodyPr>
          <a:lstStyle/>
          <a:p>
            <a:pPr algn="ctr"/>
            <a:r>
              <a:rPr lang="en-US" sz="2400" b="1"/>
              <a:t>Opportunity</a:t>
            </a:r>
          </a:p>
        </p:txBody>
      </p:sp>
      <p:sp>
        <p:nvSpPr>
          <p:cNvPr id="3" name="TextBox 2">
            <a:extLst>
              <a:ext uri="{FF2B5EF4-FFF2-40B4-BE49-F238E27FC236}">
                <a16:creationId xmlns:a16="http://schemas.microsoft.com/office/drawing/2014/main" id="{E5D5927B-4BE7-9DB1-763A-509CA77B6372}"/>
              </a:ext>
            </a:extLst>
          </p:cNvPr>
          <p:cNvSpPr txBox="1"/>
          <p:nvPr/>
        </p:nvSpPr>
        <p:spPr>
          <a:xfrm>
            <a:off x="528638" y="1128713"/>
            <a:ext cx="7558088" cy="3985706"/>
          </a:xfrm>
          <a:prstGeom prst="rect">
            <a:avLst/>
          </a:prstGeom>
          <a:noFill/>
        </p:spPr>
        <p:txBody>
          <a:bodyPr wrap="square" lIns="91440" tIns="45720" rIns="91440" bIns="45720" rtlCol="0" anchor="t">
            <a:spAutoFit/>
          </a:bodyPr>
          <a:lstStyle/>
          <a:p>
            <a:r>
              <a:rPr lang="en-US" sz="1100">
                <a:latin typeface="Arial"/>
                <a:cs typeface="Arial"/>
              </a:rPr>
              <a:t>University Support: Use all the resources available in full capacity. </a:t>
            </a:r>
          </a:p>
          <a:p>
            <a:endParaRPr lang="en-US" sz="1100">
              <a:latin typeface="Arial"/>
              <a:cs typeface="Arial"/>
            </a:endParaRPr>
          </a:p>
          <a:p>
            <a:r>
              <a:rPr lang="en-US" sz="1100">
                <a:latin typeface="Arial"/>
                <a:cs typeface="Arial"/>
              </a:rPr>
              <a:t>Therapy: Some therapy sessions to help me use all my strengths to overcome my weaknesses.</a:t>
            </a:r>
          </a:p>
          <a:p>
            <a:endParaRPr lang="en-US" sz="1100">
              <a:latin typeface="Arial"/>
              <a:cs typeface="Arial"/>
            </a:endParaRPr>
          </a:p>
          <a:p>
            <a:r>
              <a:rPr lang="en-US" sz="1100">
                <a:latin typeface="Arial"/>
                <a:cs typeface="Arial"/>
              </a:rPr>
              <a:t>Reflect: Continue to reflect through my personal life and find balance use the same tool in the workplace.</a:t>
            </a:r>
          </a:p>
          <a:p>
            <a:endParaRPr lang="en-US" sz="1100">
              <a:latin typeface="Arial"/>
              <a:cs typeface="Arial"/>
            </a:endParaRPr>
          </a:p>
          <a:p>
            <a:r>
              <a:rPr lang="en-US" sz="1100">
                <a:latin typeface="Arial"/>
                <a:cs typeface="Arial"/>
              </a:rPr>
              <a:t>My future goals: Work towards them, do some voluntary work in the future and gain some knowledge and experience working in the health sector.</a:t>
            </a:r>
          </a:p>
          <a:p>
            <a:endParaRPr lang="en-US" sz="1100">
              <a:latin typeface="Arial"/>
              <a:cs typeface="Arial"/>
            </a:endParaRPr>
          </a:p>
          <a:p>
            <a:r>
              <a:rPr lang="en-US" sz="1100">
                <a:latin typeface="Arial"/>
                <a:cs typeface="Arial"/>
              </a:rPr>
              <a:t>Work: Having had real life experience with children in the foster care system, children with autism, adult mental health and the elderly with dementia. I would like to start a center for the elderly or children with autism and disabilities. Maybe some kind of after school activities or weekends then during the school holidays. I might train to provide respite.</a:t>
            </a:r>
          </a:p>
          <a:p>
            <a:endParaRPr lang="en-US" sz="1100">
              <a:latin typeface="Arial"/>
              <a:cs typeface="Arial"/>
            </a:endParaRPr>
          </a:p>
          <a:p>
            <a:r>
              <a:rPr lang="en-US" sz="1100">
                <a:latin typeface="Arial"/>
                <a:cs typeface="Arial"/>
              </a:rPr>
              <a:t>Care: I have cared for twins with autistic spectrum, the elderly with Alzheimer’s, adult disability, and adult  mental health. I have had the chance to witness the day-to-day care on a hospital Alzheimer’s ward, a E.A.B care home, the impact of  lack of staff in both hospitals and care homes. Had to liaison with social services, care givers, managers, GP’S, Psychiatrists, Occupational therapist, support workers, and C.P.N</a:t>
            </a:r>
          </a:p>
          <a:p>
            <a:endParaRPr lang="en-US" sz="1100">
              <a:latin typeface="Arial"/>
              <a:cs typeface="Arial"/>
            </a:endParaRPr>
          </a:p>
          <a:p>
            <a:r>
              <a:rPr lang="en-US" sz="1100">
                <a:latin typeface="Arial"/>
                <a:cs typeface="Arial"/>
              </a:rPr>
              <a:t>Respite: I have had the opportunity to learn the advantage of respite and how it is desperately needed in the community.</a:t>
            </a:r>
          </a:p>
          <a:p>
            <a:endParaRPr lang="en-US" sz="1100">
              <a:latin typeface="Arial"/>
              <a:cs typeface="Arial"/>
            </a:endParaRPr>
          </a:p>
          <a:p>
            <a:endParaRPr lang="en-US" sz="1100">
              <a:latin typeface="Arial"/>
              <a:cs typeface="Arial"/>
            </a:endParaRPr>
          </a:p>
          <a:p>
            <a:endParaRPr lang="en-US" sz="1100"/>
          </a:p>
        </p:txBody>
      </p:sp>
      <p:pic>
        <p:nvPicPr>
          <p:cNvPr id="2050" name="Picture 2" descr="Signs of Autism in Children and Teenagers - Northland Child Psychiatry |  Accepting Patients in Missouri &amp; Kansas | Kansas City Psychiatrist">
            <a:extLst>
              <a:ext uri="{FF2B5EF4-FFF2-40B4-BE49-F238E27FC236}">
                <a16:creationId xmlns:a16="http://schemas.microsoft.com/office/drawing/2014/main" id="{1D1E8D5D-F646-E23E-FCA1-B80E696BD3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1025" y="1243013"/>
            <a:ext cx="3715812" cy="48104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E845186-C818-88BA-C1EC-4B710D464EB4}"/>
              </a:ext>
            </a:extLst>
          </p:cNvPr>
          <p:cNvPicPr>
            <a:picLocks noChangeAspect="1"/>
          </p:cNvPicPr>
          <p:nvPr/>
        </p:nvPicPr>
        <p:blipFill>
          <a:blip r:embed="rId3"/>
          <a:stretch>
            <a:fillRect/>
          </a:stretch>
        </p:blipFill>
        <p:spPr>
          <a:xfrm>
            <a:off x="1509024" y="4494541"/>
            <a:ext cx="2090738" cy="1568054"/>
          </a:xfrm>
          <a:prstGeom prst="rect">
            <a:avLst/>
          </a:prstGeom>
        </p:spPr>
      </p:pic>
    </p:spTree>
    <p:extLst>
      <p:ext uri="{BB962C8B-B14F-4D97-AF65-F5344CB8AC3E}">
        <p14:creationId xmlns:p14="http://schemas.microsoft.com/office/powerpoint/2010/main" val="319972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D63183-1D2F-C284-A7F7-938077FE6A6E}"/>
              </a:ext>
            </a:extLst>
          </p:cNvPr>
          <p:cNvSpPr txBox="1"/>
          <p:nvPr/>
        </p:nvSpPr>
        <p:spPr>
          <a:xfrm>
            <a:off x="5457825" y="157163"/>
            <a:ext cx="1891736" cy="523220"/>
          </a:xfrm>
          <a:prstGeom prst="rect">
            <a:avLst/>
          </a:prstGeom>
          <a:noFill/>
        </p:spPr>
        <p:txBody>
          <a:bodyPr wrap="none" rtlCol="0">
            <a:spAutoFit/>
          </a:bodyPr>
          <a:lstStyle/>
          <a:p>
            <a:pPr algn="ctr"/>
            <a:r>
              <a:rPr lang="en-US" sz="2800"/>
              <a:t>THREATS</a:t>
            </a:r>
          </a:p>
        </p:txBody>
      </p:sp>
      <p:sp>
        <p:nvSpPr>
          <p:cNvPr id="3" name="TextBox 2">
            <a:extLst>
              <a:ext uri="{FF2B5EF4-FFF2-40B4-BE49-F238E27FC236}">
                <a16:creationId xmlns:a16="http://schemas.microsoft.com/office/drawing/2014/main" id="{F9EFC293-32CB-6512-0409-8659600420A3}"/>
              </a:ext>
            </a:extLst>
          </p:cNvPr>
          <p:cNvSpPr txBox="1"/>
          <p:nvPr/>
        </p:nvSpPr>
        <p:spPr>
          <a:xfrm>
            <a:off x="926592" y="902208"/>
            <a:ext cx="7781297" cy="2631490"/>
          </a:xfrm>
          <a:prstGeom prst="rect">
            <a:avLst/>
          </a:prstGeom>
          <a:noFill/>
        </p:spPr>
        <p:txBody>
          <a:bodyPr wrap="none" lIns="91440" tIns="45720" rIns="91440" bIns="45720" rtlCol="0" anchor="t">
            <a:spAutoFit/>
          </a:bodyPr>
          <a:lstStyle/>
          <a:p>
            <a:r>
              <a:rPr lang="en-US" sz="1100">
                <a:latin typeface="Arial"/>
                <a:cs typeface="Arial"/>
              </a:rPr>
              <a:t>Family Dynamics: Having an impact, taking on too much.</a:t>
            </a:r>
          </a:p>
          <a:p>
            <a:endParaRPr lang="en-US" sz="1100">
              <a:latin typeface="Arial" panose="020B0604020202020204" pitchFamily="34" charset="0"/>
              <a:cs typeface="Arial" panose="020B0604020202020204" pitchFamily="34" charset="0"/>
            </a:endParaRPr>
          </a:p>
          <a:p>
            <a:r>
              <a:rPr lang="en-US" sz="1100">
                <a:latin typeface="Arial" panose="020B0604020202020204" pitchFamily="34" charset="0"/>
                <a:cs typeface="Arial" panose="020B0604020202020204" pitchFamily="34" charset="0"/>
              </a:rPr>
              <a:t>System Delays &amp; lacking support: Time consuming frustrating and not being able to do anything</a:t>
            </a:r>
          </a:p>
          <a:p>
            <a:endParaRPr lang="en-US" sz="1100">
              <a:latin typeface="Arial" panose="020B0604020202020204" pitchFamily="34" charset="0"/>
              <a:cs typeface="Arial" panose="020B0604020202020204" pitchFamily="34" charset="0"/>
            </a:endParaRPr>
          </a:p>
          <a:p>
            <a:r>
              <a:rPr lang="en-US" sz="1100">
                <a:latin typeface="Arial" panose="020B0604020202020204" pitchFamily="34" charset="0"/>
                <a:cs typeface="Arial" panose="020B0604020202020204" pitchFamily="34" charset="0"/>
              </a:rPr>
              <a:t>Emotional Dynamics: Effects your mental &amp; physical health, at times your behavior. </a:t>
            </a:r>
          </a:p>
          <a:p>
            <a:endParaRPr lang="en-US" sz="1100">
              <a:latin typeface="Arial" panose="020B0604020202020204" pitchFamily="34" charset="0"/>
              <a:cs typeface="Arial" panose="020B0604020202020204" pitchFamily="34" charset="0"/>
            </a:endParaRPr>
          </a:p>
          <a:p>
            <a:r>
              <a:rPr lang="en-US" sz="1100">
                <a:latin typeface="Arial" panose="020B0604020202020204" pitchFamily="34" charset="0"/>
                <a:cs typeface="Arial" panose="020B0604020202020204" pitchFamily="34" charset="0"/>
              </a:rPr>
              <a:t>Fear of failure: Not able to manage everything you need to do, then having to face the reality that you</a:t>
            </a:r>
          </a:p>
          <a:p>
            <a:r>
              <a:rPr lang="en-US" sz="1100">
                <a:latin typeface="Arial"/>
                <a:cs typeface="Arial"/>
              </a:rPr>
              <a:t>May not complete, finish and get to the end. At this point things are starting to deteriorate.</a:t>
            </a:r>
          </a:p>
          <a:p>
            <a:endParaRPr lang="en-US" sz="1100">
              <a:latin typeface="Arial" panose="020B0604020202020204" pitchFamily="34" charset="0"/>
              <a:cs typeface="Arial" panose="020B0604020202020204" pitchFamily="34" charset="0"/>
            </a:endParaRPr>
          </a:p>
          <a:p>
            <a:r>
              <a:rPr lang="en-US" sz="1100">
                <a:latin typeface="Arial" panose="020B0604020202020204" pitchFamily="34" charset="0"/>
                <a:cs typeface="Arial" panose="020B0604020202020204" pitchFamily="34" charset="0"/>
              </a:rPr>
              <a:t>Mental &amp; Physical Wellbeing: Stress, depression, anxiety, burnt out and this can make any health issues you have worsen</a:t>
            </a:r>
          </a:p>
          <a:p>
            <a:r>
              <a:rPr lang="en-US" sz="1100">
                <a:latin typeface="Arial"/>
                <a:cs typeface="Arial"/>
              </a:rPr>
              <a:t>or create new ones. This can affect your cognitive levels. </a:t>
            </a:r>
          </a:p>
          <a:p>
            <a:endParaRPr lang="en-US" sz="1100">
              <a:latin typeface="Arial" panose="020B0604020202020204" pitchFamily="34" charset="0"/>
              <a:cs typeface="Arial" panose="020B0604020202020204" pitchFamily="34" charset="0"/>
            </a:endParaRPr>
          </a:p>
          <a:p>
            <a:endParaRPr lang="en-US" sz="1100">
              <a:latin typeface="Arial" panose="020B0604020202020204" pitchFamily="34" charset="0"/>
              <a:cs typeface="Arial" panose="020B0604020202020204" pitchFamily="34" charset="0"/>
            </a:endParaRPr>
          </a:p>
          <a:p>
            <a:endParaRPr lang="en-US" sz="1100">
              <a:latin typeface="Arial" panose="020B0604020202020204" pitchFamily="34" charset="0"/>
              <a:cs typeface="Arial" panose="020B0604020202020204" pitchFamily="34" charset="0"/>
            </a:endParaRPr>
          </a:p>
          <a:p>
            <a:endParaRPr lang="en-US" sz="11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1D5887B-D3BB-75BF-74BD-68F885C8D2DF}"/>
              </a:ext>
            </a:extLst>
          </p:cNvPr>
          <p:cNvPicPr>
            <a:picLocks noChangeAspect="1"/>
          </p:cNvPicPr>
          <p:nvPr/>
        </p:nvPicPr>
        <p:blipFill>
          <a:blip r:embed="rId2"/>
          <a:stretch>
            <a:fillRect/>
          </a:stretch>
        </p:blipFill>
        <p:spPr>
          <a:xfrm>
            <a:off x="5022850" y="2959099"/>
            <a:ext cx="6391770" cy="2798763"/>
          </a:xfrm>
          <a:prstGeom prst="rect">
            <a:avLst/>
          </a:prstGeom>
        </p:spPr>
      </p:pic>
    </p:spTree>
    <p:extLst>
      <p:ext uri="{BB962C8B-B14F-4D97-AF65-F5344CB8AC3E}">
        <p14:creationId xmlns:p14="http://schemas.microsoft.com/office/powerpoint/2010/main" val="1480800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BCA5D5-1214-C112-1623-FB94E54E32E5}"/>
              </a:ext>
            </a:extLst>
          </p:cNvPr>
          <p:cNvSpPr txBox="1"/>
          <p:nvPr/>
        </p:nvSpPr>
        <p:spPr>
          <a:xfrm>
            <a:off x="1760539" y="203200"/>
            <a:ext cx="7738080" cy="369332"/>
          </a:xfrm>
          <a:prstGeom prst="rect">
            <a:avLst/>
          </a:prstGeom>
          <a:noFill/>
        </p:spPr>
        <p:txBody>
          <a:bodyPr wrap="none" rtlCol="0">
            <a:spAutoFit/>
          </a:bodyPr>
          <a:lstStyle/>
          <a:p>
            <a:pPr algn="ctr"/>
            <a:r>
              <a:rPr lang="en-US" b="1"/>
              <a:t>Leverage my Strengths to Overcome my Weaknesses and Minimize Threats</a:t>
            </a:r>
          </a:p>
        </p:txBody>
      </p:sp>
      <p:sp>
        <p:nvSpPr>
          <p:cNvPr id="3" name="TextBox 2">
            <a:extLst>
              <a:ext uri="{FF2B5EF4-FFF2-40B4-BE49-F238E27FC236}">
                <a16:creationId xmlns:a16="http://schemas.microsoft.com/office/drawing/2014/main" id="{05A8F287-08EF-DB10-5BBA-75263FF24A67}"/>
              </a:ext>
            </a:extLst>
          </p:cNvPr>
          <p:cNvSpPr txBox="1"/>
          <p:nvPr/>
        </p:nvSpPr>
        <p:spPr>
          <a:xfrm>
            <a:off x="812800" y="870178"/>
            <a:ext cx="10947400" cy="4377545"/>
          </a:xfrm>
          <a:prstGeom prst="rect">
            <a:avLst/>
          </a:prstGeom>
          <a:noFill/>
        </p:spPr>
        <p:txBody>
          <a:bodyPr wrap="square" lIns="91440" tIns="45720" rIns="91440" bIns="45720" rtlCol="0" anchor="t">
            <a:spAutoFit/>
          </a:bodyPr>
          <a:lstStyle/>
          <a:p>
            <a:pPr>
              <a:lnSpc>
                <a:spcPct val="150000"/>
              </a:lnSpc>
            </a:pPr>
            <a:r>
              <a:rPr lang="en-US" sz="1100">
                <a:latin typeface="Arial"/>
                <a:cs typeface="Arial"/>
              </a:rPr>
              <a:t>I have now taken steps and reduced the huge support I was giving to help with the twins with autistic spectrum, one of whom is nonverbal. I rang the GP myself, so the family member could have support for their well-being. I rang social services so they could assess the situation and provide extra care and include support for the member.</a:t>
            </a:r>
          </a:p>
          <a:p>
            <a:pPr>
              <a:lnSpc>
                <a:spcPct val="150000"/>
              </a:lnSpc>
            </a:pPr>
            <a:endParaRPr lang="en-US" sz="1100">
              <a:latin typeface="Arial" panose="020B0604020202020204" pitchFamily="34" charset="0"/>
              <a:cs typeface="Arial" panose="020B0604020202020204" pitchFamily="34" charset="0"/>
            </a:endParaRPr>
          </a:p>
          <a:p>
            <a:pPr>
              <a:lnSpc>
                <a:spcPct val="150000"/>
              </a:lnSpc>
            </a:pPr>
            <a:r>
              <a:rPr lang="en-US" sz="1100">
                <a:latin typeface="Arial"/>
                <a:cs typeface="Arial"/>
              </a:rPr>
              <a:t>I called a meeting with family members to express my feelings, and they agreed that they needed to provide more care and take on responsibility to relieve me of the pressure I was under. I had gone to visit care homes and looked at other alternatives to care homes to help who ever had to take on more responsibility.</a:t>
            </a:r>
            <a:endParaRPr lang="en-US" sz="1100">
              <a:latin typeface="Arial" panose="020B0604020202020204" pitchFamily="34" charset="0"/>
              <a:cs typeface="Arial" panose="020B0604020202020204" pitchFamily="34" charset="0"/>
            </a:endParaRPr>
          </a:p>
          <a:p>
            <a:pPr>
              <a:lnSpc>
                <a:spcPct val="150000"/>
              </a:lnSpc>
            </a:pPr>
            <a:r>
              <a:rPr lang="en-US" sz="1100">
                <a:latin typeface="Arial"/>
                <a:cs typeface="Arial"/>
              </a:rPr>
              <a:t>I spoke with the mental health team and found respite for anyone who would need the extra support.</a:t>
            </a:r>
          </a:p>
          <a:p>
            <a:pPr>
              <a:lnSpc>
                <a:spcPct val="150000"/>
              </a:lnSpc>
            </a:pPr>
            <a:endParaRPr lang="en-US" sz="1100">
              <a:latin typeface="Arial" panose="020B0604020202020204" pitchFamily="34" charset="0"/>
              <a:cs typeface="Arial" panose="020B0604020202020204" pitchFamily="34" charset="0"/>
            </a:endParaRPr>
          </a:p>
          <a:p>
            <a:pPr>
              <a:lnSpc>
                <a:spcPct val="150000"/>
              </a:lnSpc>
            </a:pPr>
            <a:r>
              <a:rPr lang="en-US" sz="1100">
                <a:latin typeface="Arial"/>
                <a:cs typeface="Arial"/>
              </a:rPr>
              <a:t>I will use the recourses provided by the universities, extra workshop, engage with lecturer’s, have team meetings.</a:t>
            </a:r>
          </a:p>
          <a:p>
            <a:pPr>
              <a:lnSpc>
                <a:spcPct val="150000"/>
              </a:lnSpc>
            </a:pPr>
            <a:r>
              <a:rPr lang="en-US" sz="1100">
                <a:latin typeface="Arial"/>
                <a:cs typeface="Arial"/>
              </a:rPr>
              <a:t>I will use some of the things learnt in </a:t>
            </a:r>
            <a:r>
              <a:rPr lang="en-GB" sz="1100">
                <a:solidFill>
                  <a:srgbClr val="000000"/>
                </a:solidFill>
                <a:latin typeface="Arial"/>
                <a:cs typeface="Arial"/>
              </a:rPr>
              <a:t>everyday life that I have experienced to provide me with strengths and guidance. </a:t>
            </a:r>
            <a:endParaRPr lang="en-GB" sz="1100" b="0" i="0" u="none" strike="noStrike">
              <a:solidFill>
                <a:srgbClr val="000000"/>
              </a:solidFill>
              <a:effectLst/>
              <a:latin typeface="Arial"/>
              <a:cs typeface="Arial"/>
            </a:endParaRPr>
          </a:p>
          <a:p>
            <a:pPr>
              <a:lnSpc>
                <a:spcPct val="150000"/>
              </a:lnSpc>
            </a:pPr>
            <a:endParaRPr lang="en-GB" sz="1100">
              <a:solidFill>
                <a:srgbClr val="000000"/>
              </a:solidFill>
              <a:latin typeface="Arial" panose="020B0604020202020204" pitchFamily="34" charset="0"/>
              <a:cs typeface="Arial" panose="020B0604020202020204" pitchFamily="34" charset="0"/>
            </a:endParaRPr>
          </a:p>
          <a:p>
            <a:pPr>
              <a:lnSpc>
                <a:spcPct val="150000"/>
              </a:lnSpc>
            </a:pPr>
            <a:r>
              <a:rPr lang="en-GB" sz="1100" b="0" i="0" u="none" strike="noStrike">
                <a:solidFill>
                  <a:srgbClr val="000000"/>
                </a:solidFill>
                <a:effectLst/>
                <a:latin typeface="Arial"/>
                <a:cs typeface="Arial"/>
              </a:rPr>
              <a:t>I have taken all my strengths and pushed myself to go into university despite the embarrassment I was feeling to face anyone </a:t>
            </a:r>
            <a:r>
              <a:rPr lang="en-GB" sz="1100">
                <a:solidFill>
                  <a:srgbClr val="000000"/>
                </a:solidFill>
                <a:latin typeface="Arial"/>
                <a:cs typeface="Arial"/>
              </a:rPr>
              <a:t>about</a:t>
            </a:r>
            <a:r>
              <a:rPr lang="en-GB" sz="1100" b="0" i="0" u="none" strike="noStrike">
                <a:solidFill>
                  <a:srgbClr val="000000"/>
                </a:solidFill>
                <a:effectLst/>
                <a:latin typeface="Arial"/>
                <a:cs typeface="Arial"/>
              </a:rPr>
              <a:t> being on the verge of failing and could potentially lose my place after I had already been granted a second chance in university.  The results from doing this has given me a tremendous </a:t>
            </a:r>
            <a:r>
              <a:rPr lang="en-GB" sz="1100">
                <a:solidFill>
                  <a:srgbClr val="000000"/>
                </a:solidFill>
                <a:latin typeface="Arial"/>
                <a:cs typeface="Arial"/>
              </a:rPr>
              <a:t>lift </a:t>
            </a:r>
            <a:r>
              <a:rPr lang="en-GB" sz="1100" b="0" i="0" u="none" strike="noStrike">
                <a:solidFill>
                  <a:srgbClr val="000000"/>
                </a:solidFill>
                <a:effectLst/>
                <a:latin typeface="Arial"/>
                <a:cs typeface="Arial"/>
              </a:rPr>
              <a:t>of strength to overcome all the negative weakness that was in my mind going forward, I spoke with the correct people, shared all the issues and circumstances with them that I had gone through and what I have put in place to be able to focus and dedicate to apply myself in  the future  and asked for a chance to prove my dedication and show appreciation to complete this year and continue my. These actions have now </a:t>
            </a:r>
            <a:r>
              <a:rPr lang="en-GB" sz="1100">
                <a:solidFill>
                  <a:srgbClr val="000000"/>
                </a:solidFill>
                <a:latin typeface="Arial"/>
                <a:cs typeface="Arial"/>
              </a:rPr>
              <a:t>minimised my</a:t>
            </a:r>
            <a:r>
              <a:rPr lang="en-GB" sz="1100" b="0" i="0" u="none" strike="noStrike">
                <a:solidFill>
                  <a:srgbClr val="000000"/>
                </a:solidFill>
                <a:effectLst/>
                <a:latin typeface="Arial"/>
                <a:cs typeface="Arial"/>
              </a:rPr>
              <a:t> past threats which have been with me for a long time and paid off, I realise now more than ever the risk you take when you allow things to spiral out of control. I am going to seek some sessions with the university therapist just to </a:t>
            </a:r>
            <a:r>
              <a:rPr lang="en-GB" sz="1100">
                <a:solidFill>
                  <a:srgbClr val="000000"/>
                </a:solidFill>
                <a:latin typeface="Arial"/>
                <a:cs typeface="Arial"/>
              </a:rPr>
              <a:t>check in </a:t>
            </a:r>
            <a:r>
              <a:rPr lang="en-GB" sz="1100" b="0" i="0" u="none" strike="noStrike">
                <a:solidFill>
                  <a:srgbClr val="000000"/>
                </a:solidFill>
                <a:effectLst/>
                <a:latin typeface="Arial"/>
                <a:cs typeface="Arial"/>
              </a:rPr>
              <a:t>on my mental well- being and to keep me grounded. I have sort out and started to make a list of support needed in the future for any help and support with studies</a:t>
            </a:r>
            <a:endParaRPr lang="en-US" sz="1100">
              <a:latin typeface="Arial"/>
              <a:cs typeface="Arial"/>
            </a:endParaRPr>
          </a:p>
        </p:txBody>
      </p:sp>
    </p:spTree>
    <p:extLst>
      <p:ext uri="{BB962C8B-B14F-4D97-AF65-F5344CB8AC3E}">
        <p14:creationId xmlns:p14="http://schemas.microsoft.com/office/powerpoint/2010/main" val="3318501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A18602-A138-665F-C458-17113CD131A0}"/>
              </a:ext>
            </a:extLst>
          </p:cNvPr>
          <p:cNvSpPr txBox="1"/>
          <p:nvPr/>
        </p:nvSpPr>
        <p:spPr>
          <a:xfrm>
            <a:off x="871870" y="1286539"/>
            <a:ext cx="2668772" cy="2346220"/>
          </a:xfrm>
          <a:prstGeom prst="rect">
            <a:avLst/>
          </a:prstGeom>
          <a:noFill/>
        </p:spPr>
        <p:txBody>
          <a:bodyPr wrap="square" lIns="91440" tIns="45720" rIns="91440" bIns="45720" rtlCol="0" anchor="t">
            <a:spAutoFit/>
          </a:bodyPr>
          <a:lstStyle/>
          <a:p>
            <a:pPr>
              <a:lnSpc>
                <a:spcPct val="150000"/>
              </a:lnSpc>
            </a:pPr>
            <a:r>
              <a:rPr lang="en-GB" sz="1100" b="0" i="0" u="none" strike="noStrike">
                <a:solidFill>
                  <a:srgbClr val="000000"/>
                </a:solidFill>
                <a:effectLst/>
                <a:latin typeface="Arial"/>
                <a:cs typeface="Arial"/>
              </a:rPr>
              <a:t>During our studies, we learnt that critical thinking is a key skill to develop, as </a:t>
            </a:r>
            <a:r>
              <a:rPr lang="en-GB" sz="1100">
                <a:solidFill>
                  <a:srgbClr val="000000"/>
                </a:solidFill>
                <a:latin typeface="Arial"/>
                <a:cs typeface="Arial"/>
              </a:rPr>
              <a:t>written by</a:t>
            </a:r>
            <a:r>
              <a:rPr lang="en-GB" sz="1100" b="0" i="0" u="none" strike="noStrike">
                <a:solidFill>
                  <a:srgbClr val="000000"/>
                </a:solidFill>
                <a:effectLst/>
                <a:latin typeface="Arial"/>
                <a:cs typeface="Arial"/>
              </a:rPr>
              <a:t> Frohman and Lupton (2020, p. 190): "You have gained knowledge about the specific content and theories related to your study. You have gained critical thinking skills in evaluating evidence that can be applied to real problems."</a:t>
            </a:r>
            <a:endParaRPr lang="en-US" sz="1100">
              <a:latin typeface="Arial"/>
              <a:cs typeface="Arial"/>
            </a:endParaRPr>
          </a:p>
        </p:txBody>
      </p:sp>
      <p:pic>
        <p:nvPicPr>
          <p:cNvPr id="4" name="Picture 3">
            <a:extLst>
              <a:ext uri="{FF2B5EF4-FFF2-40B4-BE49-F238E27FC236}">
                <a16:creationId xmlns:a16="http://schemas.microsoft.com/office/drawing/2014/main" id="{46129664-3D85-629F-8BFF-B82EC5C22340}"/>
              </a:ext>
            </a:extLst>
          </p:cNvPr>
          <p:cNvPicPr>
            <a:picLocks noChangeAspect="1"/>
          </p:cNvPicPr>
          <p:nvPr/>
        </p:nvPicPr>
        <p:blipFill>
          <a:blip r:embed="rId2"/>
          <a:stretch>
            <a:fillRect/>
          </a:stretch>
        </p:blipFill>
        <p:spPr>
          <a:xfrm>
            <a:off x="3888172" y="1392703"/>
            <a:ext cx="1353880" cy="1403498"/>
          </a:xfrm>
          <a:prstGeom prst="rect">
            <a:avLst/>
          </a:prstGeom>
        </p:spPr>
      </p:pic>
      <p:pic>
        <p:nvPicPr>
          <p:cNvPr id="9" name="Picture 8">
            <a:extLst>
              <a:ext uri="{FF2B5EF4-FFF2-40B4-BE49-F238E27FC236}">
                <a16:creationId xmlns:a16="http://schemas.microsoft.com/office/drawing/2014/main" id="{D1901064-65A9-0A43-F3C4-44E0634FFD7A}"/>
              </a:ext>
            </a:extLst>
          </p:cNvPr>
          <p:cNvPicPr>
            <a:picLocks noChangeAspect="1"/>
          </p:cNvPicPr>
          <p:nvPr/>
        </p:nvPicPr>
        <p:blipFill>
          <a:blip r:embed="rId3"/>
          <a:stretch>
            <a:fillRect/>
          </a:stretch>
        </p:blipFill>
        <p:spPr>
          <a:xfrm>
            <a:off x="6437985" y="1504262"/>
            <a:ext cx="1469109" cy="1190324"/>
          </a:xfrm>
          <a:prstGeom prst="rect">
            <a:avLst/>
          </a:prstGeom>
        </p:spPr>
      </p:pic>
      <p:sp>
        <p:nvSpPr>
          <p:cNvPr id="10" name="TextBox 9">
            <a:extLst>
              <a:ext uri="{FF2B5EF4-FFF2-40B4-BE49-F238E27FC236}">
                <a16:creationId xmlns:a16="http://schemas.microsoft.com/office/drawing/2014/main" id="{AE67676F-2D76-FF5C-9520-5E92F4BFF8E6}"/>
              </a:ext>
            </a:extLst>
          </p:cNvPr>
          <p:cNvSpPr txBox="1"/>
          <p:nvPr/>
        </p:nvSpPr>
        <p:spPr>
          <a:xfrm>
            <a:off x="8062891" y="1483583"/>
            <a:ext cx="3414446" cy="1584473"/>
          </a:xfrm>
          <a:prstGeom prst="rect">
            <a:avLst/>
          </a:prstGeom>
          <a:noFill/>
        </p:spPr>
        <p:txBody>
          <a:bodyPr wrap="square" lIns="91440" tIns="45720" rIns="91440" bIns="45720" rtlCol="0" anchor="t">
            <a:spAutoFit/>
          </a:bodyPr>
          <a:lstStyle/>
          <a:p>
            <a:pPr>
              <a:lnSpc>
                <a:spcPct val="150000"/>
              </a:lnSpc>
            </a:pPr>
            <a:r>
              <a:rPr lang="en-US" sz="1100">
                <a:latin typeface="Arial"/>
                <a:cs typeface="Arial"/>
              </a:rPr>
              <a:t>This tool helped me was used to guide me </a:t>
            </a:r>
            <a:endParaRPr lang="en-US"/>
          </a:p>
          <a:p>
            <a:pPr>
              <a:lnSpc>
                <a:spcPct val="150000"/>
              </a:lnSpc>
            </a:pPr>
            <a:r>
              <a:rPr lang="en-US" sz="1100">
                <a:latin typeface="Arial"/>
                <a:cs typeface="Arial"/>
              </a:rPr>
              <a:t>with my self-awareness. n this presentation </a:t>
            </a:r>
          </a:p>
          <a:p>
            <a:pPr>
              <a:lnSpc>
                <a:spcPct val="150000"/>
              </a:lnSpc>
            </a:pPr>
            <a:r>
              <a:rPr lang="en-US" sz="1100">
                <a:latin typeface="Arial"/>
                <a:cs typeface="Arial"/>
              </a:rPr>
              <a:t>I showed how I used this tool for my real life </a:t>
            </a:r>
          </a:p>
          <a:p>
            <a:pPr>
              <a:lnSpc>
                <a:spcPct val="150000"/>
              </a:lnSpc>
            </a:pPr>
            <a:r>
              <a:rPr lang="en-US" sz="1100">
                <a:latin typeface="Arial"/>
                <a:cs typeface="Arial"/>
              </a:rPr>
              <a:t>experience. While at university I will work </a:t>
            </a:r>
          </a:p>
          <a:p>
            <a:pPr>
              <a:lnSpc>
                <a:spcPct val="150000"/>
              </a:lnSpc>
            </a:pPr>
            <a:r>
              <a:rPr lang="en-US" sz="1100">
                <a:latin typeface="Arial"/>
                <a:cs typeface="Arial"/>
              </a:rPr>
              <a:t>hard to carry out SWOT to help me to be </a:t>
            </a:r>
          </a:p>
          <a:p>
            <a:pPr>
              <a:lnSpc>
                <a:spcPct val="150000"/>
              </a:lnSpc>
            </a:pPr>
            <a:r>
              <a:rPr lang="en-US" sz="1100">
                <a:latin typeface="Arial"/>
                <a:cs typeface="Arial"/>
              </a:rPr>
              <a:t>Successful on my career journey.</a:t>
            </a:r>
          </a:p>
        </p:txBody>
      </p:sp>
      <p:sp>
        <p:nvSpPr>
          <p:cNvPr id="17" name="TextBox 16">
            <a:extLst>
              <a:ext uri="{FF2B5EF4-FFF2-40B4-BE49-F238E27FC236}">
                <a16:creationId xmlns:a16="http://schemas.microsoft.com/office/drawing/2014/main" id="{34EF54F4-244C-E55D-2EF4-9CCE9E0C4C34}"/>
              </a:ext>
            </a:extLst>
          </p:cNvPr>
          <p:cNvSpPr txBox="1"/>
          <p:nvPr/>
        </p:nvSpPr>
        <p:spPr>
          <a:xfrm>
            <a:off x="1093951" y="4463072"/>
            <a:ext cx="2183023" cy="1330557"/>
          </a:xfrm>
          <a:prstGeom prst="rect">
            <a:avLst/>
          </a:prstGeom>
          <a:noFill/>
        </p:spPr>
        <p:txBody>
          <a:bodyPr wrap="square" lIns="91440" tIns="45720" rIns="91440" bIns="45720" rtlCol="0" anchor="t">
            <a:spAutoFit/>
          </a:bodyPr>
          <a:lstStyle/>
          <a:p>
            <a:pPr>
              <a:lnSpc>
                <a:spcPct val="150000"/>
              </a:lnSpc>
            </a:pPr>
            <a:r>
              <a:rPr lang="en-US" sz="1100">
                <a:latin typeface="Arial"/>
                <a:cs typeface="Arial"/>
              </a:rPr>
              <a:t>What:: What happened.</a:t>
            </a:r>
            <a:endParaRPr lang="en-US"/>
          </a:p>
          <a:p>
            <a:pPr>
              <a:lnSpc>
                <a:spcPct val="150000"/>
              </a:lnSpc>
            </a:pPr>
            <a:r>
              <a:rPr lang="en-US" sz="1100">
                <a:latin typeface="Arial"/>
                <a:cs typeface="Arial"/>
              </a:rPr>
              <a:t>So, What: What issues or impact did it cause.</a:t>
            </a:r>
          </a:p>
          <a:p>
            <a:pPr>
              <a:lnSpc>
                <a:spcPct val="150000"/>
              </a:lnSpc>
            </a:pPr>
            <a:r>
              <a:rPr lang="en-US" sz="1100">
                <a:latin typeface="Arial"/>
                <a:cs typeface="Arial"/>
              </a:rPr>
              <a:t>Now what: what is the solution, or plan of action.</a:t>
            </a:r>
          </a:p>
        </p:txBody>
      </p:sp>
      <p:sp>
        <p:nvSpPr>
          <p:cNvPr id="19" name="TextBox 18">
            <a:extLst>
              <a:ext uri="{FF2B5EF4-FFF2-40B4-BE49-F238E27FC236}">
                <a16:creationId xmlns:a16="http://schemas.microsoft.com/office/drawing/2014/main" id="{BD252E3E-B8AE-0414-09A3-4A24E8F98118}"/>
              </a:ext>
            </a:extLst>
          </p:cNvPr>
          <p:cNvSpPr txBox="1"/>
          <p:nvPr/>
        </p:nvSpPr>
        <p:spPr>
          <a:xfrm>
            <a:off x="1263820" y="4027782"/>
            <a:ext cx="1382232" cy="369332"/>
          </a:xfrm>
          <a:prstGeom prst="rect">
            <a:avLst/>
          </a:prstGeom>
          <a:noFill/>
        </p:spPr>
        <p:txBody>
          <a:bodyPr wrap="square" rtlCol="0">
            <a:spAutoFit/>
          </a:bodyPr>
          <a:lstStyle/>
          <a:p>
            <a:r>
              <a:rPr lang="en-US"/>
              <a:t>REFLECT</a:t>
            </a:r>
          </a:p>
        </p:txBody>
      </p:sp>
      <p:sp>
        <p:nvSpPr>
          <p:cNvPr id="20" name="TextBox 19">
            <a:extLst>
              <a:ext uri="{FF2B5EF4-FFF2-40B4-BE49-F238E27FC236}">
                <a16:creationId xmlns:a16="http://schemas.microsoft.com/office/drawing/2014/main" id="{9BCB087C-E169-9E49-CB33-20F1B3068C73}"/>
              </a:ext>
            </a:extLst>
          </p:cNvPr>
          <p:cNvSpPr txBox="1"/>
          <p:nvPr/>
        </p:nvSpPr>
        <p:spPr>
          <a:xfrm>
            <a:off x="7338265" y="3233373"/>
            <a:ext cx="2449434" cy="369332"/>
          </a:xfrm>
          <a:prstGeom prst="rect">
            <a:avLst/>
          </a:prstGeom>
          <a:noFill/>
        </p:spPr>
        <p:txBody>
          <a:bodyPr wrap="square" rtlCol="0">
            <a:spAutoFit/>
          </a:bodyPr>
          <a:lstStyle/>
          <a:p>
            <a:r>
              <a:rPr lang="en-US"/>
              <a:t>The 5 why’s analysis</a:t>
            </a:r>
          </a:p>
        </p:txBody>
      </p:sp>
      <p:sp>
        <p:nvSpPr>
          <p:cNvPr id="21" name="TextBox 20">
            <a:extLst>
              <a:ext uri="{FF2B5EF4-FFF2-40B4-BE49-F238E27FC236}">
                <a16:creationId xmlns:a16="http://schemas.microsoft.com/office/drawing/2014/main" id="{61068121-A570-C339-E549-78439FB4899E}"/>
              </a:ext>
            </a:extLst>
          </p:cNvPr>
          <p:cNvSpPr txBox="1"/>
          <p:nvPr/>
        </p:nvSpPr>
        <p:spPr>
          <a:xfrm>
            <a:off x="7017655" y="3594350"/>
            <a:ext cx="3551275" cy="568810"/>
          </a:xfrm>
          <a:prstGeom prst="rect">
            <a:avLst/>
          </a:prstGeom>
          <a:noFill/>
        </p:spPr>
        <p:txBody>
          <a:bodyPr wrap="square" lIns="91440" tIns="45720" rIns="91440" bIns="45720" rtlCol="0" anchor="t">
            <a:spAutoFit/>
          </a:bodyPr>
          <a:lstStyle/>
          <a:p>
            <a:pPr>
              <a:lnSpc>
                <a:spcPct val="150000"/>
              </a:lnSpc>
            </a:pPr>
            <a:r>
              <a:rPr lang="en-US" sz="1100">
                <a:latin typeface="Arial"/>
                <a:cs typeface="Arial"/>
              </a:rPr>
              <a:t>This is used to get to the root of a problem and </a:t>
            </a:r>
            <a:endParaRPr lang="en-US"/>
          </a:p>
          <a:p>
            <a:pPr>
              <a:lnSpc>
                <a:spcPct val="150000"/>
              </a:lnSpc>
            </a:pPr>
            <a:r>
              <a:rPr lang="en-US" sz="1100">
                <a:latin typeface="Arial"/>
                <a:cs typeface="Arial"/>
              </a:rPr>
              <a:t>find solutions by answering all the why’s.</a:t>
            </a:r>
          </a:p>
        </p:txBody>
      </p:sp>
      <p:pic>
        <p:nvPicPr>
          <p:cNvPr id="23" name="Picture 22">
            <a:extLst>
              <a:ext uri="{FF2B5EF4-FFF2-40B4-BE49-F238E27FC236}">
                <a16:creationId xmlns:a16="http://schemas.microsoft.com/office/drawing/2014/main" id="{A18F9C79-2165-5545-B1C8-92CCB4862DA4}"/>
              </a:ext>
            </a:extLst>
          </p:cNvPr>
          <p:cNvPicPr>
            <a:picLocks noChangeAspect="1"/>
          </p:cNvPicPr>
          <p:nvPr/>
        </p:nvPicPr>
        <p:blipFill>
          <a:blip r:embed="rId4"/>
          <a:stretch>
            <a:fillRect/>
          </a:stretch>
        </p:blipFill>
        <p:spPr>
          <a:xfrm>
            <a:off x="7175318" y="4249395"/>
            <a:ext cx="2720993" cy="1458310"/>
          </a:xfrm>
          <a:prstGeom prst="rect">
            <a:avLst/>
          </a:prstGeom>
        </p:spPr>
      </p:pic>
      <p:sp>
        <p:nvSpPr>
          <p:cNvPr id="24" name="TextBox 23">
            <a:extLst>
              <a:ext uri="{FF2B5EF4-FFF2-40B4-BE49-F238E27FC236}">
                <a16:creationId xmlns:a16="http://schemas.microsoft.com/office/drawing/2014/main" id="{711E7EBC-2B32-9313-5C15-0F1A87763E81}"/>
              </a:ext>
            </a:extLst>
          </p:cNvPr>
          <p:cNvSpPr txBox="1"/>
          <p:nvPr/>
        </p:nvSpPr>
        <p:spPr>
          <a:xfrm>
            <a:off x="2785730" y="181276"/>
            <a:ext cx="5263117" cy="369332"/>
          </a:xfrm>
          <a:prstGeom prst="rect">
            <a:avLst/>
          </a:prstGeom>
          <a:noFill/>
        </p:spPr>
        <p:txBody>
          <a:bodyPr wrap="square" rtlCol="0">
            <a:spAutoFit/>
          </a:bodyPr>
          <a:lstStyle/>
          <a:p>
            <a:pPr algn="ctr"/>
            <a:r>
              <a:rPr lang="en-US"/>
              <a:t>Practical Examples</a:t>
            </a:r>
          </a:p>
        </p:txBody>
      </p:sp>
      <p:pic>
        <p:nvPicPr>
          <p:cNvPr id="27" name="Picture 26">
            <a:extLst>
              <a:ext uri="{FF2B5EF4-FFF2-40B4-BE49-F238E27FC236}">
                <a16:creationId xmlns:a16="http://schemas.microsoft.com/office/drawing/2014/main" id="{CD93C91D-3D02-1078-FDCD-4685A1C1C87C}"/>
              </a:ext>
            </a:extLst>
          </p:cNvPr>
          <p:cNvPicPr>
            <a:picLocks noChangeAspect="1"/>
          </p:cNvPicPr>
          <p:nvPr/>
        </p:nvPicPr>
        <p:blipFill>
          <a:blip r:embed="rId5"/>
          <a:stretch>
            <a:fillRect/>
          </a:stretch>
        </p:blipFill>
        <p:spPr>
          <a:xfrm>
            <a:off x="3535813" y="4025495"/>
            <a:ext cx="1952848" cy="1581361"/>
          </a:xfrm>
          <a:prstGeom prst="rect">
            <a:avLst/>
          </a:prstGeom>
        </p:spPr>
      </p:pic>
      <p:sp>
        <p:nvSpPr>
          <p:cNvPr id="28" name="TextBox 27">
            <a:extLst>
              <a:ext uri="{FF2B5EF4-FFF2-40B4-BE49-F238E27FC236}">
                <a16:creationId xmlns:a16="http://schemas.microsoft.com/office/drawing/2014/main" id="{B4045CCD-8ED9-91AD-4710-7903E5A2D379}"/>
              </a:ext>
            </a:extLst>
          </p:cNvPr>
          <p:cNvSpPr txBox="1"/>
          <p:nvPr/>
        </p:nvSpPr>
        <p:spPr>
          <a:xfrm>
            <a:off x="956930" y="899058"/>
            <a:ext cx="1998915" cy="369332"/>
          </a:xfrm>
          <a:prstGeom prst="rect">
            <a:avLst/>
          </a:prstGeom>
          <a:noFill/>
        </p:spPr>
        <p:txBody>
          <a:bodyPr wrap="square" rtlCol="0">
            <a:spAutoFit/>
          </a:bodyPr>
          <a:lstStyle/>
          <a:p>
            <a:r>
              <a:rPr lang="en-US"/>
              <a:t>Critical Thinking</a:t>
            </a:r>
          </a:p>
        </p:txBody>
      </p:sp>
      <p:sp>
        <p:nvSpPr>
          <p:cNvPr id="29" name="TextBox 28">
            <a:extLst>
              <a:ext uri="{FF2B5EF4-FFF2-40B4-BE49-F238E27FC236}">
                <a16:creationId xmlns:a16="http://schemas.microsoft.com/office/drawing/2014/main" id="{D3F5A86F-2D2F-E3A3-A85A-D912BF6461A9}"/>
              </a:ext>
            </a:extLst>
          </p:cNvPr>
          <p:cNvSpPr txBox="1"/>
          <p:nvPr/>
        </p:nvSpPr>
        <p:spPr>
          <a:xfrm>
            <a:off x="8427202" y="980337"/>
            <a:ext cx="1755732" cy="369332"/>
          </a:xfrm>
          <a:prstGeom prst="rect">
            <a:avLst/>
          </a:prstGeom>
          <a:noFill/>
        </p:spPr>
        <p:txBody>
          <a:bodyPr wrap="square" lIns="91440" tIns="45720" rIns="91440" bIns="45720" rtlCol="0" anchor="t">
            <a:spAutoFit/>
          </a:bodyPr>
          <a:lstStyle/>
          <a:p>
            <a:pPr algn="ctr"/>
            <a:r>
              <a:rPr lang="en-US"/>
              <a:t>SWOT</a:t>
            </a:r>
          </a:p>
        </p:txBody>
      </p:sp>
    </p:spTree>
    <p:extLst>
      <p:ext uri="{BB962C8B-B14F-4D97-AF65-F5344CB8AC3E}">
        <p14:creationId xmlns:p14="http://schemas.microsoft.com/office/powerpoint/2010/main" val="629598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F54ADB-2A13-5C5A-C635-E719FA323F29}"/>
              </a:ext>
            </a:extLst>
          </p:cNvPr>
          <p:cNvSpPr txBox="1"/>
          <p:nvPr/>
        </p:nvSpPr>
        <p:spPr>
          <a:xfrm>
            <a:off x="736118" y="958524"/>
            <a:ext cx="9601200" cy="600164"/>
          </a:xfrm>
          <a:prstGeom prst="rect">
            <a:avLst/>
          </a:prstGeom>
          <a:noFill/>
        </p:spPr>
        <p:txBody>
          <a:bodyPr wrap="square" lIns="91440" tIns="45720" rIns="91440" bIns="45720" rtlCol="0" anchor="t">
            <a:spAutoFit/>
          </a:bodyPr>
          <a:lstStyle/>
          <a:p>
            <a:r>
              <a:rPr lang="en-GB" sz="1100" b="1" i="0" u="none" strike="noStrike">
                <a:solidFill>
                  <a:srgbClr val="000000"/>
                </a:solidFill>
                <a:effectLst/>
                <a:latin typeface="Arial"/>
                <a:cs typeface="Arial"/>
              </a:rPr>
              <a:t>Frohman, R. and Lupton, K.</a:t>
            </a:r>
            <a:r>
              <a:rPr lang="en-GB" sz="1100" b="0" i="0" u="none" strike="noStrike">
                <a:solidFill>
                  <a:srgbClr val="000000"/>
                </a:solidFill>
                <a:effectLst/>
                <a:latin typeface="Arial"/>
                <a:cs typeface="Arial"/>
              </a:rPr>
              <a:t> (2020) </a:t>
            </a:r>
            <a:r>
              <a:rPr lang="en-GB" sz="1100" b="0" i="1" u="none" strike="noStrike">
                <a:solidFill>
                  <a:srgbClr val="000000"/>
                </a:solidFill>
                <a:effectLst/>
                <a:latin typeface="Arial"/>
                <a:cs typeface="Arial"/>
              </a:rPr>
              <a:t>Critical thinking for nursing, health and social care</a:t>
            </a:r>
            <a:r>
              <a:rPr lang="en-GB" sz="1100" b="0" i="0" u="none" strike="noStrike">
                <a:solidFill>
                  <a:srgbClr val="000000"/>
                </a:solidFill>
                <a:effectLst/>
                <a:latin typeface="Arial"/>
                <a:cs typeface="Arial"/>
              </a:rPr>
              <a:t>. London: Bloomsbury Publishing Plc. Available at: ProQuest </a:t>
            </a:r>
            <a:endParaRPr lang="en-US"/>
          </a:p>
          <a:p>
            <a:r>
              <a:rPr lang="en-GB" sz="1100">
                <a:solidFill>
                  <a:srgbClr val="000000"/>
                </a:solidFill>
                <a:latin typeface="Arial"/>
                <a:cs typeface="Arial"/>
              </a:rPr>
              <a:t>E-book</a:t>
            </a:r>
            <a:r>
              <a:rPr lang="en-GB" sz="1100" b="0" i="0" u="none" strike="noStrike">
                <a:solidFill>
                  <a:srgbClr val="000000"/>
                </a:solidFill>
                <a:effectLst/>
                <a:latin typeface="Arial"/>
                <a:cs typeface="Arial"/>
              </a:rPr>
              <a:t> Central [Accessed 9 Nov 2025].</a:t>
            </a:r>
            <a:endParaRPr lang="en-GB"/>
          </a:p>
          <a:p>
            <a:endParaRPr lang="en-US" sz="1100">
              <a:latin typeface="Arial"/>
              <a:cs typeface="Arial"/>
            </a:endParaRPr>
          </a:p>
        </p:txBody>
      </p:sp>
      <p:sp>
        <p:nvSpPr>
          <p:cNvPr id="3" name="TextBox 2">
            <a:extLst>
              <a:ext uri="{FF2B5EF4-FFF2-40B4-BE49-F238E27FC236}">
                <a16:creationId xmlns:a16="http://schemas.microsoft.com/office/drawing/2014/main" id="{2A85811E-EB61-CED2-68D3-9969AB06A15F}"/>
              </a:ext>
            </a:extLst>
          </p:cNvPr>
          <p:cNvSpPr txBox="1"/>
          <p:nvPr/>
        </p:nvSpPr>
        <p:spPr>
          <a:xfrm>
            <a:off x="733647" y="2789047"/>
            <a:ext cx="10271052" cy="430887"/>
          </a:xfrm>
          <a:prstGeom prst="rect">
            <a:avLst/>
          </a:prstGeom>
          <a:noFill/>
        </p:spPr>
        <p:txBody>
          <a:bodyPr wrap="square" lIns="91440" tIns="45720" rIns="91440" bIns="45720" rtlCol="0" anchor="t">
            <a:spAutoFit/>
          </a:bodyPr>
          <a:lstStyle/>
          <a:p>
            <a:r>
              <a:rPr lang="en-GB" sz="1100" b="0" i="0" u="none" strike="noStrike">
                <a:solidFill>
                  <a:srgbClr val="000000"/>
                </a:solidFill>
                <a:effectLst/>
                <a:latin typeface="Arial"/>
                <a:cs typeface="Arial"/>
              </a:rPr>
              <a:t>Simply Psychology. (no date) </a:t>
            </a:r>
            <a:r>
              <a:rPr lang="en-GB" sz="1100" b="0" i="1" u="none" strike="noStrike">
                <a:solidFill>
                  <a:srgbClr val="000000"/>
                </a:solidFill>
                <a:effectLst/>
                <a:latin typeface="Arial"/>
                <a:cs typeface="Arial"/>
              </a:rPr>
              <a:t>What? So what? Now what? Critical reflection model</a:t>
            </a:r>
            <a:r>
              <a:rPr lang="en-GB" sz="1100" b="0" i="0" u="none" strike="noStrike">
                <a:solidFill>
                  <a:srgbClr val="000000"/>
                </a:solidFill>
                <a:effectLst/>
                <a:latin typeface="Arial"/>
                <a:cs typeface="Arial"/>
              </a:rPr>
              <a:t>. Available at: </a:t>
            </a:r>
            <a:r>
              <a:rPr lang="en-GB" sz="1100">
                <a:latin typeface="Arial"/>
                <a:cs typeface="Arial"/>
              </a:rPr>
              <a:t>https://www.simplypsychology.org/what-so-what-now-what.html </a:t>
            </a:r>
            <a:r>
              <a:rPr lang="en-GB" sz="1100" b="0" i="0" u="none" strike="noStrike">
                <a:solidFill>
                  <a:srgbClr val="000000"/>
                </a:solidFill>
                <a:effectLst/>
                <a:latin typeface="Arial"/>
                <a:cs typeface="Arial"/>
              </a:rPr>
              <a:t> (Accessed: 9 November 2025).</a:t>
            </a:r>
            <a:endParaRPr lang="en-US" sz="1100">
              <a:latin typeface="Arial"/>
              <a:cs typeface="Arial"/>
            </a:endParaRPr>
          </a:p>
        </p:txBody>
      </p:sp>
      <p:sp>
        <p:nvSpPr>
          <p:cNvPr id="6" name="TextBox 5">
            <a:extLst>
              <a:ext uri="{FF2B5EF4-FFF2-40B4-BE49-F238E27FC236}">
                <a16:creationId xmlns:a16="http://schemas.microsoft.com/office/drawing/2014/main" id="{AFAF0557-20E6-7468-7E52-8022143356AD}"/>
              </a:ext>
            </a:extLst>
          </p:cNvPr>
          <p:cNvSpPr txBox="1"/>
          <p:nvPr/>
        </p:nvSpPr>
        <p:spPr>
          <a:xfrm>
            <a:off x="4104167" y="0"/>
            <a:ext cx="2721935" cy="603248"/>
          </a:xfrm>
          <a:prstGeom prst="rect">
            <a:avLst/>
          </a:prstGeom>
          <a:noFill/>
        </p:spPr>
        <p:txBody>
          <a:bodyPr wrap="square" lIns="91440" tIns="45720" rIns="91440" bIns="45720" rtlCol="0" anchor="t">
            <a:spAutoFit/>
          </a:bodyPr>
          <a:lstStyle/>
          <a:p>
            <a:pPr algn="ctr"/>
            <a:r>
              <a:rPr lang="en-US" sz="3200"/>
              <a:t>References</a:t>
            </a:r>
          </a:p>
        </p:txBody>
      </p:sp>
      <p:sp>
        <p:nvSpPr>
          <p:cNvPr id="8" name="TextBox 7">
            <a:extLst>
              <a:ext uri="{FF2B5EF4-FFF2-40B4-BE49-F238E27FC236}">
                <a16:creationId xmlns:a16="http://schemas.microsoft.com/office/drawing/2014/main" id="{E70C95FE-B237-1075-BDB9-6F53A9EF22D5}"/>
              </a:ext>
            </a:extLst>
          </p:cNvPr>
          <p:cNvSpPr txBox="1"/>
          <p:nvPr/>
        </p:nvSpPr>
        <p:spPr>
          <a:xfrm>
            <a:off x="698693" y="1880326"/>
            <a:ext cx="10285033" cy="461665"/>
          </a:xfrm>
          <a:prstGeom prst="rect">
            <a:avLst/>
          </a:prstGeom>
          <a:noFill/>
        </p:spPr>
        <p:txBody>
          <a:bodyPr wrap="square" lIns="91440" tIns="45720" rIns="91440" bIns="45720" rtlCol="0" anchor="t">
            <a:spAutoFit/>
          </a:bodyPr>
          <a:lstStyle/>
          <a:p>
            <a:r>
              <a:rPr lang="en-GB" sz="1200" b="0" i="0" u="none" strike="noStrike">
                <a:solidFill>
                  <a:srgbClr val="000000"/>
                </a:solidFill>
                <a:effectLst/>
                <a:latin typeface="Arial"/>
                <a:cs typeface="Arial"/>
              </a:rPr>
              <a:t>Helpful Professor Explains. (2023) </a:t>
            </a:r>
            <a:r>
              <a:rPr lang="en-GB" sz="1200" b="0" i="1" u="none" strike="noStrike">
                <a:solidFill>
                  <a:srgbClr val="000000"/>
                </a:solidFill>
                <a:effectLst/>
                <a:latin typeface="Arial"/>
                <a:cs typeface="Arial"/>
              </a:rPr>
              <a:t>How to do a SWOT Analysis (Explained in 3 Minutes)</a:t>
            </a:r>
            <a:r>
              <a:rPr lang="en-GB" sz="1200" b="0" i="0" u="none" strike="noStrike">
                <a:solidFill>
                  <a:srgbClr val="000000"/>
                </a:solidFill>
                <a:effectLst/>
                <a:latin typeface="Arial"/>
                <a:cs typeface="Arial"/>
              </a:rPr>
              <a:t>. YouTube video, 3 March. Available at: </a:t>
            </a:r>
            <a:r>
              <a:rPr lang="en-GB" sz="1200">
                <a:latin typeface="Arial"/>
                <a:cs typeface="Arial"/>
              </a:rPr>
              <a:t>https://www.youtube.com/watch?v=GNXYI10Po6A </a:t>
            </a:r>
            <a:r>
              <a:rPr lang="en-GB" sz="1200" b="0" i="0" u="none" strike="noStrike">
                <a:solidFill>
                  <a:srgbClr val="000000"/>
                </a:solidFill>
                <a:effectLst/>
                <a:latin typeface="Arial"/>
                <a:cs typeface="Arial"/>
              </a:rPr>
              <a:t> (Accessed: 9 November 2025).</a:t>
            </a:r>
            <a:endParaRPr lang="en-US" sz="1200">
              <a:latin typeface="Arial"/>
              <a:cs typeface="Arial"/>
            </a:endParaRPr>
          </a:p>
        </p:txBody>
      </p:sp>
      <p:sp>
        <p:nvSpPr>
          <p:cNvPr id="13" name="TextBox 12">
            <a:extLst>
              <a:ext uri="{FF2B5EF4-FFF2-40B4-BE49-F238E27FC236}">
                <a16:creationId xmlns:a16="http://schemas.microsoft.com/office/drawing/2014/main" id="{177AC6A8-41EE-B575-47E1-32DC3B315E30}"/>
              </a:ext>
            </a:extLst>
          </p:cNvPr>
          <p:cNvSpPr txBox="1"/>
          <p:nvPr/>
        </p:nvSpPr>
        <p:spPr>
          <a:xfrm>
            <a:off x="733646" y="3665729"/>
            <a:ext cx="9945085" cy="600164"/>
          </a:xfrm>
          <a:prstGeom prst="rect">
            <a:avLst/>
          </a:prstGeom>
          <a:noFill/>
        </p:spPr>
        <p:txBody>
          <a:bodyPr wrap="square" lIns="91440" tIns="45720" rIns="91440" bIns="45720" rtlCol="0" anchor="t">
            <a:spAutoFit/>
          </a:bodyPr>
          <a:lstStyle/>
          <a:p>
            <a:r>
              <a:rPr lang="en-GB" sz="1100">
                <a:latin typeface="Arial"/>
                <a:cs typeface="Arial"/>
              </a:rPr>
              <a:t>The Agile Business Analyst. (2023) </a:t>
            </a:r>
            <a:r>
              <a:rPr lang="en-GB" sz="1100" i="1">
                <a:latin typeface="Arial"/>
                <a:cs typeface="Arial"/>
              </a:rPr>
              <a:t>BEFORE You Do A 5 WHYs Root Cause Analysis Watch This…</a:t>
            </a:r>
            <a:r>
              <a:rPr lang="en-GB" sz="1100">
                <a:latin typeface="Arial"/>
                <a:cs typeface="Arial"/>
              </a:rPr>
              <a:t>. YouTube video, 26 February. Available at: https://www.youtube.com/watch?v=zZRmCs7Dag8  (Accessed: 9 November 2025).</a:t>
            </a:r>
          </a:p>
          <a:p>
            <a:endParaRPr lang="en-US" sz="1100">
              <a:latin typeface="Arial"/>
              <a:cs typeface="Arial"/>
            </a:endParaRPr>
          </a:p>
        </p:txBody>
      </p:sp>
    </p:spTree>
    <p:extLst>
      <p:ext uri="{BB962C8B-B14F-4D97-AF65-F5344CB8AC3E}">
        <p14:creationId xmlns:p14="http://schemas.microsoft.com/office/powerpoint/2010/main" val="1549348807"/>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ChronicleVTI</vt:lpstr>
      <vt:lpstr>Professional Development with Health and Social Care Module: LCHS4009 Name: Sabirah Gardiner 2318899 Lecturer: Farah Islam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with Health and Social Care Module: LCHS4009 Name: Sabirah Gardiner 2318899 Lecturer: Farah Islam</dc:title>
  <dc:creator>Sabirah Gardiner (2318899)</dc:creator>
  <cp:revision>1</cp:revision>
  <dcterms:created xsi:type="dcterms:W3CDTF">2025-11-06T22:52:23Z</dcterms:created>
  <dcterms:modified xsi:type="dcterms:W3CDTF">2026-03-29T10:15:52Z</dcterms:modified>
</cp:coreProperties>
</file>