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322" r:id="rId3"/>
    <p:sldId id="315" r:id="rId4"/>
    <p:sldId id="301" r:id="rId5"/>
    <p:sldId id="320" r:id="rId6"/>
    <p:sldId id="311" r:id="rId7"/>
    <p:sldId id="318" r:id="rId8"/>
    <p:sldId id="328" r:id="rId9"/>
    <p:sldId id="312" r:id="rId10"/>
    <p:sldId id="321" r:id="rId11"/>
    <p:sldId id="313" r:id="rId12"/>
    <p:sldId id="323" r:id="rId13"/>
    <p:sldId id="324" r:id="rId14"/>
    <p:sldId id="326" r:id="rId15"/>
    <p:sldId id="325" r:id="rId16"/>
    <p:sldId id="327" r:id="rId17"/>
    <p:sldId id="308" r:id="rId18"/>
    <p:sldId id="304" r:id="rId19"/>
    <p:sldId id="306" r:id="rId20"/>
    <p:sldId id="303" r:id="rId21"/>
    <p:sldId id="310" r:id="rId22"/>
    <p:sldId id="314" r:id="rId23"/>
    <p:sldId id="32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08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82AFD9-3BEB-438A-94F5-6BC8CC0E6A40}" type="datetimeFigureOut">
              <a:rPr lang="en-US" smtClean="0"/>
              <a:t>10/1/2023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39ED8B-E6B4-4D12-B9DE-6524B330870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39ED8B-E6B4-4D12-B9DE-6524B3308705}" type="slidenum">
              <a:rPr lang="en-GB" smtClean="0"/>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8EC44F1-BBFB-474E-8055-57634FC28D14}"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Materialities</a:t>
            </a:r>
            <a:endParaRPr lang="en-GB" dirty="0"/>
          </a:p>
        </p:txBody>
      </p:sp>
      <p:sp>
        <p:nvSpPr>
          <p:cNvPr id="3" name="Subtitle 2"/>
          <p:cNvSpPr>
            <a:spLocks noGrp="1"/>
          </p:cNvSpPr>
          <p:nvPr>
            <p:ph type="subTitle" idx="1"/>
          </p:nvPr>
        </p:nvSpPr>
        <p:spPr/>
        <p:txBody>
          <a:bodyPr/>
          <a:lstStyle/>
          <a:p>
            <a:r>
              <a:rPr lang="en-GB" dirty="0"/>
              <a:t>Intrinsic </a:t>
            </a:r>
            <a:r>
              <a:rPr lang="en-GB"/>
              <a:t>material properties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Parker Pearson, M., and </a:t>
            </a:r>
            <a:r>
              <a:rPr lang="en-GB" dirty="0" err="1"/>
              <a:t>Ramilisonina</a:t>
            </a:r>
            <a:r>
              <a:rPr lang="en-GB" dirty="0"/>
              <a:t>. 1998. Stonehenge for the ancestors: the stones pass on the message. </a:t>
            </a:r>
            <a:r>
              <a:rPr lang="en-GB" b="1" dirty="0"/>
              <a:t>Antiquity </a:t>
            </a:r>
            <a:r>
              <a:rPr lang="en-GB" dirty="0"/>
              <a:t>72:306-326.</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Stonehenge</a:t>
            </a:r>
          </a:p>
        </p:txBody>
      </p:sp>
      <p:pic>
        <p:nvPicPr>
          <p:cNvPr id="4" name="Content Placeholder 3" descr="stonehenge-xmw-1152.jpg"/>
          <p:cNvPicPr>
            <a:picLocks noGrp="1" noChangeAspect="1"/>
          </p:cNvPicPr>
          <p:nvPr>
            <p:ph idx="1"/>
          </p:nvPr>
        </p:nvPicPr>
        <p:blipFill>
          <a:blip r:embed="rId3" cstate="print"/>
          <a:stretch>
            <a:fillRect/>
          </a:stretch>
        </p:blipFill>
        <p:spPr>
          <a:xfrm>
            <a:off x="1554691" y="1600200"/>
            <a:ext cx="6034617"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sz="2200" dirty="0"/>
            </a:br>
            <a:br>
              <a:rPr lang="en-GB" sz="2200" dirty="0"/>
            </a:br>
            <a:r>
              <a:rPr lang="en-GB" sz="2200" dirty="0"/>
              <a:t>Phase 1 - 2950-2900bc orientated to rising moon</a:t>
            </a:r>
            <a:br>
              <a:rPr lang="en-GB" sz="2200" dirty="0"/>
            </a:br>
            <a:r>
              <a:rPr lang="en-GB" sz="2200" dirty="0"/>
              <a:t>Phase 2 - 2900-2400bc wooden posts erected</a:t>
            </a:r>
            <a:br>
              <a:rPr lang="en-GB" sz="2200" dirty="0"/>
            </a:br>
            <a:r>
              <a:rPr lang="en-GB" sz="2200" dirty="0"/>
              <a:t>Phase 3 - 2550-1600bc Welsh bluestones from Preseli mountains</a:t>
            </a:r>
            <a:br>
              <a:rPr lang="en-GB" dirty="0"/>
            </a:br>
            <a:endParaRPr lang="en-GB" dirty="0"/>
          </a:p>
        </p:txBody>
      </p:sp>
      <p:pic>
        <p:nvPicPr>
          <p:cNvPr id="4" name="Content Placeholder 3" descr="stonehenge_map.jpg"/>
          <p:cNvPicPr>
            <a:picLocks noGrp="1" noChangeAspect="1"/>
          </p:cNvPicPr>
          <p:nvPr>
            <p:ph idx="1"/>
          </p:nvPr>
        </p:nvPicPr>
        <p:blipFill>
          <a:blip r:embed="rId3" cstate="print"/>
          <a:stretch>
            <a:fillRect/>
          </a:stretch>
        </p:blipFill>
        <p:spPr>
          <a:xfrm>
            <a:off x="2558959" y="1600200"/>
            <a:ext cx="4026081" cy="4525963"/>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Stonehenge and </a:t>
            </a:r>
            <a:r>
              <a:rPr lang="en-GB" dirty="0" err="1"/>
              <a:t>Woodhenge</a:t>
            </a:r>
            <a:endParaRPr lang="en-GB" dirty="0"/>
          </a:p>
        </p:txBody>
      </p:sp>
      <p:pic>
        <p:nvPicPr>
          <p:cNvPr id="4" name="Content Placeholder 3" descr="Stonehenge-map-big.jpg"/>
          <p:cNvPicPr>
            <a:picLocks noGrp="1" noChangeAspect="1"/>
          </p:cNvPicPr>
          <p:nvPr>
            <p:ph idx="1"/>
          </p:nvPr>
        </p:nvPicPr>
        <p:blipFill>
          <a:blip r:embed="rId3" cstate="print"/>
          <a:stretch>
            <a:fillRect/>
          </a:stretch>
        </p:blipFill>
        <p:spPr>
          <a:xfrm>
            <a:off x="2384925" y="1600200"/>
            <a:ext cx="4374149" cy="45259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Woodhenge</a:t>
            </a:r>
            <a:r>
              <a:rPr lang="en-GB" dirty="0"/>
              <a:t> (reconstruction)</a:t>
            </a:r>
          </a:p>
        </p:txBody>
      </p:sp>
      <p:pic>
        <p:nvPicPr>
          <p:cNvPr id="4" name="Content Placeholder 3" descr="woodhenge.jpg"/>
          <p:cNvPicPr>
            <a:picLocks noGrp="1" noChangeAspect="1"/>
          </p:cNvPicPr>
          <p:nvPr>
            <p:ph idx="1"/>
          </p:nvPr>
        </p:nvPicPr>
        <p:blipFill>
          <a:blip r:embed="rId3" cstate="print"/>
          <a:stretch>
            <a:fillRect/>
          </a:stretch>
        </p:blipFill>
        <p:spPr>
          <a:xfrm>
            <a:off x="1328964" y="1633569"/>
            <a:ext cx="6595836" cy="4386231"/>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major stone building period of Stonehenge (</a:t>
            </a:r>
            <a:r>
              <a:rPr lang="en-GB" dirty="0" err="1"/>
              <a:t>ie</a:t>
            </a:r>
            <a:r>
              <a:rPr lang="en-GB" dirty="0"/>
              <a:t> phase 3) - was contemporary with the wooden enclosures at nearby </a:t>
            </a:r>
            <a:r>
              <a:rPr lang="en-GB" dirty="0" err="1"/>
              <a:t>Woodhenge</a:t>
            </a:r>
            <a:r>
              <a:rPr lang="en-GB" dirty="0"/>
              <a:t> (2500-2000bc).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E4CFF-581C-A016-E1A4-C5574B4836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1F6CD4-BB87-6D81-9282-B9826DFA0BB9}"/>
              </a:ext>
            </a:extLst>
          </p:cNvPr>
          <p:cNvSpPr>
            <a:spLocks noGrp="1"/>
          </p:cNvSpPr>
          <p:nvPr>
            <p:ph idx="1"/>
          </p:nvPr>
        </p:nvSpPr>
        <p:spPr/>
        <p:txBody>
          <a:bodyPr>
            <a:normAutofit lnSpcReduction="10000"/>
          </a:bodyPr>
          <a:lstStyle/>
          <a:p>
            <a:r>
              <a:rPr lang="en-GB" dirty="0"/>
              <a:t>MPP and R go on to make some links between the wood and the stone monuments: </a:t>
            </a:r>
          </a:p>
          <a:p>
            <a:r>
              <a:rPr lang="en-GB" i="1" dirty="0"/>
              <a:t>MPP and R go on to suggest that wooden henges are for the living, Stonehenge for the dead, the ancestors</a:t>
            </a:r>
          </a:p>
          <a:p>
            <a:r>
              <a:rPr lang="en-GB" dirty="0"/>
              <a:t>Lots of evidence of feasting at </a:t>
            </a:r>
            <a:r>
              <a:rPr lang="en-GB" dirty="0" err="1"/>
              <a:t>Woodhenge</a:t>
            </a:r>
            <a:r>
              <a:rPr lang="en-GB" dirty="0"/>
              <a:t>, much less so at Stonehenge</a:t>
            </a:r>
          </a:p>
          <a:p>
            <a:r>
              <a:rPr lang="en-GB" dirty="0"/>
              <a:t>six concentric rings, circle and oval, the mortice and tenon joints at Stonehenge. </a:t>
            </a:r>
          </a:p>
          <a:p>
            <a:endParaRPr lang="en-GB" dirty="0"/>
          </a:p>
          <a:p>
            <a:endParaRPr lang="en-GB" dirty="0"/>
          </a:p>
        </p:txBody>
      </p:sp>
    </p:spTree>
    <p:extLst>
      <p:ext uri="{BB962C8B-B14F-4D97-AF65-F5344CB8AC3E}">
        <p14:creationId xmlns:p14="http://schemas.microsoft.com/office/powerpoint/2010/main" val="749508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Stonehenge mortise and </a:t>
            </a:r>
            <a:r>
              <a:rPr lang="en-GB" dirty="0" err="1"/>
              <a:t>tenon</a:t>
            </a:r>
            <a:r>
              <a:rPr lang="en-GB" dirty="0"/>
              <a:t> joints</a:t>
            </a:r>
          </a:p>
        </p:txBody>
      </p:sp>
      <p:pic>
        <p:nvPicPr>
          <p:cNvPr id="4" name="Content Placeholder 3" descr="stonehenge-mortise-and-tenon-joints.jpg"/>
          <p:cNvPicPr>
            <a:picLocks noGrp="1" noChangeAspect="1"/>
          </p:cNvPicPr>
          <p:nvPr>
            <p:ph idx="1"/>
          </p:nvPr>
        </p:nvPicPr>
        <p:blipFill>
          <a:blip r:embed="rId3" cstate="print"/>
          <a:stretch>
            <a:fillRect/>
          </a:stretch>
        </p:blipFill>
        <p:spPr>
          <a:xfrm>
            <a:off x="4648200" y="1600200"/>
            <a:ext cx="3394472" cy="4525963"/>
          </a:xfrm>
        </p:spPr>
      </p:pic>
      <p:pic>
        <p:nvPicPr>
          <p:cNvPr id="5" name="Picture 4" descr="tenon2.jpg"/>
          <p:cNvPicPr>
            <a:picLocks noChangeAspect="1"/>
          </p:cNvPicPr>
          <p:nvPr/>
        </p:nvPicPr>
        <p:blipFill>
          <a:blip r:embed="rId4" cstate="print"/>
          <a:stretch>
            <a:fillRect/>
          </a:stretch>
        </p:blipFill>
        <p:spPr>
          <a:xfrm>
            <a:off x="609600" y="2819400"/>
            <a:ext cx="2897945" cy="14419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Mortise and </a:t>
            </a:r>
            <a:r>
              <a:rPr lang="en-GB" dirty="0" err="1"/>
              <a:t>tenon</a:t>
            </a:r>
            <a:r>
              <a:rPr lang="en-GB" dirty="0"/>
              <a:t> joint, as used in woodwork</a:t>
            </a:r>
          </a:p>
        </p:txBody>
      </p:sp>
      <p:pic>
        <p:nvPicPr>
          <p:cNvPr id="4" name="Content Placeholder 3" descr="Mortise-and-Tenon.png"/>
          <p:cNvPicPr>
            <a:picLocks noGrp="1" noChangeAspect="1"/>
          </p:cNvPicPr>
          <p:nvPr>
            <p:ph idx="1"/>
          </p:nvPr>
        </p:nvPicPr>
        <p:blipFill>
          <a:blip r:embed="rId3" cstate="print"/>
          <a:stretch>
            <a:fillRect/>
          </a:stretch>
        </p:blipFill>
        <p:spPr>
          <a:xfrm>
            <a:off x="1626328" y="1841596"/>
            <a:ext cx="5612671" cy="4254404"/>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Grooved ware (left) – soft temper, found at </a:t>
            </a:r>
            <a:r>
              <a:rPr lang="en-GB" sz="2400" dirty="0" err="1"/>
              <a:t>Durrington</a:t>
            </a:r>
            <a:r>
              <a:rPr lang="en-GB" sz="2400" dirty="0"/>
              <a:t> walls; and Peterborough ware (right) -  stone temper, found at Stonehenge, again MPP and R see this as an opposition of softness and hardness at the two sites </a:t>
            </a:r>
          </a:p>
        </p:txBody>
      </p:sp>
      <p:pic>
        <p:nvPicPr>
          <p:cNvPr id="4" name="Content Placeholder 3" descr="durrington_urn2a.jpg"/>
          <p:cNvPicPr>
            <a:picLocks noGrp="1" noChangeAspect="1"/>
          </p:cNvPicPr>
          <p:nvPr>
            <p:ph sz="half" idx="1"/>
          </p:nvPr>
        </p:nvPicPr>
        <p:blipFill>
          <a:blip r:embed="rId3" cstate="print"/>
          <a:stretch>
            <a:fillRect/>
          </a:stretch>
        </p:blipFill>
        <p:spPr>
          <a:xfrm>
            <a:off x="457200" y="2286000"/>
            <a:ext cx="3814128" cy="3124200"/>
          </a:xfrm>
        </p:spPr>
      </p:pic>
      <p:pic>
        <p:nvPicPr>
          <p:cNvPr id="6" name="Content Placeholder 5" descr="peterboroughpottery.jpg"/>
          <p:cNvPicPr>
            <a:picLocks noGrp="1" noChangeAspect="1"/>
          </p:cNvPicPr>
          <p:nvPr>
            <p:ph sz="half" idx="2"/>
          </p:nvPr>
        </p:nvPicPr>
        <p:blipFill>
          <a:blip r:embed="rId4" cstate="print"/>
          <a:stretch>
            <a:fillRect/>
          </a:stretch>
        </p:blipFill>
        <p:spPr>
          <a:xfrm>
            <a:off x="4648200" y="2138699"/>
            <a:ext cx="4038600" cy="3448964"/>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analogy: Madagascar (</a:t>
            </a:r>
            <a:r>
              <a:rPr lang="en-GB" dirty="0" err="1"/>
              <a:t>Tandroy</a:t>
            </a:r>
            <a:r>
              <a:rPr lang="en-GB" dirty="0"/>
              <a:t>)</a:t>
            </a:r>
          </a:p>
        </p:txBody>
      </p:sp>
      <p:pic>
        <p:nvPicPr>
          <p:cNvPr id="6" name="Content Placeholder 5" descr="mad-tomb.jpg"/>
          <p:cNvPicPr>
            <a:picLocks noGrp="1" noChangeAspect="1"/>
          </p:cNvPicPr>
          <p:nvPr>
            <p:ph idx="1"/>
          </p:nvPr>
        </p:nvPicPr>
        <p:blipFill>
          <a:blip r:embed="rId3" cstate="print"/>
          <a:stretch>
            <a:fillRect/>
          </a:stretch>
        </p:blipFill>
        <p:spPr>
          <a:xfrm>
            <a:off x="2971800" y="1295400"/>
            <a:ext cx="3505200" cy="532772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t>Vatolahy</a:t>
            </a:r>
            <a:r>
              <a:rPr lang="en-GB" dirty="0"/>
              <a:t> – standing stones</a:t>
            </a:r>
            <a:br>
              <a:rPr lang="en-GB" dirty="0"/>
            </a:br>
            <a:r>
              <a:rPr lang="en-GB" sz="2200" dirty="0"/>
              <a:t>1. Standing stones are known as </a:t>
            </a:r>
            <a:r>
              <a:rPr lang="en-GB" sz="2200" dirty="0" err="1"/>
              <a:t>vatolahy</a:t>
            </a:r>
            <a:r>
              <a:rPr lang="en-GB" sz="2200" dirty="0"/>
              <a:t> (man stones) and are put up for many reasons</a:t>
            </a:r>
            <a:br>
              <a:rPr lang="en-GB" dirty="0"/>
            </a:br>
            <a:endParaRPr lang="en-GB" dirty="0"/>
          </a:p>
        </p:txBody>
      </p:sp>
      <p:pic>
        <p:nvPicPr>
          <p:cNvPr id="4" name="Content Placeholder 3" descr="Asabotsy--35-.jpg"/>
          <p:cNvPicPr>
            <a:picLocks noGrp="1" noChangeAspect="1"/>
          </p:cNvPicPr>
          <p:nvPr>
            <p:ph idx="1"/>
          </p:nvPr>
        </p:nvPicPr>
        <p:blipFill>
          <a:blip r:embed="rId3" cstate="print"/>
          <a:stretch>
            <a:fillRect/>
          </a:stretch>
        </p:blipFill>
        <p:spPr>
          <a:xfrm>
            <a:off x="1143000" y="1447800"/>
            <a:ext cx="6990290" cy="5242718"/>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dirty="0"/>
            </a:br>
            <a:r>
              <a:rPr lang="en-GB" sz="2200" dirty="0"/>
              <a:t>2. For highland groups, </a:t>
            </a:r>
            <a:r>
              <a:rPr lang="en-GB" sz="2200" dirty="0" err="1"/>
              <a:t>vatolahy</a:t>
            </a:r>
            <a:r>
              <a:rPr lang="en-GB" sz="2200" dirty="0"/>
              <a:t> may represent a deceased individual or a group of dead people.</a:t>
            </a:r>
            <a:br>
              <a:rPr lang="en-GB" dirty="0"/>
            </a:br>
            <a:r>
              <a:rPr lang="en-GB" sz="2200" dirty="0"/>
              <a:t>3. Stones can be put up to commemorate a dead person whose body has not been returned to the ancestral (</a:t>
            </a:r>
            <a:r>
              <a:rPr lang="en-GB" sz="2200" dirty="0" err="1"/>
              <a:t>deme</a:t>
            </a:r>
            <a:r>
              <a:rPr lang="en-GB" sz="2200" dirty="0"/>
              <a:t> or clan) tomb</a:t>
            </a:r>
            <a:br>
              <a:rPr lang="en-GB" dirty="0"/>
            </a:br>
            <a:endParaRPr lang="en-GB" dirty="0"/>
          </a:p>
        </p:txBody>
      </p:sp>
      <p:pic>
        <p:nvPicPr>
          <p:cNvPr id="4" name="Content Placeholder 3" descr="pd63251.jpg"/>
          <p:cNvPicPr>
            <a:picLocks noGrp="1" noChangeAspect="1"/>
          </p:cNvPicPr>
          <p:nvPr>
            <p:ph idx="1"/>
          </p:nvPr>
        </p:nvPicPr>
        <p:blipFill>
          <a:blip r:embed="rId3" cstate="print"/>
          <a:stretch>
            <a:fillRect/>
          </a:stretch>
        </p:blipFill>
        <p:spPr>
          <a:xfrm>
            <a:off x="3124200" y="1602074"/>
            <a:ext cx="3276600" cy="490509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r>
              <a:rPr lang="en-GB" sz="2200" dirty="0"/>
              <a:t>4. Stones are usually put up for men but occasionally a “gifted wise woman” gets a stone</a:t>
            </a:r>
            <a:br>
              <a:rPr lang="en-GB" sz="2200" dirty="0"/>
            </a:br>
            <a:r>
              <a:rPr lang="en-GB" sz="2200" dirty="0"/>
              <a:t>5. For the </a:t>
            </a:r>
            <a:r>
              <a:rPr lang="en-GB" sz="2200" dirty="0" err="1"/>
              <a:t>Tandroy</a:t>
            </a:r>
            <a:r>
              <a:rPr lang="en-GB" sz="2200" dirty="0"/>
              <a:t> stones are incorporated into the tomb at the east and west</a:t>
            </a:r>
            <a:br>
              <a:rPr lang="en-GB" sz="2200" dirty="0"/>
            </a:br>
            <a:endParaRPr lang="en-GB" sz="2200" dirty="0"/>
          </a:p>
        </p:txBody>
      </p:sp>
      <p:pic>
        <p:nvPicPr>
          <p:cNvPr id="6" name="Content Placeholder 5" descr="vatolahy-tombeau-tsiafatampo.jpg"/>
          <p:cNvPicPr>
            <a:picLocks noGrp="1" noChangeAspect="1"/>
          </p:cNvPicPr>
          <p:nvPr>
            <p:ph idx="1"/>
          </p:nvPr>
        </p:nvPicPr>
        <p:blipFill>
          <a:blip r:embed="rId3" cstate="print"/>
          <a:stretch>
            <a:fillRect/>
          </a:stretch>
        </p:blipFill>
        <p:spPr>
          <a:xfrm>
            <a:off x="1143000" y="1291431"/>
            <a:ext cx="7117292" cy="5337969"/>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hangingPunct="0"/>
            <a:br>
              <a:rPr lang="en-GB" sz="2200" dirty="0"/>
            </a:br>
            <a:br>
              <a:rPr lang="en-GB" sz="2200" dirty="0"/>
            </a:br>
            <a:r>
              <a:rPr lang="en-GB" sz="2200" dirty="0"/>
              <a:t>6. Standing stones are used to mark the boundaries of groups’ territories</a:t>
            </a:r>
            <a:br>
              <a:rPr lang="en-GB" sz="2200" dirty="0"/>
            </a:br>
            <a:r>
              <a:rPr lang="en-GB" sz="2200" dirty="0"/>
              <a:t>7. Within the kingdom of </a:t>
            </a:r>
            <a:r>
              <a:rPr lang="en-GB" sz="2200" dirty="0" err="1"/>
              <a:t>Imerina</a:t>
            </a:r>
            <a:r>
              <a:rPr lang="en-GB" sz="2200" dirty="0"/>
              <a:t> in the highlands, royal palaces were linked by lines of stones along which messages were passed - a runner waits at each stone to take the message on to the next.</a:t>
            </a:r>
            <a:br>
              <a:rPr lang="en-GB" dirty="0"/>
            </a:br>
            <a:endParaRPr lang="en-GB" dirty="0"/>
          </a:p>
        </p:txBody>
      </p:sp>
      <p:pic>
        <p:nvPicPr>
          <p:cNvPr id="4" name="Content Placeholder 3" descr="Asabotsy--43-.jpg"/>
          <p:cNvPicPr>
            <a:picLocks noGrp="1" noChangeAspect="1"/>
          </p:cNvPicPr>
          <p:nvPr>
            <p:ph idx="1"/>
          </p:nvPr>
        </p:nvPicPr>
        <p:blipFill>
          <a:blip r:embed="rId3" cstate="print"/>
          <a:stretch>
            <a:fillRect/>
          </a:stretch>
        </p:blipFill>
        <p:spPr>
          <a:xfrm>
            <a:off x="1371600" y="1524000"/>
            <a:ext cx="6934200" cy="520065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Malagasy associations with stone</a:t>
            </a:r>
          </a:p>
        </p:txBody>
      </p:sp>
      <p:sp>
        <p:nvSpPr>
          <p:cNvPr id="3" name="Content Placeholder 2"/>
          <p:cNvSpPr>
            <a:spLocks noGrp="1"/>
          </p:cNvSpPr>
          <p:nvPr>
            <p:ph idx="1"/>
          </p:nvPr>
        </p:nvSpPr>
        <p:spPr/>
        <p:txBody>
          <a:bodyPr>
            <a:normAutofit fontScale="70000" lnSpcReduction="20000"/>
          </a:bodyPr>
          <a:lstStyle/>
          <a:p>
            <a:pPr hangingPunct="0"/>
            <a:r>
              <a:rPr lang="en-GB" dirty="0"/>
              <a:t>Human growth especially that of men, is likened to hardening - babies are born soft and fluid. At circumcision, men “harden” further, at death, as ancestors, people become hard, resistant, eternal. </a:t>
            </a:r>
          </a:p>
          <a:p>
            <a:pPr hangingPunct="0"/>
            <a:endParaRPr lang="en-GB" dirty="0"/>
          </a:p>
          <a:p>
            <a:pPr hangingPunct="0"/>
            <a:r>
              <a:rPr lang="en-GB" dirty="0"/>
              <a:t>The tomb must be kept hard, dry (no water should enter).</a:t>
            </a:r>
          </a:p>
          <a:p>
            <a:pPr hangingPunct="0"/>
            <a:endParaRPr lang="en-GB" dirty="0"/>
          </a:p>
          <a:p>
            <a:pPr hangingPunct="0"/>
            <a:r>
              <a:rPr lang="en-GB" dirty="0"/>
              <a:t> There is a saying - as sand we are separated but as stone we are united, there is strength in togetherness. The whole process of quarrying, moving and erecting a standing stone requires co-operation, togetherness. </a:t>
            </a:r>
          </a:p>
          <a:p>
            <a:pPr hangingPunct="0"/>
            <a:endParaRPr lang="en-GB" dirty="0"/>
          </a:p>
          <a:p>
            <a:pPr hangingPunct="0"/>
            <a:r>
              <a:rPr lang="en-GB" dirty="0"/>
              <a:t>The ancestors continue to inhabit the world of the living, but at special designated places, e.g. the </a:t>
            </a:r>
            <a:r>
              <a:rPr lang="en-GB" dirty="0" err="1"/>
              <a:t>vatolahy</a:t>
            </a:r>
            <a:r>
              <a:rPr lang="en-GB" dirty="0"/>
              <a:t>, tombs.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Famadihana</a:t>
            </a:r>
            <a:r>
              <a:rPr lang="en-GB" dirty="0"/>
              <a:t>, dancing with the dead</a:t>
            </a:r>
          </a:p>
        </p:txBody>
      </p:sp>
      <p:pic>
        <p:nvPicPr>
          <p:cNvPr id="4" name="Content Placeholder 3" descr="AAKA002749.jpg"/>
          <p:cNvPicPr>
            <a:picLocks noGrp="1" noChangeAspect="1"/>
          </p:cNvPicPr>
          <p:nvPr>
            <p:ph idx="1"/>
          </p:nvPr>
        </p:nvPicPr>
        <p:blipFill>
          <a:blip r:embed="rId3" cstate="print"/>
          <a:stretch>
            <a:fillRect/>
          </a:stretch>
        </p:blipFill>
        <p:spPr>
          <a:xfrm>
            <a:off x="1295400" y="1580752"/>
            <a:ext cx="6705600" cy="4463415"/>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Famadihana</a:t>
            </a:r>
            <a:r>
              <a:rPr lang="en-GB" dirty="0"/>
              <a:t> feast</a:t>
            </a:r>
          </a:p>
        </p:txBody>
      </p:sp>
      <p:pic>
        <p:nvPicPr>
          <p:cNvPr id="4" name="Content Placeholder 3" descr="cow1.jpg"/>
          <p:cNvPicPr>
            <a:picLocks noGrp="1" noChangeAspect="1"/>
          </p:cNvPicPr>
          <p:nvPr>
            <p:ph idx="1"/>
          </p:nvPr>
        </p:nvPicPr>
        <p:blipFill>
          <a:blip r:embed="rId3" cstate="print"/>
          <a:stretch>
            <a:fillRect/>
          </a:stretch>
        </p:blipFill>
        <p:spPr>
          <a:xfrm>
            <a:off x="2874764" y="1600200"/>
            <a:ext cx="3394472" cy="4525963"/>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Malagasy tomb</a:t>
            </a:r>
          </a:p>
        </p:txBody>
      </p:sp>
      <p:pic>
        <p:nvPicPr>
          <p:cNvPr id="4" name="Content Placeholder 3" descr="76347571_jaae7Iab.jpg"/>
          <p:cNvPicPr>
            <a:picLocks noGrp="1" noChangeAspect="1"/>
          </p:cNvPicPr>
          <p:nvPr>
            <p:ph idx="1"/>
          </p:nvPr>
        </p:nvPicPr>
        <p:blipFill>
          <a:blip r:embed="rId3" cstate="print"/>
          <a:stretch>
            <a:fillRect/>
          </a:stretch>
        </p:blipFill>
        <p:spPr>
          <a:xfrm>
            <a:off x="1554691" y="1600200"/>
            <a:ext cx="6034617" cy="452596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MPP and R interpret the Stonehenge landscape as having been constructed in 2000 </a:t>
            </a:r>
            <a:r>
              <a:rPr lang="en-GB" sz="2000" dirty="0" err="1"/>
              <a:t>bc</a:t>
            </a:r>
            <a:r>
              <a:rPr lang="en-GB" sz="2000" dirty="0"/>
              <a:t> to mark the </a:t>
            </a:r>
            <a:r>
              <a:rPr lang="en-GB" sz="2000" dirty="0" err="1"/>
              <a:t>progession</a:t>
            </a:r>
            <a:r>
              <a:rPr lang="en-GB" sz="2000" dirty="0"/>
              <a:t> from wood to stone, from softness to hardness, from the world of the living to the world of the ancestors</a:t>
            </a:r>
          </a:p>
        </p:txBody>
      </p:sp>
      <p:pic>
        <p:nvPicPr>
          <p:cNvPr id="4" name="Content Placeholder 3" descr="Stonehenge-map-big.jpg"/>
          <p:cNvPicPr>
            <a:picLocks noGrp="1" noChangeAspect="1"/>
          </p:cNvPicPr>
          <p:nvPr>
            <p:ph idx="1"/>
          </p:nvPr>
        </p:nvPicPr>
        <p:blipFill>
          <a:blip r:embed="rId3" cstate="print"/>
          <a:stretch>
            <a:fillRect/>
          </a:stretch>
        </p:blipFill>
        <p:spPr>
          <a:xfrm>
            <a:off x="2384925" y="1600200"/>
            <a:ext cx="4374149" cy="4525963"/>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a:t>
            </a:r>
          </a:p>
        </p:txBody>
      </p:sp>
      <p:sp>
        <p:nvSpPr>
          <p:cNvPr id="3" name="Content Placeholder 2"/>
          <p:cNvSpPr>
            <a:spLocks noGrp="1"/>
          </p:cNvSpPr>
          <p:nvPr>
            <p:ph idx="1"/>
          </p:nvPr>
        </p:nvSpPr>
        <p:spPr/>
        <p:txBody>
          <a:bodyPr>
            <a:normAutofit fontScale="77500" lnSpcReduction="20000"/>
          </a:bodyPr>
          <a:lstStyle/>
          <a:p>
            <a:r>
              <a:rPr lang="en-GB" dirty="0"/>
              <a:t>Barrett, J. C., and K. J. Fewster. 1998. </a:t>
            </a:r>
            <a:r>
              <a:rPr lang="en-GB" i="1" dirty="0"/>
              <a:t>Is</a:t>
            </a:r>
            <a:r>
              <a:rPr lang="en-GB" dirty="0"/>
              <a:t> the medium the message? </a:t>
            </a:r>
            <a:r>
              <a:rPr lang="en-GB" b="1" dirty="0"/>
              <a:t>Antiquity</a:t>
            </a:r>
            <a:r>
              <a:rPr lang="en-GB" dirty="0"/>
              <a:t> 72:847-853.</a:t>
            </a:r>
          </a:p>
          <a:p>
            <a:endParaRPr lang="en-GB" dirty="0"/>
          </a:p>
          <a:p>
            <a:endParaRPr lang="en-GB" dirty="0"/>
          </a:p>
          <a:p>
            <a:pPr hangingPunct="0"/>
            <a:r>
              <a:rPr lang="en-GB" dirty="0"/>
              <a:t>Their structural interpretation denies people, the possibility for change. They present a “snapshot” series of structures visible only to the outsider. Ethnographic research is reduced to a series of material relationships - wood, stone, living, ancestors</a:t>
            </a:r>
          </a:p>
          <a:p>
            <a:pPr hangingPunct="0"/>
            <a:r>
              <a:rPr lang="en-GB" dirty="0"/>
              <a:t>They leap straight from material culture to social meaning, bypassing the people that created that meaning in the first place – </a:t>
            </a:r>
            <a:r>
              <a:rPr lang="en-GB" b="1" dirty="0"/>
              <a:t>can intrinsic properties of material stand in for intrinsic meanings?</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BDE2-AC2A-0DBF-F3BB-DFB13AB59396}"/>
              </a:ext>
            </a:extLst>
          </p:cNvPr>
          <p:cNvSpPr>
            <a:spLocks noGrp="1"/>
          </p:cNvSpPr>
          <p:nvPr>
            <p:ph type="title"/>
          </p:nvPr>
        </p:nvSpPr>
        <p:spPr>
          <a:xfrm>
            <a:off x="228600" y="304800"/>
            <a:ext cx="8686800" cy="914400"/>
          </a:xfrm>
        </p:spPr>
        <p:txBody>
          <a:bodyPr>
            <a:normAutofit/>
          </a:bodyPr>
          <a:lstStyle/>
          <a:p>
            <a:pPr algn="r"/>
            <a:r>
              <a:rPr lang="en-GB" dirty="0"/>
              <a:t>			</a:t>
            </a:r>
            <a:endParaRPr lang="en-GB" sz="3100" dirty="0"/>
          </a:p>
        </p:txBody>
      </p:sp>
      <p:pic>
        <p:nvPicPr>
          <p:cNvPr id="1026" name="Picture 2">
            <a:extLst>
              <a:ext uri="{FF2B5EF4-FFF2-40B4-BE49-F238E27FC236}">
                <a16:creationId xmlns:a16="http://schemas.microsoft.com/office/drawing/2014/main" id="{D85BB4B9-B769-8729-DB3D-857FCF510348}"/>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10662"/>
            <a:ext cx="4648200" cy="69750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54FC954-6186-08BC-B3F2-AA956A89BCF5}"/>
              </a:ext>
            </a:extLst>
          </p:cNvPr>
          <p:cNvSpPr txBox="1"/>
          <p:nvPr/>
        </p:nvSpPr>
        <p:spPr>
          <a:xfrm>
            <a:off x="6324601" y="2362200"/>
            <a:ext cx="1295400" cy="1569660"/>
          </a:xfrm>
          <a:prstGeom prst="rect">
            <a:avLst/>
          </a:prstGeom>
          <a:noFill/>
        </p:spPr>
        <p:txBody>
          <a:bodyPr wrap="square" rtlCol="0">
            <a:spAutoFit/>
          </a:bodyPr>
          <a:lstStyle/>
          <a:p>
            <a:r>
              <a:rPr lang="en-GB" sz="2400" dirty="0"/>
              <a:t>Modern </a:t>
            </a:r>
          </a:p>
          <a:p>
            <a:r>
              <a:rPr lang="en-GB" sz="2400" dirty="0"/>
              <a:t>m</a:t>
            </a:r>
            <a:r>
              <a:rPr lang="en-GB" sz="2400"/>
              <a:t>aterial </a:t>
            </a:r>
            <a:r>
              <a:rPr lang="en-GB" sz="2400" i="1" dirty="0"/>
              <a:t>values</a:t>
            </a:r>
            <a:r>
              <a:rPr lang="en-GB" sz="2400" dirty="0"/>
              <a:t>?</a:t>
            </a:r>
            <a:br>
              <a:rPr lang="en-GB" sz="2400" dirty="0"/>
            </a:br>
            <a:endParaRPr lang="en-GB" sz="2400" dirty="0"/>
          </a:p>
        </p:txBody>
      </p:sp>
    </p:spTree>
    <p:extLst>
      <p:ext uri="{BB962C8B-B14F-4D97-AF65-F5344CB8AC3E}">
        <p14:creationId xmlns:p14="http://schemas.microsoft.com/office/powerpoint/2010/main" val="794941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TotalTime>
  <Words>704</Words>
  <Application>Microsoft Office PowerPoint</Application>
  <PresentationFormat>On-screen Show (4:3)</PresentationFormat>
  <Paragraphs>62</Paragraphs>
  <Slides>23</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Materialities</vt:lpstr>
      <vt:lpstr>PowerPoint Presentation</vt:lpstr>
      <vt:lpstr>Stonehenge</vt:lpstr>
      <vt:lpstr>  Phase 1 - 2950-2900bc orientated to rising moon Phase 2 - 2900-2400bc wooden posts erected Phase 3 - 2550-1600bc Welsh bluestones from Preseli mountains </vt:lpstr>
      <vt:lpstr>Stonehenge and Woodhenge</vt:lpstr>
      <vt:lpstr>Woodhenge (reconstruction)</vt:lpstr>
      <vt:lpstr>PowerPoint Presentation</vt:lpstr>
      <vt:lpstr>PowerPoint Presentation</vt:lpstr>
      <vt:lpstr>Stonehenge mortise and tenon joints</vt:lpstr>
      <vt:lpstr>Mortise and tenon joint, as used in woodwork</vt:lpstr>
      <vt:lpstr>Grooved ware (left) – soft temper, found at Durrington walls; and Peterborough ware (right) -  stone temper, found at Stonehenge, again MPP and R see this as an opposition of softness and hardness at the two sites </vt:lpstr>
      <vt:lpstr>The analogy: Madagascar (Tandroy)</vt:lpstr>
      <vt:lpstr> Vatolahy – standing stones 1. Standing stones are known as vatolahy (man stones) and are put up for many reasons </vt:lpstr>
      <vt:lpstr> 2. For highland groups, vatolahy may represent a deceased individual or a group of dead people. 3. Stones can be put up to commemorate a dead person whose body has not been returned to the ancestral (deme or clan) tomb </vt:lpstr>
      <vt:lpstr>4. Stones are usually put up for men but occasionally a “gifted wise woman” gets a stone 5. For the Tandroy stones are incorporated into the tomb at the east and west </vt:lpstr>
      <vt:lpstr>  6. Standing stones are used to mark the boundaries of groups’ territories 7. Within the kingdom of Imerina in the highlands, royal palaces were linked by lines of stones along which messages were passed - a runner waits at each stone to take the message on to the next. </vt:lpstr>
      <vt:lpstr>Malagasy associations with stone</vt:lpstr>
      <vt:lpstr>Famadihana, dancing with the dead</vt:lpstr>
      <vt:lpstr>Famadihana feast</vt:lpstr>
      <vt:lpstr>Malagasy tomb</vt:lpstr>
      <vt:lpstr>MPP and R interpret the Stonehenge landscape as having been constructed in 2000 bc to mark the progession from wood to stone, from softness to hardness, from the world of the living to the world of the ancestors</vt:lpstr>
      <vt:lpstr>Critique</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Ethnoarchaeology</dc:title>
  <dc:creator>Kathy</dc:creator>
  <cp:lastModifiedBy>Kathryn Fewster</cp:lastModifiedBy>
  <cp:revision>12</cp:revision>
  <dcterms:created xsi:type="dcterms:W3CDTF">2006-08-16T00:00:00Z</dcterms:created>
  <dcterms:modified xsi:type="dcterms:W3CDTF">2023-10-01T17:04:21Z</dcterms:modified>
</cp:coreProperties>
</file>