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8" r:id="rId2"/>
    <p:sldId id="269"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0792" autoAdjust="0"/>
  </p:normalViewPr>
  <p:slideViewPr>
    <p:cSldViewPr snapToGrid="0">
      <p:cViewPr>
        <p:scale>
          <a:sx n="84" d="100"/>
          <a:sy n="84" d="100"/>
        </p:scale>
        <p:origin x="-134" y="-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5CA12C-C3B3-4136-9315-F1939AD09139}" type="datetimeFigureOut">
              <a:rPr lang="en-US" smtClean="0"/>
              <a:t>8/19/2022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26650D-35DA-491B-A9F0-13CFB816198C}" type="slidenum">
              <a:rPr lang="en-US" smtClean="0"/>
              <a:t>‹#›</a:t>
            </a:fld>
            <a:endParaRPr lang="en-US"/>
          </a:p>
        </p:txBody>
      </p:sp>
    </p:spTree>
    <p:extLst>
      <p:ext uri="{BB962C8B-B14F-4D97-AF65-F5344CB8AC3E}">
        <p14:creationId xmlns:p14="http://schemas.microsoft.com/office/powerpoint/2010/main" val="23146346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This presentation will highlight the impact of adopting working flexibility in an organisation. A case study of an organisation in the United Kingdom will be discussed in this presentation. The core understating of diversity and inclusion in the workplace will be discussed in this presentation. Besides this, the different roles of human resources to promote diversity and inclusion through flexible working will be highlighted in this presentation.</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3</a:t>
            </a:fld>
            <a:endParaRPr lang="en-US"/>
          </a:p>
        </p:txBody>
      </p:sp>
    </p:spTree>
    <p:extLst>
      <p:ext uri="{BB962C8B-B14F-4D97-AF65-F5344CB8AC3E}">
        <p14:creationId xmlns:p14="http://schemas.microsoft.com/office/powerpoint/2010/main" val="18080286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Case study of AO World </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Diversity and inclusion play a very crucial role that is more than the </a:t>
            </a:r>
            <a:r>
              <a:rPr lang="en-US" sz="1800" dirty="0" err="1">
                <a:solidFill>
                  <a:srgbClr val="000000"/>
                </a:solidFill>
                <a:effectLst/>
                <a:latin typeface="Times New Roman" panose="02020603050405020304" pitchFamily="18" charset="0"/>
                <a:ea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rPr>
              <a:t> policies at the workplace. These are the two interconnected ideas in which diversity refers to the mix of human differences such as age, sexual orientation, gender identity and many other factors. From these different cultural backgrounds, the employees are working together. On the other hand, inclusion refers to the act of being a part of something. These two factors are the core part of any organisation that makes the working environment flexible. AO World of the United Kingdom is an electrical retailer that was founded in 2000 by John Roberts. The total number of employees in this organisation was 3,227 in 2020 (</a:t>
            </a:r>
            <a:r>
              <a:rPr lang="en-US" sz="1800" dirty="0" err="1">
                <a:solidFill>
                  <a:srgbClr val="000000"/>
                </a:solidFill>
                <a:effectLst/>
                <a:latin typeface="Times New Roman" panose="02020603050405020304" pitchFamily="18" charset="0"/>
                <a:ea typeface="Times New Roman" panose="02020603050405020304" pitchFamily="18" charset="0"/>
              </a:rPr>
              <a:t>ao</a:t>
            </a:r>
            <a:r>
              <a:rPr lang="en-US" sz="1800" dirty="0">
                <a:solidFill>
                  <a:srgbClr val="000000"/>
                </a:solidFill>
                <a:effectLst/>
                <a:latin typeface="Times New Roman" panose="02020603050405020304" pitchFamily="18" charset="0"/>
                <a:ea typeface="Times New Roman" panose="02020603050405020304" pitchFamily="18" charset="0"/>
              </a:rPr>
              <a:t>-world, 2022). It has been seen that due to the lack of diversity and inclusion in this organisation, the employees are being misunderstood and feel isolated and this is restricting this organisation from future growth. AO World has </a:t>
            </a:r>
            <a:r>
              <a:rPr lang="en-US" sz="1800" dirty="0" err="1">
                <a:solidFill>
                  <a:srgbClr val="000000"/>
                </a:solidFill>
                <a:effectLst/>
                <a:latin typeface="Times New Roman" panose="02020603050405020304" pitchFamily="18" charset="0"/>
                <a:ea typeface="Times New Roman" panose="02020603050405020304" pitchFamily="18" charset="0"/>
              </a:rPr>
              <a:t>recognised</a:t>
            </a:r>
            <a:r>
              <a:rPr lang="en-US" sz="1800" dirty="0">
                <a:solidFill>
                  <a:srgbClr val="000000"/>
                </a:solidFill>
                <a:effectLst/>
                <a:latin typeface="Times New Roman" panose="02020603050405020304" pitchFamily="18" charset="0"/>
                <a:ea typeface="Times New Roman" panose="02020603050405020304" pitchFamily="18" charset="0"/>
              </a:rPr>
              <a:t> the need of promoting diversity and inclusion in its organisation. After the adverse effect of the global pandemic, many employees are expecting to work remotely. Currently, thousands of employees of AO World are working at different locations. The management team of AO World are ready to take proper action to achieve diversity and an inclusive working environment. This number of employees who are working outside might feel that they are being excluded from the group and this will promote a lack of self-confidence among them due to their different cultural backgrounds. The step will help the employees of this organisation to feel that all of them who are working outside and inside of the organisation must feel they are a part of the organisation. Besides this, the effective planning of promoting workplace diversity and inclusion at the workplace will help to avoid any kind of negative consequences in AO World.</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4</a:t>
            </a:fld>
            <a:endParaRPr lang="en-US"/>
          </a:p>
        </p:txBody>
      </p:sp>
    </p:spTree>
    <p:extLst>
      <p:ext uri="{BB962C8B-B14F-4D97-AF65-F5344CB8AC3E}">
        <p14:creationId xmlns:p14="http://schemas.microsoft.com/office/powerpoint/2010/main" val="2810418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Case study of AO World </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Diversity and inclusion play a very crucial role that is more than the </a:t>
            </a:r>
            <a:r>
              <a:rPr lang="en-US" sz="1800" dirty="0" err="1">
                <a:solidFill>
                  <a:srgbClr val="000000"/>
                </a:solidFill>
                <a:effectLst/>
                <a:latin typeface="Times New Roman" panose="02020603050405020304" pitchFamily="18" charset="0"/>
                <a:ea typeface="Times New Roman" panose="02020603050405020304" pitchFamily="18" charset="0"/>
              </a:rPr>
              <a:t>organisation's</a:t>
            </a:r>
            <a:r>
              <a:rPr lang="en-US" sz="1800" dirty="0">
                <a:solidFill>
                  <a:srgbClr val="000000"/>
                </a:solidFill>
                <a:effectLst/>
                <a:latin typeface="Times New Roman" panose="02020603050405020304" pitchFamily="18" charset="0"/>
                <a:ea typeface="Times New Roman" panose="02020603050405020304" pitchFamily="18" charset="0"/>
              </a:rPr>
              <a:t> policies at the workplace. These are the two interconnected ideas in which diversity refers to the mix of human differences such as age, sexual orientation, gender identity and many other factors. From these different cultural backgrounds, the employees are working together. On the other hand, inclusion refers to the act of being a part of something. These two factors are the core part of any organisation that makes the working environment flexible. AO World of the United Kingdom is an electrical retailer that was founded in 2000 by John Roberts. The total number of employees in this organisation was 3,227 in 2020 (</a:t>
            </a:r>
            <a:r>
              <a:rPr lang="en-US" sz="1800" dirty="0" err="1">
                <a:solidFill>
                  <a:srgbClr val="000000"/>
                </a:solidFill>
                <a:effectLst/>
                <a:latin typeface="Times New Roman" panose="02020603050405020304" pitchFamily="18" charset="0"/>
                <a:ea typeface="Times New Roman" panose="02020603050405020304" pitchFamily="18" charset="0"/>
              </a:rPr>
              <a:t>ao</a:t>
            </a:r>
            <a:r>
              <a:rPr lang="en-US" sz="1800" dirty="0">
                <a:solidFill>
                  <a:srgbClr val="000000"/>
                </a:solidFill>
                <a:effectLst/>
                <a:latin typeface="Times New Roman" panose="02020603050405020304" pitchFamily="18" charset="0"/>
                <a:ea typeface="Times New Roman" panose="02020603050405020304" pitchFamily="18" charset="0"/>
              </a:rPr>
              <a:t>-world, 2022). It has been seen that due to the lack of diversity and inclusion in this organisation, the employees are being misunderstood and feel isolated and this is restricting this organisation from future growth. AO World has </a:t>
            </a:r>
            <a:r>
              <a:rPr lang="en-US" sz="1800" dirty="0" err="1">
                <a:solidFill>
                  <a:srgbClr val="000000"/>
                </a:solidFill>
                <a:effectLst/>
                <a:latin typeface="Times New Roman" panose="02020603050405020304" pitchFamily="18" charset="0"/>
                <a:ea typeface="Times New Roman" panose="02020603050405020304" pitchFamily="18" charset="0"/>
              </a:rPr>
              <a:t>recognised</a:t>
            </a:r>
            <a:r>
              <a:rPr lang="en-US" sz="1800" dirty="0">
                <a:solidFill>
                  <a:srgbClr val="000000"/>
                </a:solidFill>
                <a:effectLst/>
                <a:latin typeface="Times New Roman" panose="02020603050405020304" pitchFamily="18" charset="0"/>
                <a:ea typeface="Times New Roman" panose="02020603050405020304" pitchFamily="18" charset="0"/>
              </a:rPr>
              <a:t> the need of promoting diversity and inclusion in its organisation. After the adverse effect of the global pandemic, many employees are expecting to work remotely. Currently, thousands of employees of AO World are working at different locations. The management team of AO World are ready to take proper action to achieve diversity and an inclusive working environment. This number of employees who are working outside might feel that they are being excluded from the group and this will promote a lack of self-confidence among them due to their different cultural backgrounds. The step will help the employees of this organisation to feel that all of them who are working outside and inside of the organisation must feel they are a part of the organisation. Besides this, the effective planning of promoting workplace diversity and inclusion at the workplace will help to avoid any kind of negative consequences in AO World.</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5</a:t>
            </a:fld>
            <a:endParaRPr lang="en-US"/>
          </a:p>
        </p:txBody>
      </p:sp>
    </p:spTree>
    <p:extLst>
      <p:ext uri="{BB962C8B-B14F-4D97-AF65-F5344CB8AC3E}">
        <p14:creationId xmlns:p14="http://schemas.microsoft.com/office/powerpoint/2010/main" val="1601633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GB"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of Human Resources</a:t>
            </a:r>
            <a:endPar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ACAS survey has shown that the employers of Britain are expecting to promote the practices of flexible working after the global pandemic (</a:t>
            </a:r>
            <a:r>
              <a:rPr lang="en-US" sz="1800" dirty="0" err="1">
                <a:solidFill>
                  <a:srgbClr val="000000"/>
                </a:solidFill>
                <a:effectLst/>
                <a:latin typeface="Times New Roman" panose="02020603050405020304" pitchFamily="18" charset="0"/>
                <a:ea typeface="Times New Roman" panose="02020603050405020304" pitchFamily="18" charset="0"/>
              </a:rPr>
              <a:t>acas</a:t>
            </a:r>
            <a:r>
              <a:rPr lang="en-US" sz="1800" dirty="0">
                <a:solidFill>
                  <a:srgbClr val="000000"/>
                </a:solidFill>
                <a:effectLst/>
                <a:latin typeface="Times New Roman" panose="02020603050405020304" pitchFamily="18" charset="0"/>
                <a:ea typeface="Times New Roman" panose="02020603050405020304" pitchFamily="18" charset="0"/>
              </a:rPr>
              <a:t>, 2022). Diversity and inclusion in the workplace promote better employee engagement and it improves problem-solving ability which makes a positive contribution to productivity. The human resources of AO World play a key role in management that empowers the diverse and inclusive culture. Their role in this particular case helps to promote working flexibility as well.</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6</a:t>
            </a:fld>
            <a:endParaRPr lang="en-US"/>
          </a:p>
        </p:txBody>
      </p:sp>
    </p:spTree>
    <p:extLst>
      <p:ext uri="{BB962C8B-B14F-4D97-AF65-F5344CB8AC3E}">
        <p14:creationId xmlns:p14="http://schemas.microsoft.com/office/powerpoint/2010/main" val="29306127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Monitoring process </a:t>
            </a:r>
          </a:p>
          <a:p>
            <a:pPr marL="0" marR="0" algn="just">
              <a:lnSpc>
                <a:spcPct val="20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HR team of AO World must monitor the diversity at the workplace and this will give them a clear picture of this organisation. The monitoring process in an organisation must be done not only for the current employees but also in the practices of recruitment. Through the flexible working environment, the productivity of this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oragansiation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will be increased  </a:t>
            </a:r>
            <a:r>
              <a:rPr lang="en-US" sz="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(Bush, 2021)</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7</a:t>
            </a:fld>
            <a:endParaRPr lang="en-US"/>
          </a:p>
        </p:txBody>
      </p:sp>
    </p:spTree>
    <p:extLst>
      <p:ext uri="{BB962C8B-B14F-4D97-AF65-F5344CB8AC3E}">
        <p14:creationId xmlns:p14="http://schemas.microsoft.com/office/powerpoint/2010/main" val="40419398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Promoting payment equity</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Another important part of promoting diversity and inclusiveness to promote working flexibility is promoting payment equity. The fair opportunity will be provided to the inside and outside employees of the AO World. The implementation of the leverage analytics will help to identify which employees are unpaid for the similar role and responsibilities.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8</a:t>
            </a:fld>
            <a:endParaRPr lang="en-US"/>
          </a:p>
        </p:txBody>
      </p:sp>
    </p:spTree>
    <p:extLst>
      <p:ext uri="{BB962C8B-B14F-4D97-AF65-F5344CB8AC3E}">
        <p14:creationId xmlns:p14="http://schemas.microsoft.com/office/powerpoint/2010/main" val="13409623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Effective recruitment</a:t>
            </a:r>
          </a:p>
          <a:p>
            <a:pPr marL="0" marR="0" algn="just">
              <a:lnSpc>
                <a:spcPct val="20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recruitment process of an organisation is the most important area in which HR can consider diversity and inclusiveness. The HR of AO World must reduce the biases during the time of recruitment. This will help this organisation to promote flexible working practices. Besides this, this organisation must recruit from internal as well as external partnerships such as charities, educational institutions and other areas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Herbell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Zauszniewski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2018, pp.1-4).</a:t>
            </a: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9</a:t>
            </a:fld>
            <a:endParaRPr lang="en-US"/>
          </a:p>
        </p:txBody>
      </p:sp>
    </p:spTree>
    <p:extLst>
      <p:ext uri="{BB962C8B-B14F-4D97-AF65-F5344CB8AC3E}">
        <p14:creationId xmlns:p14="http://schemas.microsoft.com/office/powerpoint/2010/main" val="20745636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Promoting cohesion</a:t>
            </a:r>
          </a:p>
          <a:p>
            <a:pPr marL="0" marR="0" algn="just">
              <a:lnSpc>
                <a:spcPct val="20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Cohesion in the workplace refers to stocking together and an organisation such as AO World must promote inclusion through social activities. The bonding that will be made from the social activities will help the employees of the AO World to develop the sense of belongingness. The general social gatherings, party or meeting, or arranging programs will enhance the working flexibility. In this organisation, who are working outside the cohesion will help them make a strong bonding. Strong cohesion will also bring the best version of an employee (Elands, and De Vries, 2018, pp. 116-121)  .</a:t>
            </a: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10</a:t>
            </a:fld>
            <a:endParaRPr lang="en-US"/>
          </a:p>
        </p:txBody>
      </p:sp>
    </p:spTree>
    <p:extLst>
      <p:ext uri="{BB962C8B-B14F-4D97-AF65-F5344CB8AC3E}">
        <p14:creationId xmlns:p14="http://schemas.microsoft.com/office/powerpoint/2010/main" val="26318477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Acknowledging the holidays of all different cultures</a:t>
            </a:r>
          </a:p>
          <a:p>
            <a:pPr marL="0" marR="0" algn="just">
              <a:lnSpc>
                <a:spcPct val="20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awareness of the diversity can be built by acknowledging the religious as well as the cultural holidays. This will help this organisation to get the employees to get knowledge of the other cultures and this will also help to build respect for the different cultures. Besides this, acknowledgement holidays will also help this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oragnisation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to develop a strong bond between their employees (Khoo-Lattimore,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Jihyun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Yang, 2020, pp.62-77). </a:t>
            </a:r>
          </a:p>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Promoting diversity in supply chain</a:t>
            </a:r>
          </a:p>
          <a:p>
            <a:pPr marL="0" marR="0" algn="just">
              <a:lnSpc>
                <a:spcPct val="20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diversity in the supply chain shows the customer base of an organisation and it also promotes the working flexibility among the employees. AO World must include the diversity policy as their corporate social responsibility (O’Connor, 2021).</a:t>
            </a: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11</a:t>
            </a:fld>
            <a:endParaRPr lang="en-US"/>
          </a:p>
        </p:txBody>
      </p:sp>
    </p:spTree>
    <p:extLst>
      <p:ext uri="{BB962C8B-B14F-4D97-AF65-F5344CB8AC3E}">
        <p14:creationId xmlns:p14="http://schemas.microsoft.com/office/powerpoint/2010/main" val="6908030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0"/>
              </a:spcAft>
            </a:pP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p>
          <a:p>
            <a:pPr marL="0" marR="0" algn="just">
              <a:lnSpc>
                <a:spcPct val="20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This presentation has discussed the importance of diversity and inclusiveness in the workplace. A case study of AO World has been discussed in this presentation. The role of the human resources regarding diversity and inclusion has been discussed in this presentation. The importance of monitoring progress, equal payment, effective training and recruitment has been highlighted in this presentation. Besides this, the importance of promoting cohesion, acknowledging different cultural holidays, and promoting the diversity in supply chain has been showcased in this presentation. </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DB26650D-35DA-491B-A9F0-13CFB816198C}" type="slidenum">
              <a:rPr lang="en-US" smtClean="0"/>
              <a:t>12</a:t>
            </a:fld>
            <a:endParaRPr lang="en-US"/>
          </a:p>
        </p:txBody>
      </p:sp>
    </p:spTree>
    <p:extLst>
      <p:ext uri="{BB962C8B-B14F-4D97-AF65-F5344CB8AC3E}">
        <p14:creationId xmlns:p14="http://schemas.microsoft.com/office/powerpoint/2010/main" val="3121467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6A4164D-7AA7-45D6-A3F4-7003E7DEF89F}"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3062891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A4164D-7AA7-45D6-A3F4-7003E7DEF89F}"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3011070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4164D-7AA7-45D6-A3F4-7003E7DEF89F}"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3076265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6A4164D-7AA7-45D6-A3F4-7003E7DEF89F}"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742560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6A4164D-7AA7-45D6-A3F4-7003E7DEF89F}" type="datetimeFigureOut">
              <a:rPr lang="en-US" smtClean="0"/>
              <a:t>8/19/2022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3264449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6A4164D-7AA7-45D6-A3F4-7003E7DEF89F}" type="datetimeFigureOut">
              <a:rPr lang="en-US" smtClean="0"/>
              <a:t>8/19/2022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1131342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A4164D-7AA7-45D6-A3F4-7003E7DEF89F}" type="datetimeFigureOut">
              <a:rPr lang="en-US" smtClean="0"/>
              <a:t>8/19/2022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4023186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A4164D-7AA7-45D6-A3F4-7003E7DEF89F}"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8822663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A4164D-7AA7-45D6-A3F4-7003E7DEF89F}"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15027167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4164D-7AA7-45D6-A3F4-7003E7DEF89F}"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3749006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A4164D-7AA7-45D6-A3F4-7003E7DEF89F}"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894400D-9E6F-4520-80BC-5DF56516788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500424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6A4164D-7AA7-45D6-A3F4-7003E7DEF89F}"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12845576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6A4164D-7AA7-45D6-A3F4-7003E7DEF89F}"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894400D-9E6F-4520-80BC-5DF56516788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157039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6A4164D-7AA7-45D6-A3F4-7003E7DEF89F}" type="datetimeFigureOut">
              <a:rPr lang="en-US" smtClean="0"/>
              <a:t>8/19/2022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24201005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A4164D-7AA7-45D6-A3F4-7003E7DEF89F}"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3627805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A4164D-7AA7-45D6-A3F4-7003E7DEF89F}" type="datetimeFigureOut">
              <a:rPr lang="en-US" smtClean="0"/>
              <a:t>8/19/2022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894400D-9E6F-4520-80BC-5DF565167885}" type="slidenum">
              <a:rPr lang="en-US" smtClean="0"/>
              <a:t>‹#›</a:t>
            </a:fld>
            <a:endParaRPr lang="en-US"/>
          </a:p>
        </p:txBody>
      </p:sp>
    </p:spTree>
    <p:extLst>
      <p:ext uri="{BB962C8B-B14F-4D97-AF65-F5344CB8AC3E}">
        <p14:creationId xmlns:p14="http://schemas.microsoft.com/office/powerpoint/2010/main" val="2576766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6A4164D-7AA7-45D6-A3F4-7003E7DEF89F}" type="datetimeFigureOut">
              <a:rPr lang="en-US" smtClean="0"/>
              <a:t>8/19/2022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894400D-9E6F-4520-80BC-5DF565167885}" type="slidenum">
              <a:rPr lang="en-US" smtClean="0"/>
              <a:t>‹#›</a:t>
            </a:fld>
            <a:endParaRPr lang="en-US"/>
          </a:p>
        </p:txBody>
      </p:sp>
    </p:spTree>
    <p:extLst>
      <p:ext uri="{BB962C8B-B14F-4D97-AF65-F5344CB8AC3E}">
        <p14:creationId xmlns:p14="http://schemas.microsoft.com/office/powerpoint/2010/main" val="42245288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2000"/>
            <a:lum/>
          </a:blip>
          <a:srcRect/>
          <a:stretch>
            <a:fillRect l="-40000" r="-40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xmlns="" id="{D975AB97-1E1B-0A6D-1A63-6934731DF25C}"/>
              </a:ext>
            </a:extLst>
          </p:cNvPr>
          <p:cNvSpPr txBox="1"/>
          <p:nvPr/>
        </p:nvSpPr>
        <p:spPr>
          <a:xfrm>
            <a:off x="2746130" y="1716199"/>
            <a:ext cx="6699739" cy="3847207"/>
          </a:xfrm>
          <a:prstGeom prst="rect">
            <a:avLst/>
          </a:prstGeom>
          <a:noFill/>
        </p:spPr>
        <p:txBody>
          <a:bodyPr wrap="square">
            <a:spAutoFit/>
          </a:bodyPr>
          <a:lstStyle/>
          <a:p>
            <a:pPr marL="0" marR="0" algn="ctr">
              <a:lnSpc>
                <a:spcPct val="200000"/>
              </a:lnSpc>
              <a:spcBef>
                <a:spcPts val="0"/>
              </a:spcBef>
              <a:spcAft>
                <a:spcPts val="800"/>
              </a:spcAft>
            </a:pPr>
            <a:r>
              <a:rPr lang="en-US" sz="2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Assessment 1</a:t>
            </a:r>
            <a:endPar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800"/>
              </a:spcAft>
            </a:pPr>
            <a:r>
              <a:rPr lang="en-US" sz="2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Individual Presentation</a:t>
            </a:r>
            <a:endPar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800"/>
              </a:spcAft>
            </a:pP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Name- </a:t>
            </a:r>
            <a:r>
              <a:rPr lang="en-US" sz="2800" b="0" i="0" dirty="0">
                <a:solidFill>
                  <a:srgbClr val="202124"/>
                </a:solidFill>
                <a:effectLst/>
                <a:latin typeface="Times New Roman" panose="02020603050405020304" pitchFamily="18" charset="0"/>
                <a:cs typeface="Times New Roman" panose="02020603050405020304" pitchFamily="18" charset="0"/>
              </a:rPr>
              <a:t>Maxim </a:t>
            </a:r>
            <a:r>
              <a:rPr lang="en-US" sz="2800" dirty="0" err="1" smtClean="0">
                <a:solidFill>
                  <a:srgbClr val="202124"/>
                </a:solidFill>
                <a:latin typeface="Times New Roman" panose="02020603050405020304" pitchFamily="18" charset="0"/>
                <a:cs typeface="Times New Roman" panose="02020603050405020304" pitchFamily="18" charset="0"/>
              </a:rPr>
              <a:t>Popa</a:t>
            </a:r>
            <a:endPar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ctr">
              <a:lnSpc>
                <a:spcPct val="200000"/>
              </a:lnSpc>
              <a:spcBef>
                <a:spcPts val="0"/>
              </a:spcBef>
              <a:spcAft>
                <a:spcPts val="800"/>
              </a:spcAft>
            </a:pPr>
            <a:r>
              <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Student </a:t>
            </a:r>
            <a:r>
              <a:rPr lang="en-US" sz="2800" dirty="0" smtClean="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ID-2029761</a:t>
            </a:r>
            <a:endParaRPr lang="en-US"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41122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45973B6-D8B4-247A-0861-E86CE8CF1C07}"/>
              </a:ext>
            </a:extLst>
          </p:cNvPr>
          <p:cNvSpPr>
            <a:spLocks noGrp="1"/>
          </p:cNvSpPr>
          <p:nvPr>
            <p:ph type="title"/>
          </p:nvPr>
        </p:nvSpPr>
        <p:spPr/>
        <p:txBody>
          <a:bodyPr/>
          <a:lstStyle/>
          <a:p>
            <a:r>
              <a:rPr lang="en-US" dirty="0"/>
              <a:t>Table of Contents</a:t>
            </a:r>
          </a:p>
        </p:txBody>
      </p:sp>
      <p:sp>
        <p:nvSpPr>
          <p:cNvPr id="3" name="Content Placeholder 2">
            <a:extLst>
              <a:ext uri="{FF2B5EF4-FFF2-40B4-BE49-F238E27FC236}">
                <a16:creationId xmlns:a16="http://schemas.microsoft.com/office/drawing/2014/main" xmlns="" id="{ECDD772C-6553-8B69-7C5A-8D3475EE2C94}"/>
              </a:ext>
            </a:extLst>
          </p:cNvPr>
          <p:cNvSpPr>
            <a:spLocks noGrp="1"/>
          </p:cNvSpPr>
          <p:nvPr>
            <p:ph idx="1"/>
          </p:nvPr>
        </p:nvSpPr>
        <p:spPr/>
        <p:txBody>
          <a:bodyPr>
            <a:noAutofit/>
          </a:bodyPr>
          <a:lstStyle/>
          <a:p>
            <a:pPr>
              <a:lnSpc>
                <a:spcPct val="200000"/>
              </a:lnSpc>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Introduction……………………………………………………………..3</a:t>
            </a:r>
          </a:p>
          <a:p>
            <a:pPr>
              <a:lnSpc>
                <a:spcPct val="200000"/>
              </a:lnSpc>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Case study of AO World………………………………………………..4</a:t>
            </a:r>
          </a:p>
          <a:p>
            <a:pPr>
              <a:lnSpc>
                <a:spcPct val="200000"/>
              </a:lnSpc>
            </a:pPr>
            <a:r>
              <a:rPr lang="en-GB"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of Human Resources………………………………………………6</a:t>
            </a:r>
          </a:p>
          <a:p>
            <a:pPr>
              <a:lnSpc>
                <a:spcPct val="200000"/>
              </a:lnSpc>
            </a:pP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 ………………………………………………………………12</a:t>
            </a:r>
          </a:p>
          <a:p>
            <a:pPr>
              <a:lnSpc>
                <a:spcPct val="200000"/>
              </a:lnSpc>
            </a:pPr>
            <a:r>
              <a:rPr lang="en-US" b="1" dirty="0">
                <a:solidFill>
                  <a:schemeClr val="tx1"/>
                </a:solidFill>
                <a:latin typeface="Times New Roman" panose="02020603050405020304" pitchFamily="18" charset="0"/>
                <a:cs typeface="Times New Roman" panose="02020603050405020304" pitchFamily="18" charset="0"/>
              </a:rPr>
              <a:t>References…………………………………………………………….....13</a:t>
            </a: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
            <a:br>
              <a:rPr lang="en-US"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Tree>
    <p:extLst>
      <p:ext uri="{BB962C8B-B14F-4D97-AF65-F5344CB8AC3E}">
        <p14:creationId xmlns:p14="http://schemas.microsoft.com/office/powerpoint/2010/main" val="2023958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98AC74-A4C2-F5FD-03FE-C367705B84E6}"/>
              </a:ext>
            </a:extLst>
          </p:cNvPr>
          <p:cNvSpPr>
            <a:spLocks noGrp="1"/>
          </p:cNvSpPr>
          <p:nvPr>
            <p:ph type="title"/>
          </p:nvPr>
        </p:nvSpPr>
        <p:spPr>
          <a:xfrm>
            <a:off x="1683026" y="612456"/>
            <a:ext cx="3866322" cy="1325563"/>
          </a:xfrm>
        </p:spPr>
        <p:txBody>
          <a:bodyPr>
            <a:normAutofit/>
          </a:bodyPr>
          <a:lstStyle/>
          <a:p>
            <a: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a:t>
            </a:r>
            <a:br>
              <a:rPr lang="en-US"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xmlns="" id="{E7299ACC-5D9A-E9ED-AE3A-7877DBDA1B66}"/>
              </a:ext>
            </a:extLst>
          </p:cNvPr>
          <p:cNvSpPr txBox="1"/>
          <p:nvPr/>
        </p:nvSpPr>
        <p:spPr>
          <a:xfrm>
            <a:off x="838199" y="1630939"/>
            <a:ext cx="9670775" cy="567271"/>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This presentation will highlight the impact of adopting working flexibility in an organisation.</a:t>
            </a:r>
            <a:endParaRPr lang="en-US" dirty="0"/>
          </a:p>
        </p:txBody>
      </p:sp>
      <p:sp>
        <p:nvSpPr>
          <p:cNvPr id="7" name="TextBox 6">
            <a:extLst>
              <a:ext uri="{FF2B5EF4-FFF2-40B4-BE49-F238E27FC236}">
                <a16:creationId xmlns:a16="http://schemas.microsoft.com/office/drawing/2014/main" xmlns="" id="{14079868-AD63-1ADE-1494-0509B0161E44}"/>
              </a:ext>
            </a:extLst>
          </p:cNvPr>
          <p:cNvSpPr txBox="1"/>
          <p:nvPr/>
        </p:nvSpPr>
        <p:spPr>
          <a:xfrm>
            <a:off x="752060" y="3140673"/>
            <a:ext cx="7040218" cy="1121269"/>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A case study of an organisation in the United Kingdom will be discussed in this presentation. </a:t>
            </a:r>
            <a:endParaRPr lang="en-US" dirty="0"/>
          </a:p>
        </p:txBody>
      </p:sp>
      <p:sp>
        <p:nvSpPr>
          <p:cNvPr id="9" name="TextBox 8">
            <a:extLst>
              <a:ext uri="{FF2B5EF4-FFF2-40B4-BE49-F238E27FC236}">
                <a16:creationId xmlns:a16="http://schemas.microsoft.com/office/drawing/2014/main" xmlns="" id="{0EEB153E-FA9E-A852-2607-089D3EFE156E}"/>
              </a:ext>
            </a:extLst>
          </p:cNvPr>
          <p:cNvSpPr txBox="1"/>
          <p:nvPr/>
        </p:nvSpPr>
        <p:spPr>
          <a:xfrm>
            <a:off x="752060" y="5204406"/>
            <a:ext cx="10101470" cy="1115947"/>
          </a:xfrm>
          <a:prstGeom prst="rect">
            <a:avLst/>
          </a:prstGeom>
          <a:noFill/>
        </p:spPr>
        <p:txBody>
          <a:bodyPr wrap="square">
            <a:spAutoFit/>
          </a:bodyPr>
          <a:lstStyle/>
          <a:p>
            <a:pPr marL="285750" marR="0" indent="-285750" algn="just">
              <a:lnSpc>
                <a:spcPct val="200000"/>
              </a:lnSpc>
              <a:spcBef>
                <a:spcPts val="0"/>
              </a:spcBef>
              <a:spcAft>
                <a:spcPts val="0"/>
              </a:spcAft>
              <a:buFont typeface="Wingdings" panose="05000000000000000000" pitchFamily="2" charset="2"/>
              <a:buChar char="§"/>
            </a:pPr>
            <a:r>
              <a:rPr lang="en-US" sz="1800" dirty="0">
                <a:solidFill>
                  <a:srgbClr val="000000"/>
                </a:solidFill>
                <a:effectLst/>
                <a:latin typeface="Times New Roman" panose="02020603050405020304" pitchFamily="18" charset="0"/>
                <a:ea typeface="Times New Roman" panose="02020603050405020304" pitchFamily="18" charset="0"/>
              </a:rPr>
              <a:t>The different roles of human resources to promote diversity and inclusion through flexible working will be highlighted in this presentation.</a:t>
            </a:r>
            <a:endParaRPr lang="en-US" sz="1800" dirty="0">
              <a:effectLst/>
              <a:latin typeface="Times New Roman" panose="02020603050405020304" pitchFamily="18" charset="0"/>
              <a:ea typeface="Times New Roman" panose="02020603050405020304" pitchFamily="18" charset="0"/>
            </a:endParaRPr>
          </a:p>
        </p:txBody>
      </p:sp>
      <p:pic>
        <p:nvPicPr>
          <p:cNvPr id="1026" name="Picture 2" descr="The pros and cons of flexible work policies">
            <a:extLst>
              <a:ext uri="{FF2B5EF4-FFF2-40B4-BE49-F238E27FC236}">
                <a16:creationId xmlns:a16="http://schemas.microsoft.com/office/drawing/2014/main" xmlns="" id="{6D124A80-F5BD-BFE4-83A8-130D949D33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2278" y="2576240"/>
            <a:ext cx="3647662" cy="245203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xmlns="" id="{E6A98974-63C3-4D82-538A-261420532884}"/>
              </a:ext>
            </a:extLst>
          </p:cNvPr>
          <p:cNvSpPr txBox="1"/>
          <p:nvPr/>
        </p:nvSpPr>
        <p:spPr>
          <a:xfrm>
            <a:off x="8884753" y="5042395"/>
            <a:ext cx="1862458"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a:t>
            </a:r>
            <a:r>
              <a:rPr lang="en-US" sz="1800" dirty="0" err="1">
                <a:solidFill>
                  <a:srgbClr val="000000"/>
                </a:solidFill>
                <a:effectLst/>
                <a:latin typeface="Times New Roman" panose="02020603050405020304" pitchFamily="18" charset="0"/>
                <a:ea typeface="Calibri" panose="020F0502020204030204" pitchFamily="34" charset="0"/>
              </a:rPr>
              <a:t>ao</a:t>
            </a:r>
            <a:r>
              <a:rPr lang="en-US" sz="1800" dirty="0">
                <a:solidFill>
                  <a:srgbClr val="000000"/>
                </a:solidFill>
                <a:effectLst/>
                <a:latin typeface="Times New Roman" panose="02020603050405020304" pitchFamily="18" charset="0"/>
                <a:ea typeface="Calibri" panose="020F0502020204030204" pitchFamily="34" charset="0"/>
              </a:rPr>
              <a:t>-world, 2022)</a:t>
            </a:r>
            <a:endParaRPr lang="en-US" dirty="0"/>
          </a:p>
        </p:txBody>
      </p:sp>
    </p:spTree>
    <p:extLst>
      <p:ext uri="{BB962C8B-B14F-4D97-AF65-F5344CB8AC3E}">
        <p14:creationId xmlns:p14="http://schemas.microsoft.com/office/powerpoint/2010/main" val="97588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4C921D-1F15-C3AE-81EA-F7CE8BEC231B}"/>
              </a:ext>
            </a:extLst>
          </p:cNvPr>
          <p:cNvSpPr>
            <a:spLocks noGrp="1"/>
          </p:cNvSpPr>
          <p:nvPr>
            <p:ph type="title"/>
          </p:nvPr>
        </p:nvSpPr>
        <p:spPr>
          <a:xfrm>
            <a:off x="1527457" y="670583"/>
            <a:ext cx="4210878" cy="1325563"/>
          </a:xfrm>
        </p:spPr>
        <p:txBody>
          <a:bodyPr/>
          <a:lstStyle/>
          <a:p>
            <a:pPr algn="r"/>
            <a:r>
              <a:rPr lang="en-US"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Case study of AO World </a:t>
            </a:r>
            <a: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
            <a:br>
              <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5" name="TextBox 4">
            <a:extLst>
              <a:ext uri="{FF2B5EF4-FFF2-40B4-BE49-F238E27FC236}">
                <a16:creationId xmlns:a16="http://schemas.microsoft.com/office/drawing/2014/main" xmlns="" id="{AB981DB8-110B-F193-0190-1964F91200CA}"/>
              </a:ext>
            </a:extLst>
          </p:cNvPr>
          <p:cNvSpPr txBox="1"/>
          <p:nvPr/>
        </p:nvSpPr>
        <p:spPr>
          <a:xfrm>
            <a:off x="2160105" y="1421284"/>
            <a:ext cx="10419062" cy="567271"/>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AO World of the United Kingdom is an electrical retailer that was founded in 2000 by John Roberts.</a:t>
            </a:r>
            <a:endParaRPr lang="en-US" dirty="0"/>
          </a:p>
        </p:txBody>
      </p:sp>
      <p:sp>
        <p:nvSpPr>
          <p:cNvPr id="7" name="TextBox 6">
            <a:extLst>
              <a:ext uri="{FF2B5EF4-FFF2-40B4-BE49-F238E27FC236}">
                <a16:creationId xmlns:a16="http://schemas.microsoft.com/office/drawing/2014/main" xmlns="" id="{886F7C58-BEED-4E37-D922-3ADDA0A37023}"/>
              </a:ext>
            </a:extLst>
          </p:cNvPr>
          <p:cNvSpPr txBox="1"/>
          <p:nvPr/>
        </p:nvSpPr>
        <p:spPr>
          <a:xfrm>
            <a:off x="5283200" y="2913228"/>
            <a:ext cx="6908800" cy="1121269"/>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total number of employees in this organisation was 3,227 in 2020 (</a:t>
            </a:r>
            <a:r>
              <a:rPr lang="en-US" sz="1800" dirty="0" err="1">
                <a:solidFill>
                  <a:srgbClr val="000000"/>
                </a:solidFill>
                <a:effectLst/>
                <a:latin typeface="Times New Roman" panose="02020603050405020304" pitchFamily="18" charset="0"/>
                <a:ea typeface="Calibri" panose="020F0502020204030204" pitchFamily="34" charset="0"/>
              </a:rPr>
              <a:t>ao</a:t>
            </a:r>
            <a:r>
              <a:rPr lang="en-US" sz="1800" dirty="0">
                <a:solidFill>
                  <a:srgbClr val="000000"/>
                </a:solidFill>
                <a:effectLst/>
                <a:latin typeface="Times New Roman" panose="02020603050405020304" pitchFamily="18" charset="0"/>
                <a:ea typeface="Calibri" panose="020F0502020204030204" pitchFamily="34" charset="0"/>
              </a:rPr>
              <a:t>-world, 2022)</a:t>
            </a:r>
            <a:endParaRPr lang="en-US" dirty="0"/>
          </a:p>
        </p:txBody>
      </p:sp>
      <p:sp>
        <p:nvSpPr>
          <p:cNvPr id="9" name="TextBox 8">
            <a:extLst>
              <a:ext uri="{FF2B5EF4-FFF2-40B4-BE49-F238E27FC236}">
                <a16:creationId xmlns:a16="http://schemas.microsoft.com/office/drawing/2014/main" xmlns="" id="{F161010D-19EB-C9F7-F24B-E93457E21E2A}"/>
              </a:ext>
            </a:extLst>
          </p:cNvPr>
          <p:cNvSpPr txBox="1"/>
          <p:nvPr/>
        </p:nvSpPr>
        <p:spPr>
          <a:xfrm>
            <a:off x="5283200" y="4546995"/>
            <a:ext cx="6789021" cy="1121269"/>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AO World has </a:t>
            </a:r>
            <a:r>
              <a:rPr lang="en-US" sz="1800" dirty="0" err="1">
                <a:solidFill>
                  <a:srgbClr val="000000"/>
                </a:solidFill>
                <a:effectLst/>
                <a:latin typeface="Times New Roman" panose="02020603050405020304" pitchFamily="18" charset="0"/>
                <a:ea typeface="Calibri" panose="020F0502020204030204" pitchFamily="34" charset="0"/>
              </a:rPr>
              <a:t>recognised</a:t>
            </a:r>
            <a:r>
              <a:rPr lang="en-US" sz="1800" dirty="0">
                <a:solidFill>
                  <a:srgbClr val="000000"/>
                </a:solidFill>
                <a:effectLst/>
                <a:latin typeface="Times New Roman" panose="02020603050405020304" pitchFamily="18" charset="0"/>
                <a:ea typeface="Calibri" panose="020F0502020204030204" pitchFamily="34" charset="0"/>
              </a:rPr>
              <a:t> the need of promoting diversity and inclusion in their organisation. </a:t>
            </a:r>
            <a:endParaRPr lang="en-US" dirty="0"/>
          </a:p>
        </p:txBody>
      </p:sp>
      <p:sp>
        <p:nvSpPr>
          <p:cNvPr id="11" name="TextBox 10">
            <a:extLst>
              <a:ext uri="{FF2B5EF4-FFF2-40B4-BE49-F238E27FC236}">
                <a16:creationId xmlns:a16="http://schemas.microsoft.com/office/drawing/2014/main" xmlns="" id="{B53A5FB0-8324-C857-1034-F6DD95AF265B}"/>
              </a:ext>
            </a:extLst>
          </p:cNvPr>
          <p:cNvSpPr txBox="1"/>
          <p:nvPr/>
        </p:nvSpPr>
        <p:spPr>
          <a:xfrm>
            <a:off x="2872359" y="6065424"/>
            <a:ext cx="9199862" cy="567271"/>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Currently, thousands of employees of AO World are working at different locations.</a:t>
            </a:r>
            <a:endParaRPr lang="en-US" dirty="0"/>
          </a:p>
        </p:txBody>
      </p:sp>
      <p:pic>
        <p:nvPicPr>
          <p:cNvPr id="2050" name="Picture 2" descr="AO World PLC - AnnualReports.com">
            <a:extLst>
              <a:ext uri="{FF2B5EF4-FFF2-40B4-BE49-F238E27FC236}">
                <a16:creationId xmlns:a16="http://schemas.microsoft.com/office/drawing/2014/main" xmlns="" id="{731BD72D-6F62-8DF2-58BC-8D0A4E46EE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266" y="2374264"/>
            <a:ext cx="3919758" cy="2446728"/>
          </a:xfrm>
          <a:prstGeom prst="rect">
            <a:avLst/>
          </a:prstGeom>
          <a:ln w="127000" cap="sq">
            <a:solidFill>
              <a:srgbClr val="000000"/>
            </a:solidFill>
            <a:miter lim="800000"/>
          </a:ln>
          <a:effectLst>
            <a:outerShdw blurRad="57150" dist="50800" dir="2700000" algn="tl" rotWithShape="0">
              <a:srgbClr val="000000">
                <a:alpha val="40000"/>
              </a:srgbClr>
            </a:outerShdw>
          </a:effectLst>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xmlns="" id="{F5CC19CD-841A-A1A4-6B2C-ACEDA042AC63}"/>
              </a:ext>
            </a:extLst>
          </p:cNvPr>
          <p:cNvSpPr txBox="1"/>
          <p:nvPr/>
        </p:nvSpPr>
        <p:spPr>
          <a:xfrm>
            <a:off x="1409896" y="5073876"/>
            <a:ext cx="1862458"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a:t>
            </a:r>
            <a:r>
              <a:rPr lang="en-US" sz="1800" dirty="0" err="1">
                <a:solidFill>
                  <a:srgbClr val="000000"/>
                </a:solidFill>
                <a:effectLst/>
                <a:latin typeface="Times New Roman" panose="02020603050405020304" pitchFamily="18" charset="0"/>
                <a:ea typeface="Calibri" panose="020F0502020204030204" pitchFamily="34" charset="0"/>
              </a:rPr>
              <a:t>ao</a:t>
            </a:r>
            <a:r>
              <a:rPr lang="en-US" sz="1800" dirty="0">
                <a:solidFill>
                  <a:srgbClr val="000000"/>
                </a:solidFill>
                <a:effectLst/>
                <a:latin typeface="Times New Roman" panose="02020603050405020304" pitchFamily="18" charset="0"/>
                <a:ea typeface="Calibri" panose="020F0502020204030204" pitchFamily="34" charset="0"/>
              </a:rPr>
              <a:t>-world, 2022)</a:t>
            </a:r>
            <a:endParaRPr lang="en-US" dirty="0"/>
          </a:p>
        </p:txBody>
      </p:sp>
    </p:spTree>
    <p:extLst>
      <p:ext uri="{BB962C8B-B14F-4D97-AF65-F5344CB8AC3E}">
        <p14:creationId xmlns:p14="http://schemas.microsoft.com/office/powerpoint/2010/main" val="27614341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7A977D-687E-6258-75F5-852C55DD530E}"/>
              </a:ext>
            </a:extLst>
          </p:cNvPr>
          <p:cNvSpPr>
            <a:spLocks noGrp="1"/>
          </p:cNvSpPr>
          <p:nvPr>
            <p:ph type="title"/>
          </p:nvPr>
        </p:nvSpPr>
        <p:spPr>
          <a:xfrm>
            <a:off x="1738086" y="643309"/>
            <a:ext cx="2538046" cy="1325563"/>
          </a:xfrm>
        </p:spPr>
        <p:txBody>
          <a:bodyPr>
            <a:normAutofit/>
          </a:bodyPr>
          <a:lstStyle/>
          <a:p>
            <a:r>
              <a:rPr lang="en-US" sz="3600" b="1" dirty="0" err="1">
                <a:latin typeface="Times New Roman" panose="02020603050405020304" pitchFamily="18" charset="0"/>
                <a:cs typeface="Times New Roman" panose="02020603050405020304" pitchFamily="18" charset="0"/>
              </a:rPr>
              <a:t>Contd</a:t>
            </a:r>
            <a:r>
              <a:rPr lang="en-US" sz="3600" b="1" dirty="0">
                <a:latin typeface="Times New Roman" panose="02020603050405020304" pitchFamily="18" charset="0"/>
                <a:cs typeface="Times New Roman" panose="02020603050405020304" pitchFamily="18" charset="0"/>
              </a:rPr>
              <a:t>…</a:t>
            </a:r>
          </a:p>
        </p:txBody>
      </p:sp>
      <p:sp>
        <p:nvSpPr>
          <p:cNvPr id="5" name="TextBox 4">
            <a:extLst>
              <a:ext uri="{FF2B5EF4-FFF2-40B4-BE49-F238E27FC236}">
                <a16:creationId xmlns:a16="http://schemas.microsoft.com/office/drawing/2014/main" xmlns="" id="{317B1C75-719D-1927-FDEC-F0907C96903D}"/>
              </a:ext>
            </a:extLst>
          </p:cNvPr>
          <p:cNvSpPr txBox="1"/>
          <p:nvPr/>
        </p:nvSpPr>
        <p:spPr>
          <a:xfrm>
            <a:off x="458370" y="1735456"/>
            <a:ext cx="8208552" cy="1121269"/>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management team of the AO World are ready to take proper action to achieve a diversity and inclusive working environment. </a:t>
            </a:r>
            <a:endParaRPr lang="en-US" dirty="0"/>
          </a:p>
        </p:txBody>
      </p:sp>
      <p:sp>
        <p:nvSpPr>
          <p:cNvPr id="7" name="TextBox 6">
            <a:extLst>
              <a:ext uri="{FF2B5EF4-FFF2-40B4-BE49-F238E27FC236}">
                <a16:creationId xmlns:a16="http://schemas.microsoft.com/office/drawing/2014/main" xmlns="" id="{973EECD9-F679-3E7E-5674-F931E18CFA2F}"/>
              </a:ext>
            </a:extLst>
          </p:cNvPr>
          <p:cNvSpPr txBox="1"/>
          <p:nvPr/>
        </p:nvSpPr>
        <p:spPr>
          <a:xfrm>
            <a:off x="458370" y="3429000"/>
            <a:ext cx="8076030" cy="1121269"/>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These number of employees who are working outside might feel that they are being excluded from the group </a:t>
            </a:r>
            <a:endParaRPr lang="en-US" dirty="0"/>
          </a:p>
        </p:txBody>
      </p:sp>
      <p:sp>
        <p:nvSpPr>
          <p:cNvPr id="9" name="TextBox 8">
            <a:extLst>
              <a:ext uri="{FF2B5EF4-FFF2-40B4-BE49-F238E27FC236}">
                <a16:creationId xmlns:a16="http://schemas.microsoft.com/office/drawing/2014/main" xmlns="" id="{1E51B059-34BE-9D62-74F6-7C283057DE4D}"/>
              </a:ext>
            </a:extLst>
          </p:cNvPr>
          <p:cNvSpPr txBox="1"/>
          <p:nvPr/>
        </p:nvSpPr>
        <p:spPr>
          <a:xfrm>
            <a:off x="458370" y="5409000"/>
            <a:ext cx="10633700" cy="561372"/>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step will help the employees of this organisation to feel that they are a part of the organisation</a:t>
            </a:r>
            <a:endParaRPr lang="en-US" dirty="0"/>
          </a:p>
        </p:txBody>
      </p:sp>
      <p:pic>
        <p:nvPicPr>
          <p:cNvPr id="3074" name="Picture 2" descr="IEEE Adopts New Diversity Statement - IEEE Spectrum">
            <a:extLst>
              <a:ext uri="{FF2B5EF4-FFF2-40B4-BE49-F238E27FC236}">
                <a16:creationId xmlns:a16="http://schemas.microsoft.com/office/drawing/2014/main" xmlns="" id="{ED849C62-1616-64D4-B5BB-0BCF92C196E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666922" y="2359001"/>
            <a:ext cx="3332854" cy="24996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xmlns="" id="{14B8A6F3-711F-A452-3DD3-9C872F2DA96A}"/>
              </a:ext>
            </a:extLst>
          </p:cNvPr>
          <p:cNvSpPr txBox="1"/>
          <p:nvPr/>
        </p:nvSpPr>
        <p:spPr>
          <a:xfrm>
            <a:off x="9632852" y="5224334"/>
            <a:ext cx="2100778"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a:t>
            </a:r>
            <a:r>
              <a:rPr lang="en-US" sz="1800" dirty="0" err="1">
                <a:solidFill>
                  <a:srgbClr val="000000"/>
                </a:solidFill>
                <a:effectLst/>
                <a:latin typeface="Times New Roman" panose="02020603050405020304" pitchFamily="18" charset="0"/>
                <a:ea typeface="Calibri" panose="020F0502020204030204" pitchFamily="34" charset="0"/>
              </a:rPr>
              <a:t>Brouard</a:t>
            </a:r>
            <a:r>
              <a:rPr lang="en-US" sz="1800" dirty="0">
                <a:solidFill>
                  <a:srgbClr val="000000"/>
                </a:solidFill>
                <a:effectLst/>
                <a:latin typeface="Times New Roman" panose="02020603050405020304" pitchFamily="18" charset="0"/>
                <a:ea typeface="Calibri" panose="020F0502020204030204" pitchFamily="34" charset="0"/>
              </a:rPr>
              <a:t>, 2019)</a:t>
            </a:r>
            <a:endParaRPr lang="en-US" dirty="0"/>
          </a:p>
        </p:txBody>
      </p:sp>
    </p:spTree>
    <p:extLst>
      <p:ext uri="{BB962C8B-B14F-4D97-AF65-F5344CB8AC3E}">
        <p14:creationId xmlns:p14="http://schemas.microsoft.com/office/powerpoint/2010/main" val="31978360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65BC7C-E416-A816-C2FE-5DC37ABD38D2}"/>
              </a:ext>
            </a:extLst>
          </p:cNvPr>
          <p:cNvSpPr>
            <a:spLocks noGrp="1"/>
          </p:cNvSpPr>
          <p:nvPr>
            <p:ph type="title"/>
          </p:nvPr>
        </p:nvSpPr>
        <p:spPr>
          <a:xfrm>
            <a:off x="1741463" y="749533"/>
            <a:ext cx="4662268" cy="971306"/>
          </a:xfrm>
        </p:spPr>
        <p:txBody>
          <a:bodyPr>
            <a:normAutofit fontScale="90000"/>
          </a:bodyPr>
          <a:lstStyle/>
          <a:p>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of Human Resources</a:t>
            </a:r>
            <a: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r>
            <a:br>
              <a:rPr lang="en-US" sz="1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dirty="0"/>
          </a:p>
        </p:txBody>
      </p:sp>
      <p:sp>
        <p:nvSpPr>
          <p:cNvPr id="5" name="TextBox 4">
            <a:extLst>
              <a:ext uri="{FF2B5EF4-FFF2-40B4-BE49-F238E27FC236}">
                <a16:creationId xmlns:a16="http://schemas.microsoft.com/office/drawing/2014/main" xmlns="" id="{81DEB713-0908-158F-0419-F1AF148D0CB2}"/>
              </a:ext>
            </a:extLst>
          </p:cNvPr>
          <p:cNvSpPr txBox="1"/>
          <p:nvPr/>
        </p:nvSpPr>
        <p:spPr>
          <a:xfrm>
            <a:off x="615462" y="1323450"/>
            <a:ext cx="11576538" cy="1115370"/>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ACAS survey has shown that the employers of Britain are expecting to promote the practices of flexible working after the global pandemic (</a:t>
            </a:r>
            <a:r>
              <a:rPr lang="en-US" sz="1800" dirty="0" err="1">
                <a:solidFill>
                  <a:srgbClr val="000000"/>
                </a:solidFill>
                <a:effectLst/>
                <a:latin typeface="Times New Roman" panose="02020603050405020304" pitchFamily="18" charset="0"/>
                <a:ea typeface="Calibri" panose="020F0502020204030204" pitchFamily="34" charset="0"/>
              </a:rPr>
              <a:t>acas</a:t>
            </a:r>
            <a:r>
              <a:rPr lang="en-US" sz="1800" dirty="0">
                <a:solidFill>
                  <a:srgbClr val="000000"/>
                </a:solidFill>
                <a:effectLst/>
                <a:latin typeface="Times New Roman" panose="02020603050405020304" pitchFamily="18" charset="0"/>
                <a:ea typeface="Calibri" panose="020F0502020204030204" pitchFamily="34" charset="0"/>
              </a:rPr>
              <a:t>, 2022).</a:t>
            </a:r>
            <a:endParaRPr lang="en-US" dirty="0"/>
          </a:p>
        </p:txBody>
      </p:sp>
      <p:sp>
        <p:nvSpPr>
          <p:cNvPr id="7" name="TextBox 6">
            <a:extLst>
              <a:ext uri="{FF2B5EF4-FFF2-40B4-BE49-F238E27FC236}">
                <a16:creationId xmlns:a16="http://schemas.microsoft.com/office/drawing/2014/main" xmlns="" id="{08B18DAB-16D1-FA21-D7FC-569C6B5A70C4}"/>
              </a:ext>
            </a:extLst>
          </p:cNvPr>
          <p:cNvSpPr txBox="1"/>
          <p:nvPr/>
        </p:nvSpPr>
        <p:spPr>
          <a:xfrm>
            <a:off x="6096000" y="3192885"/>
            <a:ext cx="6098344" cy="1121269"/>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human resources of AO World plays the key role in management that empowers the diverse and inclusive culture</a:t>
            </a:r>
            <a:endParaRPr lang="en-US" dirty="0"/>
          </a:p>
        </p:txBody>
      </p:sp>
      <p:sp>
        <p:nvSpPr>
          <p:cNvPr id="9" name="TextBox 8">
            <a:extLst>
              <a:ext uri="{FF2B5EF4-FFF2-40B4-BE49-F238E27FC236}">
                <a16:creationId xmlns:a16="http://schemas.microsoft.com/office/drawing/2014/main" xmlns="" id="{C3AB95CD-0F36-134C-F1CA-197132FD8CB1}"/>
              </a:ext>
            </a:extLst>
          </p:cNvPr>
          <p:cNvSpPr txBox="1"/>
          <p:nvPr/>
        </p:nvSpPr>
        <p:spPr>
          <a:xfrm>
            <a:off x="2237145" y="5724661"/>
            <a:ext cx="10484941" cy="561949"/>
          </a:xfrm>
          <a:prstGeom prst="rect">
            <a:avLst/>
          </a:prstGeom>
          <a:noFill/>
        </p:spPr>
        <p:txBody>
          <a:bodyPr wrap="square">
            <a:spAutoFit/>
          </a:bodyPr>
          <a:lstStyle/>
          <a:p>
            <a:pPr marL="285750" marR="0" indent="-285750" algn="just">
              <a:lnSpc>
                <a:spcPct val="200000"/>
              </a:lnSpc>
              <a:spcBef>
                <a:spcPts val="0"/>
              </a:spcBef>
              <a:spcAft>
                <a:spcPts val="0"/>
              </a:spcAft>
              <a:buFont typeface="Wingdings" panose="05000000000000000000" pitchFamily="2" charset="2"/>
              <a:buChar char="§"/>
            </a:pPr>
            <a:r>
              <a:rPr lang="en-US" sz="1800" dirty="0">
                <a:solidFill>
                  <a:srgbClr val="000000"/>
                </a:solidFill>
                <a:effectLst/>
                <a:latin typeface="Times New Roman" panose="02020603050405020304" pitchFamily="18" charset="0"/>
                <a:ea typeface="Times New Roman" panose="02020603050405020304" pitchFamily="18" charset="0"/>
              </a:rPr>
              <a:t>Their role in this particular case helps to promote working flexibility as well.</a:t>
            </a:r>
            <a:endParaRPr lang="en-US" sz="1800" dirty="0">
              <a:effectLst/>
              <a:latin typeface="Times New Roman" panose="02020603050405020304" pitchFamily="18" charset="0"/>
              <a:ea typeface="Times New Roman" panose="02020603050405020304" pitchFamily="18" charset="0"/>
            </a:endParaRPr>
          </a:p>
        </p:txBody>
      </p:sp>
      <p:pic>
        <p:nvPicPr>
          <p:cNvPr id="4098" name="Picture 2" descr="Core Responsibilities and Role of HR Managers">
            <a:extLst>
              <a:ext uri="{FF2B5EF4-FFF2-40B4-BE49-F238E27FC236}">
                <a16:creationId xmlns:a16="http://schemas.microsoft.com/office/drawing/2014/main" xmlns="" id="{56222134-9D2E-394A-894D-F24D7DC754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89113" y="2477565"/>
            <a:ext cx="3810000" cy="22860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xmlns="" id="{304DCF12-081A-C14A-0CDE-E72087CD71D2}"/>
              </a:ext>
            </a:extLst>
          </p:cNvPr>
          <p:cNvSpPr txBox="1"/>
          <p:nvPr/>
        </p:nvSpPr>
        <p:spPr>
          <a:xfrm>
            <a:off x="3070579" y="5034737"/>
            <a:ext cx="2325580"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a:t>
            </a:r>
            <a:r>
              <a:rPr lang="en-US" sz="1800" dirty="0" err="1">
                <a:solidFill>
                  <a:srgbClr val="000000"/>
                </a:solidFill>
                <a:effectLst/>
                <a:latin typeface="Times New Roman" panose="02020603050405020304" pitchFamily="18" charset="0"/>
                <a:ea typeface="Calibri" panose="020F0502020204030204" pitchFamily="34" charset="0"/>
              </a:rPr>
              <a:t>Brouard</a:t>
            </a:r>
            <a:r>
              <a:rPr lang="en-US" sz="1800" dirty="0">
                <a:solidFill>
                  <a:srgbClr val="000000"/>
                </a:solidFill>
                <a:effectLst/>
                <a:latin typeface="Times New Roman" panose="02020603050405020304" pitchFamily="18" charset="0"/>
                <a:ea typeface="Calibri" panose="020F0502020204030204" pitchFamily="34" charset="0"/>
              </a:rPr>
              <a:t>, 2019)</a:t>
            </a:r>
            <a:endParaRPr lang="en-US" dirty="0"/>
          </a:p>
        </p:txBody>
      </p:sp>
    </p:spTree>
    <p:extLst>
      <p:ext uri="{BB962C8B-B14F-4D97-AF65-F5344CB8AC3E}">
        <p14:creationId xmlns:p14="http://schemas.microsoft.com/office/powerpoint/2010/main" val="855634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8C52AB-5110-E742-FA9C-69D12331642A}"/>
              </a:ext>
            </a:extLst>
          </p:cNvPr>
          <p:cNvSpPr>
            <a:spLocks noGrp="1"/>
          </p:cNvSpPr>
          <p:nvPr>
            <p:ph type="title"/>
          </p:nvPr>
        </p:nvSpPr>
        <p:spPr>
          <a:xfrm>
            <a:off x="1767114" y="577596"/>
            <a:ext cx="3494649" cy="1325563"/>
          </a:xfrm>
        </p:spPr>
        <p:txBody>
          <a:bodyPr>
            <a:normAutofit/>
          </a:bodyPr>
          <a:lstStyle/>
          <a:p>
            <a:r>
              <a:rPr lang="en-US" sz="3600" b="1" dirty="0" err="1">
                <a:latin typeface="Times New Roman" panose="02020603050405020304" pitchFamily="18" charset="0"/>
                <a:cs typeface="Times New Roman" panose="02020603050405020304" pitchFamily="18" charset="0"/>
              </a:rPr>
              <a:t>Contd</a:t>
            </a:r>
            <a:r>
              <a:rPr lang="en-US" sz="3600" b="1" dirty="0">
                <a:latin typeface="Times New Roman" panose="02020603050405020304" pitchFamily="18" charset="0"/>
                <a:cs typeface="Times New Roman" panose="02020603050405020304" pitchFamily="18" charset="0"/>
              </a:rPr>
              <a:t>…</a:t>
            </a:r>
            <a:endParaRPr lang="en-US" sz="3600" dirty="0"/>
          </a:p>
        </p:txBody>
      </p:sp>
      <p:sp>
        <p:nvSpPr>
          <p:cNvPr id="5" name="TextBox 4">
            <a:extLst>
              <a:ext uri="{FF2B5EF4-FFF2-40B4-BE49-F238E27FC236}">
                <a16:creationId xmlns:a16="http://schemas.microsoft.com/office/drawing/2014/main" xmlns="" id="{863A5A0B-E41A-F096-0804-9F7516C3EEC7}"/>
              </a:ext>
            </a:extLst>
          </p:cNvPr>
          <p:cNvSpPr txBox="1"/>
          <p:nvPr/>
        </p:nvSpPr>
        <p:spPr>
          <a:xfrm>
            <a:off x="685800" y="1409713"/>
            <a:ext cx="6098344" cy="561949"/>
          </a:xfrm>
          <a:prstGeom prst="rect">
            <a:avLst/>
          </a:prstGeom>
          <a:noFill/>
        </p:spPr>
        <p:txBody>
          <a:bodyPr wrap="square">
            <a:spAutoFit/>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Monitoring process </a:t>
            </a:r>
          </a:p>
        </p:txBody>
      </p:sp>
      <p:sp>
        <p:nvSpPr>
          <p:cNvPr id="7" name="TextBox 6">
            <a:extLst>
              <a:ext uri="{FF2B5EF4-FFF2-40B4-BE49-F238E27FC236}">
                <a16:creationId xmlns:a16="http://schemas.microsoft.com/office/drawing/2014/main" xmlns="" id="{0B9CDA6F-3D96-103D-26FF-5DA334CF5F6B}"/>
              </a:ext>
            </a:extLst>
          </p:cNvPr>
          <p:cNvSpPr txBox="1"/>
          <p:nvPr/>
        </p:nvSpPr>
        <p:spPr>
          <a:xfrm>
            <a:off x="685799" y="2273611"/>
            <a:ext cx="6549887" cy="1675267"/>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HR team of AO World must monitor the diversity at the workplace and this will give them a clear picture of this organisation. </a:t>
            </a:r>
            <a:endParaRPr lang="en-US" dirty="0"/>
          </a:p>
        </p:txBody>
      </p:sp>
      <p:sp>
        <p:nvSpPr>
          <p:cNvPr id="9" name="TextBox 8">
            <a:extLst>
              <a:ext uri="{FF2B5EF4-FFF2-40B4-BE49-F238E27FC236}">
                <a16:creationId xmlns:a16="http://schemas.microsoft.com/office/drawing/2014/main" xmlns="" id="{7ADE7F23-A067-8487-5732-2CEC597CA6F0}"/>
              </a:ext>
            </a:extLst>
          </p:cNvPr>
          <p:cNvSpPr txBox="1"/>
          <p:nvPr/>
        </p:nvSpPr>
        <p:spPr>
          <a:xfrm>
            <a:off x="685799" y="4689782"/>
            <a:ext cx="7318513" cy="1121269"/>
          </a:xfrm>
          <a:prstGeom prst="rect">
            <a:avLst/>
          </a:prstGeom>
          <a:noFill/>
        </p:spPr>
        <p:txBody>
          <a:bodyPr wrap="square">
            <a:spAutoFit/>
          </a:bodyPr>
          <a:lstStyle/>
          <a:p>
            <a:pPr marL="285750" indent="-285750" algn="just">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Through the flexible working environment, the productivity of this </a:t>
            </a:r>
            <a:r>
              <a:rPr lang="en-US" sz="1800" dirty="0" err="1">
                <a:solidFill>
                  <a:srgbClr val="000000"/>
                </a:solidFill>
                <a:effectLst/>
                <a:latin typeface="Times New Roman" panose="02020603050405020304" pitchFamily="18" charset="0"/>
                <a:ea typeface="Calibri" panose="020F0502020204030204" pitchFamily="34" charset="0"/>
              </a:rPr>
              <a:t>oragansiation</a:t>
            </a:r>
            <a:r>
              <a:rPr lang="en-US" sz="1800" dirty="0">
                <a:solidFill>
                  <a:srgbClr val="000000"/>
                </a:solidFill>
                <a:effectLst/>
                <a:latin typeface="Times New Roman" panose="02020603050405020304" pitchFamily="18" charset="0"/>
                <a:ea typeface="Calibri" panose="020F0502020204030204" pitchFamily="34" charset="0"/>
              </a:rPr>
              <a:t> will be increased  </a:t>
            </a:r>
            <a:r>
              <a:rPr lang="en-US" sz="1800" dirty="0">
                <a:solidFill>
                  <a:srgbClr val="000000"/>
                </a:solidFill>
                <a:effectLst/>
                <a:latin typeface="Times New Roman" panose="02020603050405020304" pitchFamily="18" charset="0"/>
                <a:ea typeface="Times New Roman" panose="02020603050405020304" pitchFamily="18" charset="0"/>
              </a:rPr>
              <a:t>(Bush, 2021)</a:t>
            </a:r>
            <a:endParaRPr lang="en-US" dirty="0"/>
          </a:p>
        </p:txBody>
      </p:sp>
      <p:pic>
        <p:nvPicPr>
          <p:cNvPr id="5122" name="Picture 2" descr="Process Monitor | Process Automation | Interfacing">
            <a:extLst>
              <a:ext uri="{FF2B5EF4-FFF2-40B4-BE49-F238E27FC236}">
                <a16:creationId xmlns:a16="http://schemas.microsoft.com/office/drawing/2014/main" xmlns="" id="{F984CE04-223D-2011-07E0-351EA541C0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8450" y="1666875"/>
            <a:ext cx="4857750" cy="35242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xmlns="" id="{B721B94A-3150-6044-43E8-A14355076237}"/>
              </a:ext>
            </a:extLst>
          </p:cNvPr>
          <p:cNvSpPr txBox="1"/>
          <p:nvPr/>
        </p:nvSpPr>
        <p:spPr>
          <a:xfrm>
            <a:off x="8605910" y="5448287"/>
            <a:ext cx="1713747"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 </a:t>
            </a:r>
            <a:r>
              <a:rPr lang="en-US" sz="1800" dirty="0">
                <a:solidFill>
                  <a:srgbClr val="000000"/>
                </a:solidFill>
                <a:effectLst/>
                <a:latin typeface="Times New Roman" panose="02020603050405020304" pitchFamily="18" charset="0"/>
                <a:ea typeface="Times New Roman" panose="02020603050405020304" pitchFamily="18" charset="0"/>
              </a:rPr>
              <a:t>(Bush, 2021)</a:t>
            </a:r>
            <a:endParaRPr lang="en-US" dirty="0"/>
          </a:p>
        </p:txBody>
      </p:sp>
    </p:spTree>
    <p:extLst>
      <p:ext uri="{BB962C8B-B14F-4D97-AF65-F5344CB8AC3E}">
        <p14:creationId xmlns:p14="http://schemas.microsoft.com/office/powerpoint/2010/main" val="4228781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3F42D37-B4D0-D175-3223-563BE8FDF4D3}"/>
              </a:ext>
            </a:extLst>
          </p:cNvPr>
          <p:cNvSpPr>
            <a:spLocks noGrp="1"/>
          </p:cNvSpPr>
          <p:nvPr>
            <p:ph type="title"/>
          </p:nvPr>
        </p:nvSpPr>
        <p:spPr>
          <a:xfrm>
            <a:off x="1851421" y="519621"/>
            <a:ext cx="2552114" cy="1325563"/>
          </a:xfrm>
        </p:spPr>
        <p:txBody>
          <a:bodyPr/>
          <a:lstStyle/>
          <a:p>
            <a:r>
              <a:rPr lang="en-US" sz="4400" b="1" dirty="0" err="1">
                <a:latin typeface="Times New Roman" panose="02020603050405020304" pitchFamily="18" charset="0"/>
                <a:cs typeface="Times New Roman" panose="02020603050405020304" pitchFamily="18" charset="0"/>
              </a:rPr>
              <a:t>Contd</a:t>
            </a:r>
            <a:r>
              <a:rPr lang="en-US" sz="4400" b="1" dirty="0">
                <a:latin typeface="Times New Roman" panose="02020603050405020304" pitchFamily="18" charset="0"/>
                <a:cs typeface="Times New Roman" panose="02020603050405020304" pitchFamily="18" charset="0"/>
              </a:rPr>
              <a:t>…</a:t>
            </a:r>
            <a:endParaRPr lang="en-US" dirty="0"/>
          </a:p>
        </p:txBody>
      </p:sp>
      <p:sp>
        <p:nvSpPr>
          <p:cNvPr id="5" name="TextBox 4">
            <a:extLst>
              <a:ext uri="{FF2B5EF4-FFF2-40B4-BE49-F238E27FC236}">
                <a16:creationId xmlns:a16="http://schemas.microsoft.com/office/drawing/2014/main" xmlns="" id="{862F6743-B39D-17A4-AEF6-D56A0DFCED19}"/>
              </a:ext>
            </a:extLst>
          </p:cNvPr>
          <p:cNvSpPr txBox="1"/>
          <p:nvPr/>
        </p:nvSpPr>
        <p:spPr>
          <a:xfrm>
            <a:off x="838200" y="1409713"/>
            <a:ext cx="6098344" cy="561949"/>
          </a:xfrm>
          <a:prstGeom prst="rect">
            <a:avLst/>
          </a:prstGeom>
          <a:noFill/>
        </p:spPr>
        <p:txBody>
          <a:bodyPr wrap="square">
            <a:spAutoFit/>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Promoting payment equity</a:t>
            </a:r>
          </a:p>
        </p:txBody>
      </p:sp>
      <p:sp>
        <p:nvSpPr>
          <p:cNvPr id="7" name="TextBox 6">
            <a:extLst>
              <a:ext uri="{FF2B5EF4-FFF2-40B4-BE49-F238E27FC236}">
                <a16:creationId xmlns:a16="http://schemas.microsoft.com/office/drawing/2014/main" xmlns="" id="{FF44B594-3010-59CE-2213-811E92D3B0C2}"/>
              </a:ext>
            </a:extLst>
          </p:cNvPr>
          <p:cNvSpPr txBox="1"/>
          <p:nvPr/>
        </p:nvSpPr>
        <p:spPr>
          <a:xfrm>
            <a:off x="5582887" y="2289009"/>
            <a:ext cx="6376182" cy="1121269"/>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A fair opportunity will be provided to the inside and outside employees of the AO World.</a:t>
            </a:r>
            <a:endParaRPr lang="en-US" dirty="0"/>
          </a:p>
        </p:txBody>
      </p:sp>
      <p:sp>
        <p:nvSpPr>
          <p:cNvPr id="9" name="TextBox 8">
            <a:extLst>
              <a:ext uri="{FF2B5EF4-FFF2-40B4-BE49-F238E27FC236}">
                <a16:creationId xmlns:a16="http://schemas.microsoft.com/office/drawing/2014/main" xmlns="" id="{73905CB5-F160-85EB-D470-1D07F7CA785D}"/>
              </a:ext>
            </a:extLst>
          </p:cNvPr>
          <p:cNvSpPr txBox="1"/>
          <p:nvPr/>
        </p:nvSpPr>
        <p:spPr>
          <a:xfrm>
            <a:off x="5582887" y="4452445"/>
            <a:ext cx="6277810" cy="1669944"/>
          </a:xfrm>
          <a:prstGeom prst="rect">
            <a:avLst/>
          </a:prstGeom>
          <a:noFill/>
        </p:spPr>
        <p:txBody>
          <a:bodyPr wrap="square">
            <a:spAutoFit/>
          </a:bodyPr>
          <a:lstStyle/>
          <a:p>
            <a:pPr marL="285750" marR="0" indent="-285750" algn="just">
              <a:lnSpc>
                <a:spcPct val="200000"/>
              </a:lnSpc>
              <a:spcBef>
                <a:spcPts val="0"/>
              </a:spcBef>
              <a:spcAft>
                <a:spcPts val="0"/>
              </a:spcAft>
              <a:buFont typeface="Wingdings" panose="05000000000000000000" pitchFamily="2" charset="2"/>
              <a:buChar char="§"/>
            </a:pPr>
            <a:r>
              <a:rPr lang="en-US" sz="1800" dirty="0">
                <a:solidFill>
                  <a:srgbClr val="000000"/>
                </a:solidFill>
                <a:effectLst/>
                <a:latin typeface="Times New Roman" panose="02020603050405020304" pitchFamily="18" charset="0"/>
                <a:ea typeface="Times New Roman" panose="02020603050405020304" pitchFamily="18" charset="0"/>
              </a:rPr>
              <a:t>The implementation of the leverage analytics will help to identify which employees are unpaid for similar roles and responsibilities. </a:t>
            </a:r>
            <a:endParaRPr lang="en-US" sz="1800" dirty="0">
              <a:effectLst/>
              <a:latin typeface="Times New Roman" panose="02020603050405020304" pitchFamily="18" charset="0"/>
              <a:ea typeface="Times New Roman" panose="02020603050405020304" pitchFamily="18" charset="0"/>
            </a:endParaRPr>
          </a:p>
        </p:txBody>
      </p:sp>
      <p:sp>
        <p:nvSpPr>
          <p:cNvPr id="12" name="TextBox 11">
            <a:extLst>
              <a:ext uri="{FF2B5EF4-FFF2-40B4-BE49-F238E27FC236}">
                <a16:creationId xmlns:a16="http://schemas.microsoft.com/office/drawing/2014/main" xmlns="" id="{B8B10BAA-AD3D-529F-A84E-C4865B85A7F5}"/>
              </a:ext>
            </a:extLst>
          </p:cNvPr>
          <p:cNvSpPr txBox="1"/>
          <p:nvPr/>
        </p:nvSpPr>
        <p:spPr>
          <a:xfrm>
            <a:off x="2114257" y="5448287"/>
            <a:ext cx="1663505"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 </a:t>
            </a:r>
            <a:r>
              <a:rPr lang="en-US" sz="1800" dirty="0">
                <a:solidFill>
                  <a:srgbClr val="000000"/>
                </a:solidFill>
                <a:effectLst/>
                <a:latin typeface="Times New Roman" panose="02020603050405020304" pitchFamily="18" charset="0"/>
                <a:ea typeface="Times New Roman" panose="02020603050405020304" pitchFamily="18" charset="0"/>
              </a:rPr>
              <a:t>(Bush, 2021)</a:t>
            </a:r>
            <a:endParaRPr lang="en-US" dirty="0"/>
          </a:p>
        </p:txBody>
      </p:sp>
      <p:pic>
        <p:nvPicPr>
          <p:cNvPr id="4" name="Picture 3">
            <a:extLst>
              <a:ext uri="{FF2B5EF4-FFF2-40B4-BE49-F238E27FC236}">
                <a16:creationId xmlns:a16="http://schemas.microsoft.com/office/drawing/2014/main" xmlns="" id="{C831733F-1BB2-36A8-3DF2-EB2719FA95B5}"/>
              </a:ext>
            </a:extLst>
          </p:cNvPr>
          <p:cNvPicPr>
            <a:picLocks noChangeAspect="1"/>
          </p:cNvPicPr>
          <p:nvPr/>
        </p:nvPicPr>
        <p:blipFill>
          <a:blip r:embed="rId3"/>
          <a:stretch>
            <a:fillRect/>
          </a:stretch>
        </p:blipFill>
        <p:spPr>
          <a:xfrm>
            <a:off x="672069" y="2604364"/>
            <a:ext cx="4910818" cy="2843923"/>
          </a:xfrm>
          <a:prstGeom prst="rect">
            <a:avLst/>
          </a:prstGeom>
        </p:spPr>
      </p:pic>
    </p:spTree>
    <p:extLst>
      <p:ext uri="{BB962C8B-B14F-4D97-AF65-F5344CB8AC3E}">
        <p14:creationId xmlns:p14="http://schemas.microsoft.com/office/powerpoint/2010/main" val="3115359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04BD180-62B6-08AD-504F-C855AECE8394}"/>
              </a:ext>
            </a:extLst>
          </p:cNvPr>
          <p:cNvSpPr>
            <a:spLocks noGrp="1"/>
          </p:cNvSpPr>
          <p:nvPr>
            <p:ph type="title"/>
          </p:nvPr>
        </p:nvSpPr>
        <p:spPr>
          <a:xfrm>
            <a:off x="1872062" y="547519"/>
            <a:ext cx="2847535" cy="1325563"/>
          </a:xfrm>
        </p:spPr>
        <p:txBody>
          <a:bodyPr/>
          <a:lstStyle/>
          <a:p>
            <a:r>
              <a:rPr lang="en-US" sz="4400" b="1" dirty="0" err="1">
                <a:latin typeface="Times New Roman" panose="02020603050405020304" pitchFamily="18" charset="0"/>
                <a:cs typeface="Times New Roman" panose="02020603050405020304" pitchFamily="18" charset="0"/>
              </a:rPr>
              <a:t>Contd</a:t>
            </a:r>
            <a:r>
              <a:rPr lang="en-US" sz="4400" b="1" dirty="0">
                <a:latin typeface="Times New Roman" panose="02020603050405020304" pitchFamily="18" charset="0"/>
                <a:cs typeface="Times New Roman" panose="02020603050405020304" pitchFamily="18" charset="0"/>
              </a:rPr>
              <a:t>…</a:t>
            </a:r>
            <a:endParaRPr lang="en-US" dirty="0"/>
          </a:p>
        </p:txBody>
      </p:sp>
      <p:sp>
        <p:nvSpPr>
          <p:cNvPr id="5" name="TextBox 4">
            <a:extLst>
              <a:ext uri="{FF2B5EF4-FFF2-40B4-BE49-F238E27FC236}">
                <a16:creationId xmlns:a16="http://schemas.microsoft.com/office/drawing/2014/main" xmlns="" id="{98276151-95E2-E884-6AC1-A1C298A2B9CE}"/>
              </a:ext>
            </a:extLst>
          </p:cNvPr>
          <p:cNvSpPr txBox="1"/>
          <p:nvPr/>
        </p:nvSpPr>
        <p:spPr>
          <a:xfrm>
            <a:off x="7810142" y="1101544"/>
            <a:ext cx="6098344" cy="561949"/>
          </a:xfrm>
          <a:prstGeom prst="rect">
            <a:avLst/>
          </a:prstGeom>
          <a:noFill/>
        </p:spPr>
        <p:txBody>
          <a:bodyPr wrap="square">
            <a:spAutoFit/>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Effective recruitment</a:t>
            </a:r>
          </a:p>
        </p:txBody>
      </p:sp>
      <p:sp>
        <p:nvSpPr>
          <p:cNvPr id="7" name="TextBox 6">
            <a:extLst>
              <a:ext uri="{FF2B5EF4-FFF2-40B4-BE49-F238E27FC236}">
                <a16:creationId xmlns:a16="http://schemas.microsoft.com/office/drawing/2014/main" xmlns="" id="{617165C8-435A-B117-D95F-C68CA8766567}"/>
              </a:ext>
            </a:extLst>
          </p:cNvPr>
          <p:cNvSpPr txBox="1"/>
          <p:nvPr/>
        </p:nvSpPr>
        <p:spPr>
          <a:xfrm>
            <a:off x="4940490" y="2130324"/>
            <a:ext cx="7434985" cy="1115370"/>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recruitment process of an organisation is the most important area in which HR can consider diversity and inclusiveness</a:t>
            </a:r>
            <a:endParaRPr lang="en-US" dirty="0"/>
          </a:p>
        </p:txBody>
      </p:sp>
      <p:sp>
        <p:nvSpPr>
          <p:cNvPr id="9" name="TextBox 8">
            <a:extLst>
              <a:ext uri="{FF2B5EF4-FFF2-40B4-BE49-F238E27FC236}">
                <a16:creationId xmlns:a16="http://schemas.microsoft.com/office/drawing/2014/main" xmlns="" id="{1501A2F1-921B-3DB3-E85E-04D13A4616C6}"/>
              </a:ext>
            </a:extLst>
          </p:cNvPr>
          <p:cNvSpPr txBox="1"/>
          <p:nvPr/>
        </p:nvSpPr>
        <p:spPr>
          <a:xfrm>
            <a:off x="4320199" y="4546921"/>
            <a:ext cx="8331276" cy="561372"/>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HR of AO World must reduce the biases during the time of recruitment.</a:t>
            </a:r>
            <a:endParaRPr lang="en-US" dirty="0"/>
          </a:p>
        </p:txBody>
      </p:sp>
      <p:sp>
        <p:nvSpPr>
          <p:cNvPr id="11" name="TextBox 10">
            <a:extLst>
              <a:ext uri="{FF2B5EF4-FFF2-40B4-BE49-F238E27FC236}">
                <a16:creationId xmlns:a16="http://schemas.microsoft.com/office/drawing/2014/main" xmlns="" id="{DC72797B-7986-1766-1C56-3F3C9B9AA624}"/>
              </a:ext>
            </a:extLst>
          </p:cNvPr>
          <p:cNvSpPr txBox="1"/>
          <p:nvPr/>
        </p:nvSpPr>
        <p:spPr>
          <a:xfrm>
            <a:off x="1294489" y="6132809"/>
            <a:ext cx="9118753" cy="561372"/>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This will help this organisation to promote flexible working practices. </a:t>
            </a:r>
            <a:endParaRPr lang="en-US" dirty="0"/>
          </a:p>
        </p:txBody>
      </p:sp>
      <p:pic>
        <p:nvPicPr>
          <p:cNvPr id="7170" name="Picture 2" descr="Effective recruitment - creative business concept Vector Image">
            <a:extLst>
              <a:ext uri="{FF2B5EF4-FFF2-40B4-BE49-F238E27FC236}">
                <a16:creationId xmlns:a16="http://schemas.microsoft.com/office/drawing/2014/main" xmlns="" id="{C584F765-BB6B-6D0E-CA4F-D70BCFCF926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02" t="9641" r="1" b="14256"/>
          <a:stretch/>
        </p:blipFill>
        <p:spPr bwMode="auto">
          <a:xfrm>
            <a:off x="771938" y="1873082"/>
            <a:ext cx="3726767" cy="22235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4" name="TextBox 13">
            <a:extLst>
              <a:ext uri="{FF2B5EF4-FFF2-40B4-BE49-F238E27FC236}">
                <a16:creationId xmlns:a16="http://schemas.microsoft.com/office/drawing/2014/main" xmlns="" id="{086DC101-6FBE-AE55-98D8-7F5664C7B1BE}"/>
              </a:ext>
            </a:extLst>
          </p:cNvPr>
          <p:cNvSpPr txBox="1"/>
          <p:nvPr/>
        </p:nvSpPr>
        <p:spPr>
          <a:xfrm>
            <a:off x="1458245" y="4197591"/>
            <a:ext cx="2393854"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(O’Connor, 2021)</a:t>
            </a:r>
            <a:endParaRPr lang="en-US" dirty="0"/>
          </a:p>
        </p:txBody>
      </p:sp>
    </p:spTree>
    <p:extLst>
      <p:ext uri="{BB962C8B-B14F-4D97-AF65-F5344CB8AC3E}">
        <p14:creationId xmlns:p14="http://schemas.microsoft.com/office/powerpoint/2010/main" val="626953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42BE533-F45F-4A7E-A60F-A959ED3BB4A9}"/>
              </a:ext>
            </a:extLst>
          </p:cNvPr>
          <p:cNvSpPr>
            <a:spLocks noGrp="1"/>
          </p:cNvSpPr>
          <p:nvPr>
            <p:ph type="title"/>
          </p:nvPr>
        </p:nvSpPr>
        <p:spPr>
          <a:xfrm>
            <a:off x="1584960" y="575948"/>
            <a:ext cx="2566182" cy="1325563"/>
          </a:xfrm>
        </p:spPr>
        <p:txBody>
          <a:bodyPr/>
          <a:lstStyle/>
          <a:p>
            <a:r>
              <a:rPr lang="en-US" sz="3600" b="1" dirty="0" err="1">
                <a:latin typeface="Times New Roman" panose="02020603050405020304" pitchFamily="18" charset="0"/>
                <a:cs typeface="Times New Roman" panose="02020603050405020304" pitchFamily="18" charset="0"/>
              </a:rPr>
              <a:t>Contd</a:t>
            </a:r>
            <a:r>
              <a:rPr lang="en-US" sz="4400" b="1" dirty="0">
                <a:latin typeface="Times New Roman" panose="02020603050405020304" pitchFamily="18" charset="0"/>
                <a:cs typeface="Times New Roman" panose="02020603050405020304" pitchFamily="18" charset="0"/>
              </a:rPr>
              <a:t>…</a:t>
            </a:r>
            <a:endParaRPr lang="en-US" dirty="0"/>
          </a:p>
        </p:txBody>
      </p:sp>
      <p:sp>
        <p:nvSpPr>
          <p:cNvPr id="6" name="TextBox 5">
            <a:extLst>
              <a:ext uri="{FF2B5EF4-FFF2-40B4-BE49-F238E27FC236}">
                <a16:creationId xmlns:a16="http://schemas.microsoft.com/office/drawing/2014/main" xmlns="" id="{A8377D27-BA09-CF51-0EA3-2F4455F25A5D}"/>
              </a:ext>
            </a:extLst>
          </p:cNvPr>
          <p:cNvSpPr txBox="1"/>
          <p:nvPr/>
        </p:nvSpPr>
        <p:spPr>
          <a:xfrm>
            <a:off x="685800" y="1409713"/>
            <a:ext cx="6098344" cy="561949"/>
          </a:xfrm>
          <a:prstGeom prst="rect">
            <a:avLst/>
          </a:prstGeom>
          <a:noFill/>
        </p:spPr>
        <p:txBody>
          <a:bodyPr wrap="square">
            <a:spAutoFit/>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Promoting cohesion</a:t>
            </a:r>
          </a:p>
        </p:txBody>
      </p:sp>
      <p:sp>
        <p:nvSpPr>
          <p:cNvPr id="8" name="TextBox 7">
            <a:extLst>
              <a:ext uri="{FF2B5EF4-FFF2-40B4-BE49-F238E27FC236}">
                <a16:creationId xmlns:a16="http://schemas.microsoft.com/office/drawing/2014/main" xmlns="" id="{1FE5A226-30AE-7679-84BB-30062538AB76}"/>
              </a:ext>
            </a:extLst>
          </p:cNvPr>
          <p:cNvSpPr txBox="1"/>
          <p:nvPr/>
        </p:nvSpPr>
        <p:spPr>
          <a:xfrm>
            <a:off x="897402" y="2313630"/>
            <a:ext cx="7528560" cy="1115370"/>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bonding that will be made from the social activities will help the employees of the AO World to develop the sense of belongingness. </a:t>
            </a:r>
            <a:endParaRPr lang="en-US" dirty="0"/>
          </a:p>
        </p:txBody>
      </p:sp>
      <p:sp>
        <p:nvSpPr>
          <p:cNvPr id="10" name="TextBox 9">
            <a:extLst>
              <a:ext uri="{FF2B5EF4-FFF2-40B4-BE49-F238E27FC236}">
                <a16:creationId xmlns:a16="http://schemas.microsoft.com/office/drawing/2014/main" xmlns="" id="{13C461D1-A12F-82A3-9A51-3CF6553369C1}"/>
              </a:ext>
            </a:extLst>
          </p:cNvPr>
          <p:cNvSpPr txBox="1"/>
          <p:nvPr/>
        </p:nvSpPr>
        <p:spPr>
          <a:xfrm>
            <a:off x="897402" y="4506512"/>
            <a:ext cx="7528560" cy="1675267"/>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In this organisation, who are working outside the cohesion will help them make a strong bonding. Strong cohesion will also bring the best version of an employee </a:t>
            </a:r>
            <a:endParaRPr lang="en-US" dirty="0"/>
          </a:p>
        </p:txBody>
      </p:sp>
      <p:pic>
        <p:nvPicPr>
          <p:cNvPr id="8194" name="Picture 2" descr="Social cohesion hands people different Royalty Free Vector">
            <a:extLst>
              <a:ext uri="{FF2B5EF4-FFF2-40B4-BE49-F238E27FC236}">
                <a16:creationId xmlns:a16="http://schemas.microsoft.com/office/drawing/2014/main" xmlns="" id="{6747AD89-FBC8-C82F-4F33-FCD1DC886AD7}"/>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585" r="1" b="14051"/>
          <a:stretch/>
        </p:blipFill>
        <p:spPr bwMode="auto">
          <a:xfrm>
            <a:off x="8637563" y="2696820"/>
            <a:ext cx="2868637" cy="2647325"/>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xmlns="" id="{A41C0CC4-0517-C4D5-5870-4AF056AE67BB}"/>
              </a:ext>
            </a:extLst>
          </p:cNvPr>
          <p:cNvSpPr txBox="1"/>
          <p:nvPr/>
        </p:nvSpPr>
        <p:spPr>
          <a:xfrm>
            <a:off x="9548446" y="5812447"/>
            <a:ext cx="2366890"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(O’Connor, 2021)</a:t>
            </a:r>
            <a:endParaRPr lang="en-US" dirty="0"/>
          </a:p>
        </p:txBody>
      </p:sp>
    </p:spTree>
    <p:extLst>
      <p:ext uri="{BB962C8B-B14F-4D97-AF65-F5344CB8AC3E}">
        <p14:creationId xmlns:p14="http://schemas.microsoft.com/office/powerpoint/2010/main" val="4275319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632546-18E8-FA00-F896-82D3FEEBADEE}"/>
              </a:ext>
            </a:extLst>
          </p:cNvPr>
          <p:cNvSpPr>
            <a:spLocks noGrp="1"/>
          </p:cNvSpPr>
          <p:nvPr>
            <p:ph type="title"/>
          </p:nvPr>
        </p:nvSpPr>
        <p:spPr>
          <a:xfrm>
            <a:off x="1522533" y="483004"/>
            <a:ext cx="2580249" cy="1325563"/>
          </a:xfrm>
        </p:spPr>
        <p:txBody>
          <a:bodyPr/>
          <a:lstStyle/>
          <a:p>
            <a:r>
              <a:rPr lang="en-US" sz="4400" b="1" dirty="0" err="1">
                <a:latin typeface="Times New Roman" panose="02020603050405020304" pitchFamily="18" charset="0"/>
                <a:cs typeface="Times New Roman" panose="02020603050405020304" pitchFamily="18" charset="0"/>
              </a:rPr>
              <a:t>Contd</a:t>
            </a:r>
            <a:r>
              <a:rPr lang="en-US" sz="5400" b="1" dirty="0">
                <a:latin typeface="Times New Roman" panose="02020603050405020304" pitchFamily="18" charset="0"/>
                <a:cs typeface="Times New Roman" panose="02020603050405020304" pitchFamily="18" charset="0"/>
              </a:rPr>
              <a:t>…</a:t>
            </a:r>
            <a:endParaRPr lang="en-US" dirty="0"/>
          </a:p>
        </p:txBody>
      </p:sp>
      <p:sp>
        <p:nvSpPr>
          <p:cNvPr id="5" name="TextBox 4">
            <a:extLst>
              <a:ext uri="{FF2B5EF4-FFF2-40B4-BE49-F238E27FC236}">
                <a16:creationId xmlns:a16="http://schemas.microsoft.com/office/drawing/2014/main" xmlns="" id="{1AED0A3F-BF69-3541-C52B-E803E6B1FA06}"/>
              </a:ext>
            </a:extLst>
          </p:cNvPr>
          <p:cNvSpPr txBox="1"/>
          <p:nvPr/>
        </p:nvSpPr>
        <p:spPr>
          <a:xfrm>
            <a:off x="6949439" y="1407173"/>
            <a:ext cx="6098344" cy="561949"/>
          </a:xfrm>
          <a:prstGeom prst="rect">
            <a:avLst/>
          </a:prstGeom>
          <a:noFill/>
        </p:spPr>
        <p:txBody>
          <a:bodyPr wrap="square">
            <a:spAutoFit/>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Acknowledging the holidays of all different cultures</a:t>
            </a:r>
          </a:p>
        </p:txBody>
      </p:sp>
      <p:sp>
        <p:nvSpPr>
          <p:cNvPr id="7" name="TextBox 6">
            <a:extLst>
              <a:ext uri="{FF2B5EF4-FFF2-40B4-BE49-F238E27FC236}">
                <a16:creationId xmlns:a16="http://schemas.microsoft.com/office/drawing/2014/main" xmlns="" id="{167678FE-B217-7235-0C9D-5642B14021A4}"/>
              </a:ext>
            </a:extLst>
          </p:cNvPr>
          <p:cNvSpPr txBox="1"/>
          <p:nvPr/>
        </p:nvSpPr>
        <p:spPr>
          <a:xfrm>
            <a:off x="2184597" y="5362248"/>
            <a:ext cx="6098344" cy="561949"/>
          </a:xfrm>
          <a:prstGeom prst="rect">
            <a:avLst/>
          </a:prstGeom>
          <a:noFill/>
        </p:spPr>
        <p:txBody>
          <a:bodyPr wrap="square">
            <a:spAutoFit/>
          </a:bodyPr>
          <a:lstStyle/>
          <a:p>
            <a:pPr marL="0" marR="0" algn="just">
              <a:lnSpc>
                <a:spcPct val="200000"/>
              </a:lnSpc>
              <a:spcBef>
                <a:spcPts val="200"/>
              </a:spcBef>
              <a:spcAft>
                <a:spcPts val="800"/>
              </a:spcAft>
            </a:pPr>
            <a:r>
              <a:rPr lang="en-US" sz="1800" b="1" i="1" u="sng" dirty="0">
                <a:solidFill>
                  <a:srgbClr val="000000"/>
                </a:solidFill>
                <a:effectLst/>
                <a:latin typeface="Times New Roman" panose="02020603050405020304" pitchFamily="18" charset="0"/>
                <a:cs typeface="Times New Roman" panose="02020603050405020304" pitchFamily="18" charset="0"/>
              </a:rPr>
              <a:t>Promoting diversity in supply chain</a:t>
            </a:r>
          </a:p>
        </p:txBody>
      </p:sp>
      <p:sp>
        <p:nvSpPr>
          <p:cNvPr id="9" name="TextBox 8">
            <a:extLst>
              <a:ext uri="{FF2B5EF4-FFF2-40B4-BE49-F238E27FC236}">
                <a16:creationId xmlns:a16="http://schemas.microsoft.com/office/drawing/2014/main" xmlns="" id="{4D37C3E2-2FEC-8C1E-9C55-983E33E05C78}"/>
              </a:ext>
            </a:extLst>
          </p:cNvPr>
          <p:cNvSpPr txBox="1"/>
          <p:nvPr/>
        </p:nvSpPr>
        <p:spPr>
          <a:xfrm>
            <a:off x="1917601" y="5952702"/>
            <a:ext cx="10063676" cy="561949"/>
          </a:xfrm>
          <a:prstGeom prst="rect">
            <a:avLst/>
          </a:prstGeom>
          <a:noFill/>
        </p:spPr>
        <p:txBody>
          <a:bodyPr wrap="square">
            <a:spAutoFit/>
          </a:bodyPr>
          <a:lstStyle/>
          <a:p>
            <a:pPr marL="285750" marR="0" indent="-285750" algn="just">
              <a:lnSpc>
                <a:spcPct val="200000"/>
              </a:lnSpc>
              <a:spcBef>
                <a:spcPts val="0"/>
              </a:spcBef>
              <a:spcAft>
                <a:spcPts val="800"/>
              </a:spcAft>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AO World must include the diversity policy as their corporate social responsibility (O’Connor, 2021).</a:t>
            </a:r>
          </a:p>
        </p:txBody>
      </p:sp>
      <p:sp>
        <p:nvSpPr>
          <p:cNvPr id="11" name="TextBox 10">
            <a:extLst>
              <a:ext uri="{FF2B5EF4-FFF2-40B4-BE49-F238E27FC236}">
                <a16:creationId xmlns:a16="http://schemas.microsoft.com/office/drawing/2014/main" xmlns="" id="{82C5263A-1C72-04FD-4B4F-06EF6CDC3E7E}"/>
              </a:ext>
            </a:extLst>
          </p:cNvPr>
          <p:cNvSpPr txBox="1"/>
          <p:nvPr/>
        </p:nvSpPr>
        <p:spPr>
          <a:xfrm>
            <a:off x="5013961" y="2066251"/>
            <a:ext cx="7474046" cy="1121269"/>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awareness of the diversity can be built by acknowledging the religious as well as the cultural holidays. </a:t>
            </a:r>
            <a:endParaRPr lang="en-US" dirty="0"/>
          </a:p>
        </p:txBody>
      </p:sp>
      <p:sp>
        <p:nvSpPr>
          <p:cNvPr id="13" name="TextBox 12">
            <a:extLst>
              <a:ext uri="{FF2B5EF4-FFF2-40B4-BE49-F238E27FC236}">
                <a16:creationId xmlns:a16="http://schemas.microsoft.com/office/drawing/2014/main" xmlns="" id="{2529B015-1F53-9790-6B96-D740BFC55102}"/>
              </a:ext>
            </a:extLst>
          </p:cNvPr>
          <p:cNvSpPr txBox="1"/>
          <p:nvPr/>
        </p:nvSpPr>
        <p:spPr>
          <a:xfrm>
            <a:off x="5013960" y="3297253"/>
            <a:ext cx="7312854" cy="1121269"/>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This will help this organisation to get the employees to get knowledge of the other cultures </a:t>
            </a:r>
            <a:endParaRPr lang="en-US" dirty="0"/>
          </a:p>
        </p:txBody>
      </p:sp>
      <p:pic>
        <p:nvPicPr>
          <p:cNvPr id="9218" name="Picture 2" descr="Promoting Diversity | Best Lawyers">
            <a:extLst>
              <a:ext uri="{FF2B5EF4-FFF2-40B4-BE49-F238E27FC236}">
                <a16:creationId xmlns:a16="http://schemas.microsoft.com/office/drawing/2014/main" xmlns="" id="{B1B4D46E-0CC0-371A-048D-B5ED8EA071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2008014"/>
            <a:ext cx="3693688" cy="22857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xmlns="" id="{FB0FFFA7-BB72-D310-B630-95E75CCBD541}"/>
              </a:ext>
            </a:extLst>
          </p:cNvPr>
          <p:cNvSpPr txBox="1"/>
          <p:nvPr/>
        </p:nvSpPr>
        <p:spPr>
          <a:xfrm>
            <a:off x="1917601" y="4493210"/>
            <a:ext cx="1790115"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a:t>
            </a:r>
            <a:r>
              <a:rPr lang="en-US" sz="1800" dirty="0" err="1">
                <a:solidFill>
                  <a:srgbClr val="000000"/>
                </a:solidFill>
                <a:effectLst/>
                <a:latin typeface="Times New Roman" panose="02020603050405020304" pitchFamily="18" charset="0"/>
                <a:ea typeface="Calibri" panose="020F0502020204030204" pitchFamily="34" charset="0"/>
              </a:rPr>
              <a:t>Brouard</a:t>
            </a:r>
            <a:r>
              <a:rPr lang="en-US" sz="1800" dirty="0">
                <a:solidFill>
                  <a:srgbClr val="000000"/>
                </a:solidFill>
                <a:effectLst/>
                <a:latin typeface="Times New Roman" panose="02020603050405020304" pitchFamily="18" charset="0"/>
                <a:ea typeface="Calibri" panose="020F0502020204030204" pitchFamily="34" charset="0"/>
              </a:rPr>
              <a:t>, 2019)</a:t>
            </a:r>
            <a:endParaRPr lang="en-US" dirty="0"/>
          </a:p>
        </p:txBody>
      </p:sp>
    </p:spTree>
    <p:extLst>
      <p:ext uri="{BB962C8B-B14F-4D97-AF65-F5344CB8AC3E}">
        <p14:creationId xmlns:p14="http://schemas.microsoft.com/office/powerpoint/2010/main" val="222951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B921511-24A3-8490-B0F4-AEF003D6355B}"/>
              </a:ext>
            </a:extLst>
          </p:cNvPr>
          <p:cNvSpPr>
            <a:spLocks noGrp="1"/>
          </p:cNvSpPr>
          <p:nvPr>
            <p:ph type="title"/>
          </p:nvPr>
        </p:nvSpPr>
        <p:spPr>
          <a:xfrm>
            <a:off x="1688961" y="679823"/>
            <a:ext cx="2946009" cy="1325563"/>
          </a:xfrm>
        </p:spPr>
        <p:txBody>
          <a:bodyPr>
            <a:normAutofit/>
          </a:bodyPr>
          <a:lstStyle/>
          <a:p>
            <a:r>
              <a:rPr lang="en-US"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 </a:t>
            </a:r>
            <a:br>
              <a:rPr lang="en-US"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US" sz="2800" dirty="0"/>
          </a:p>
        </p:txBody>
      </p:sp>
      <p:sp>
        <p:nvSpPr>
          <p:cNvPr id="5" name="TextBox 4">
            <a:extLst>
              <a:ext uri="{FF2B5EF4-FFF2-40B4-BE49-F238E27FC236}">
                <a16:creationId xmlns:a16="http://schemas.microsoft.com/office/drawing/2014/main" xmlns="" id="{AB94DC02-6ABB-CB3F-BCB4-7B0501BC75EC}"/>
              </a:ext>
            </a:extLst>
          </p:cNvPr>
          <p:cNvSpPr txBox="1"/>
          <p:nvPr/>
        </p:nvSpPr>
        <p:spPr>
          <a:xfrm>
            <a:off x="556847" y="1648485"/>
            <a:ext cx="10067610" cy="561372"/>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This presentation has discussed the importance of diversity and inclusiveness in the workplace.</a:t>
            </a:r>
            <a:endParaRPr lang="en-US" dirty="0"/>
          </a:p>
        </p:txBody>
      </p:sp>
      <p:sp>
        <p:nvSpPr>
          <p:cNvPr id="7" name="TextBox 6">
            <a:extLst>
              <a:ext uri="{FF2B5EF4-FFF2-40B4-BE49-F238E27FC236}">
                <a16:creationId xmlns:a16="http://schemas.microsoft.com/office/drawing/2014/main" xmlns="" id="{59D1AC5B-B307-C408-84AF-DA8BEFAC0162}"/>
              </a:ext>
            </a:extLst>
          </p:cNvPr>
          <p:cNvSpPr txBox="1"/>
          <p:nvPr/>
        </p:nvSpPr>
        <p:spPr>
          <a:xfrm>
            <a:off x="556847" y="3299266"/>
            <a:ext cx="7429812" cy="561372"/>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A case study of AO World has been discussed in this presentation. </a:t>
            </a:r>
            <a:endParaRPr lang="en-US" dirty="0"/>
          </a:p>
        </p:txBody>
      </p:sp>
      <p:sp>
        <p:nvSpPr>
          <p:cNvPr id="9" name="TextBox 8">
            <a:extLst>
              <a:ext uri="{FF2B5EF4-FFF2-40B4-BE49-F238E27FC236}">
                <a16:creationId xmlns:a16="http://schemas.microsoft.com/office/drawing/2014/main" xmlns="" id="{9447E106-B65B-B8DB-768A-67793AA739DD}"/>
              </a:ext>
            </a:extLst>
          </p:cNvPr>
          <p:cNvSpPr txBox="1"/>
          <p:nvPr/>
        </p:nvSpPr>
        <p:spPr>
          <a:xfrm>
            <a:off x="556846" y="5262242"/>
            <a:ext cx="11243267" cy="561372"/>
          </a:xfrm>
          <a:prstGeom prst="rect">
            <a:avLst/>
          </a:prstGeom>
          <a:noFill/>
        </p:spPr>
        <p:txBody>
          <a:bodyPr wrap="square">
            <a:spAutoFit/>
          </a:bodyPr>
          <a:lstStyle/>
          <a:p>
            <a:pPr marL="285750" indent="-285750">
              <a:lnSpc>
                <a:spcPct val="200000"/>
              </a:lnSpc>
              <a:buFont typeface="Wingdings" panose="05000000000000000000" pitchFamily="2" charset="2"/>
              <a:buChar char="§"/>
            </a:pPr>
            <a:r>
              <a:rPr lang="en-US" sz="1800" dirty="0">
                <a:solidFill>
                  <a:srgbClr val="000000"/>
                </a:solidFill>
                <a:effectLst/>
                <a:latin typeface="Times New Roman" panose="02020603050405020304" pitchFamily="18" charset="0"/>
                <a:ea typeface="Calibri" panose="020F0502020204030204" pitchFamily="34" charset="0"/>
              </a:rPr>
              <a:t>The role of the human resources regarding diversity and inclusion has been discussed in this presentation</a:t>
            </a:r>
            <a:endParaRPr lang="en-US" dirty="0"/>
          </a:p>
        </p:txBody>
      </p:sp>
      <p:pic>
        <p:nvPicPr>
          <p:cNvPr id="10242" name="Picture 2" descr="Managing a Diverse and Inclusive Mobile Workforce | Mercer">
            <a:extLst>
              <a:ext uri="{FF2B5EF4-FFF2-40B4-BE49-F238E27FC236}">
                <a16:creationId xmlns:a16="http://schemas.microsoft.com/office/drawing/2014/main" xmlns="" id="{61C18D06-8368-8F4D-CDBC-710A95552FA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86659" y="2515737"/>
            <a:ext cx="3005141" cy="229483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xmlns="" id="{CD85E7F6-650B-886E-12FD-13021A847F09}"/>
              </a:ext>
            </a:extLst>
          </p:cNvPr>
          <p:cNvSpPr txBox="1"/>
          <p:nvPr/>
        </p:nvSpPr>
        <p:spPr>
          <a:xfrm>
            <a:off x="8710287" y="4892910"/>
            <a:ext cx="1790115" cy="369332"/>
          </a:xfrm>
          <a:prstGeom prst="rect">
            <a:avLst/>
          </a:prstGeom>
          <a:noFill/>
        </p:spPr>
        <p:txBody>
          <a:bodyPr wrap="square">
            <a:spAutoFit/>
          </a:bodyPr>
          <a:lstStyle/>
          <a:p>
            <a:r>
              <a:rPr lang="en-US" sz="1800" dirty="0">
                <a:solidFill>
                  <a:srgbClr val="000000"/>
                </a:solidFill>
                <a:effectLst/>
                <a:latin typeface="Times New Roman" panose="02020603050405020304" pitchFamily="18" charset="0"/>
                <a:ea typeface="Calibri" panose="020F0502020204030204" pitchFamily="34" charset="0"/>
              </a:rPr>
              <a:t>(</a:t>
            </a:r>
            <a:r>
              <a:rPr lang="en-US" sz="1800" dirty="0" err="1">
                <a:solidFill>
                  <a:srgbClr val="000000"/>
                </a:solidFill>
                <a:effectLst/>
                <a:latin typeface="Times New Roman" panose="02020603050405020304" pitchFamily="18" charset="0"/>
                <a:ea typeface="Calibri" panose="020F0502020204030204" pitchFamily="34" charset="0"/>
              </a:rPr>
              <a:t>Brouard</a:t>
            </a:r>
            <a:r>
              <a:rPr lang="en-US" sz="1800" dirty="0">
                <a:solidFill>
                  <a:srgbClr val="000000"/>
                </a:solidFill>
                <a:effectLst/>
                <a:latin typeface="Times New Roman" panose="02020603050405020304" pitchFamily="18" charset="0"/>
                <a:ea typeface="Calibri" panose="020F0502020204030204" pitchFamily="34" charset="0"/>
              </a:rPr>
              <a:t>, 2019)</a:t>
            </a:r>
            <a:endParaRPr lang="en-US" dirty="0"/>
          </a:p>
        </p:txBody>
      </p:sp>
    </p:spTree>
    <p:extLst>
      <p:ext uri="{BB962C8B-B14F-4D97-AF65-F5344CB8AC3E}">
        <p14:creationId xmlns:p14="http://schemas.microsoft.com/office/powerpoint/2010/main" val="30823766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CD4E9B-62FF-066F-F63B-332B077453C5}"/>
              </a:ext>
            </a:extLst>
          </p:cNvPr>
          <p:cNvSpPr>
            <a:spLocks noGrp="1"/>
          </p:cNvSpPr>
          <p:nvPr>
            <p:ph type="title"/>
          </p:nvPr>
        </p:nvSpPr>
        <p:spPr>
          <a:xfrm>
            <a:off x="1640156" y="624110"/>
            <a:ext cx="8911687" cy="1280890"/>
          </a:xfrm>
        </p:spPr>
        <p:txBody>
          <a:bodyPr>
            <a:normAutofit/>
          </a:bodyPr>
          <a:lstStyle/>
          <a:p>
            <a:r>
              <a:rPr lang="en-US" sz="32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xmlns="" id="{10B20A9D-00D9-C205-A7BC-D80C4DB97D10}"/>
              </a:ext>
            </a:extLst>
          </p:cNvPr>
          <p:cNvSpPr>
            <a:spLocks noGrp="1"/>
          </p:cNvSpPr>
          <p:nvPr>
            <p:ph idx="1"/>
          </p:nvPr>
        </p:nvSpPr>
        <p:spPr>
          <a:xfrm>
            <a:off x="1499382" y="1435561"/>
            <a:ext cx="10692618" cy="4798329"/>
          </a:xfrm>
        </p:spPr>
        <p:txBody>
          <a:bodyPr>
            <a:normAutofit fontScale="62500" lnSpcReduction="20000"/>
          </a:bodyPr>
          <a:lstStyle/>
          <a:p>
            <a:pPr marL="0" marR="0" algn="just">
              <a:lnSpc>
                <a:spcPct val="20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acas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About us.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https://www.acas.org.uk/about-us</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ao</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-world, (2022).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About AO.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https://www.ao-world.com/about-ao/</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Brouard</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(2019).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Managing diversity in the workplace.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https://www.myhrtoolkit.com/blog/managing-diversity-workplace</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Bush, M., (2021).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Why Is Diversity &amp; Inclusion in the Workplace Important?.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sz="1800"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https://www.greatplacetowork.com/resources/blog/why-is-diversity-inclusion-in-the-workplace-important</a:t>
            </a:r>
            <a:endPar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8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Elands, B.H.M., Peters, K.B.M. and De Vries, S., (2018). Promoting social cohesion and social capital increasing wellbeing. In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Oxford Textbook of Nature and Public Health: The role of nature in improving the health of a population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116-121). Oxford University Press.</a:t>
            </a:r>
          </a:p>
          <a:p>
            <a:pPr marL="0" marR="0" algn="just">
              <a:lnSpc>
                <a:spcPct val="200000"/>
              </a:lnSpc>
              <a:spcBef>
                <a:spcPts val="0"/>
              </a:spcBef>
              <a:spcAft>
                <a:spcPts val="8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Herbell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Zauszniewski</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J.A., (2018). Facebook or Twitter?: Effective recruitment strategies for family caregivers.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Applied Nursing Research</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8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41</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pp.1-4.</a:t>
            </a:r>
          </a:p>
          <a:p>
            <a:pPr marL="0" indent="0">
              <a:buNone/>
            </a:pPr>
            <a:endParaRPr lang="en-US" dirty="0"/>
          </a:p>
        </p:txBody>
      </p:sp>
    </p:spTree>
    <p:extLst>
      <p:ext uri="{BB962C8B-B14F-4D97-AF65-F5344CB8AC3E}">
        <p14:creationId xmlns:p14="http://schemas.microsoft.com/office/powerpoint/2010/main" val="14552389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184</TotalTime>
  <Words>1091</Words>
  <Application>Microsoft Office PowerPoint</Application>
  <PresentationFormat>Custom</PresentationFormat>
  <Paragraphs>103</Paragraphs>
  <Slides>13</Slides>
  <Notes>10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Wisp</vt:lpstr>
      <vt:lpstr>PowerPoint Presentation</vt:lpstr>
      <vt:lpstr>Table of Contents</vt:lpstr>
      <vt:lpstr>Introduction  </vt:lpstr>
      <vt:lpstr>Case study of AO World  </vt:lpstr>
      <vt:lpstr>Contd…</vt:lpstr>
      <vt:lpstr>Role of Human Resources </vt:lpstr>
      <vt:lpstr>Contd…</vt:lpstr>
      <vt:lpstr>Contd…</vt:lpstr>
      <vt:lpstr>Contd…</vt:lpstr>
      <vt:lpstr>Contd…</vt:lpstr>
      <vt:lpstr>Contd…</vt:lpstr>
      <vt:lpstr>Conclusion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user</dc:creator>
  <cp:lastModifiedBy>Admin</cp:lastModifiedBy>
  <cp:revision>12</cp:revision>
  <dcterms:created xsi:type="dcterms:W3CDTF">2022-07-28T07:59:53Z</dcterms:created>
  <dcterms:modified xsi:type="dcterms:W3CDTF">2022-08-19T13:58:03Z</dcterms:modified>
</cp:coreProperties>
</file>