
<file path=[Content_Types].xml><?xml version="1.0" encoding="utf-8"?>
<Types xmlns="http://schemas.openxmlformats.org/package/2006/content-types">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71" r:id="rId10"/>
    <p:sldId id="262" r:id="rId11"/>
    <p:sldId id="263" r:id="rId12"/>
    <p:sldId id="264" r:id="rId13"/>
    <p:sldId id="270" r:id="rId14"/>
    <p:sldId id="265" r:id="rId15"/>
    <p:sldId id="266" r:id="rId16"/>
    <p:sldId id="268" r:id="rId17"/>
    <p:sldId id="26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onela Lazar (1905285)" initials="IL(" lastIdx="2" clrIdx="0">
    <p:extLst>
      <p:ext uri="{19B8F6BF-5375-455C-9EA6-DF929625EA0E}">
        <p15:presenceInfo xmlns:p15="http://schemas.microsoft.com/office/powerpoint/2012/main" userId="Ionela Lazar (1905285)"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6398BE-CA0F-43D5-84F3-BF79A8FFAA1B}" v="1" dt="2020-11-08T09:36:30.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4" autoAdjust="0"/>
    <p:restoredTop sz="94660"/>
  </p:normalViewPr>
  <p:slideViewPr>
    <p:cSldViewPr snapToGrid="0">
      <p:cViewPr varScale="1">
        <p:scale>
          <a:sx n="68" d="100"/>
          <a:sy n="68" d="100"/>
        </p:scale>
        <p:origin x="738" y="66"/>
      </p:cViewPr>
      <p:guideLst/>
    </p:cSldViewPr>
  </p:slideViewPr>
  <p:notesTextViewPr>
    <p:cViewPr>
      <p:scale>
        <a:sx n="1" d="1"/>
        <a:sy n="1" d="1"/>
      </p:scale>
      <p:origin x="0" y="0"/>
    </p:cViewPr>
  </p:notesTextViewPr>
  <p:sorterViewPr>
    <p:cViewPr>
      <p:scale>
        <a:sx n="100" d="100"/>
        <a:sy n="100" d="100"/>
      </p:scale>
      <p:origin x="0" y="-401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1-02T11:31:14.854" idx="2">
    <p:pos x="10" y="10"/>
    <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16E47C9-AB6D-4555-933C-3C34CFB6938F}"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85FE921-C7A7-4BE3-A3EA-96BD6CFBCB7B}">
      <dgm:prSet/>
      <dgm:spPr/>
      <dgm:t>
        <a:bodyPr/>
        <a:lstStyle/>
        <a:p>
          <a:r>
            <a:rPr lang="en-GB" dirty="0"/>
            <a:t>Training interventions can be formal or informal, example classroom teaching (First Aid) or work-based learning (Moving and Handling).</a:t>
          </a:r>
          <a:endParaRPr lang="en-US" dirty="0"/>
        </a:p>
      </dgm:t>
    </dgm:pt>
    <dgm:pt modelId="{831BBFCF-7225-4A1B-BAF5-F98F2D232D56}" type="parTrans" cxnId="{5CEC2960-730C-4034-A520-A6899D4D8C5C}">
      <dgm:prSet/>
      <dgm:spPr/>
      <dgm:t>
        <a:bodyPr/>
        <a:lstStyle/>
        <a:p>
          <a:endParaRPr lang="en-US"/>
        </a:p>
      </dgm:t>
    </dgm:pt>
    <dgm:pt modelId="{B27CE7D0-CBD3-4405-9C9A-156738AA563E}" type="sibTrans" cxnId="{5CEC2960-730C-4034-A520-A6899D4D8C5C}">
      <dgm:prSet/>
      <dgm:spPr/>
      <dgm:t>
        <a:bodyPr/>
        <a:lstStyle/>
        <a:p>
          <a:endParaRPr lang="en-US"/>
        </a:p>
      </dgm:t>
    </dgm:pt>
    <dgm:pt modelId="{A315DC14-8570-461A-BA6E-875BB0D05CA8}">
      <dgm:prSet/>
      <dgm:spPr/>
      <dgm:t>
        <a:bodyPr/>
        <a:lstStyle/>
        <a:p>
          <a:r>
            <a:rPr lang="en-GB" dirty="0"/>
            <a:t>On the job training is where the employees are learning their job by doing the job. Where a new or a less experienced employee is given instructions by a mentor, job shadowing (businessjargons.com,2020).</a:t>
          </a:r>
          <a:endParaRPr lang="en-US" dirty="0"/>
        </a:p>
      </dgm:t>
    </dgm:pt>
    <dgm:pt modelId="{43EC5B1B-EDB4-4595-9FB2-FF4C3FF3BAFB}" type="parTrans" cxnId="{DB05C5AF-9A08-42CD-8E73-130F059C5DB9}">
      <dgm:prSet/>
      <dgm:spPr/>
      <dgm:t>
        <a:bodyPr/>
        <a:lstStyle/>
        <a:p>
          <a:endParaRPr lang="en-US"/>
        </a:p>
      </dgm:t>
    </dgm:pt>
    <dgm:pt modelId="{B778B0E4-FFA3-4F65-B741-2A73D5CE1EC4}" type="sibTrans" cxnId="{DB05C5AF-9A08-42CD-8E73-130F059C5DB9}">
      <dgm:prSet/>
      <dgm:spPr/>
      <dgm:t>
        <a:bodyPr/>
        <a:lstStyle/>
        <a:p>
          <a:endParaRPr lang="en-US"/>
        </a:p>
      </dgm:t>
    </dgm:pt>
    <dgm:pt modelId="{3F62A585-2813-4273-9124-10E86D85DABF}">
      <dgm:prSet/>
      <dgm:spPr/>
      <dgm:t>
        <a:bodyPr/>
        <a:lstStyle/>
        <a:p>
          <a:r>
            <a:rPr lang="en-GB" dirty="0"/>
            <a:t>Off the job is the training method where the employee learn their job away of the work floor, it can be classroom courses, computer-based trainings or degrees (businessjargons.com,2020).</a:t>
          </a:r>
          <a:endParaRPr lang="en-US" dirty="0"/>
        </a:p>
      </dgm:t>
    </dgm:pt>
    <dgm:pt modelId="{AD462BA7-151D-49D2-B57A-C8B7032BB643}" type="parTrans" cxnId="{791EB6C7-7679-455C-955D-7DCA5D30DD3B}">
      <dgm:prSet/>
      <dgm:spPr/>
      <dgm:t>
        <a:bodyPr/>
        <a:lstStyle/>
        <a:p>
          <a:endParaRPr lang="en-US"/>
        </a:p>
      </dgm:t>
    </dgm:pt>
    <dgm:pt modelId="{57362159-022D-42BB-AECE-593A2898498B}" type="sibTrans" cxnId="{791EB6C7-7679-455C-955D-7DCA5D30DD3B}">
      <dgm:prSet/>
      <dgm:spPr/>
      <dgm:t>
        <a:bodyPr/>
        <a:lstStyle/>
        <a:p>
          <a:endParaRPr lang="en-US"/>
        </a:p>
      </dgm:t>
    </dgm:pt>
    <dgm:pt modelId="{1CC89551-5695-4187-AEB9-DB20ECD23CFC}" type="pres">
      <dgm:prSet presAssocID="{716E47C9-AB6D-4555-933C-3C34CFB6938F}" presName="outerComposite" presStyleCnt="0">
        <dgm:presLayoutVars>
          <dgm:chMax val="5"/>
          <dgm:dir/>
          <dgm:resizeHandles val="exact"/>
        </dgm:presLayoutVars>
      </dgm:prSet>
      <dgm:spPr/>
    </dgm:pt>
    <dgm:pt modelId="{AEDC624D-AC26-4835-82F7-30E963D1CB19}" type="pres">
      <dgm:prSet presAssocID="{716E47C9-AB6D-4555-933C-3C34CFB6938F}" presName="dummyMaxCanvas" presStyleCnt="0">
        <dgm:presLayoutVars/>
      </dgm:prSet>
      <dgm:spPr/>
    </dgm:pt>
    <dgm:pt modelId="{0933D024-41A1-460D-9511-2F8A2748249D}" type="pres">
      <dgm:prSet presAssocID="{716E47C9-AB6D-4555-933C-3C34CFB6938F}" presName="ThreeNodes_1" presStyleLbl="node1" presStyleIdx="0" presStyleCnt="3">
        <dgm:presLayoutVars>
          <dgm:bulletEnabled val="1"/>
        </dgm:presLayoutVars>
      </dgm:prSet>
      <dgm:spPr/>
    </dgm:pt>
    <dgm:pt modelId="{05577456-8F99-4112-8EB4-5C0367E99084}" type="pres">
      <dgm:prSet presAssocID="{716E47C9-AB6D-4555-933C-3C34CFB6938F}" presName="ThreeNodes_2" presStyleLbl="node1" presStyleIdx="1" presStyleCnt="3">
        <dgm:presLayoutVars>
          <dgm:bulletEnabled val="1"/>
        </dgm:presLayoutVars>
      </dgm:prSet>
      <dgm:spPr/>
    </dgm:pt>
    <dgm:pt modelId="{E00E81A0-1DDF-4F6A-A798-F91888C6FE5F}" type="pres">
      <dgm:prSet presAssocID="{716E47C9-AB6D-4555-933C-3C34CFB6938F}" presName="ThreeNodes_3" presStyleLbl="node1" presStyleIdx="2" presStyleCnt="3">
        <dgm:presLayoutVars>
          <dgm:bulletEnabled val="1"/>
        </dgm:presLayoutVars>
      </dgm:prSet>
      <dgm:spPr/>
    </dgm:pt>
    <dgm:pt modelId="{81A7B33B-13F7-4207-BC74-A5E077B7C590}" type="pres">
      <dgm:prSet presAssocID="{716E47C9-AB6D-4555-933C-3C34CFB6938F}" presName="ThreeConn_1-2" presStyleLbl="fgAccFollowNode1" presStyleIdx="0" presStyleCnt="2">
        <dgm:presLayoutVars>
          <dgm:bulletEnabled val="1"/>
        </dgm:presLayoutVars>
      </dgm:prSet>
      <dgm:spPr/>
    </dgm:pt>
    <dgm:pt modelId="{ECFD17EC-4AB5-4ACE-9A96-03DAB193F6D8}" type="pres">
      <dgm:prSet presAssocID="{716E47C9-AB6D-4555-933C-3C34CFB6938F}" presName="ThreeConn_2-3" presStyleLbl="fgAccFollowNode1" presStyleIdx="1" presStyleCnt="2">
        <dgm:presLayoutVars>
          <dgm:bulletEnabled val="1"/>
        </dgm:presLayoutVars>
      </dgm:prSet>
      <dgm:spPr/>
    </dgm:pt>
    <dgm:pt modelId="{4984B48C-6C38-4A54-A43A-979FB8A8DCE6}" type="pres">
      <dgm:prSet presAssocID="{716E47C9-AB6D-4555-933C-3C34CFB6938F}" presName="ThreeNodes_1_text" presStyleLbl="node1" presStyleIdx="2" presStyleCnt="3">
        <dgm:presLayoutVars>
          <dgm:bulletEnabled val="1"/>
        </dgm:presLayoutVars>
      </dgm:prSet>
      <dgm:spPr/>
    </dgm:pt>
    <dgm:pt modelId="{1140928E-0465-4A91-B800-E77975ABF35F}" type="pres">
      <dgm:prSet presAssocID="{716E47C9-AB6D-4555-933C-3C34CFB6938F}" presName="ThreeNodes_2_text" presStyleLbl="node1" presStyleIdx="2" presStyleCnt="3">
        <dgm:presLayoutVars>
          <dgm:bulletEnabled val="1"/>
        </dgm:presLayoutVars>
      </dgm:prSet>
      <dgm:spPr/>
    </dgm:pt>
    <dgm:pt modelId="{3B63E00C-6DAD-4248-903A-F1A9D63F5233}" type="pres">
      <dgm:prSet presAssocID="{716E47C9-AB6D-4555-933C-3C34CFB6938F}" presName="ThreeNodes_3_text" presStyleLbl="node1" presStyleIdx="2" presStyleCnt="3">
        <dgm:presLayoutVars>
          <dgm:bulletEnabled val="1"/>
        </dgm:presLayoutVars>
      </dgm:prSet>
      <dgm:spPr/>
    </dgm:pt>
  </dgm:ptLst>
  <dgm:cxnLst>
    <dgm:cxn modelId="{06E6911B-E342-4ABE-9392-5D5568BDC2DE}" type="presOf" srcId="{A315DC14-8570-461A-BA6E-875BB0D05CA8}" destId="{05577456-8F99-4112-8EB4-5C0367E99084}" srcOrd="0" destOrd="0" presId="urn:microsoft.com/office/officeart/2005/8/layout/vProcess5"/>
    <dgm:cxn modelId="{B9A8695E-2791-46EE-B564-0A98AE6E6417}" type="presOf" srcId="{B778B0E4-FFA3-4F65-B741-2A73D5CE1EC4}" destId="{ECFD17EC-4AB5-4ACE-9A96-03DAB193F6D8}" srcOrd="0" destOrd="0" presId="urn:microsoft.com/office/officeart/2005/8/layout/vProcess5"/>
    <dgm:cxn modelId="{DC510F60-6D21-48E1-BF94-D4C6FD34C49D}" type="presOf" srcId="{716E47C9-AB6D-4555-933C-3C34CFB6938F}" destId="{1CC89551-5695-4187-AEB9-DB20ECD23CFC}" srcOrd="0" destOrd="0" presId="urn:microsoft.com/office/officeart/2005/8/layout/vProcess5"/>
    <dgm:cxn modelId="{5CEC2960-730C-4034-A520-A6899D4D8C5C}" srcId="{716E47C9-AB6D-4555-933C-3C34CFB6938F}" destId="{785FE921-C7A7-4BE3-A3EA-96BD6CFBCB7B}" srcOrd="0" destOrd="0" parTransId="{831BBFCF-7225-4A1B-BAF5-F98F2D232D56}" sibTransId="{B27CE7D0-CBD3-4405-9C9A-156738AA563E}"/>
    <dgm:cxn modelId="{67997A55-0C7F-4D40-A60D-56B94024C033}" type="presOf" srcId="{A315DC14-8570-461A-BA6E-875BB0D05CA8}" destId="{1140928E-0465-4A91-B800-E77975ABF35F}" srcOrd="1" destOrd="0" presId="urn:microsoft.com/office/officeart/2005/8/layout/vProcess5"/>
    <dgm:cxn modelId="{7FAC9C81-85E3-41E9-87D0-13153ED2C8FA}" type="presOf" srcId="{785FE921-C7A7-4BE3-A3EA-96BD6CFBCB7B}" destId="{0933D024-41A1-460D-9511-2F8A2748249D}" srcOrd="0" destOrd="0" presId="urn:microsoft.com/office/officeart/2005/8/layout/vProcess5"/>
    <dgm:cxn modelId="{B1B3749D-AB6D-4CB2-9D4F-290AA5EA234D}" type="presOf" srcId="{B27CE7D0-CBD3-4405-9C9A-156738AA563E}" destId="{81A7B33B-13F7-4207-BC74-A5E077B7C590}" srcOrd="0" destOrd="0" presId="urn:microsoft.com/office/officeart/2005/8/layout/vProcess5"/>
    <dgm:cxn modelId="{7156BBA8-8617-442A-83B8-5A02FEC15E41}" type="presOf" srcId="{3F62A585-2813-4273-9124-10E86D85DABF}" destId="{E00E81A0-1DDF-4F6A-A798-F91888C6FE5F}" srcOrd="0" destOrd="0" presId="urn:microsoft.com/office/officeart/2005/8/layout/vProcess5"/>
    <dgm:cxn modelId="{DB05C5AF-9A08-42CD-8E73-130F059C5DB9}" srcId="{716E47C9-AB6D-4555-933C-3C34CFB6938F}" destId="{A315DC14-8570-461A-BA6E-875BB0D05CA8}" srcOrd="1" destOrd="0" parTransId="{43EC5B1B-EDB4-4595-9FB2-FF4C3FF3BAFB}" sibTransId="{B778B0E4-FFA3-4F65-B741-2A73D5CE1EC4}"/>
    <dgm:cxn modelId="{5711C0B8-8430-477C-8E44-9F42FC141886}" type="presOf" srcId="{785FE921-C7A7-4BE3-A3EA-96BD6CFBCB7B}" destId="{4984B48C-6C38-4A54-A43A-979FB8A8DCE6}" srcOrd="1" destOrd="0" presId="urn:microsoft.com/office/officeart/2005/8/layout/vProcess5"/>
    <dgm:cxn modelId="{791EB6C7-7679-455C-955D-7DCA5D30DD3B}" srcId="{716E47C9-AB6D-4555-933C-3C34CFB6938F}" destId="{3F62A585-2813-4273-9124-10E86D85DABF}" srcOrd="2" destOrd="0" parTransId="{AD462BA7-151D-49D2-B57A-C8B7032BB643}" sibTransId="{57362159-022D-42BB-AECE-593A2898498B}"/>
    <dgm:cxn modelId="{F32D5DF9-79B7-474F-9037-A7C9BEB334AB}" type="presOf" srcId="{3F62A585-2813-4273-9124-10E86D85DABF}" destId="{3B63E00C-6DAD-4248-903A-F1A9D63F5233}" srcOrd="1" destOrd="0" presId="urn:microsoft.com/office/officeart/2005/8/layout/vProcess5"/>
    <dgm:cxn modelId="{3239D7F1-9654-4EC4-B8FA-434044D9931D}" type="presParOf" srcId="{1CC89551-5695-4187-AEB9-DB20ECD23CFC}" destId="{AEDC624D-AC26-4835-82F7-30E963D1CB19}" srcOrd="0" destOrd="0" presId="urn:microsoft.com/office/officeart/2005/8/layout/vProcess5"/>
    <dgm:cxn modelId="{C818B730-8A48-472F-81E6-D744D995229C}" type="presParOf" srcId="{1CC89551-5695-4187-AEB9-DB20ECD23CFC}" destId="{0933D024-41A1-460D-9511-2F8A2748249D}" srcOrd="1" destOrd="0" presId="urn:microsoft.com/office/officeart/2005/8/layout/vProcess5"/>
    <dgm:cxn modelId="{59CBD21E-7DAF-4731-B575-707A97B1BEDC}" type="presParOf" srcId="{1CC89551-5695-4187-AEB9-DB20ECD23CFC}" destId="{05577456-8F99-4112-8EB4-5C0367E99084}" srcOrd="2" destOrd="0" presId="urn:microsoft.com/office/officeart/2005/8/layout/vProcess5"/>
    <dgm:cxn modelId="{FD5BCE41-EF9B-406B-BC7F-0E05EDC24F45}" type="presParOf" srcId="{1CC89551-5695-4187-AEB9-DB20ECD23CFC}" destId="{E00E81A0-1DDF-4F6A-A798-F91888C6FE5F}" srcOrd="3" destOrd="0" presId="urn:microsoft.com/office/officeart/2005/8/layout/vProcess5"/>
    <dgm:cxn modelId="{6A17455B-F1A9-4348-8333-4E6BEAD17C69}" type="presParOf" srcId="{1CC89551-5695-4187-AEB9-DB20ECD23CFC}" destId="{81A7B33B-13F7-4207-BC74-A5E077B7C590}" srcOrd="4" destOrd="0" presId="urn:microsoft.com/office/officeart/2005/8/layout/vProcess5"/>
    <dgm:cxn modelId="{FAAF2CC5-6BF3-40EC-941A-B09A0AE8832E}" type="presParOf" srcId="{1CC89551-5695-4187-AEB9-DB20ECD23CFC}" destId="{ECFD17EC-4AB5-4ACE-9A96-03DAB193F6D8}" srcOrd="5" destOrd="0" presId="urn:microsoft.com/office/officeart/2005/8/layout/vProcess5"/>
    <dgm:cxn modelId="{A02455F7-F7DA-4DDF-BE6B-8FAF090ACB7E}" type="presParOf" srcId="{1CC89551-5695-4187-AEB9-DB20ECD23CFC}" destId="{4984B48C-6C38-4A54-A43A-979FB8A8DCE6}" srcOrd="6" destOrd="0" presId="urn:microsoft.com/office/officeart/2005/8/layout/vProcess5"/>
    <dgm:cxn modelId="{79FF7C0B-EF46-49E0-8548-DD8F8ADB8855}" type="presParOf" srcId="{1CC89551-5695-4187-AEB9-DB20ECD23CFC}" destId="{1140928E-0465-4A91-B800-E77975ABF35F}" srcOrd="7" destOrd="0" presId="urn:microsoft.com/office/officeart/2005/8/layout/vProcess5"/>
    <dgm:cxn modelId="{01436F2F-7A3E-4C46-8C06-5DF94D2B0355}" type="presParOf" srcId="{1CC89551-5695-4187-AEB9-DB20ECD23CFC}" destId="{3B63E00C-6DAD-4248-903A-F1A9D63F523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33D024-41A1-460D-9511-2F8A2748249D}">
      <dsp:nvSpPr>
        <dsp:cNvPr id="0" name=""/>
        <dsp:cNvSpPr/>
      </dsp:nvSpPr>
      <dsp:spPr>
        <a:xfrm>
          <a:off x="0" y="0"/>
          <a:ext cx="4274820" cy="1484345"/>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Training interventions can be formal or informal, example classroom teaching (First Aid) or work-based learning (Moving and Handling).</a:t>
          </a:r>
          <a:endParaRPr lang="en-US" sz="1300" kern="1200" dirty="0"/>
        </a:p>
      </dsp:txBody>
      <dsp:txXfrm>
        <a:off x="43475" y="43475"/>
        <a:ext cx="2673095" cy="1397395"/>
      </dsp:txXfrm>
    </dsp:sp>
    <dsp:sp modelId="{05577456-8F99-4112-8EB4-5C0367E99084}">
      <dsp:nvSpPr>
        <dsp:cNvPr id="0" name=""/>
        <dsp:cNvSpPr/>
      </dsp:nvSpPr>
      <dsp:spPr>
        <a:xfrm>
          <a:off x="377189" y="1731736"/>
          <a:ext cx="4274820" cy="1484345"/>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On the job training is where the employees are learning their job by doing the job. Where a new or a less experienced employee is given instructions by a mentor, job shadowing (businessjargons.com,2020).</a:t>
          </a:r>
          <a:endParaRPr lang="en-US" sz="1300" kern="1200" dirty="0"/>
        </a:p>
      </dsp:txBody>
      <dsp:txXfrm>
        <a:off x="420664" y="1775211"/>
        <a:ext cx="2845855" cy="1397395"/>
      </dsp:txXfrm>
    </dsp:sp>
    <dsp:sp modelId="{E00E81A0-1DDF-4F6A-A798-F91888C6FE5F}">
      <dsp:nvSpPr>
        <dsp:cNvPr id="0" name=""/>
        <dsp:cNvSpPr/>
      </dsp:nvSpPr>
      <dsp:spPr>
        <a:xfrm>
          <a:off x="754379" y="3463472"/>
          <a:ext cx="4274820" cy="1484345"/>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Off the job is the training method where the employee learn their job away of the work floor, it can be classroom courses, computer-based trainings or degrees (businessjargons.com,2020).</a:t>
          </a:r>
          <a:endParaRPr lang="en-US" sz="1300" kern="1200" dirty="0"/>
        </a:p>
      </dsp:txBody>
      <dsp:txXfrm>
        <a:off x="797854" y="3506947"/>
        <a:ext cx="2845855" cy="1397395"/>
      </dsp:txXfrm>
    </dsp:sp>
    <dsp:sp modelId="{81A7B33B-13F7-4207-BC74-A5E077B7C590}">
      <dsp:nvSpPr>
        <dsp:cNvPr id="0" name=""/>
        <dsp:cNvSpPr/>
      </dsp:nvSpPr>
      <dsp:spPr>
        <a:xfrm>
          <a:off x="3309995" y="1125628"/>
          <a:ext cx="964824" cy="9648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527080" y="1125628"/>
        <a:ext cx="530654" cy="726030"/>
      </dsp:txXfrm>
    </dsp:sp>
    <dsp:sp modelId="{ECFD17EC-4AB5-4ACE-9A96-03DAB193F6D8}">
      <dsp:nvSpPr>
        <dsp:cNvPr id="0" name=""/>
        <dsp:cNvSpPr/>
      </dsp:nvSpPr>
      <dsp:spPr>
        <a:xfrm>
          <a:off x="3687185" y="2847469"/>
          <a:ext cx="964824" cy="964824"/>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04270" y="2847469"/>
        <a:ext cx="530654" cy="726030"/>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0EAB8-53BD-40D9-B22B-8C3E260C98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9EE905-1BA1-4AB8-BB64-6A3B64CB99E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F9B618-22CC-430B-907A-38C234E1D3F5}"/>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9BD4B8A9-21C9-4ED6-8297-A40DB911F6E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419697-3645-486A-86C5-F4E0234BB482}"/>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50662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861C5-F458-49EE-B42A-5C3DE89B6D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97A46-7E9C-427E-AA97-66E6384A42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C43E7A-9D97-4604-A80E-837B8C3AA6DC}"/>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CAC907CF-8F85-4CF3-BDF0-1F513AC2C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020626-E386-48AA-9510-C44E2B9F762E}"/>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252932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05ED2-9090-4B83-B8AB-10408ED5F1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C0793C-0B33-4665-8C4B-B576E7E642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A3936F-6523-4707-BE36-BCBA1B1F8473}"/>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AC774D34-88CD-4019-8B55-988A63BA5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7579E8-451D-436D-9536-10DDB9E118DB}"/>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527461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27589-242B-461D-A4A4-57972314A20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EF9E32-076F-4719-AAF7-FCB15B6F4F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209482E-62EC-48BA-BC7A-3AA81BA28B7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1D84EC6-D4FE-4711-8AFC-481F6E67B0EC}"/>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6" name="Footer Placeholder 5">
            <a:extLst>
              <a:ext uri="{FF2B5EF4-FFF2-40B4-BE49-F238E27FC236}">
                <a16:creationId xmlns:a16="http://schemas.microsoft.com/office/drawing/2014/main" id="{964E3560-4F44-4A75-882E-F19F553639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66F9BA-BF96-429D-A40B-9609198FFCA8}"/>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5166304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875106-5C3D-41AA-9FA5-B2CC10A6426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B3FDF3A-9E7E-402A-9D72-8DD77AB881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6DC171-D0B1-47F2-8434-0845F8BE46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3689427-7460-49A5-9ABF-595457E3ED8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6091D3-0365-47B7-9893-2A1E495D78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27D655-6EBF-4096-9CCC-AA04166A0168}"/>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8" name="Footer Placeholder 7">
            <a:extLst>
              <a:ext uri="{FF2B5EF4-FFF2-40B4-BE49-F238E27FC236}">
                <a16:creationId xmlns:a16="http://schemas.microsoft.com/office/drawing/2014/main" id="{90DE4076-8544-4E22-B906-3182DC8798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42C9657-0680-4465-93FF-B01620669435}"/>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11472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537CAE-EF28-4A5D-B6E3-7F225D09AC7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BF9EB0-BACA-46B9-B5AA-8F45BDF17F15}"/>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4" name="Footer Placeholder 3">
            <a:extLst>
              <a:ext uri="{FF2B5EF4-FFF2-40B4-BE49-F238E27FC236}">
                <a16:creationId xmlns:a16="http://schemas.microsoft.com/office/drawing/2014/main" id="{BB9A1E0D-9348-4E4E-8513-2753FC3C32B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89677AF-283F-48F0-A155-5BC1DF3569DC}"/>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1129730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4A0598-18F5-496D-B176-680504EF802C}"/>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3" name="Footer Placeholder 2">
            <a:extLst>
              <a:ext uri="{FF2B5EF4-FFF2-40B4-BE49-F238E27FC236}">
                <a16:creationId xmlns:a16="http://schemas.microsoft.com/office/drawing/2014/main" id="{A07D3CDF-5F5D-420C-B531-1926A33CBB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DEA49C-77CC-4A55-B3AE-B1B11B9428D1}"/>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504387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6079-C61E-4E95-8CAB-2166DB5B50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4CA1328-582C-47E4-B0EB-1B17E25306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A394E36-CA20-4339-AE7B-45D139F742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E852EDA-CDC8-4C12-A7E5-FAE17BA2EB3B}"/>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6" name="Footer Placeholder 5">
            <a:extLst>
              <a:ext uri="{FF2B5EF4-FFF2-40B4-BE49-F238E27FC236}">
                <a16:creationId xmlns:a16="http://schemas.microsoft.com/office/drawing/2014/main" id="{B6647775-18E4-4323-9C24-28E6E601D2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56FFDB-7D48-49AB-A8BF-B6AE11AD6DEB}"/>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1361014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A7843-583C-4E98-9DA1-B733624D5F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2D940E7-795A-467F-8A29-670ACEB898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882564-298B-4619-97A0-011C9E2E4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6E045B-AE72-48E3-B2BC-F3B497BF316C}"/>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6" name="Footer Placeholder 5">
            <a:extLst>
              <a:ext uri="{FF2B5EF4-FFF2-40B4-BE49-F238E27FC236}">
                <a16:creationId xmlns:a16="http://schemas.microsoft.com/office/drawing/2014/main" id="{324030AC-ADA1-41FE-802D-B8AF122B5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BFF499F-3CC0-4ED7-A391-FD26931B72D8}"/>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32167032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7470D-8A28-49F0-8E26-7FB353E33CE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A9C94D-1B5B-4D08-BBD8-4C53546CF5C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43BCFA-9750-4197-97EA-ADE21769BCC0}"/>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A29C3E59-D805-4F27-BA7E-A2389319B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ECF9B8-549A-4048-82A8-1FFF02E0B7EA}"/>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6526437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427863-196B-48A9-AE2D-7CE1C13F9D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21A7F6-663A-48C4-B1F1-5EB545CDBE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D91C39-AC9F-4202-9D25-3E67CC1638CD}"/>
              </a:ext>
            </a:extLst>
          </p:cNvPr>
          <p:cNvSpPr>
            <a:spLocks noGrp="1"/>
          </p:cNvSpPr>
          <p:nvPr>
            <p:ph type="dt" sz="half" idx="10"/>
          </p:nvPr>
        </p:nvSpPr>
        <p:spPr/>
        <p:txBody>
          <a:body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5C4B17A7-4BCC-435D-9AA9-C75EBA9F60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882E75-3357-42F0-9FCE-F51D4F350ED5}"/>
              </a:ext>
            </a:extLst>
          </p:cNvPr>
          <p:cNvSpPr>
            <a:spLocks noGrp="1"/>
          </p:cNvSpPr>
          <p:nvPr>
            <p:ph type="sldNum" sz="quarter" idx="12"/>
          </p:nvPr>
        </p:nvSpPr>
        <p:spPr/>
        <p:txBody>
          <a:bodyPr/>
          <a:lstStyle/>
          <a:p>
            <a:fld id="{A5EC0ADD-F33F-4594-B53E-95DA934278EA}" type="slidenum">
              <a:rPr lang="en-GB" smtClean="0"/>
              <a:t>‹#›</a:t>
            </a:fld>
            <a:endParaRPr lang="en-GB"/>
          </a:p>
        </p:txBody>
      </p:sp>
    </p:spTree>
    <p:extLst>
      <p:ext uri="{BB962C8B-B14F-4D97-AF65-F5344CB8AC3E}">
        <p14:creationId xmlns:p14="http://schemas.microsoft.com/office/powerpoint/2010/main" val="2957956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5A7D17-1D52-49AD-8850-AAE1A850B96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4A8A249-97B1-4BFE-B207-0C6AF9FB35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0315DB-3D19-41E1-8A2C-7776FDD0058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F70D3F-7472-4EA6-9C9E-C40015F4C6D5}" type="datetimeFigureOut">
              <a:rPr lang="en-GB" smtClean="0"/>
              <a:t>08/11/2020</a:t>
            </a:fld>
            <a:endParaRPr lang="en-GB"/>
          </a:p>
        </p:txBody>
      </p:sp>
      <p:sp>
        <p:nvSpPr>
          <p:cNvPr id="5" name="Footer Placeholder 4">
            <a:extLst>
              <a:ext uri="{FF2B5EF4-FFF2-40B4-BE49-F238E27FC236}">
                <a16:creationId xmlns:a16="http://schemas.microsoft.com/office/drawing/2014/main" id="{3F8BEEB2-C7E7-4B10-A508-C04391A959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6D26F3-FB5E-4344-8289-EC292398CE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EC0ADD-F33F-4594-B53E-95DA934278EA}" type="slidenum">
              <a:rPr lang="en-GB" smtClean="0"/>
              <a:t>‹#›</a:t>
            </a:fld>
            <a:endParaRPr lang="en-GB"/>
          </a:p>
        </p:txBody>
      </p:sp>
    </p:spTree>
    <p:extLst>
      <p:ext uri="{BB962C8B-B14F-4D97-AF65-F5344CB8AC3E}">
        <p14:creationId xmlns:p14="http://schemas.microsoft.com/office/powerpoint/2010/main" val="125566244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image" Target="../media/image2.png"/><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businessinsider.com/aldi-store-growth-history-2018" TargetMode="External"/><Relationship Id="rId3" Type="http://schemas.openxmlformats.org/officeDocument/2006/relationships/hyperlink" Target="https://www.aldicareers.com.au/Training" TargetMode="External"/><Relationship Id="rId7" Type="http://schemas.openxmlformats.org/officeDocument/2006/relationships/hyperlink" Target="https://www.ourbupa.co.uk/learning/Pages/Learning.aspx" TargetMode="Externa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hyperlink" Target="https://www.mbaskool.com/business-concepts/human-resources-hr-terms/8685-training-and-development.html" TargetMode="External"/><Relationship Id="rId5" Type="http://schemas.openxmlformats.org/officeDocument/2006/relationships/hyperlink" Target="https://businesscasestudies.co.uk/aldi/business-expansion-through-training-and-development/identifying-training-needs.html" TargetMode="External"/><Relationship Id="rId10" Type="http://schemas.openxmlformats.org/officeDocument/2006/relationships/hyperlink" Target="https://businessjargons.com/on-the-job-training.html" TargetMode="External"/><Relationship Id="rId4" Type="http://schemas.openxmlformats.org/officeDocument/2006/relationships/hyperlink" Target="https://careers.aldi.us/about" TargetMode="External"/><Relationship Id="rId9" Type="http://schemas.openxmlformats.org/officeDocument/2006/relationships/hyperlink" Target="https://thepeakperformancecenter.com/business/learning/course-design/developing-a-training-program/the-training-cyc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FE80C38B-91E0-40A3-881D-8101A762B21F}"/>
              </a:ext>
            </a:extLst>
          </p:cNvPr>
          <p:cNvSpPr>
            <a:spLocks noGrp="1"/>
          </p:cNvSpPr>
          <p:nvPr>
            <p:ph type="ctrTitle"/>
          </p:nvPr>
        </p:nvSpPr>
        <p:spPr>
          <a:xfrm>
            <a:off x="1524000" y="1122363"/>
            <a:ext cx="9144000" cy="2306637"/>
          </a:xfrm>
        </p:spPr>
        <p:txBody>
          <a:bodyPr>
            <a:normAutofit fontScale="90000"/>
          </a:bodyPr>
          <a:lstStyle/>
          <a:p>
            <a:r>
              <a:rPr lang="en-GB" dirty="0"/>
              <a:t>Ionela Lazar</a:t>
            </a:r>
            <a:br>
              <a:rPr lang="en-GB" dirty="0"/>
            </a:br>
            <a:r>
              <a:rPr lang="en-GB" dirty="0"/>
              <a:t>1905285</a:t>
            </a:r>
            <a:br>
              <a:rPr lang="en-GB" dirty="0"/>
            </a:br>
            <a:endParaRPr lang="en-GB" dirty="0"/>
          </a:p>
        </p:txBody>
      </p:sp>
      <p:sp>
        <p:nvSpPr>
          <p:cNvPr id="3" name="Subtitle 2">
            <a:extLst>
              <a:ext uri="{FF2B5EF4-FFF2-40B4-BE49-F238E27FC236}">
                <a16:creationId xmlns:a16="http://schemas.microsoft.com/office/drawing/2014/main" id="{4531F32D-0C25-4FB6-A8E5-5EEE14CBACF6}"/>
              </a:ext>
            </a:extLst>
          </p:cNvPr>
          <p:cNvSpPr>
            <a:spLocks noGrp="1"/>
          </p:cNvSpPr>
          <p:nvPr>
            <p:ph type="subTitle" idx="1"/>
          </p:nvPr>
        </p:nvSpPr>
        <p:spPr>
          <a:xfrm>
            <a:off x="1524000" y="3165231"/>
            <a:ext cx="9144000" cy="2092569"/>
          </a:xfrm>
        </p:spPr>
        <p:txBody>
          <a:bodyPr>
            <a:normAutofit fontScale="92500" lnSpcReduction="10000"/>
          </a:bodyPr>
          <a:lstStyle/>
          <a:p>
            <a:r>
              <a:rPr lang="en-GB" sz="3000" dirty="0"/>
              <a:t>Developing  Working Relationships</a:t>
            </a:r>
          </a:p>
          <a:p>
            <a:r>
              <a:rPr lang="en-GB" sz="3000" dirty="0"/>
              <a:t>University of Wales Trinity Saint David</a:t>
            </a:r>
          </a:p>
          <a:p>
            <a:endParaRPr lang="en-GB" sz="2800" dirty="0"/>
          </a:p>
          <a:p>
            <a:r>
              <a:rPr lang="en-GB" sz="5200" i="1" dirty="0"/>
              <a:t>TRAINING</a:t>
            </a:r>
          </a:p>
        </p:txBody>
      </p:sp>
    </p:spTree>
    <p:extLst>
      <p:ext uri="{BB962C8B-B14F-4D97-AF65-F5344CB8AC3E}">
        <p14:creationId xmlns:p14="http://schemas.microsoft.com/office/powerpoint/2010/main" val="39716104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B538A7B5-B32D-421E-B110-AB5B1A7CC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14D36999-26F8-45E4-AB41-D485D0B0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440012"/>
            <a:ext cx="12191999" cy="2803359"/>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17">
            <a:extLst>
              <a:ext uri="{FF2B5EF4-FFF2-40B4-BE49-F238E27FC236}">
                <a16:creationId xmlns:a16="http://schemas.microsoft.com/office/drawing/2014/main" id="{30F8DA27-CE91-4AEB-B854-6F06B5485E3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23563" r="8214" b="45501"/>
          <a:stretch/>
        </p:blipFill>
        <p:spPr>
          <a:xfrm flipV="1">
            <a:off x="1" y="2404067"/>
            <a:ext cx="12191999" cy="2539327"/>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8B781039-770A-4332-BA36-DC542B852AE2}"/>
              </a:ext>
            </a:extLst>
          </p:cNvPr>
          <p:cNvSpPr>
            <a:spLocks noGrp="1"/>
          </p:cNvSpPr>
          <p:nvPr>
            <p:ph type="title" idx="4294967295"/>
          </p:nvPr>
        </p:nvSpPr>
        <p:spPr>
          <a:xfrm>
            <a:off x="755904" y="4494130"/>
            <a:ext cx="10640754" cy="775845"/>
          </a:xfrm>
        </p:spPr>
        <p:txBody>
          <a:bodyPr vert="horz" lIns="91440" tIns="45720" rIns="91440" bIns="45720" rtlCol="0" anchor="b">
            <a:normAutofit/>
          </a:bodyPr>
          <a:lstStyle/>
          <a:p>
            <a:pPr algn="ctr"/>
            <a:r>
              <a:rPr lang="en-US" kern="1200">
                <a:solidFill>
                  <a:srgbClr val="FFFFFF"/>
                </a:solidFill>
                <a:latin typeface="+mj-lt"/>
                <a:ea typeface="+mj-ea"/>
                <a:cs typeface="+mj-cs"/>
              </a:rPr>
              <a:t>Training </a:t>
            </a:r>
          </a:p>
        </p:txBody>
      </p:sp>
      <p:pic>
        <p:nvPicPr>
          <p:cNvPr id="20" name="Picture 19">
            <a:extLst>
              <a:ext uri="{FF2B5EF4-FFF2-40B4-BE49-F238E27FC236}">
                <a16:creationId xmlns:a16="http://schemas.microsoft.com/office/drawing/2014/main" id="{F7AF4E20-3DDE-4998-96BE-44EE182540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8235" t="-1" r="8214" b="86237"/>
          <a:stretch/>
        </p:blipFill>
        <p:spPr>
          <a:xfrm flipV="1">
            <a:off x="0" y="5616534"/>
            <a:ext cx="12191999" cy="1129775"/>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3" name="Rectangle 2">
            <a:extLst>
              <a:ext uri="{FF2B5EF4-FFF2-40B4-BE49-F238E27FC236}">
                <a16:creationId xmlns:a16="http://schemas.microsoft.com/office/drawing/2014/main" id="{5B080D20-00A2-483E-9CEB-13E9FF83890E}"/>
              </a:ext>
            </a:extLst>
          </p:cNvPr>
          <p:cNvSpPr/>
          <p:nvPr/>
        </p:nvSpPr>
        <p:spPr>
          <a:xfrm>
            <a:off x="1899138" y="1489840"/>
            <a:ext cx="7976382" cy="2246769"/>
          </a:xfrm>
          <a:prstGeom prst="rect">
            <a:avLst/>
          </a:prstGeom>
        </p:spPr>
        <p:txBody>
          <a:bodyPr wrap="square">
            <a:spAutoFit/>
          </a:bodyPr>
          <a:lstStyle/>
          <a:p>
            <a:r>
              <a:rPr lang="en-GB" dirty="0">
                <a:solidFill>
                  <a:srgbClr val="000000"/>
                </a:solidFill>
                <a:latin typeface="Roboto"/>
              </a:rPr>
              <a:t> </a:t>
            </a:r>
            <a:r>
              <a:rPr lang="en-GB" sz="2800" dirty="0">
                <a:solidFill>
                  <a:srgbClr val="000000"/>
                </a:solidFill>
                <a:latin typeface="Roboto"/>
              </a:rPr>
              <a:t>Training is a learning process which involves the improvement of skills, concepts, changing of attitude and gaining more knowledge to enhance the performance of the employees (www.mbaskool.com,2020).</a:t>
            </a:r>
            <a:endParaRPr lang="en-GB" sz="2800" dirty="0"/>
          </a:p>
        </p:txBody>
      </p:sp>
    </p:spTree>
    <p:extLst>
      <p:ext uri="{BB962C8B-B14F-4D97-AF65-F5344CB8AC3E}">
        <p14:creationId xmlns:p14="http://schemas.microsoft.com/office/powerpoint/2010/main" val="3618840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Shape 57">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9" name="Picture 18" descr="See the source image">
            <a:extLst>
              <a:ext uri="{FF2B5EF4-FFF2-40B4-BE49-F238E27FC236}">
                <a16:creationId xmlns:a16="http://schemas.microsoft.com/office/drawing/2014/main" id="{31C79E8A-A01E-4391-9C56-DADAB5FEEB32}"/>
              </a:ext>
            </a:extLst>
          </p:cNvPr>
          <p:cNvPicPr/>
          <p:nvPr/>
        </p:nvPicPr>
        <p:blipFill>
          <a:blip r:embed="rId2" cstate="print">
            <a:extLst>
              <a:ext uri="{28A0092B-C50C-407E-A947-70E740481C1C}">
                <a14:useLocalDpi xmlns:a14="http://schemas.microsoft.com/office/drawing/2010/main" val="0"/>
              </a:ext>
            </a:extLst>
          </a:blip>
          <a:stretch>
            <a:fillRect/>
          </a:stretch>
        </p:blipFill>
        <p:spPr bwMode="auto">
          <a:xfrm>
            <a:off x="640423" y="2032350"/>
            <a:ext cx="3343202" cy="2867720"/>
          </a:xfrm>
          <a:prstGeom prst="rect">
            <a:avLst/>
          </a:prstGeom>
          <a:noFill/>
        </p:spPr>
      </p:pic>
      <p:sp>
        <p:nvSpPr>
          <p:cNvPr id="60" name="Freeform: Shape 59">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3FE7D2B3-3B88-4A71-9E8A-3BBAC04F92AF}"/>
              </a:ext>
            </a:extLst>
          </p:cNvPr>
          <p:cNvPicPr>
            <a:picLocks noChangeAspect="1"/>
          </p:cNvPicPr>
          <p:nvPr/>
        </p:nvPicPr>
        <p:blipFill>
          <a:blip r:embed="rId3"/>
          <a:stretch>
            <a:fillRect/>
          </a:stretch>
        </p:blipFill>
        <p:spPr>
          <a:xfrm>
            <a:off x="4960816" y="1331525"/>
            <a:ext cx="7194030" cy="4454912"/>
          </a:xfrm>
          <a:prstGeom prst="rect">
            <a:avLst/>
          </a:prstGeom>
        </p:spPr>
      </p:pic>
      <p:sp>
        <p:nvSpPr>
          <p:cNvPr id="5" name="Rectangle 4">
            <a:extLst>
              <a:ext uri="{FF2B5EF4-FFF2-40B4-BE49-F238E27FC236}">
                <a16:creationId xmlns:a16="http://schemas.microsoft.com/office/drawing/2014/main" id="{7A58E14E-D884-4E3A-9E81-1CFBD5FB6145}"/>
              </a:ext>
            </a:extLst>
          </p:cNvPr>
          <p:cNvSpPr/>
          <p:nvPr/>
        </p:nvSpPr>
        <p:spPr>
          <a:xfrm>
            <a:off x="2708211" y="6321693"/>
            <a:ext cx="2550827" cy="369332"/>
          </a:xfrm>
          <a:prstGeom prst="rect">
            <a:avLst/>
          </a:prstGeom>
        </p:spPr>
        <p:txBody>
          <a:bodyPr wrap="none">
            <a:spAutoFit/>
          </a:bodyPr>
          <a:lstStyle/>
          <a:p>
            <a:r>
              <a:rPr lang="en-GB" dirty="0"/>
              <a:t>(Buckley and Caple 2009)</a:t>
            </a:r>
          </a:p>
        </p:txBody>
      </p:sp>
    </p:spTree>
    <p:extLst>
      <p:ext uri="{BB962C8B-B14F-4D97-AF65-F5344CB8AC3E}">
        <p14:creationId xmlns:p14="http://schemas.microsoft.com/office/powerpoint/2010/main" val="2896419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457D4A72-F4F1-498A-B083-59E8C50B78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 name="Picture 38">
            <a:extLst>
              <a:ext uri="{FF2B5EF4-FFF2-40B4-BE49-F238E27FC236}">
                <a16:creationId xmlns:a16="http://schemas.microsoft.com/office/drawing/2014/main" id="{C7FF3303-6FC3-4637-A201-B4CCC1C992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220636" cy="6858000"/>
          </a:xfrm>
          <a:prstGeom prst="rect">
            <a:avLst/>
          </a:prstGeom>
        </p:spPr>
      </p:pic>
      <p:sp>
        <p:nvSpPr>
          <p:cNvPr id="4" name="Title 3">
            <a:extLst>
              <a:ext uri="{FF2B5EF4-FFF2-40B4-BE49-F238E27FC236}">
                <a16:creationId xmlns:a16="http://schemas.microsoft.com/office/drawing/2014/main" id="{90BDAD0F-CA19-4B80-BBED-3DA87D18E027}"/>
              </a:ext>
            </a:extLst>
          </p:cNvPr>
          <p:cNvSpPr>
            <a:spLocks noGrp="1"/>
          </p:cNvSpPr>
          <p:nvPr>
            <p:ph type="title"/>
          </p:nvPr>
        </p:nvSpPr>
        <p:spPr>
          <a:xfrm>
            <a:off x="640079" y="2023236"/>
            <a:ext cx="3659777" cy="2820908"/>
          </a:xfrm>
        </p:spPr>
        <p:txBody>
          <a:bodyPr>
            <a:normAutofit/>
          </a:bodyPr>
          <a:lstStyle/>
          <a:p>
            <a:r>
              <a:rPr lang="en-GB" sz="4000">
                <a:solidFill>
                  <a:srgbClr val="FFFFFF"/>
                </a:solidFill>
              </a:rPr>
              <a:t>Types of Training</a:t>
            </a:r>
          </a:p>
        </p:txBody>
      </p:sp>
      <p:graphicFrame>
        <p:nvGraphicFramePr>
          <p:cNvPr id="16" name="Content Placeholder 4">
            <a:extLst>
              <a:ext uri="{FF2B5EF4-FFF2-40B4-BE49-F238E27FC236}">
                <a16:creationId xmlns:a16="http://schemas.microsoft.com/office/drawing/2014/main" id="{BDBCFDEF-4249-4135-8E2C-8048B8B282BD}"/>
              </a:ext>
            </a:extLst>
          </p:cNvPr>
          <p:cNvGraphicFramePr>
            <a:graphicFrameLocks noGrp="1"/>
          </p:cNvGraphicFramePr>
          <p:nvPr>
            <p:ph idx="1"/>
            <p:extLst>
              <p:ext uri="{D42A27DB-BD31-4B8C-83A1-F6EECF244321}">
                <p14:modId xmlns:p14="http://schemas.microsoft.com/office/powerpoint/2010/main" val="2686303582"/>
              </p:ext>
            </p:extLst>
          </p:nvPr>
        </p:nvGraphicFramePr>
        <p:xfrm>
          <a:off x="6355080" y="955653"/>
          <a:ext cx="5029200" cy="49478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8293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1" name="Rectangle 11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9F07E7A-25F5-42B6-99D7-BDBB472A127A}"/>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3700" dirty="0"/>
              <a:t>                                  BUPA CARE HOMES</a:t>
            </a:r>
          </a:p>
        </p:txBody>
      </p:sp>
      <p:grpSp>
        <p:nvGrpSpPr>
          <p:cNvPr id="113" name="Group 11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14" name="Rectangle 1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5" name="Rectangle 1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7" name="Rectangle 11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8FDC72E0-A019-4618-8621-22E1A6F270E0}"/>
              </a:ext>
            </a:extLst>
          </p:cNvPr>
          <p:cNvSpPr>
            <a:spLocks noGrp="1"/>
          </p:cNvSpPr>
          <p:nvPr>
            <p:ph idx="1"/>
          </p:nvPr>
        </p:nvSpPr>
        <p:spPr>
          <a:xfrm>
            <a:off x="590719" y="2330505"/>
            <a:ext cx="4559425" cy="3979585"/>
          </a:xfrm>
        </p:spPr>
        <p:txBody>
          <a:bodyPr anchor="ctr">
            <a:normAutofit/>
          </a:bodyPr>
          <a:lstStyle/>
          <a:p>
            <a:r>
              <a:rPr lang="en-GB" sz="2000" dirty="0"/>
              <a:t>It was founded in 1947 as a health care insurance company.</a:t>
            </a:r>
          </a:p>
          <a:p>
            <a:r>
              <a:rPr lang="en-GB" sz="2000" dirty="0"/>
              <a:t>In 1980s Bupa made the first entry into the care home sector in the UK. By 1990   Bupa had more then 200 homes in the UK through purchasing Community Nursing Homes, Goldsborough Healthcare Group and Care First Group (Bupa.com,2020).</a:t>
            </a:r>
          </a:p>
          <a:p>
            <a:r>
              <a:rPr lang="en-GB" sz="2000" dirty="0"/>
              <a:t>In present, BUPA owns 125 care homes and 8 Richmond care villages in the UK(Bupa.com,2020).</a:t>
            </a:r>
          </a:p>
        </p:txBody>
      </p:sp>
      <p:sp>
        <p:nvSpPr>
          <p:cNvPr id="119" name="Rectangle 11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 name="Rectangle 12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497044E-4F4D-41BC-9D12-B18ED87CBBFD}"/>
              </a:ext>
            </a:extLst>
          </p:cNvPr>
          <p:cNvPicPr>
            <a:picLocks noChangeAspect="1"/>
          </p:cNvPicPr>
          <p:nvPr/>
        </p:nvPicPr>
        <p:blipFill rotWithShape="1">
          <a:blip r:embed="rId2"/>
          <a:srcRect r="4" b="3065"/>
          <a:stretch/>
        </p:blipFill>
        <p:spPr>
          <a:xfrm>
            <a:off x="5977788" y="799352"/>
            <a:ext cx="5425410" cy="5259296"/>
          </a:xfrm>
          <a:prstGeom prst="rect">
            <a:avLst/>
          </a:prstGeom>
        </p:spPr>
      </p:pic>
    </p:spTree>
    <p:extLst>
      <p:ext uri="{BB962C8B-B14F-4D97-AF65-F5344CB8AC3E}">
        <p14:creationId xmlns:p14="http://schemas.microsoft.com/office/powerpoint/2010/main" val="256141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6845DD32-4A29-475C-B25B-9BF8E1760D48}"/>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a:solidFill>
                  <a:srgbClr val="FFFFFF"/>
                </a:solidFill>
                <a:latin typeface="+mj-lt"/>
                <a:ea typeface="+mj-ea"/>
                <a:cs typeface="+mj-cs"/>
              </a:rPr>
              <a:t>BUPA training</a:t>
            </a:r>
          </a:p>
        </p:txBody>
      </p:sp>
      <p:sp>
        <p:nvSpPr>
          <p:cNvPr id="6" name="Rectangle 5">
            <a:extLst>
              <a:ext uri="{FF2B5EF4-FFF2-40B4-BE49-F238E27FC236}">
                <a16:creationId xmlns:a16="http://schemas.microsoft.com/office/drawing/2014/main" id="{BD4E3D7A-A3F0-4D13-AEDB-961EB7809D87}"/>
              </a:ext>
            </a:extLst>
          </p:cNvPr>
          <p:cNvSpPr/>
          <p:nvPr/>
        </p:nvSpPr>
        <p:spPr>
          <a:xfrm>
            <a:off x="1179226" y="3092970"/>
            <a:ext cx="9833548" cy="2693976"/>
          </a:xfrm>
          <a:prstGeom prst="rect">
            <a:avLst/>
          </a:prstGeom>
        </p:spPr>
        <p:txBody>
          <a:bodyPr vert="horz" wrap="square" lIns="91440" tIns="45720" rIns="91440" bIns="45720" rtlCol="0">
            <a:noAutofit/>
          </a:bodyPr>
          <a:lstStyle/>
          <a:p>
            <a:pPr>
              <a:lnSpc>
                <a:spcPct val="90000"/>
              </a:lnSpc>
              <a:spcAft>
                <a:spcPts val="800"/>
              </a:spcAft>
            </a:pPr>
            <a:r>
              <a:rPr lang="en-US" sz="2400" dirty="0">
                <a:solidFill>
                  <a:srgbClr val="000000"/>
                </a:solidFill>
              </a:rPr>
              <a:t>With more than 6500 of residents and over 125 care homes, BUPA training methods are:</a:t>
            </a:r>
          </a:p>
          <a:p>
            <a:pPr indent="-228600">
              <a:lnSpc>
                <a:spcPct val="90000"/>
              </a:lnSpc>
              <a:spcAft>
                <a:spcPts val="800"/>
              </a:spcAft>
              <a:buFont typeface="Arial" panose="020B0604020202020204" pitchFamily="34" charset="0"/>
              <a:buChar char="•"/>
            </a:pPr>
            <a:r>
              <a:rPr lang="en-US" sz="2400" dirty="0">
                <a:solidFill>
                  <a:srgbClr val="000000"/>
                </a:solidFill>
              </a:rPr>
              <a:t>Induction which will be delivered in 1 day if you already have experience in health care or 4 days if you are new in health care.</a:t>
            </a:r>
          </a:p>
          <a:p>
            <a:pPr>
              <a:lnSpc>
                <a:spcPct val="90000"/>
              </a:lnSpc>
              <a:spcAft>
                <a:spcPts val="800"/>
              </a:spcAft>
            </a:pPr>
            <a:r>
              <a:rPr lang="en-US" sz="2400" dirty="0">
                <a:solidFill>
                  <a:srgbClr val="000000"/>
                </a:solidFill>
              </a:rPr>
              <a:t>The induction period includes all the mandatory trainings such as:</a:t>
            </a:r>
          </a:p>
          <a:p>
            <a:pPr>
              <a:lnSpc>
                <a:spcPct val="90000"/>
              </a:lnSpc>
              <a:spcAft>
                <a:spcPts val="800"/>
              </a:spcAft>
            </a:pPr>
            <a:r>
              <a:rPr lang="en-US" sz="2400" dirty="0">
                <a:solidFill>
                  <a:srgbClr val="000000"/>
                </a:solidFill>
              </a:rPr>
              <a:t>Health and Wellbeing, Infection prevention and control, People Moving and Handling, Foundation in Medication, Pressure Ulcers, Dementia and cognition, Mental capacity act, supporting people to live with stress and distress, POVA.</a:t>
            </a:r>
            <a:endParaRPr lang="en-US" sz="2400" dirty="0">
              <a:solidFill>
                <a:srgbClr val="000000"/>
              </a:solidFill>
              <a:effectLst/>
            </a:endParaRPr>
          </a:p>
        </p:txBody>
      </p:sp>
    </p:spTree>
    <p:extLst>
      <p:ext uri="{BB962C8B-B14F-4D97-AF65-F5344CB8AC3E}">
        <p14:creationId xmlns:p14="http://schemas.microsoft.com/office/powerpoint/2010/main" val="24618697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 name="Picture 39">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5" name="Title 4">
            <a:extLst>
              <a:ext uri="{FF2B5EF4-FFF2-40B4-BE49-F238E27FC236}">
                <a16:creationId xmlns:a16="http://schemas.microsoft.com/office/drawing/2014/main" id="{2CFD81AD-C6EB-4989-8C3A-43264C8AEF6D}"/>
              </a:ext>
            </a:extLst>
          </p:cNvPr>
          <p:cNvSpPr>
            <a:spLocks noGrp="1"/>
          </p:cNvSpPr>
          <p:nvPr>
            <p:ph type="title"/>
          </p:nvPr>
        </p:nvSpPr>
        <p:spPr>
          <a:xfrm>
            <a:off x="640079" y="2053641"/>
            <a:ext cx="3669161" cy="2760098"/>
          </a:xfrm>
        </p:spPr>
        <p:txBody>
          <a:bodyPr vert="horz" lIns="91440" tIns="45720" rIns="91440" bIns="45720" rtlCol="0">
            <a:normAutofit/>
          </a:bodyPr>
          <a:lstStyle/>
          <a:p>
            <a:r>
              <a:rPr lang="en-US" kern="1200">
                <a:solidFill>
                  <a:srgbClr val="FFFFFF"/>
                </a:solidFill>
                <a:latin typeface="+mj-lt"/>
                <a:ea typeface="+mj-ea"/>
                <a:cs typeface="+mj-cs"/>
              </a:rPr>
              <a:t>BUPA CARE HOMES</a:t>
            </a:r>
          </a:p>
        </p:txBody>
      </p:sp>
      <p:sp>
        <p:nvSpPr>
          <p:cNvPr id="6" name="Content Placeholder 5">
            <a:extLst>
              <a:ext uri="{FF2B5EF4-FFF2-40B4-BE49-F238E27FC236}">
                <a16:creationId xmlns:a16="http://schemas.microsoft.com/office/drawing/2014/main" id="{A2233F16-F447-44D8-A81B-24ED209DC916}"/>
              </a:ext>
            </a:extLst>
          </p:cNvPr>
          <p:cNvSpPr>
            <a:spLocks noGrp="1"/>
          </p:cNvSpPr>
          <p:nvPr>
            <p:ph idx="1"/>
          </p:nvPr>
        </p:nvSpPr>
        <p:spPr>
          <a:xfrm>
            <a:off x="6090574" y="801866"/>
            <a:ext cx="5306084" cy="5230634"/>
          </a:xfrm>
        </p:spPr>
        <p:txBody>
          <a:bodyPr vert="horz" lIns="91440" tIns="45720" rIns="91440" bIns="45720" rtlCol="0" anchor="ctr">
            <a:normAutofit/>
          </a:bodyPr>
          <a:lstStyle/>
          <a:p>
            <a:pPr>
              <a:spcAft>
                <a:spcPts val="800"/>
              </a:spcAft>
            </a:pPr>
            <a:r>
              <a:rPr lang="en-US" sz="2400" dirty="0">
                <a:solidFill>
                  <a:srgbClr val="000000"/>
                </a:solidFill>
              </a:rPr>
              <a:t>  On the job trainings as 4 shadow shifts whit an allocated buddy where you will be showed all the specific tasks required for your role, you will be observed and assessed.</a:t>
            </a:r>
            <a:endParaRPr lang="en-US" sz="2400" dirty="0">
              <a:solidFill>
                <a:srgbClr val="000000"/>
              </a:solidFill>
              <a:effectLst/>
            </a:endParaRPr>
          </a:p>
          <a:p>
            <a:pPr>
              <a:spcAft>
                <a:spcPts val="800"/>
              </a:spcAft>
            </a:pPr>
            <a:r>
              <a:rPr lang="en-US" sz="2400" dirty="0">
                <a:solidFill>
                  <a:srgbClr val="000000"/>
                </a:solidFill>
              </a:rPr>
              <a:t>   Of the job trainings such as NVQ courses, online trainings offered by BUPA’s platform called GROW where the staff can require any training that they would like to do or can refresh them knowledges any time (www.ourbupa.co.uk,2020).</a:t>
            </a:r>
            <a:endParaRPr lang="en-US" sz="2400" dirty="0">
              <a:solidFill>
                <a:srgbClr val="000000"/>
              </a:solidFill>
              <a:effectLst/>
            </a:endParaRPr>
          </a:p>
        </p:txBody>
      </p:sp>
    </p:spTree>
    <p:extLst>
      <p:ext uri="{BB962C8B-B14F-4D97-AF65-F5344CB8AC3E}">
        <p14:creationId xmlns:p14="http://schemas.microsoft.com/office/powerpoint/2010/main" val="3467394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0FE2D22C-409B-48AF-B24F-7988A8F7F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3EC0E556-FFB5-4A53-9C1A-D3DD4D426408}"/>
              </a:ext>
            </a:extLst>
          </p:cNvPr>
          <p:cNvSpPr>
            <a:spLocks noGrp="1"/>
          </p:cNvSpPr>
          <p:nvPr>
            <p:ph type="title"/>
          </p:nvPr>
        </p:nvSpPr>
        <p:spPr>
          <a:xfrm>
            <a:off x="5764784" y="349665"/>
            <a:ext cx="5362762" cy="1043038"/>
          </a:xfrm>
        </p:spPr>
        <p:txBody>
          <a:bodyPr anchor="b">
            <a:normAutofit/>
          </a:bodyPr>
          <a:lstStyle/>
          <a:p>
            <a:r>
              <a:rPr lang="en-GB" sz="4800" dirty="0"/>
              <a:t>                </a:t>
            </a:r>
            <a:r>
              <a:rPr lang="en-GB" sz="4800" dirty="0">
                <a:solidFill>
                  <a:srgbClr val="002060"/>
                </a:solidFill>
              </a:rPr>
              <a:t>ALDI</a:t>
            </a:r>
          </a:p>
        </p:txBody>
      </p:sp>
      <p:sp>
        <p:nvSpPr>
          <p:cNvPr id="75" name="Rectangle 7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4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9185"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4C948E8E-181A-4BE0-AE54-58575A249C64}"/>
              </a:ext>
            </a:extLst>
          </p:cNvPr>
          <p:cNvPicPr>
            <a:picLocks noChangeAspect="1"/>
          </p:cNvPicPr>
          <p:nvPr/>
        </p:nvPicPr>
        <p:blipFill rotWithShape="1">
          <a:blip r:embed="rId2"/>
          <a:srcRect l="2704" r="2823" b="-3"/>
          <a:stretch/>
        </p:blipFill>
        <p:spPr>
          <a:xfrm>
            <a:off x="535110" y="627954"/>
            <a:ext cx="4235516" cy="5353373"/>
          </a:xfrm>
          <a:prstGeom prst="rect">
            <a:avLst/>
          </a:prstGeom>
        </p:spPr>
      </p:pic>
      <p:sp>
        <p:nvSpPr>
          <p:cNvPr id="5" name="Content Placeholder 4">
            <a:extLst>
              <a:ext uri="{FF2B5EF4-FFF2-40B4-BE49-F238E27FC236}">
                <a16:creationId xmlns:a16="http://schemas.microsoft.com/office/drawing/2014/main" id="{CFF62E69-E809-416A-BFF6-0D0BB1EC68E3}"/>
              </a:ext>
            </a:extLst>
          </p:cNvPr>
          <p:cNvSpPr>
            <a:spLocks noGrp="1"/>
          </p:cNvSpPr>
          <p:nvPr>
            <p:ph idx="1"/>
          </p:nvPr>
        </p:nvSpPr>
        <p:spPr>
          <a:xfrm>
            <a:off x="5500468" y="1742368"/>
            <a:ext cx="6103544" cy="3901975"/>
          </a:xfrm>
        </p:spPr>
        <p:txBody>
          <a:bodyPr anchor="ctr">
            <a:normAutofit/>
          </a:bodyPr>
          <a:lstStyle/>
          <a:p>
            <a:pPr marL="0" indent="0">
              <a:spcAft>
                <a:spcPts val="800"/>
              </a:spcAft>
              <a:buNone/>
            </a:pPr>
            <a:r>
              <a:rPr lang="en-GB" sz="2000" dirty="0"/>
              <a:t> </a:t>
            </a:r>
            <a:r>
              <a:rPr lang="en-GB" sz="2400" dirty="0"/>
              <a:t>Opened by Anna Albrecht in 1913 as a small food store, in Essen ,Germany and expanded in 4 different location by her sons in 1948, ALDI has grown to thousands of location around the world including United States (1600 stores), Australia and all over Europe (ALDI,2018).</a:t>
            </a:r>
          </a:p>
          <a:p>
            <a:endParaRPr lang="en-GB" sz="2000" dirty="0"/>
          </a:p>
        </p:txBody>
      </p:sp>
    </p:spTree>
    <p:extLst>
      <p:ext uri="{BB962C8B-B14F-4D97-AF65-F5344CB8AC3E}">
        <p14:creationId xmlns:p14="http://schemas.microsoft.com/office/powerpoint/2010/main" val="12092942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5E275B18-2FD5-4B4B-8B3C-37A5D760AB9D}"/>
              </a:ext>
            </a:extLst>
          </p:cNvPr>
          <p:cNvSpPr>
            <a:spLocks noGrp="1"/>
          </p:cNvSpPr>
          <p:nvPr>
            <p:ph idx="4294967295"/>
          </p:nvPr>
        </p:nvSpPr>
        <p:spPr>
          <a:xfrm>
            <a:off x="548640" y="436098"/>
            <a:ext cx="10214610" cy="6091311"/>
          </a:xfrm>
        </p:spPr>
        <p:txBody>
          <a:bodyPr>
            <a:normAutofit/>
          </a:bodyPr>
          <a:lstStyle/>
          <a:p>
            <a:pPr marL="0" indent="0">
              <a:buNone/>
            </a:pPr>
            <a:r>
              <a:rPr lang="en-US" dirty="0"/>
              <a:t> </a:t>
            </a:r>
            <a:endParaRPr lang="en-GB" dirty="0"/>
          </a:p>
          <a:p>
            <a:pPr marL="0" indent="0">
              <a:buNone/>
            </a:pPr>
            <a:r>
              <a:rPr lang="en-US" dirty="0"/>
              <a:t>ALDI was in a very competitive market, but the company managed to </a:t>
            </a:r>
            <a:r>
              <a:rPr lang="en-GB" dirty="0"/>
              <a:t>have longer sustainability, with a simple plan and for long-term. Aldi invested in trainings offering chances to people to find the right place in company.</a:t>
            </a:r>
          </a:p>
          <a:p>
            <a:pPr marL="0" indent="0">
              <a:buNone/>
            </a:pPr>
            <a:endParaRPr lang="en-GB" dirty="0"/>
          </a:p>
          <a:p>
            <a:pPr marL="0" indent="0">
              <a:buNone/>
            </a:pPr>
            <a:r>
              <a:rPr lang="en-GB" dirty="0"/>
              <a:t>ALDI creates detailed job description for each position so that they can hire the people with right set of skills (Business case studies,2019).</a:t>
            </a:r>
          </a:p>
          <a:p>
            <a:pPr marL="0" indent="0">
              <a:buNone/>
            </a:pPr>
            <a:r>
              <a:rPr lang="en-GB" dirty="0"/>
              <a:t>   </a:t>
            </a:r>
          </a:p>
        </p:txBody>
      </p:sp>
      <p:pic>
        <p:nvPicPr>
          <p:cNvPr id="18" name="Picture 17">
            <a:extLst>
              <a:ext uri="{FF2B5EF4-FFF2-40B4-BE49-F238E27FC236}">
                <a16:creationId xmlns:a16="http://schemas.microsoft.com/office/drawing/2014/main" id="{870C658A-1C47-4DFB-84BC-659A5B1552A3}"/>
              </a:ext>
            </a:extLst>
          </p:cNvPr>
          <p:cNvPicPr>
            <a:picLocks noChangeAspect="1"/>
          </p:cNvPicPr>
          <p:nvPr/>
        </p:nvPicPr>
        <p:blipFill>
          <a:blip r:embed="rId2"/>
          <a:stretch>
            <a:fillRect/>
          </a:stretch>
        </p:blipFill>
        <p:spPr>
          <a:xfrm>
            <a:off x="5925136" y="4271010"/>
            <a:ext cx="2705100" cy="2038350"/>
          </a:xfrm>
          <a:prstGeom prst="rect">
            <a:avLst/>
          </a:prstGeom>
        </p:spPr>
      </p:pic>
    </p:spTree>
    <p:extLst>
      <p:ext uri="{BB962C8B-B14F-4D97-AF65-F5344CB8AC3E}">
        <p14:creationId xmlns:p14="http://schemas.microsoft.com/office/powerpoint/2010/main" val="40106225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34">
            <a:extLst>
              <a:ext uri="{FF2B5EF4-FFF2-40B4-BE49-F238E27FC236}">
                <a16:creationId xmlns:a16="http://schemas.microsoft.com/office/drawing/2014/main" id="{C0DB9C61-90E0-484F-8602-02F49EDC1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308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36">
            <a:extLst>
              <a:ext uri="{FF2B5EF4-FFF2-40B4-BE49-F238E27FC236}">
                <a16:creationId xmlns:a16="http://schemas.microsoft.com/office/drawing/2014/main" id="{3F7ED563-E5DB-4937-BF78-7893C4DC9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3680" y="228036"/>
            <a:ext cx="11724640" cy="6377939"/>
          </a:xfrm>
          <a:prstGeom prst="rect">
            <a:avLst/>
          </a:prstGeom>
          <a:solidFill>
            <a:srgbClr val="FFFFFF"/>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B56D2E8A-BD1B-4552-8434-F363C8486487}"/>
              </a:ext>
            </a:extLst>
          </p:cNvPr>
          <p:cNvSpPr/>
          <p:nvPr/>
        </p:nvSpPr>
        <p:spPr>
          <a:xfrm>
            <a:off x="716734" y="862763"/>
            <a:ext cx="6160678" cy="5314199"/>
          </a:xfrm>
          <a:prstGeom prst="rect">
            <a:avLst/>
          </a:prstGeom>
        </p:spPr>
        <p:txBody>
          <a:bodyPr vert="horz" lIns="91440" tIns="45720" rIns="91440" bIns="45720" rtlCol="0">
            <a:normAutofit fontScale="92500" lnSpcReduction="10000"/>
          </a:bodyPr>
          <a:lstStyle/>
          <a:p>
            <a:pPr>
              <a:lnSpc>
                <a:spcPct val="90000"/>
              </a:lnSpc>
              <a:spcAft>
                <a:spcPts val="600"/>
              </a:spcAft>
            </a:pPr>
            <a:r>
              <a:rPr lang="en-US" sz="1700" dirty="0">
                <a:solidFill>
                  <a:srgbClr val="03085D"/>
                </a:solidFill>
              </a:rPr>
              <a:t> </a:t>
            </a:r>
            <a:r>
              <a:rPr lang="en-US" sz="2400" b="1" dirty="0"/>
              <a:t>On the job </a:t>
            </a:r>
            <a:r>
              <a:rPr lang="en-US" sz="2400" dirty="0"/>
              <a:t>training includes coaching and mentoring where the experienced staff member from each department will provide instructions and guidelines to each trainee employee so that they can learn and develop their skills , knowledges and competencies.</a:t>
            </a:r>
          </a:p>
          <a:p>
            <a:pPr>
              <a:lnSpc>
                <a:spcPct val="90000"/>
              </a:lnSpc>
              <a:spcAft>
                <a:spcPts val="600"/>
              </a:spcAft>
            </a:pPr>
            <a:r>
              <a:rPr lang="en-US" sz="2400" dirty="0"/>
              <a:t>Examples : Retail assistant training , Store management trainee training program, Assistant store manager training program.</a:t>
            </a:r>
          </a:p>
          <a:p>
            <a:pPr>
              <a:lnSpc>
                <a:spcPct val="90000"/>
              </a:lnSpc>
              <a:spcAft>
                <a:spcPts val="600"/>
              </a:spcAft>
            </a:pPr>
            <a:endParaRPr lang="en-US" sz="2400" dirty="0"/>
          </a:p>
          <a:p>
            <a:pPr>
              <a:lnSpc>
                <a:spcPct val="90000"/>
              </a:lnSpc>
              <a:spcAft>
                <a:spcPts val="600"/>
              </a:spcAft>
            </a:pPr>
            <a:r>
              <a:rPr lang="en-US" sz="2400" dirty="0"/>
              <a:t> The next one is job rotation where employee gets the opportunity to experience a full range of jobs through rotating their roles and tasks.</a:t>
            </a:r>
          </a:p>
          <a:p>
            <a:pPr>
              <a:lnSpc>
                <a:spcPct val="90000"/>
              </a:lnSpc>
              <a:spcAft>
                <a:spcPts val="600"/>
              </a:spcAft>
            </a:pPr>
            <a:r>
              <a:rPr lang="en-US" sz="2400" dirty="0"/>
              <a:t> Lastly, ‘Sitting next to Nellie ‘ which means that employee learns skills and knowledges required for job from their colleague by working together (Business case studies,2019).</a:t>
            </a:r>
          </a:p>
          <a:p>
            <a:pPr indent="-228600">
              <a:lnSpc>
                <a:spcPct val="90000"/>
              </a:lnSpc>
              <a:spcAft>
                <a:spcPts val="600"/>
              </a:spcAft>
              <a:buFont typeface="Arial" panose="020B0604020202020204" pitchFamily="34" charset="0"/>
              <a:buChar char="•"/>
            </a:pPr>
            <a:endParaRPr lang="en-US" sz="1700" dirty="0">
              <a:solidFill>
                <a:srgbClr val="03085D"/>
              </a:solidFill>
            </a:endParaRPr>
          </a:p>
        </p:txBody>
      </p:sp>
      <p:sp>
        <p:nvSpPr>
          <p:cNvPr id="53" name="Rectangle 38">
            <a:extLst>
              <a:ext uri="{FF2B5EF4-FFF2-40B4-BE49-F238E27FC236}">
                <a16:creationId xmlns:a16="http://schemas.microsoft.com/office/drawing/2014/main" id="{2306B647-FE95-4550-8350-3D2180C62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60466" y="699706"/>
            <a:ext cx="4114800" cy="5477256"/>
          </a:xfrm>
          <a:prstGeom prst="rect">
            <a:avLst/>
          </a:prstGeom>
          <a:solidFill>
            <a:srgbClr val="FFFFFF"/>
          </a:solidFill>
          <a:ln w="15875">
            <a:solidFill>
              <a:srgbClr val="03085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6E8C321A-B4C4-44A1-9450-ED0D1A80906F}"/>
              </a:ext>
            </a:extLst>
          </p:cNvPr>
          <p:cNvPicPr>
            <a:picLocks noChangeAspect="1"/>
          </p:cNvPicPr>
          <p:nvPr/>
        </p:nvPicPr>
        <p:blipFill rotWithShape="1">
          <a:blip r:embed="rId2"/>
          <a:srcRect l="2752" r="1434" b="1"/>
          <a:stretch/>
        </p:blipFill>
        <p:spPr>
          <a:xfrm>
            <a:off x="7523826" y="862763"/>
            <a:ext cx="3788081" cy="5151142"/>
          </a:xfrm>
          <a:prstGeom prst="rect">
            <a:avLst/>
          </a:prstGeom>
        </p:spPr>
      </p:pic>
    </p:spTree>
    <p:extLst>
      <p:ext uri="{BB962C8B-B14F-4D97-AF65-F5344CB8AC3E}">
        <p14:creationId xmlns:p14="http://schemas.microsoft.com/office/powerpoint/2010/main" val="21006415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B8619-0CB5-464D-A5A6-B725AF43005B}"/>
              </a:ext>
            </a:extLst>
          </p:cNvPr>
          <p:cNvSpPr>
            <a:spLocks noGrp="1"/>
          </p:cNvSpPr>
          <p:nvPr>
            <p:ph type="title"/>
          </p:nvPr>
        </p:nvSpPr>
        <p:spPr>
          <a:xfrm>
            <a:off x="1913468" y="365125"/>
            <a:ext cx="9440332" cy="1325563"/>
          </a:xfrm>
        </p:spPr>
        <p:txBody>
          <a:bodyPr>
            <a:normAutofit/>
          </a:bodyPr>
          <a:lstStyle/>
          <a:p>
            <a:r>
              <a:rPr lang="en-GB" sz="5400" dirty="0"/>
              <a:t>ALDI </a:t>
            </a:r>
          </a:p>
        </p:txBody>
      </p:sp>
      <p:sp>
        <p:nvSpPr>
          <p:cNvPr id="19" name="Rectangle 18">
            <a:extLst>
              <a:ext uri="{FF2B5EF4-FFF2-40B4-BE49-F238E27FC236}">
                <a16:creationId xmlns:a16="http://schemas.microsoft.com/office/drawing/2014/main" id="{FF0330B1-AAAC-427D-8A95-40380162B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pic>
        <p:nvPicPr>
          <p:cNvPr id="16" name="Graphic 15" descr="Cheers">
            <a:extLst>
              <a:ext uri="{FF2B5EF4-FFF2-40B4-BE49-F238E27FC236}">
                <a16:creationId xmlns:a16="http://schemas.microsoft.com/office/drawing/2014/main" id="{26C922F7-6DAC-4686-BEDC-D0CD947F7F8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8200" y="570706"/>
            <a:ext cx="914400" cy="914400"/>
          </a:xfrm>
          <a:prstGeom prst="rect">
            <a:avLst/>
          </a:prstGeom>
        </p:spPr>
      </p:pic>
      <p:sp>
        <p:nvSpPr>
          <p:cNvPr id="3" name="Content Placeholder 2">
            <a:extLst>
              <a:ext uri="{FF2B5EF4-FFF2-40B4-BE49-F238E27FC236}">
                <a16:creationId xmlns:a16="http://schemas.microsoft.com/office/drawing/2014/main" id="{A6D40310-CC10-449C-B51E-1EAA8FE39169}"/>
              </a:ext>
            </a:extLst>
          </p:cNvPr>
          <p:cNvSpPr>
            <a:spLocks noGrp="1"/>
          </p:cNvSpPr>
          <p:nvPr>
            <p:ph idx="1"/>
          </p:nvPr>
        </p:nvSpPr>
        <p:spPr>
          <a:xfrm>
            <a:off x="838200" y="1825625"/>
            <a:ext cx="10515600" cy="4351338"/>
          </a:xfrm>
        </p:spPr>
        <p:txBody>
          <a:bodyPr>
            <a:normAutofit/>
          </a:bodyPr>
          <a:lstStyle/>
          <a:p>
            <a:pPr marL="0" indent="0">
              <a:buNone/>
            </a:pPr>
            <a:r>
              <a:rPr lang="en-GB" sz="2600" dirty="0"/>
              <a:t> Off the job training helps employee develop transferable skills which can be used in the different areas of the business. Since, it is given away from the workplace , the cost is comparatively higher then the on the job training but ALDI believes that the employees get benefited which makes them motivated and generates higher productivity, they will increase them skills and deliver great customer service.</a:t>
            </a:r>
          </a:p>
          <a:p>
            <a:pPr marL="0" indent="0">
              <a:buNone/>
            </a:pPr>
            <a:r>
              <a:rPr lang="en-GB" sz="2600" dirty="0"/>
              <a:t> ALDI off the job training includes recruitment, interviewing and selection, employment law, influencing skills, reviewing performance and Aldi management system on how to develop and manage people and performance (Business case studies,2019).</a:t>
            </a:r>
          </a:p>
          <a:p>
            <a:pPr marL="0" indent="0">
              <a:buNone/>
            </a:pPr>
            <a:r>
              <a:rPr lang="en-GB" sz="2600" dirty="0"/>
              <a:t>Examples :Area Manager Training Program and Graduate Training Program .</a:t>
            </a:r>
          </a:p>
        </p:txBody>
      </p:sp>
    </p:spTree>
    <p:extLst>
      <p:ext uri="{BB962C8B-B14F-4D97-AF65-F5344CB8AC3E}">
        <p14:creationId xmlns:p14="http://schemas.microsoft.com/office/powerpoint/2010/main" val="7492133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9D80C9EF-3CC6-4ECC-9C2D-9D0396C96E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Title 24">
            <a:extLst>
              <a:ext uri="{FF2B5EF4-FFF2-40B4-BE49-F238E27FC236}">
                <a16:creationId xmlns:a16="http://schemas.microsoft.com/office/drawing/2014/main" id="{B4179391-7EFC-4755-8B03-23DE101D4064}"/>
              </a:ext>
            </a:extLst>
          </p:cNvPr>
          <p:cNvSpPr>
            <a:spLocks noGrp="1"/>
          </p:cNvSpPr>
          <p:nvPr>
            <p:ph type="title"/>
          </p:nvPr>
        </p:nvSpPr>
        <p:spPr>
          <a:xfrm>
            <a:off x="795528" y="386930"/>
            <a:ext cx="10141799" cy="1300554"/>
          </a:xfrm>
        </p:spPr>
        <p:txBody>
          <a:bodyPr anchor="b">
            <a:normAutofit/>
          </a:bodyPr>
          <a:lstStyle/>
          <a:p>
            <a:r>
              <a:rPr lang="en-GB" sz="4800" dirty="0"/>
              <a:t>                           ALDI </a:t>
            </a:r>
          </a:p>
        </p:txBody>
      </p:sp>
      <p:sp>
        <p:nvSpPr>
          <p:cNvPr id="46" name="Rectangle 5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4922C1E6-CCB4-4951-8738-DE7952D581D3}"/>
              </a:ext>
            </a:extLst>
          </p:cNvPr>
          <p:cNvPicPr>
            <a:picLocks noChangeAspect="1"/>
          </p:cNvPicPr>
          <p:nvPr/>
        </p:nvPicPr>
        <p:blipFill rotWithShape="1">
          <a:blip r:embed="rId2"/>
          <a:srcRect r="2" b="4165"/>
          <a:stretch/>
        </p:blipFill>
        <p:spPr>
          <a:xfrm>
            <a:off x="635295" y="2524715"/>
            <a:ext cx="5150277" cy="3714244"/>
          </a:xfrm>
          <a:prstGeom prst="rect">
            <a:avLst/>
          </a:prstGeom>
        </p:spPr>
      </p:pic>
      <p:sp>
        <p:nvSpPr>
          <p:cNvPr id="6" name="Content Placeholder 5">
            <a:extLst>
              <a:ext uri="{FF2B5EF4-FFF2-40B4-BE49-F238E27FC236}">
                <a16:creationId xmlns:a16="http://schemas.microsoft.com/office/drawing/2014/main" id="{210C6FE4-1915-4F62-BB9E-E431466BADF9}"/>
              </a:ext>
            </a:extLst>
          </p:cNvPr>
          <p:cNvSpPr>
            <a:spLocks noGrp="1"/>
          </p:cNvSpPr>
          <p:nvPr>
            <p:ph idx="1"/>
          </p:nvPr>
        </p:nvSpPr>
        <p:spPr>
          <a:xfrm>
            <a:off x="6406429" y="2599509"/>
            <a:ext cx="4530898" cy="3639450"/>
          </a:xfrm>
        </p:spPr>
        <p:txBody>
          <a:bodyPr anchor="ctr">
            <a:normAutofit/>
          </a:bodyPr>
          <a:lstStyle/>
          <a:p>
            <a:pPr marL="0" indent="0">
              <a:buNone/>
            </a:pPr>
            <a:r>
              <a:rPr lang="en-GB" sz="2400" dirty="0"/>
              <a:t>ALDI also created an  apprenticeship program to young graduates which includes both on the job and off he job training program.</a:t>
            </a:r>
          </a:p>
        </p:txBody>
      </p:sp>
      <p:sp>
        <p:nvSpPr>
          <p:cNvPr id="55" name="Rectangle 5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6635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078FBE-8C5F-4DDD-AE2A-6AC6F684A4D2}"/>
              </a:ext>
            </a:extLst>
          </p:cNvPr>
          <p:cNvSpPr>
            <a:spLocks noGrp="1"/>
          </p:cNvSpPr>
          <p:nvPr>
            <p:ph type="title"/>
          </p:nvPr>
        </p:nvSpPr>
        <p:spPr>
          <a:xfrm>
            <a:off x="808638" y="386930"/>
            <a:ext cx="9236700" cy="1188950"/>
          </a:xfrm>
        </p:spPr>
        <p:txBody>
          <a:bodyPr vert="horz" lIns="91440" tIns="45720" rIns="91440" bIns="45720" rtlCol="0" anchor="b">
            <a:normAutofit/>
          </a:bodyPr>
          <a:lstStyle/>
          <a:p>
            <a:r>
              <a:rPr lang="en-US" sz="5400" kern="1200" dirty="0">
                <a:latin typeface="+mj-lt"/>
                <a:ea typeface="+mj-ea"/>
                <a:cs typeface="+mj-cs"/>
              </a:rPr>
              <a:t>                  CONCLUSION</a:t>
            </a:r>
          </a:p>
        </p:txBody>
      </p:sp>
      <p:grpSp>
        <p:nvGrpSpPr>
          <p:cNvPr id="15" name="Group 1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6" name="Rectangle 1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5C272A2-60EF-409A-B631-F57F06446034}"/>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r>
              <a:rPr lang="en-US" sz="2400" kern="1200" dirty="0">
                <a:latin typeface="+mn-lt"/>
                <a:ea typeface="+mn-ea"/>
                <a:cs typeface="+mn-cs"/>
              </a:rPr>
              <a:t> The organizations examples that I have presented today, BUPA and ALDI are both big organizations with a high number of employees therefore the training part is very important for maintaining the top-level position on them field.</a:t>
            </a:r>
          </a:p>
          <a:p>
            <a:pPr marL="0" indent="0">
              <a:buNone/>
            </a:pPr>
            <a:r>
              <a:rPr lang="en-US" sz="2400" dirty="0"/>
              <a:t>  Clearly, the training program that they are using ,prepares all the employees to perform better in their job, to understand them role and develop well in them career. It brings positivity among employees which motivates them to work passionately and deliver the best productivity.</a:t>
            </a:r>
          </a:p>
          <a:p>
            <a:pPr marL="0" indent="0">
              <a:buNone/>
            </a:pPr>
            <a:endParaRPr lang="en-US" sz="2400" kern="1200" dirty="0">
              <a:latin typeface="+mn-lt"/>
              <a:ea typeface="+mn-ea"/>
              <a:cs typeface="+mn-cs"/>
            </a:endParaRPr>
          </a:p>
          <a:p>
            <a:pPr marL="0" indent="0">
              <a:buNone/>
            </a:pPr>
            <a:r>
              <a:rPr lang="en-US" sz="2400" dirty="0"/>
              <a:t> </a:t>
            </a:r>
            <a:endParaRPr lang="en-US" sz="2400" kern="1200" dirty="0">
              <a:latin typeface="+mn-lt"/>
              <a:ea typeface="+mn-ea"/>
              <a:cs typeface="+mn-cs"/>
            </a:endParaRPr>
          </a:p>
        </p:txBody>
      </p:sp>
    </p:spTree>
    <p:extLst>
      <p:ext uri="{BB962C8B-B14F-4D97-AF65-F5344CB8AC3E}">
        <p14:creationId xmlns:p14="http://schemas.microsoft.com/office/powerpoint/2010/main" val="1798462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708FCB6-473B-4E6D-8225-88E86DFBBDE2}"/>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                     References </a:t>
            </a:r>
          </a:p>
        </p:txBody>
      </p:sp>
      <p:sp>
        <p:nvSpPr>
          <p:cNvPr id="3" name="Content Placeholder 2">
            <a:extLst>
              <a:ext uri="{FF2B5EF4-FFF2-40B4-BE49-F238E27FC236}">
                <a16:creationId xmlns:a16="http://schemas.microsoft.com/office/drawing/2014/main" id="{D50D0B72-E8F5-45C9-B705-87DA2F61E7DE}"/>
              </a:ext>
            </a:extLst>
          </p:cNvPr>
          <p:cNvSpPr>
            <a:spLocks noGrp="1"/>
          </p:cNvSpPr>
          <p:nvPr>
            <p:ph idx="1"/>
          </p:nvPr>
        </p:nvSpPr>
        <p:spPr>
          <a:xfrm>
            <a:off x="5314548" y="801866"/>
            <a:ext cx="6082110" cy="5230634"/>
          </a:xfrm>
        </p:spPr>
        <p:txBody>
          <a:bodyPr anchor="ctr">
            <a:noAutofit/>
          </a:bodyPr>
          <a:lstStyle/>
          <a:p>
            <a:pPr marL="0" lvl="0" indent="0">
              <a:spcAft>
                <a:spcPts val="80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1.Aldicareers.com (2020) </a:t>
            </a:r>
            <a:r>
              <a:rPr lang="en-GB" sz="1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ALDI Careers</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https://www.aldicareers.com.au/Training</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(Accessed: 25 Oct 2020).</a:t>
            </a:r>
          </a:p>
          <a:p>
            <a:pPr marL="0" indent="0">
              <a:buNone/>
            </a:pPr>
            <a:r>
              <a:rPr lang="en-GB" sz="1400" dirty="0">
                <a:solidFill>
                  <a:srgbClr val="000000"/>
                </a:solidFill>
              </a:rPr>
              <a:t>2. ALDI (2018) </a:t>
            </a:r>
            <a:r>
              <a:rPr lang="en-GB" sz="1400" i="1" dirty="0">
                <a:solidFill>
                  <a:srgbClr val="000000"/>
                </a:solidFill>
              </a:rPr>
              <a:t>The ALDI story</a:t>
            </a:r>
            <a:r>
              <a:rPr lang="en-GB" sz="1400" dirty="0">
                <a:solidFill>
                  <a:srgbClr val="000000"/>
                </a:solidFill>
              </a:rPr>
              <a:t>. Available at: </a:t>
            </a:r>
            <a:r>
              <a:rPr lang="en-GB" sz="1400" u="sng" dirty="0">
                <a:solidFill>
                  <a:srgbClr val="000000"/>
                </a:solidFill>
                <a:hlinkClick r:id="rId4"/>
              </a:rPr>
              <a:t>https://careers.aldi.us/about</a:t>
            </a:r>
            <a:r>
              <a:rPr lang="en-GB" sz="1400" dirty="0">
                <a:solidFill>
                  <a:srgbClr val="000000"/>
                </a:solidFill>
              </a:rPr>
              <a:t>. (Accessed: 23 Oct 2020).</a:t>
            </a:r>
          </a:p>
          <a:p>
            <a:pPr marL="0" indent="0">
              <a:buNone/>
            </a:pPr>
            <a:r>
              <a:rPr lang="en-GB" sz="1400" dirty="0">
                <a:solidFill>
                  <a:srgbClr val="000000"/>
                </a:solidFill>
              </a:rPr>
              <a:t>3. Bupa.co.uk (2020) </a:t>
            </a:r>
            <a:r>
              <a:rPr lang="en-GB" sz="1400" i="1" dirty="0">
                <a:solidFill>
                  <a:srgbClr val="000000"/>
                </a:solidFill>
              </a:rPr>
              <a:t>Private Healthcare</a:t>
            </a:r>
            <a:r>
              <a:rPr lang="en-GB" sz="1400" dirty="0">
                <a:solidFill>
                  <a:srgbClr val="000000"/>
                </a:solidFill>
              </a:rPr>
              <a:t>. Available at: https://www.bupa.co.uk/. (Accessed: 24 Oct 2020).</a:t>
            </a:r>
          </a:p>
          <a:p>
            <a:pPr marL="0" indent="0">
              <a:buNone/>
            </a:pPr>
            <a:r>
              <a:rPr lang="en-GB" sz="1400" dirty="0">
                <a:solidFill>
                  <a:srgbClr val="000000"/>
                </a:solidFill>
              </a:rPr>
              <a:t>4. Businesscasestudies.co.uk (2019) </a:t>
            </a:r>
            <a:r>
              <a:rPr lang="en-GB" sz="1400" i="1" dirty="0">
                <a:solidFill>
                  <a:srgbClr val="000000"/>
                </a:solidFill>
              </a:rPr>
              <a:t>Identifying training needs</a:t>
            </a:r>
            <a:r>
              <a:rPr lang="en-GB" sz="1400" dirty="0">
                <a:solidFill>
                  <a:srgbClr val="000000"/>
                </a:solidFill>
              </a:rPr>
              <a:t>. Available at: </a:t>
            </a:r>
            <a:r>
              <a:rPr lang="en-GB" sz="1400" u="sng" dirty="0">
                <a:solidFill>
                  <a:srgbClr val="000000"/>
                </a:solidFill>
                <a:hlinkClick r:id="rId5"/>
              </a:rPr>
              <a:t>https://businesscasestudies.co.uk/aldi/business-expansion-through-training-and-development/identifying-training-needs.html</a:t>
            </a:r>
            <a:r>
              <a:rPr lang="en-GB" sz="1400" dirty="0">
                <a:solidFill>
                  <a:srgbClr val="000000"/>
                </a:solidFill>
              </a:rPr>
              <a:t>. (Accessed :23 Oct 2020).</a:t>
            </a:r>
          </a:p>
          <a:p>
            <a:pPr marL="0" indent="0">
              <a:buNone/>
            </a:pPr>
            <a:r>
              <a:rPr lang="en-GB" sz="1400" dirty="0">
                <a:solidFill>
                  <a:srgbClr val="000000"/>
                </a:solidFill>
              </a:rPr>
              <a:t>5.Mbaskool.com 2020) </a:t>
            </a:r>
            <a:r>
              <a:rPr lang="en-GB" sz="1400" i="1" dirty="0">
                <a:solidFill>
                  <a:srgbClr val="000000"/>
                </a:solidFill>
              </a:rPr>
              <a:t>Training and Development. Available at: </a:t>
            </a:r>
            <a:r>
              <a:rPr lang="en-GB" sz="1400" dirty="0">
                <a:solidFill>
                  <a:srgbClr val="000000"/>
                </a:solidFill>
                <a:hlinkClick r:id="rId6"/>
              </a:rPr>
              <a:t>https://www.mbaskool.com/business-concepts/human-resources-hr-terms/8685-training-and-development.html</a:t>
            </a:r>
            <a:r>
              <a:rPr lang="en-GB" sz="1400" dirty="0">
                <a:solidFill>
                  <a:srgbClr val="000000"/>
                </a:solidFill>
              </a:rPr>
              <a:t>. (Accessed at :31 Oct 2020).</a:t>
            </a:r>
          </a:p>
          <a:p>
            <a:pPr marL="0" lvl="0" indent="0">
              <a:spcAft>
                <a:spcPts val="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6.Ourbupa.co.uk (2020) </a:t>
            </a:r>
            <a:r>
              <a:rPr lang="en-GB" sz="1400" i="1" dirty="0">
                <a:solidFill>
                  <a:srgbClr val="000000"/>
                </a:solidFill>
                <a:latin typeface="Calibri" panose="020F0502020204030204" pitchFamily="34" charset="0"/>
                <a:ea typeface="Calibri" panose="020F0502020204030204" pitchFamily="34" charset="0"/>
                <a:cs typeface="Times New Roman" panose="02020603050405020304" pitchFamily="18" charset="0"/>
              </a:rPr>
              <a:t>Our Bupa</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Available at: </a:t>
            </a:r>
            <a:r>
              <a:rPr lang="en-GB" sz="1400" u="sng" dirty="0">
                <a:solidFill>
                  <a:srgbClr val="000000"/>
                </a:solidFill>
                <a:latin typeface="Calibri" panose="020F050202020403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https://www.ourbupa.co.uk/learning/Pages/Learning.aspx</a:t>
            </a: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.(Accessed :23 Oct 2020).</a:t>
            </a:r>
          </a:p>
          <a:p>
            <a:pPr marL="0" lvl="0" indent="0">
              <a:spcAft>
                <a:spcPts val="0"/>
              </a:spcAft>
              <a:buNone/>
            </a:pPr>
            <a:r>
              <a:rPr lang="en-GB" sz="1400" dirty="0">
                <a:solidFill>
                  <a:srgbClr val="000000"/>
                </a:solidFill>
                <a:latin typeface="Calibri" panose="020F0502020204030204" pitchFamily="34" charset="0"/>
                <a:ea typeface="Calibri" panose="020F0502020204030204" pitchFamily="34" charset="0"/>
                <a:cs typeface="Times New Roman" panose="02020603050405020304" pitchFamily="18" charset="0"/>
              </a:rPr>
              <a:t>7.</a:t>
            </a:r>
            <a:r>
              <a:rPr lang="en-GB" sz="1400" dirty="0">
                <a:solidFill>
                  <a:srgbClr val="000000"/>
                </a:solidFill>
              </a:rPr>
              <a:t>Tyler, J. (2018) </a:t>
            </a:r>
            <a:r>
              <a:rPr lang="en-GB" sz="1400" i="1" dirty="0">
                <a:solidFill>
                  <a:srgbClr val="000000"/>
                </a:solidFill>
              </a:rPr>
              <a:t>Aldi’s explosive growth.</a:t>
            </a:r>
            <a:r>
              <a:rPr lang="en-GB" sz="1400" dirty="0">
                <a:solidFill>
                  <a:srgbClr val="000000"/>
                </a:solidFill>
              </a:rPr>
              <a:t> Available at: </a:t>
            </a:r>
            <a:r>
              <a:rPr lang="en-GB" sz="1400" u="sng" dirty="0">
                <a:solidFill>
                  <a:srgbClr val="000000"/>
                </a:solidFill>
                <a:hlinkClick r:id="rId8"/>
              </a:rPr>
              <a:t>https://www.businessinsider.com/aldi-store-growth-history-2018</a:t>
            </a:r>
            <a:r>
              <a:rPr lang="en-GB" sz="1400" dirty="0">
                <a:solidFill>
                  <a:srgbClr val="000000"/>
                </a:solidFill>
              </a:rPr>
              <a:t>. (Accessed :24 Oct 2020).</a:t>
            </a:r>
          </a:p>
          <a:p>
            <a:pPr marL="0" indent="0">
              <a:buNone/>
            </a:pPr>
            <a:r>
              <a:rPr lang="en-GB" sz="1400" dirty="0">
                <a:solidFill>
                  <a:srgbClr val="000000"/>
                </a:solidFill>
              </a:rPr>
              <a:t>8.Thepeakperformance.com (2020) </a:t>
            </a:r>
            <a:r>
              <a:rPr lang="en-GB" sz="1400" i="1" dirty="0">
                <a:solidFill>
                  <a:srgbClr val="000000"/>
                </a:solidFill>
              </a:rPr>
              <a:t>The Training Cycle. </a:t>
            </a:r>
            <a:r>
              <a:rPr lang="en-GB" sz="1400" dirty="0">
                <a:solidFill>
                  <a:srgbClr val="000000"/>
                </a:solidFill>
              </a:rPr>
              <a:t>Available a</a:t>
            </a:r>
            <a:r>
              <a:rPr lang="en-GB" sz="1400" i="1" dirty="0">
                <a:solidFill>
                  <a:srgbClr val="000000"/>
                </a:solidFill>
              </a:rPr>
              <a:t>t:  </a:t>
            </a:r>
            <a:r>
              <a:rPr lang="en-GB" sz="1400" dirty="0">
                <a:solidFill>
                  <a:srgbClr val="000000"/>
                </a:solidFill>
                <a:hlinkClick r:id="rId9"/>
              </a:rPr>
              <a:t>https://thepeakperformancecenter.com/business/learning/course-design/developing-a-training-program/the-training-cycle/</a:t>
            </a:r>
            <a:r>
              <a:rPr lang="en-GB" sz="1400" dirty="0">
                <a:solidFill>
                  <a:srgbClr val="000000"/>
                </a:solidFill>
              </a:rPr>
              <a:t>. (Accessed at:25 Oct 2020).</a:t>
            </a:r>
          </a:p>
          <a:p>
            <a:pPr marL="0" indent="0">
              <a:buNone/>
            </a:pPr>
            <a:r>
              <a:rPr lang="en-GB" sz="1400" dirty="0">
                <a:solidFill>
                  <a:srgbClr val="000000"/>
                </a:solidFill>
              </a:rPr>
              <a:t>9.</a:t>
            </a:r>
            <a:r>
              <a:rPr lang="en-GB" sz="1400" dirty="0">
                <a:solidFill>
                  <a:srgbClr val="3A343A"/>
                </a:solidFill>
                <a:latin typeface="Europa"/>
              </a:rPr>
              <a:t> Buckley, R., &amp; Caple, J. (2009). </a:t>
            </a:r>
            <a:r>
              <a:rPr lang="en-GB" sz="1400" i="1" dirty="0">
                <a:solidFill>
                  <a:srgbClr val="3A343A"/>
                </a:solidFill>
                <a:latin typeface="Europa"/>
              </a:rPr>
              <a:t>The Theory and Practice of Training</a:t>
            </a:r>
            <a:endParaRPr lang="en-GB" sz="1400" dirty="0">
              <a:solidFill>
                <a:srgbClr val="000000"/>
              </a:solidFill>
            </a:endParaRPr>
          </a:p>
          <a:p>
            <a:pPr marL="0" indent="0">
              <a:buNone/>
            </a:pPr>
            <a:r>
              <a:rPr lang="en-GB" sz="1400" dirty="0">
                <a:solidFill>
                  <a:srgbClr val="000000"/>
                </a:solidFill>
              </a:rPr>
              <a:t>10.Businessjargons.com (2020) </a:t>
            </a:r>
            <a:r>
              <a:rPr lang="en-GB" sz="1400" i="1" dirty="0">
                <a:solidFill>
                  <a:srgbClr val="000000"/>
                </a:solidFill>
              </a:rPr>
              <a:t>On the job training</a:t>
            </a:r>
            <a:r>
              <a:rPr lang="en-GB" sz="1400" dirty="0">
                <a:solidFill>
                  <a:srgbClr val="000000"/>
                </a:solidFill>
              </a:rPr>
              <a:t>. Available at:</a:t>
            </a:r>
            <a:endParaRPr lang="en-GB" sz="1400" i="1" dirty="0">
              <a:solidFill>
                <a:srgbClr val="000000"/>
              </a:solidFill>
            </a:endParaRPr>
          </a:p>
          <a:p>
            <a:pPr marL="0" indent="0">
              <a:buNone/>
            </a:pPr>
            <a:r>
              <a:rPr lang="en-GB" sz="1400" dirty="0">
                <a:solidFill>
                  <a:srgbClr val="000000"/>
                </a:solidFill>
              </a:rPr>
              <a:t> </a:t>
            </a:r>
            <a:r>
              <a:rPr lang="en-GB" sz="1400" dirty="0">
                <a:solidFill>
                  <a:srgbClr val="000000"/>
                </a:solidFill>
                <a:hlinkClick r:id="rId10"/>
              </a:rPr>
              <a:t>https://businessjargons.com/on-the-job-training.html</a:t>
            </a:r>
            <a:r>
              <a:rPr lang="en-GB" sz="1400" dirty="0">
                <a:solidFill>
                  <a:srgbClr val="000000"/>
                </a:solidFill>
              </a:rPr>
              <a:t>. (Accessed :25 Oct 2020).</a:t>
            </a:r>
          </a:p>
        </p:txBody>
      </p:sp>
    </p:spTree>
    <p:extLst>
      <p:ext uri="{BB962C8B-B14F-4D97-AF65-F5344CB8AC3E}">
        <p14:creationId xmlns:p14="http://schemas.microsoft.com/office/powerpoint/2010/main" val="30597393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7" ma:contentTypeDescription="Create a new document." ma:contentTypeScope="" ma:versionID="9a2fb44583040e860af6429ff2fc5811">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a2a87743db9da1c455fdce9337ed876b"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1271F4-238D-4B64-8738-D00ED1C3AAC1}">
  <ds:schemaRefs>
    <ds:schemaRef ds:uri="http://schemas.microsoft.com/office/2006/metadata/properties"/>
    <ds:schemaRef ds:uri="http://schemas.microsoft.com/office/2006/documentManagement/types"/>
    <ds:schemaRef ds:uri="http://purl.org/dc/terms/"/>
    <ds:schemaRef ds:uri="9d0d5cce-d4dc-4043-8325-c992d2f588cd"/>
    <ds:schemaRef ds:uri="http://purl.org/dc/dcmitype/"/>
    <ds:schemaRef ds:uri="http://schemas.microsoft.com/office/infopath/2007/PartnerControls"/>
    <ds:schemaRef ds:uri="http://purl.org/dc/elements/1.1/"/>
    <ds:schemaRef ds:uri="http://schemas.openxmlformats.org/package/2006/metadata/core-properties"/>
    <ds:schemaRef ds:uri="39a888ec-cc75-402e-856f-ff68cc5460ab"/>
    <ds:schemaRef ds:uri="http://www.w3.org/XML/1998/namespace"/>
  </ds:schemaRefs>
</ds:datastoreItem>
</file>

<file path=customXml/itemProps2.xml><?xml version="1.0" encoding="utf-8"?>
<ds:datastoreItem xmlns:ds="http://schemas.openxmlformats.org/officeDocument/2006/customXml" ds:itemID="{FE30688C-EBDF-43DD-9A51-ECABDCCF740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23996BC-B8C9-4031-A913-94E0F4196C8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TotalTime>
  <Words>1260</Words>
  <Application>Microsoft Office PowerPoint</Application>
  <PresentationFormat>Widescreen</PresentationFormat>
  <Paragraphs>59</Paragraphs>
  <Slides>14</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Arial</vt:lpstr>
      <vt:lpstr>Calibri</vt:lpstr>
      <vt:lpstr>Calibri Light</vt:lpstr>
      <vt:lpstr>Europa</vt:lpstr>
      <vt:lpstr>Roboto</vt:lpstr>
      <vt:lpstr>Office Theme</vt:lpstr>
      <vt:lpstr>Ionela Lazar 1905285 </vt:lpstr>
      <vt:lpstr>Training </vt:lpstr>
      <vt:lpstr>PowerPoint Presentation</vt:lpstr>
      <vt:lpstr>Types of Training</vt:lpstr>
      <vt:lpstr>                                  BUPA CARE HOMES</vt:lpstr>
      <vt:lpstr>BUPA training</vt:lpstr>
      <vt:lpstr>BUPA CARE HOMES</vt:lpstr>
      <vt:lpstr>                ALDI</vt:lpstr>
      <vt:lpstr>PowerPoint Presentation</vt:lpstr>
      <vt:lpstr>PowerPoint Presentation</vt:lpstr>
      <vt:lpstr>ALDI </vt:lpstr>
      <vt:lpstr>                           ALDI </vt:lpstr>
      <vt:lpstr>                  CONCLUSION</vt:lpstr>
      <vt:lpstr>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Ionela Lazar 1905285 </dc:title>
  <dc:creator>Ionela Lazar (1905285)</dc:creator>
  <cp:lastModifiedBy>Ionela Lazar (1905285)</cp:lastModifiedBy>
  <cp:revision>1</cp:revision>
  <dcterms:created xsi:type="dcterms:W3CDTF">2020-11-06T15:09:37Z</dcterms:created>
  <dcterms:modified xsi:type="dcterms:W3CDTF">2020-11-08T09:43:47Z</dcterms:modified>
</cp:coreProperties>
</file>