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8.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9.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0.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1.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2.xml" ContentType="application/vnd.openxmlformats-officedocument.theme+xml"/>
  <Override PartName="/ppt/slideLayouts/slideLayout69.xml" ContentType="application/vnd.openxmlformats-officedocument.presentationml.slideLayout+xml"/>
  <Override PartName="/ppt/theme/theme13.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14.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666" r:id="rId2"/>
    <p:sldMasterId id="2147483678" r:id="rId3"/>
    <p:sldMasterId id="2147483680" r:id="rId4"/>
    <p:sldMasterId id="2147483684" r:id="rId5"/>
    <p:sldMasterId id="2147483687" r:id="rId6"/>
    <p:sldMasterId id="2147483700" r:id="rId7"/>
    <p:sldMasterId id="2147483713" r:id="rId8"/>
    <p:sldMasterId id="2147483719" r:id="rId9"/>
    <p:sldMasterId id="2147483732" r:id="rId10"/>
    <p:sldMasterId id="2147483735" r:id="rId11"/>
    <p:sldMasterId id="2147483739" r:id="rId12"/>
    <p:sldMasterId id="2147483751" r:id="rId13"/>
    <p:sldMasterId id="2147483753" r:id="rId14"/>
    <p:sldMasterId id="2147483765" r:id="rId15"/>
  </p:sldMasterIdLst>
  <p:notesMasterIdLst>
    <p:notesMasterId r:id="rId48"/>
  </p:notesMasterIdLst>
  <p:sldIdLst>
    <p:sldId id="260" r:id="rId16"/>
    <p:sldId id="267" r:id="rId17"/>
    <p:sldId id="266" r:id="rId18"/>
    <p:sldId id="273" r:id="rId19"/>
    <p:sldId id="928" r:id="rId20"/>
    <p:sldId id="887" r:id="rId21"/>
    <p:sldId id="280" r:id="rId22"/>
    <p:sldId id="926" r:id="rId23"/>
    <p:sldId id="905" r:id="rId24"/>
    <p:sldId id="908" r:id="rId25"/>
    <p:sldId id="909" r:id="rId26"/>
    <p:sldId id="910" r:id="rId27"/>
    <p:sldId id="911" r:id="rId28"/>
    <p:sldId id="912" r:id="rId29"/>
    <p:sldId id="913" r:id="rId30"/>
    <p:sldId id="920" r:id="rId31"/>
    <p:sldId id="921" r:id="rId32"/>
    <p:sldId id="917" r:id="rId33"/>
    <p:sldId id="922" r:id="rId34"/>
    <p:sldId id="923" r:id="rId35"/>
    <p:sldId id="914" r:id="rId36"/>
    <p:sldId id="915" r:id="rId37"/>
    <p:sldId id="918" r:id="rId38"/>
    <p:sldId id="919" r:id="rId39"/>
    <p:sldId id="924" r:id="rId40"/>
    <p:sldId id="925" r:id="rId41"/>
    <p:sldId id="898" r:id="rId42"/>
    <p:sldId id="469" r:id="rId43"/>
    <p:sldId id="886" r:id="rId44"/>
    <p:sldId id="884" r:id="rId45"/>
    <p:sldId id="927" r:id="rId46"/>
    <p:sldId id="885" r:id="rId47"/>
  </p:sldIdLst>
  <p:sldSz cx="12192000" cy="6858000"/>
  <p:notesSz cx="6858000" cy="9144000"/>
  <p:custDataLst>
    <p:tags r:id="rId4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AD6ECE-786F-45A7-BC55-E66F9E7B7392}" v="3" dt="2024-02-14T15:40:24.5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98" autoAdjust="0"/>
    <p:restoredTop sz="90462" autoAdjust="0"/>
  </p:normalViewPr>
  <p:slideViewPr>
    <p:cSldViewPr snapToGrid="0">
      <p:cViewPr varScale="1">
        <p:scale>
          <a:sx n="99" d="100"/>
          <a:sy n="99" d="100"/>
        </p:scale>
        <p:origin x="78"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slide" Target="slides/slide27.xml"/><Relationship Id="rId47" Type="http://schemas.openxmlformats.org/officeDocument/2006/relationships/slide" Target="slides/slide32.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1.xml"/><Relationship Id="rId29" Type="http://schemas.openxmlformats.org/officeDocument/2006/relationships/slide" Target="slides/slide14.xml"/><Relationship Id="rId11" Type="http://schemas.openxmlformats.org/officeDocument/2006/relationships/slideMaster" Target="slideMasters/slideMaster11.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slide" Target="slides/slide25.xml"/><Relationship Id="rId45" Type="http://schemas.openxmlformats.org/officeDocument/2006/relationships/slide" Target="slides/slide30.xml"/><Relationship Id="rId53" Type="http://schemas.openxmlformats.org/officeDocument/2006/relationships/tableStyles" Target="tableStyles.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 Target="slides/slide4.xml"/><Relationship Id="rId31" Type="http://schemas.openxmlformats.org/officeDocument/2006/relationships/slide" Target="slides/slide16.xml"/><Relationship Id="rId44" Type="http://schemas.openxmlformats.org/officeDocument/2006/relationships/slide" Target="slides/slide29.xml"/><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slide" Target="slides/slide28.xml"/><Relationship Id="rId48"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slide" Target="slides/slide31.xml"/><Relationship Id="rId20" Type="http://schemas.openxmlformats.org/officeDocument/2006/relationships/slide" Target="slides/slide5.xml"/><Relationship Id="rId41" Type="http://schemas.openxmlformats.org/officeDocument/2006/relationships/slide" Target="slides/slide26.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49"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D9AD6ECE-786F-45A7-BC55-E66F9E7B7392}"/>
    <pc:docChg chg="addSld modSld">
      <pc:chgData name="Christopher Wilkin" userId="10363294-769d-46d1-9962-1839b2820248" providerId="ADAL" clId="{D9AD6ECE-786F-45A7-BC55-E66F9E7B7392}" dt="2024-02-14T15:40:24.561" v="3"/>
      <pc:docMkLst>
        <pc:docMk/>
      </pc:docMkLst>
      <pc:sldChg chg="addSp delSp modSp">
        <pc:chgData name="Christopher Wilkin" userId="10363294-769d-46d1-9962-1839b2820248" providerId="ADAL" clId="{D9AD6ECE-786F-45A7-BC55-E66F9E7B7392}" dt="2024-02-14T15:40:14.468" v="1"/>
        <pc:sldMkLst>
          <pc:docMk/>
          <pc:sldMk cId="2941564429" sldId="273"/>
        </pc:sldMkLst>
        <pc:picChg chg="add del mod">
          <ac:chgData name="Christopher Wilkin" userId="10363294-769d-46d1-9962-1839b2820248" providerId="ADAL" clId="{D9AD6ECE-786F-45A7-BC55-E66F9E7B7392}" dt="2024-02-14T15:40:14.468" v="1"/>
          <ac:picMkLst>
            <pc:docMk/>
            <pc:sldMk cId="2941564429" sldId="273"/>
            <ac:picMk id="2050" creationId="{D4BB1F70-61C9-3B56-0FB0-BF05EAA8D51B}"/>
          </ac:picMkLst>
        </pc:picChg>
      </pc:sldChg>
      <pc:sldChg chg="addSp new">
        <pc:chgData name="Christopher Wilkin" userId="10363294-769d-46d1-9962-1839b2820248" providerId="ADAL" clId="{D9AD6ECE-786F-45A7-BC55-E66F9E7B7392}" dt="2024-02-14T15:40:24.561" v="3"/>
        <pc:sldMkLst>
          <pc:docMk/>
          <pc:sldMk cId="3849905831" sldId="928"/>
        </pc:sldMkLst>
        <pc:picChg chg="add">
          <ac:chgData name="Christopher Wilkin" userId="10363294-769d-46d1-9962-1839b2820248" providerId="ADAL" clId="{D9AD6ECE-786F-45A7-BC55-E66F9E7B7392}" dt="2024-02-14T15:40:24.561" v="3"/>
          <ac:picMkLst>
            <pc:docMk/>
            <pc:sldMk cId="3849905831" sldId="928"/>
            <ac:picMk id="3074" creationId="{BA8347F8-BB49-61AF-FB00-053A3D58AAC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13/02/2024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9333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7621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vs external? </a:t>
            </a:r>
          </a:p>
        </p:txBody>
      </p:sp>
      <p:sp>
        <p:nvSpPr>
          <p:cNvPr id="4" name="Slide Number Placeholder 3"/>
          <p:cNvSpPr>
            <a:spLocks noGrp="1"/>
          </p:cNvSpPr>
          <p:nvPr>
            <p:ph type="sldNum" sz="quarter" idx="5"/>
          </p:nvPr>
        </p:nvSpPr>
        <p:spPr/>
        <p:txBody>
          <a:bodyPr/>
          <a:lstStyle/>
          <a:p>
            <a:fld id="{AC1AE680-CCF8-44A4-99B7-5694A4EA13A5}" type="slidenum">
              <a:rPr lang="en-GB" smtClean="0"/>
              <a:t>8</a:t>
            </a:fld>
            <a:endParaRPr lang="en-GB"/>
          </a:p>
        </p:txBody>
      </p:sp>
    </p:spTree>
    <p:extLst>
      <p:ext uri="{BB962C8B-B14F-4D97-AF65-F5344CB8AC3E}">
        <p14:creationId xmlns:p14="http://schemas.microsoft.com/office/powerpoint/2010/main" val="446580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buNone/>
            </a:pPr>
            <a:r>
              <a:rPr lang="en-GB" b="0" i="0" dirty="0">
                <a:effectLst/>
              </a:rPr>
              <a:t>According to UK law, service charges added by the restaurant are entirely optional.</a:t>
            </a:r>
          </a:p>
          <a:p>
            <a:pPr marL="0" indent="0" algn="just">
              <a:lnSpc>
                <a:spcPct val="150000"/>
              </a:lnSpc>
              <a:buNone/>
            </a:pPr>
            <a:r>
              <a:rPr lang="en-GB" dirty="0"/>
              <a:t>Customer</a:t>
            </a:r>
            <a:r>
              <a:rPr lang="en-GB" b="0" i="0" dirty="0">
                <a:effectLst/>
              </a:rPr>
              <a:t> </a:t>
            </a:r>
            <a:r>
              <a:rPr lang="en-GB" b="1" i="0" dirty="0">
                <a:solidFill>
                  <a:srgbClr val="FF0000"/>
                </a:solidFill>
                <a:effectLst/>
              </a:rPr>
              <a:t>can request to remove </a:t>
            </a:r>
            <a:r>
              <a:rPr lang="en-GB" b="0" i="0" dirty="0">
                <a:effectLst/>
              </a:rPr>
              <a:t>the service charge from the bill. </a:t>
            </a:r>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9</a:t>
            </a:fld>
            <a:endParaRPr lang="en-GB"/>
          </a:p>
        </p:txBody>
      </p:sp>
    </p:spTree>
    <p:extLst>
      <p:ext uri="{BB962C8B-B14F-4D97-AF65-F5344CB8AC3E}">
        <p14:creationId xmlns:p14="http://schemas.microsoft.com/office/powerpoint/2010/main" val="1609158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https://youtu.be/CxRWPv3-vXU</a:t>
            </a:r>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24</a:t>
            </a:fld>
            <a:endParaRPr lang="en-GB"/>
          </a:p>
        </p:txBody>
      </p:sp>
    </p:spTree>
    <p:extLst>
      <p:ext uri="{BB962C8B-B14F-4D97-AF65-F5344CB8AC3E}">
        <p14:creationId xmlns:p14="http://schemas.microsoft.com/office/powerpoint/2010/main" val="2858646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91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47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452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02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66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8032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003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9932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642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130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736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981737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53823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9542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177935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8544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1954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6160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9177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774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8866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317813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87229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355640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33179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71334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03020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953062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00914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138335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857779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981481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80673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76281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98830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87599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2/13/2024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57519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736336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1393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7570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943314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136866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60316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1105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85646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03789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14197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16068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89100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89797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7189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223337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0370069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13/02/2024</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5772566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6321864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99647775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89621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09492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652035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5657799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0162106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398147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535379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2239040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2914519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0444365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179889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2076686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13/02/2024</a:t>
            </a:fld>
            <a:endParaRPr lang="en-GB" dirty="0"/>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9240869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721843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4932201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F07C6424-41DD-AF49-8D0A-B20A782F8B5F}" type="datetimeFigureOut">
              <a:rPr lang="en-US" smtClean="0"/>
              <a:t>2/13/2024</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7770321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F07C6424-41DD-AF49-8D0A-B20A782F8B5F}" type="datetimeFigureOut">
              <a:rPr lang="en-US" smtClean="0"/>
              <a:t>2/13/2024</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5149913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F07C6424-41DD-AF49-8D0A-B20A782F8B5F}" type="datetimeFigureOut">
              <a:rPr lang="en-US" smtClean="0"/>
              <a:t>2/13/2024</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2664971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F07C6424-41DD-AF49-8D0A-B20A782F8B5F}" type="datetimeFigureOut">
              <a:rPr lang="en-US" smtClean="0"/>
              <a:t>2/13/2024</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3919661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F07C6424-41DD-AF49-8D0A-B20A782F8B5F}" type="datetimeFigureOut">
              <a:rPr lang="en-US" smtClean="0"/>
              <a:t>2/13/2024</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8395360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F07C6424-41DD-AF49-8D0A-B20A782F8B5F}" type="datetimeFigureOut">
              <a:rPr lang="en-US" smtClean="0"/>
              <a:t>2/13/2024</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0911875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321983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F07C6424-41DD-AF49-8D0A-B20A782F8B5F}" type="datetimeFigureOut">
              <a:rPr lang="en-US" smtClean="0"/>
              <a:t>2/13/2024</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2416565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13/02/2024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79007350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13/02/2024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53048317"/>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13/02/2024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2608442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13/02/2024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7289809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13/02/2024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18469317"/>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13/02/2024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5650676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13/02/2024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93999238"/>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13/02/2024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4407731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13/02/2024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4510683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13/02/2024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53788802"/>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13/02/2024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53679022"/>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5705509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1679975648"/>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6.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7.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7.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image" Target="../media/image8.png"/><Relationship Id="rId5" Type="http://schemas.openxmlformats.org/officeDocument/2006/relationships/theme" Target="../theme/theme8.xml"/><Relationship Id="rId4" Type="http://schemas.openxmlformats.org/officeDocument/2006/relationships/slideLayout" Target="../slideLayouts/slideLayout4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2.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4" Type="http://schemas.openxmlformats.org/officeDocument/2006/relationships/image" Target="../media/image3.png"/></Relationships>
</file>

<file path=ppt/slideMasters/_rels/slideMaster11.xml.rels><?xml version="1.0" encoding="UTF-8" standalone="yes"?>
<Relationships xmlns="http://schemas.openxmlformats.org/package/2006/relationships"><Relationship Id="rId3" Type="http://schemas.openxmlformats.org/officeDocument/2006/relationships/theme" Target="../theme/theme11.xml"/><Relationship Id="rId2" Type="http://schemas.openxmlformats.org/officeDocument/2006/relationships/slideLayout" Target="../slideLayouts/slideLayout57.xml"/><Relationship Id="rId1" Type="http://schemas.openxmlformats.org/officeDocument/2006/relationships/slideLayout" Target="../slideLayouts/slideLayout56.xml"/><Relationship Id="rId4" Type="http://schemas.openxmlformats.org/officeDocument/2006/relationships/image" Target="../media/image5.pn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image" Target="../media/image6.png"/><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12.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3.xml"/><Relationship Id="rId1" Type="http://schemas.openxmlformats.org/officeDocument/2006/relationships/slideLayout" Target="../slideLayouts/slideLayout6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image" Target="../media/image10.jpg"/><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theme" Target="../theme/theme14.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slideLayout" Target="../slideLayouts/slideLayout93.xml"/><Relationship Id="rId3" Type="http://schemas.openxmlformats.org/officeDocument/2006/relationships/slideLayout" Target="../slideLayouts/slideLayout83.xml"/><Relationship Id="rId7" Type="http://schemas.openxmlformats.org/officeDocument/2006/relationships/slideLayout" Target="../slideLayouts/slideLayout87.xml"/><Relationship Id="rId12" Type="http://schemas.openxmlformats.org/officeDocument/2006/relationships/slideLayout" Target="../slideLayouts/slideLayout92.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5" Type="http://schemas.openxmlformats.org/officeDocument/2006/relationships/image" Target="../media/image10.jpg"/><Relationship Id="rId10" Type="http://schemas.openxmlformats.org/officeDocument/2006/relationships/slideLayout" Target="../slideLayouts/slideLayout90.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5031911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62128242"/>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16662969"/>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30717619"/>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3922354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224436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97852348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083585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898947050"/>
      </p:ext>
    </p:extLst>
  </p:cSld>
  <p:clrMap bg1="lt1" tx1="dk1" bg2="lt2" tx2="dk2" accent1="accent1" accent2="accent2" accent3="accent3" accent4="accent4" accent5="accent5" accent6="accent6" hlink="hlink" folHlink="folHlink"/>
  <p:sldLayoutIdLst>
    <p:sldLayoutId id="2147483733" r:id="rId1"/>
    <p:sldLayoutId id="214748373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62958698"/>
      </p:ext>
    </p:extLst>
  </p:cSld>
  <p:clrMap bg1="lt1" tx1="dk1" bg2="lt2" tx2="dk2" accent1="accent1" accent2="accent2" accent3="accent3" accent4="accent4" accent5="accent5" accent6="accent6" hlink="hlink" folHlink="folHlink"/>
  <p:sldLayoutIdLst>
    <p:sldLayoutId id="2147483736" r:id="rId1"/>
    <p:sldLayoutId id="214748373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721781755"/>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71182168"/>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13/02/2024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595363901"/>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13/02/2024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716033434"/>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81.xml"/></Relationships>
</file>

<file path=ppt/slides/_rels/slide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92.xml"/></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9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88.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2.xml"/></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1.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1.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1.xml.rels><?xml version="1.0" encoding="UTF-8" standalone="yes"?>
<Relationships xmlns="http://schemas.openxmlformats.org/package/2006/relationships"><Relationship Id="rId2" Type="http://schemas.openxmlformats.org/officeDocument/2006/relationships/hyperlink" Target="https://register.food.gov.uk/new" TargetMode="External"/><Relationship Id="rId1" Type="http://schemas.openxmlformats.org/officeDocument/2006/relationships/slideLayout" Target="../slideLayouts/slideLayout7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7.xml.rels><?xml version="1.0" encoding="UTF-8" standalone="yes"?>
<Relationships xmlns="http://schemas.openxmlformats.org/package/2006/relationships"><Relationship Id="rId2" Type="http://schemas.openxmlformats.org/officeDocument/2006/relationships/hyperlink" Target="https://www.gov.uk/temporary-events-notice" TargetMode="External"/><Relationship Id="rId1" Type="http://schemas.openxmlformats.org/officeDocument/2006/relationships/slideLayout" Target="../slideLayouts/slideLayout7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1.xml"/><Relationship Id="rId1" Type="http://schemas.openxmlformats.org/officeDocument/2006/relationships/video" Target="https://www.youtube.com/embed/CxRWPv3-vXU?start=12&amp;feature=oembed" TargetMode="External"/><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6.xml"/></Relationships>
</file>

<file path=ppt/slides/_rels/slide30.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71.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1.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251596" y="650614"/>
            <a:ext cx="6994222"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Effective	Management</a:t>
            </a:r>
            <a:b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BMGM4000</a:t>
            </a:r>
          </a:p>
        </p:txBody>
      </p:sp>
      <p:sp>
        <p:nvSpPr>
          <p:cNvPr id="6" name="TextBox 5">
            <a:extLst>
              <a:ext uri="{FF2B5EF4-FFF2-40B4-BE49-F238E27FC236}">
                <a16:creationId xmlns:a16="http://schemas.microsoft.com/office/drawing/2014/main" id="{2DDBD4A8-0007-5EFA-628C-3A9FCA50BB6B}"/>
              </a:ext>
            </a:extLst>
          </p:cNvPr>
          <p:cNvSpPr txBox="1"/>
          <p:nvPr/>
        </p:nvSpPr>
        <p:spPr>
          <a:xfrm>
            <a:off x="167062" y="2707838"/>
            <a:ext cx="640406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 Wilkin &amp; R Taylor-Davies</a:t>
            </a:r>
          </a:p>
        </p:txBody>
      </p:sp>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24000" y="2593353"/>
            <a:ext cx="9144000" cy="2900518"/>
          </a:xfrm>
        </p:spPr>
        <p:txBody>
          <a:bodyPr vert="horz" lIns="91440" tIns="45720" rIns="91440" bIns="45720" rtlCol="0" anchor="b">
            <a:normAutofit fontScale="90000"/>
          </a:bodyPr>
          <a:lstStyle/>
          <a:p>
            <a:pPr algn="ctr"/>
            <a:r>
              <a:rPr lang="en-US" sz="4900" dirty="0">
                <a:solidFill>
                  <a:srgbClr val="FFFFFF"/>
                </a:solidFill>
                <a:latin typeface="+mj-lt"/>
                <a:cs typeface="+mj-cs"/>
              </a:rPr>
              <a:t>Before we start</a:t>
            </a:r>
            <a:br>
              <a:rPr lang="en-US" sz="1500" dirty="0">
                <a:solidFill>
                  <a:srgbClr val="FFFFFF"/>
                </a:solidFill>
                <a:latin typeface="+mj-lt"/>
                <a:cs typeface="+mj-cs"/>
              </a:rPr>
            </a:br>
            <a:br>
              <a:rPr lang="en-US" sz="2000" dirty="0">
                <a:solidFill>
                  <a:srgbClr val="FFFFFF"/>
                </a:solidFill>
                <a:latin typeface="+mj-lt"/>
                <a:cs typeface="+mj-cs"/>
              </a:rPr>
            </a:br>
            <a:r>
              <a:rPr lang="en-US" sz="2000" dirty="0">
                <a:solidFill>
                  <a:srgbClr val="FFFFFF"/>
                </a:solidFill>
                <a:latin typeface="+mj-lt"/>
                <a:cs typeface="+mj-cs"/>
              </a:rPr>
              <a:t>As there are quite a few of us here, please ensure that your microphone is muted during all teaching until you are asked a question or there is a group discussion to prevent background noise.</a:t>
            </a:r>
            <a:br>
              <a:rPr lang="en-US" sz="1500" dirty="0">
                <a:solidFill>
                  <a:srgbClr val="FFFFFF"/>
                </a:solidFill>
                <a:latin typeface="+mj-lt"/>
                <a:cs typeface="+mj-cs"/>
              </a:rPr>
            </a:br>
            <a:br>
              <a:rPr lang="en-US" sz="1500" dirty="0">
                <a:solidFill>
                  <a:srgbClr val="FF0000"/>
                </a:solidFill>
                <a:latin typeface="+mj-lt"/>
                <a:cs typeface="+mj-cs"/>
              </a:rPr>
            </a:br>
            <a:r>
              <a:rPr lang="en-US" sz="2700" dirty="0">
                <a:solidFill>
                  <a:srgbClr val="FF0000"/>
                </a:solidFill>
                <a:highlight>
                  <a:srgbClr val="FFFF00"/>
                </a:highlight>
                <a:latin typeface="+mj-lt"/>
                <a:cs typeface="+mj-cs"/>
              </a:rPr>
              <a:t>Your camera must be always on during lectures please. </a:t>
            </a:r>
            <a:br>
              <a:rPr lang="en-US" sz="2700" dirty="0">
                <a:solidFill>
                  <a:srgbClr val="FFFFFF"/>
                </a:solidFill>
                <a:highlight>
                  <a:srgbClr val="FFFF00"/>
                </a:highlight>
                <a:latin typeface="+mj-lt"/>
                <a:cs typeface="+mj-cs"/>
              </a:rPr>
            </a:br>
            <a:r>
              <a:rPr lang="en-US" sz="2700" dirty="0">
                <a:solidFill>
                  <a:srgbClr val="FFFFFF"/>
                </a:solidFill>
                <a:latin typeface="+mj-lt"/>
                <a:cs typeface="+mj-cs"/>
              </a:rPr>
              <a:t>use the Teams university background to protect your privacy.</a:t>
            </a:r>
            <a:br>
              <a:rPr lang="en-US" sz="2700" dirty="0">
                <a:solidFill>
                  <a:srgbClr val="FFFFFF"/>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must join via a laptop or PC/MAC </a:t>
            </a:r>
            <a:br>
              <a:rPr lang="en-US" sz="2700" dirty="0">
                <a:solidFill>
                  <a:srgbClr val="FF0000"/>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will be removed and logged as absent if you fail to adhere to these</a:t>
            </a:r>
            <a:br>
              <a:rPr lang="en-US" sz="2700" dirty="0">
                <a:solidFill>
                  <a:srgbClr val="FFFFFF"/>
                </a:solidFill>
                <a:latin typeface="+mj-lt"/>
                <a:cs typeface="+mj-cs"/>
              </a:rPr>
            </a:br>
            <a:br>
              <a:rPr lang="en-US" sz="2700" dirty="0">
                <a:solidFill>
                  <a:srgbClr val="FFFFFF"/>
                </a:solidFill>
                <a:latin typeface="+mj-lt"/>
                <a:cs typeface="+mj-cs"/>
              </a:rPr>
            </a:br>
            <a:r>
              <a:rPr lang="en-US" sz="2700" dirty="0">
                <a:solidFill>
                  <a:srgbClr val="FFFFFF"/>
                </a:solidFill>
                <a:latin typeface="+mj-lt"/>
                <a:cs typeface="+mj-cs"/>
              </a:rPr>
              <a:t>This and all sessions will be recorded so that you can watch it again</a:t>
            </a:r>
            <a:br>
              <a:rPr lang="en-US" sz="1500" dirty="0">
                <a:solidFill>
                  <a:srgbClr val="FFFFFF"/>
                </a:solidFill>
                <a:latin typeface="+mj-lt"/>
                <a:cs typeface="+mj-cs"/>
              </a:rPr>
            </a:br>
            <a:endParaRPr lang="en-US" sz="1500" dirty="0">
              <a:solidFill>
                <a:srgbClr val="FFFFFF"/>
              </a:solidFill>
              <a:latin typeface="+mj-lt"/>
              <a:cs typeface="+mj-cs"/>
            </a:endParaRPr>
          </a:p>
        </p:txBody>
      </p:sp>
    </p:spTree>
    <p:extLst>
      <p:ext uri="{BB962C8B-B14F-4D97-AF65-F5344CB8AC3E}">
        <p14:creationId xmlns:p14="http://schemas.microsoft.com/office/powerpoint/2010/main" val="238738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should be using a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desktop or laptop device </a:t>
            </a: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with video, speakers and a microphone. </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You will need to be able to access documents, write assignments and create presentations. </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will be asked to share your screen and “present” your work</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1"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These are all things that are either not possible or incredibly difficult to do on a phone.</a:t>
            </a:r>
            <a:b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alphaModFix amt="35000"/>
          </a:blip>
          <a:srcRect l="2031" t="30205" r="-2031" b="19359"/>
          <a:stretch/>
        </p:blipFill>
        <p:spPr>
          <a:xfrm>
            <a:off x="628206" y="94033"/>
            <a:ext cx="10935587" cy="608293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177" y="1497008"/>
            <a:ext cx="10515600" cy="4351338"/>
          </a:xfrm>
        </p:spPr>
        <p:txBody>
          <a:bodyPr vert="horz" lIns="91440" tIns="45720" rIns="91440" bIns="45720" rtlCol="0">
            <a:normAutofit/>
          </a:bodyPr>
          <a:lstStyle/>
          <a:p>
            <a:pPr marL="514350" indent="-514350" algn="just">
              <a:lnSpc>
                <a:spcPct val="150000"/>
              </a:lnSpc>
              <a:buFont typeface="+mj-lt"/>
              <a:buAutoNum type="arabicPeriod"/>
            </a:pPr>
            <a:r>
              <a:rPr lang="en-GB" sz="3200" dirty="0"/>
              <a:t>Regulation</a:t>
            </a:r>
          </a:p>
          <a:p>
            <a:pPr marL="514350" indent="-514350" algn="just">
              <a:lnSpc>
                <a:spcPct val="150000"/>
              </a:lnSpc>
              <a:buFont typeface="+mj-lt"/>
              <a:buAutoNum type="arabicPeriod"/>
            </a:pPr>
            <a:r>
              <a:rPr lang="en-GB" sz="3200" dirty="0"/>
              <a:t>Service Charge and Tips	</a:t>
            </a:r>
          </a:p>
          <a:p>
            <a:pPr marL="514350" indent="-514350" algn="just">
              <a:lnSpc>
                <a:spcPct val="150000"/>
              </a:lnSpc>
              <a:buFont typeface="+mj-lt"/>
              <a:buAutoNum type="arabicPeriod"/>
            </a:pPr>
            <a:r>
              <a:rPr lang="en-GB" sz="3200" dirty="0"/>
              <a:t>Legislation </a:t>
            </a:r>
          </a:p>
          <a:p>
            <a:pPr marL="514350" indent="-514350" algn="just">
              <a:lnSpc>
                <a:spcPct val="150000"/>
              </a:lnSpc>
              <a:buFont typeface="+mj-lt"/>
              <a:buAutoNum type="arabicPeriod"/>
            </a:pPr>
            <a:r>
              <a:rPr lang="en-GB" sz="3200" dirty="0"/>
              <a:t>Health &amp; Safety</a:t>
            </a:r>
          </a:p>
          <a:p>
            <a:pPr marL="0" indent="0">
              <a:buNone/>
            </a:pPr>
            <a:endParaRPr lang="en-US" dirty="0">
              <a:solidFill>
                <a:srgbClr val="FFFFFF"/>
              </a:solidFill>
            </a:endParaRPr>
          </a:p>
        </p:txBody>
      </p:sp>
      <p:pic>
        <p:nvPicPr>
          <p:cNvPr id="5" name="Picture 4">
            <a:extLst>
              <a:ext uri="{FF2B5EF4-FFF2-40B4-BE49-F238E27FC236}">
                <a16:creationId xmlns:a16="http://schemas.microsoft.com/office/drawing/2014/main" id="{B0D3E40F-04EF-3B29-8ED3-AC7744742991}"/>
              </a:ext>
            </a:extLst>
          </p:cNvPr>
          <p:cNvPicPr>
            <a:picLocks noChangeAspect="1"/>
          </p:cNvPicPr>
          <p:nvPr/>
        </p:nvPicPr>
        <p:blipFill>
          <a:blip r:embed="rId4"/>
          <a:stretch>
            <a:fillRect/>
          </a:stretch>
        </p:blipFill>
        <p:spPr>
          <a:xfrm>
            <a:off x="-46" y="5848346"/>
            <a:ext cx="12192046" cy="1009654"/>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D052-50CE-0AB9-D172-C55C9D6911DA}"/>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5A17364-3F17-81A8-5932-D3D47288850F}"/>
              </a:ext>
            </a:extLst>
          </p:cNvPr>
          <p:cNvSpPr>
            <a:spLocks noGrp="1"/>
          </p:cNvSpPr>
          <p:nvPr>
            <p:ph type="subTitle" idx="1"/>
          </p:nvPr>
        </p:nvSpPr>
        <p:spPr/>
        <p:txBody>
          <a:bodyPr/>
          <a:lstStyle/>
          <a:p>
            <a:endParaRPr lang="en-GB"/>
          </a:p>
        </p:txBody>
      </p:sp>
      <p:pic>
        <p:nvPicPr>
          <p:cNvPr id="3074" name="Picture 2">
            <a:extLst>
              <a:ext uri="{FF2B5EF4-FFF2-40B4-BE49-F238E27FC236}">
                <a16:creationId xmlns:a16="http://schemas.microsoft.com/office/drawing/2014/main" id="{BA8347F8-BB49-61AF-FB00-053A3D58AA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905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AED4-CBA7-2829-9AE4-B935BC519026}"/>
              </a:ext>
            </a:extLst>
          </p:cNvPr>
          <p:cNvSpPr>
            <a:spLocks noGrp="1"/>
          </p:cNvSpPr>
          <p:nvPr>
            <p:ph type="title"/>
          </p:nvPr>
        </p:nvSpPr>
        <p:spPr>
          <a:xfrm>
            <a:off x="408709" y="-9381"/>
            <a:ext cx="10515600" cy="1325563"/>
          </a:xfrm>
        </p:spPr>
        <p:txBody>
          <a:bodyPr>
            <a:normAutofit/>
          </a:bodyPr>
          <a:lstStyle/>
          <a:p>
            <a:r>
              <a:rPr lang="en-GB" sz="4800" dirty="0"/>
              <a:t>Assignment – Four Element Portfolio</a:t>
            </a:r>
          </a:p>
        </p:txBody>
      </p:sp>
      <p:sp>
        <p:nvSpPr>
          <p:cNvPr id="3" name="Content Placeholder 2">
            <a:extLst>
              <a:ext uri="{FF2B5EF4-FFF2-40B4-BE49-F238E27FC236}">
                <a16:creationId xmlns:a16="http://schemas.microsoft.com/office/drawing/2014/main" id="{65988D97-3536-582E-AE70-FFD27ACAB9A5}"/>
              </a:ext>
            </a:extLst>
          </p:cNvPr>
          <p:cNvSpPr>
            <a:spLocks noGrp="1"/>
          </p:cNvSpPr>
          <p:nvPr>
            <p:ph idx="1"/>
          </p:nvPr>
        </p:nvSpPr>
        <p:spPr>
          <a:xfrm>
            <a:off x="408709" y="3674299"/>
            <a:ext cx="10515600" cy="3906549"/>
          </a:xfrm>
        </p:spPr>
        <p:txBody>
          <a:bodyPr/>
          <a:lstStyle/>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1 – Restaurant and Kitchen Structure</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2 – Standard Operating Procedures</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3 – Importance of Leadership </a:t>
            </a:r>
            <a:endParaRPr lang="en-GB" sz="1800" b="1" kern="0" dirty="0">
              <a:effectLst/>
              <a:latin typeface="Arial" panose="020B0604020202020204" pitchFamily="34" charset="0"/>
              <a:ea typeface="Arial" panose="020B0604020202020204" pitchFamily="34" charset="0"/>
            </a:endParaRPr>
          </a:p>
          <a:p>
            <a:pPr marR="140335" algn="just">
              <a:lnSpc>
                <a:spcPct val="150000"/>
              </a:lnSpc>
              <a:spcBef>
                <a:spcPts val="45"/>
              </a:spcBef>
              <a:spcAft>
                <a:spcPts val="1200"/>
              </a:spcAft>
            </a:pPr>
            <a:r>
              <a:rPr lang="en-GB" sz="1800" b="0" kern="0" dirty="0">
                <a:effectLst/>
                <a:latin typeface="Calibri" panose="020F0502020204030204" pitchFamily="34" charset="0"/>
                <a:ea typeface="Arial" panose="020B0604020202020204" pitchFamily="34" charset="0"/>
              </a:rPr>
              <a:t>Section 4 – Employees’ Characteristics and Management  (Self-Reflection)</a:t>
            </a:r>
            <a:endParaRPr lang="en-GB" sz="1800" b="1" kern="0" dirty="0">
              <a:effectLst/>
              <a:latin typeface="Arial" panose="020B0604020202020204" pitchFamily="34" charset="0"/>
              <a:ea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8AD2AF20-DD87-A23B-6F5D-D91422586CD5}"/>
              </a:ext>
            </a:extLst>
          </p:cNvPr>
          <p:cNvSpPr txBox="1"/>
          <p:nvPr/>
        </p:nvSpPr>
        <p:spPr>
          <a:xfrm>
            <a:off x="454891" y="954443"/>
            <a:ext cx="11328400" cy="2694456"/>
          </a:xfrm>
          <a:prstGeom prst="rect">
            <a:avLst/>
          </a:prstGeom>
          <a:noFill/>
        </p:spPr>
        <p:txBody>
          <a:bodyPr wrap="square">
            <a:spAutoFit/>
          </a:bodyPr>
          <a:lstStyle/>
          <a:p>
            <a:pPr marL="0" marR="140335" lvl="0" indent="0" algn="just" defTabSz="914400" rtl="0" eaLnBrk="1" fontAlgn="auto" latinLnBrk="0" hangingPunct="1">
              <a:lnSpc>
                <a:spcPct val="150000"/>
              </a:lnSpc>
              <a:spcBef>
                <a:spcPts val="45"/>
              </a:spcBef>
              <a:spcAft>
                <a:spcPts val="120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mn-cs"/>
              </a:rPr>
              <a:t>Different restaurants have different management and organisation structure. Organisation structure is crucial for successful management. As </a:t>
            </a:r>
            <a:r>
              <a:rPr kumimoji="0" lang="en-GB" sz="1800" b="0" i="0" u="none" strike="noStrike" kern="0" cap="none" spc="0" normalizeH="0" baseline="0" noProof="0" dirty="0">
                <a:ln>
                  <a:noFill/>
                </a:ln>
                <a:solidFill>
                  <a:srgbClr val="000000"/>
                </a:solidFill>
                <a:effectLst/>
                <a:uLnTx/>
                <a:uFillTx/>
                <a:latin typeface="Calibri" panose="020F0502020204030204" pitchFamily="34" charset="0"/>
                <a:ea typeface="Arial" panose="020B0604020202020204" pitchFamily="34" charset="0"/>
                <a:cs typeface="+mn-cs"/>
              </a:rPr>
              <a:t> </a:t>
            </a:r>
            <a:r>
              <a:rPr kumimoji="0" lang="en-US" sz="1800" b="0" i="0" u="none" strike="noStrike" kern="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mn-cs"/>
              </a:rPr>
              <a:t>As future professionals in the field of hospitality and service management, you will be tasked with identifying and discussing key skills that are vital for improving internal communication to achieve effective management. </a:t>
            </a:r>
            <a:endParaRPr kumimoji="0" lang="en-GB" sz="2800" b="1" i="0" u="none" strike="noStrike" kern="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mn-cs"/>
            </a:endParaRPr>
          </a:p>
          <a:p>
            <a:pPr marL="0" marR="140335" lvl="0" indent="0" algn="just" defTabSz="914400" rtl="0" eaLnBrk="1" fontAlgn="auto" latinLnBrk="0" hangingPunct="1">
              <a:lnSpc>
                <a:spcPct val="150000"/>
              </a:lnSpc>
              <a:spcBef>
                <a:spcPts val="45"/>
              </a:spcBef>
              <a:spcAft>
                <a:spcPts val="120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Calibri" panose="020F0502020204030204" pitchFamily="34" charset="0"/>
                <a:ea typeface="Arial" panose="020B0604020202020204" pitchFamily="34" charset="0"/>
                <a:cs typeface="+mn-cs"/>
              </a:rPr>
              <a:t>Research and discuss what the F&amp;B Director must employ to engage employees in four elements within a large F&amp;B department. </a:t>
            </a:r>
            <a:endParaRPr kumimoji="0" lang="en-GB" sz="2800" b="1" i="0" u="none" strike="noStrike" kern="0" cap="none" spc="0" normalizeH="0" baseline="0" noProof="0" dirty="0">
              <a:ln>
                <a:noFill/>
              </a:ln>
              <a:solidFill>
                <a:prstClr val="black"/>
              </a:solidFill>
              <a:effectLst/>
              <a:uLnTx/>
              <a:uFillTx/>
              <a:latin typeface="Arial" panose="020B0604020202020204" pitchFamily="34" charset="0"/>
              <a:ea typeface="Arial" panose="020B0604020202020204" pitchFamily="34" charset="0"/>
              <a:cs typeface="+mn-cs"/>
            </a:endParaRPr>
          </a:p>
        </p:txBody>
      </p:sp>
    </p:spTree>
    <p:extLst>
      <p:ext uri="{BB962C8B-B14F-4D97-AF65-F5344CB8AC3E}">
        <p14:creationId xmlns:p14="http://schemas.microsoft.com/office/powerpoint/2010/main" val="1877569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CEC5-2843-45EC-9EF7-B01F85D0DD0B}"/>
              </a:ext>
            </a:extLst>
          </p:cNvPr>
          <p:cNvSpPr>
            <a:spLocks noGrp="1"/>
          </p:cNvSpPr>
          <p:nvPr>
            <p:ph type="title"/>
          </p:nvPr>
        </p:nvSpPr>
        <p:spPr>
          <a:xfrm>
            <a:off x="356937" y="-77637"/>
            <a:ext cx="10515600" cy="1325563"/>
          </a:xfrm>
        </p:spPr>
        <p:txBody>
          <a:bodyPr/>
          <a:lstStyle/>
          <a:p>
            <a:r>
              <a:rPr lang="en-GB" dirty="0"/>
              <a:t>Legislation and Regulations</a:t>
            </a:r>
          </a:p>
        </p:txBody>
      </p:sp>
      <p:pic>
        <p:nvPicPr>
          <p:cNvPr id="1026" name="Picture 2" descr="Legislation vs Regulation: Differences And Uses For Each One">
            <a:extLst>
              <a:ext uri="{FF2B5EF4-FFF2-40B4-BE49-F238E27FC236}">
                <a16:creationId xmlns:a16="http://schemas.microsoft.com/office/drawing/2014/main" id="{E5BCB5C1-F7F9-CFFC-6158-654532AF9FF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842" t="7619" r="22237" b="34699"/>
          <a:stretch/>
        </p:blipFill>
        <p:spPr bwMode="auto">
          <a:xfrm>
            <a:off x="8922618" y="148765"/>
            <a:ext cx="3137837" cy="176224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407AA4F-313B-1FDB-9108-C29A3DBED916}"/>
              </a:ext>
            </a:extLst>
          </p:cNvPr>
          <p:cNvSpPr txBox="1"/>
          <p:nvPr/>
        </p:nvSpPr>
        <p:spPr>
          <a:xfrm>
            <a:off x="1021080" y="2828835"/>
            <a:ext cx="8289758" cy="1200329"/>
          </a:xfrm>
          <a:prstGeom prst="rect">
            <a:avLst/>
          </a:prstGeom>
          <a:noFill/>
        </p:spPr>
        <p:txBody>
          <a:bodyPr wrap="square">
            <a:spAutoFit/>
          </a:bodyPr>
          <a:lstStyle/>
          <a:p>
            <a:r>
              <a:rPr lang="en-GB" b="0" i="0" dirty="0">
                <a:effectLst/>
                <a:latin typeface="Google Sans"/>
              </a:rPr>
              <a:t>“Legislation refers to the process of making and enacting laws through a legislative body, while regulation refers to detailed rules and directives created to implement and enforce legislation. Legislation sets broad legal principles, while regulation provides detailed rules that help implement these principles”</a:t>
            </a:r>
            <a:endParaRPr lang="en-GB" dirty="0"/>
          </a:p>
        </p:txBody>
      </p:sp>
    </p:spTree>
    <p:extLst>
      <p:ext uri="{BB962C8B-B14F-4D97-AF65-F5344CB8AC3E}">
        <p14:creationId xmlns:p14="http://schemas.microsoft.com/office/powerpoint/2010/main" val="3136759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EA8F27-5897-A887-F53F-552852461362}"/>
              </a:ext>
            </a:extLst>
          </p:cNvPr>
          <p:cNvSpPr txBox="1"/>
          <p:nvPr/>
        </p:nvSpPr>
        <p:spPr>
          <a:xfrm>
            <a:off x="3561348" y="1814877"/>
            <a:ext cx="4803006"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ctr" eaLnBrk="1" hangingPunct="1">
              <a:spcBef>
                <a:spcPct val="0"/>
              </a:spcBef>
              <a:buClrTx/>
              <a:buSzTx/>
              <a:buFontTx/>
              <a:buNone/>
            </a:pPr>
            <a:r>
              <a:rPr lang="en-GB" sz="3600" dirty="0"/>
              <a:t>Why is regulation </a:t>
            </a:r>
          </a:p>
          <a:p>
            <a:pPr algn="ctr" eaLnBrk="1" hangingPunct="1">
              <a:spcBef>
                <a:spcPct val="0"/>
              </a:spcBef>
              <a:buClrTx/>
              <a:buSzTx/>
              <a:buFontTx/>
              <a:buNone/>
            </a:pPr>
            <a:r>
              <a:rPr lang="en-GB" sz="3600" dirty="0"/>
              <a:t>important?</a:t>
            </a:r>
            <a:endParaRPr lang="en-GB" altLang="en-US" sz="3600" dirty="0">
              <a:solidFill>
                <a:schemeClr val="tx1">
                  <a:lumMod val="75000"/>
                  <a:lumOff val="25000"/>
                </a:schemeClr>
              </a:solidFill>
            </a:endParaRPr>
          </a:p>
        </p:txBody>
      </p:sp>
      <p:pic>
        <p:nvPicPr>
          <p:cNvPr id="5" name="Picture 4" descr="Amazon.co.uk: Question of the Day : Alexa Skills">
            <a:extLst>
              <a:ext uri="{FF2B5EF4-FFF2-40B4-BE49-F238E27FC236}">
                <a16:creationId xmlns:a16="http://schemas.microsoft.com/office/drawing/2014/main" id="{3BEC1AED-A098-E5E6-338B-D155F51AC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167" y="1814877"/>
            <a:ext cx="1295868" cy="1295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4257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6382E2D-78EB-5CF1-F2F0-30E40B6E811D}"/>
              </a:ext>
            </a:extLst>
          </p:cNvPr>
          <p:cNvSpPr txBox="1"/>
          <p:nvPr/>
        </p:nvSpPr>
        <p:spPr>
          <a:xfrm>
            <a:off x="616017" y="525091"/>
            <a:ext cx="4803006" cy="156966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lgn="ctr" eaLnBrk="1" hangingPunct="1">
              <a:spcBef>
                <a:spcPct val="0"/>
              </a:spcBef>
              <a:buClrTx/>
              <a:buSzTx/>
              <a:buFontTx/>
              <a:buNone/>
            </a:pPr>
            <a:r>
              <a:rPr lang="en-GB" sz="3200" dirty="0"/>
              <a:t>What is the tips/ service charge policy at your placement?</a:t>
            </a:r>
            <a:endParaRPr lang="en-GB" altLang="en-US" sz="3200" dirty="0">
              <a:solidFill>
                <a:schemeClr val="tx1">
                  <a:lumMod val="75000"/>
                  <a:lumOff val="25000"/>
                </a:schemeClr>
              </a:solidFill>
            </a:endParaRPr>
          </a:p>
        </p:txBody>
      </p:sp>
      <p:pic>
        <p:nvPicPr>
          <p:cNvPr id="6" name="Picture 5" descr="Amazon.co.uk: Question of the Day : Alexa Skills">
            <a:extLst>
              <a:ext uri="{FF2B5EF4-FFF2-40B4-BE49-F238E27FC236}">
                <a16:creationId xmlns:a16="http://schemas.microsoft.com/office/drawing/2014/main" id="{8829282B-814F-8F03-BD55-07D09683A8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5843" y="933529"/>
            <a:ext cx="1295868" cy="129586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E5C63C14-630D-2D89-79C9-D5CED9594755}"/>
              </a:ext>
            </a:extLst>
          </p:cNvPr>
          <p:cNvSpPr>
            <a:spLocks noGrp="1"/>
          </p:cNvSpPr>
          <p:nvPr>
            <p:ph idx="1"/>
          </p:nvPr>
        </p:nvSpPr>
        <p:spPr>
          <a:xfrm>
            <a:off x="6521141" y="650488"/>
            <a:ext cx="5356433" cy="4801137"/>
          </a:xfrm>
        </p:spPr>
        <p:txBody>
          <a:bodyPr>
            <a:normAutofit fontScale="77500" lnSpcReduction="20000"/>
          </a:bodyPr>
          <a:lstStyle/>
          <a:p>
            <a:r>
              <a:rPr lang="en-GB" dirty="0"/>
              <a:t>Not allowed </a:t>
            </a:r>
          </a:p>
          <a:p>
            <a:r>
              <a:rPr lang="en-GB" dirty="0"/>
              <a:t>You can take it and keep it. </a:t>
            </a:r>
          </a:p>
          <a:p>
            <a:r>
              <a:rPr lang="en-GB" dirty="0"/>
              <a:t>You cannot keep it and share to team.</a:t>
            </a:r>
          </a:p>
          <a:p>
            <a:r>
              <a:rPr lang="en-GB" dirty="0"/>
              <a:t>Part-time worker cannot keep it and get share</a:t>
            </a:r>
          </a:p>
          <a:p>
            <a:r>
              <a:rPr lang="en-GB" dirty="0"/>
              <a:t>Part-time worker can keep it but no share from the pool</a:t>
            </a:r>
          </a:p>
          <a:p>
            <a:endParaRPr lang="en-GB" dirty="0"/>
          </a:p>
          <a:p>
            <a:r>
              <a:rPr lang="en-GB" dirty="0"/>
              <a:t>Share according to the position, manager has higher %</a:t>
            </a:r>
          </a:p>
          <a:p>
            <a:r>
              <a:rPr lang="en-GB" dirty="0"/>
              <a:t>Share according to the position, front line service has higher %</a:t>
            </a:r>
          </a:p>
          <a:p>
            <a:r>
              <a:rPr lang="en-GB" dirty="0"/>
              <a:t>The manager take all the tips</a:t>
            </a:r>
          </a:p>
          <a:p>
            <a:r>
              <a:rPr lang="en-GB" dirty="0"/>
              <a:t>No one get the share</a:t>
            </a:r>
          </a:p>
        </p:txBody>
      </p:sp>
      <p:sp>
        <p:nvSpPr>
          <p:cNvPr id="9" name="TextBox 8">
            <a:extLst>
              <a:ext uri="{FF2B5EF4-FFF2-40B4-BE49-F238E27FC236}">
                <a16:creationId xmlns:a16="http://schemas.microsoft.com/office/drawing/2014/main" id="{6F8DD194-39A1-5628-CF1D-DB92DF537EAB}"/>
              </a:ext>
            </a:extLst>
          </p:cNvPr>
          <p:cNvSpPr txBox="1"/>
          <p:nvPr/>
        </p:nvSpPr>
        <p:spPr>
          <a:xfrm>
            <a:off x="423537" y="2874010"/>
            <a:ext cx="6097604" cy="2308324"/>
          </a:xfrm>
          <a:prstGeom prst="rect">
            <a:avLst/>
          </a:prstGeom>
          <a:noFill/>
        </p:spPr>
        <p:txBody>
          <a:bodyPr wrap="square">
            <a:spAutoFit/>
          </a:bodyPr>
          <a:lstStyle/>
          <a:p>
            <a:r>
              <a:rPr lang="en-GB" dirty="0"/>
              <a:t>50% Kitchen 50% Service </a:t>
            </a:r>
          </a:p>
          <a:p>
            <a:r>
              <a:rPr lang="en-GB" dirty="0"/>
              <a:t>30% Kitchen 70% Service </a:t>
            </a:r>
          </a:p>
          <a:p>
            <a:r>
              <a:rPr lang="en-GB" dirty="0"/>
              <a:t>0% Kitchen 100% Service</a:t>
            </a:r>
          </a:p>
          <a:p>
            <a:endParaRPr lang="en-GB" dirty="0"/>
          </a:p>
          <a:p>
            <a:r>
              <a:rPr lang="en-GB" dirty="0"/>
              <a:t>Fair share to every employee, including dishwasher</a:t>
            </a:r>
          </a:p>
          <a:p>
            <a:r>
              <a:rPr lang="en-GB" dirty="0"/>
              <a:t>Fair share to every employee, excluding dishwasher </a:t>
            </a:r>
          </a:p>
          <a:p>
            <a:r>
              <a:rPr lang="en-GB" dirty="0"/>
              <a:t>Share according to the position, manager has higher %</a:t>
            </a:r>
          </a:p>
          <a:p>
            <a:r>
              <a:rPr lang="en-GB" dirty="0"/>
              <a:t>Share according to the position, front line service has higher %</a:t>
            </a:r>
          </a:p>
        </p:txBody>
      </p:sp>
    </p:spTree>
    <p:extLst>
      <p:ext uri="{BB962C8B-B14F-4D97-AF65-F5344CB8AC3E}">
        <p14:creationId xmlns:p14="http://schemas.microsoft.com/office/powerpoint/2010/main" val="359139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167BC-01A8-F1A7-BF67-586C6FD98E4F}"/>
              </a:ext>
            </a:extLst>
          </p:cNvPr>
          <p:cNvSpPr>
            <a:spLocks noGrp="1"/>
          </p:cNvSpPr>
          <p:nvPr>
            <p:ph type="title"/>
          </p:nvPr>
        </p:nvSpPr>
        <p:spPr>
          <a:xfrm>
            <a:off x="385813" y="-87263"/>
            <a:ext cx="10515600" cy="1325563"/>
          </a:xfrm>
        </p:spPr>
        <p:txBody>
          <a:bodyPr/>
          <a:lstStyle/>
          <a:p>
            <a:r>
              <a:rPr lang="en-GB" dirty="0"/>
              <a:t>Legislation</a:t>
            </a:r>
          </a:p>
        </p:txBody>
      </p:sp>
      <p:sp>
        <p:nvSpPr>
          <p:cNvPr id="3" name="Content Placeholder 2">
            <a:extLst>
              <a:ext uri="{FF2B5EF4-FFF2-40B4-BE49-F238E27FC236}">
                <a16:creationId xmlns:a16="http://schemas.microsoft.com/office/drawing/2014/main" id="{33B4E5A9-D8F1-6B52-FFD1-34BF5A61D1A2}"/>
              </a:ext>
            </a:extLst>
          </p:cNvPr>
          <p:cNvSpPr>
            <a:spLocks noGrp="1"/>
          </p:cNvSpPr>
          <p:nvPr>
            <p:ph idx="1"/>
          </p:nvPr>
        </p:nvSpPr>
        <p:spPr>
          <a:xfrm>
            <a:off x="385813" y="932267"/>
            <a:ext cx="10866120" cy="4993465"/>
          </a:xfrm>
        </p:spPr>
        <p:txBody>
          <a:bodyPr>
            <a:normAutofit fontScale="85000" lnSpcReduction="10000"/>
          </a:bodyPr>
          <a:lstStyle/>
          <a:p>
            <a:pPr marL="0" indent="0" algn="just">
              <a:lnSpc>
                <a:spcPct val="150000"/>
              </a:lnSpc>
              <a:buNone/>
            </a:pPr>
            <a:r>
              <a:rPr lang="en-GB" sz="2400" dirty="0" err="1"/>
              <a:t>E.g</a:t>
            </a:r>
            <a:endParaRPr lang="en-GB" sz="2400" dirty="0"/>
          </a:p>
          <a:p>
            <a:pPr algn="just">
              <a:lnSpc>
                <a:spcPct val="150000"/>
              </a:lnSpc>
            </a:pPr>
            <a:r>
              <a:rPr lang="en-GB" sz="2400" dirty="0"/>
              <a:t>Food Business Registration</a:t>
            </a:r>
          </a:p>
          <a:p>
            <a:pPr algn="just">
              <a:lnSpc>
                <a:spcPct val="150000"/>
              </a:lnSpc>
            </a:pPr>
            <a:r>
              <a:rPr lang="en-GB" sz="2400" i="0" dirty="0">
                <a:solidFill>
                  <a:srgbClr val="0B0C0C"/>
                </a:solidFill>
                <a:effectLst/>
              </a:rPr>
              <a:t>Food premises approval</a:t>
            </a:r>
          </a:p>
          <a:p>
            <a:pPr algn="just">
              <a:lnSpc>
                <a:spcPct val="150000"/>
              </a:lnSpc>
            </a:pPr>
            <a:r>
              <a:rPr lang="en-GB" sz="2400" dirty="0"/>
              <a:t>Premises Licence (England and Wales) </a:t>
            </a:r>
            <a:endParaRPr lang="en-GB" sz="2400" dirty="0">
              <a:solidFill>
                <a:srgbClr val="0B0C0C"/>
              </a:solidFill>
            </a:endParaRPr>
          </a:p>
          <a:p>
            <a:pPr algn="just">
              <a:lnSpc>
                <a:spcPct val="150000"/>
              </a:lnSpc>
            </a:pPr>
            <a:r>
              <a:rPr lang="en-GB" sz="2400" dirty="0"/>
              <a:t>Personal Licence to Sell Alcohol (England and Wales)</a:t>
            </a:r>
          </a:p>
          <a:p>
            <a:pPr algn="just">
              <a:lnSpc>
                <a:spcPct val="150000"/>
              </a:lnSpc>
            </a:pPr>
            <a:r>
              <a:rPr lang="en-GB" sz="2400" dirty="0">
                <a:solidFill>
                  <a:srgbClr val="000000"/>
                </a:solidFill>
              </a:rPr>
              <a:t>Alcohol License</a:t>
            </a:r>
          </a:p>
          <a:p>
            <a:pPr algn="just">
              <a:lnSpc>
                <a:spcPct val="150000"/>
              </a:lnSpc>
            </a:pPr>
            <a:r>
              <a:rPr lang="en-GB" sz="2400" i="0" dirty="0">
                <a:solidFill>
                  <a:srgbClr val="111111"/>
                </a:solidFill>
                <a:effectLst/>
              </a:rPr>
              <a:t>Insurance</a:t>
            </a:r>
            <a:endParaRPr lang="en-GB" sz="2400" i="0" dirty="0">
              <a:solidFill>
                <a:srgbClr val="0B0C0C"/>
              </a:solidFill>
              <a:effectLst/>
            </a:endParaRPr>
          </a:p>
          <a:p>
            <a:pPr algn="just">
              <a:lnSpc>
                <a:spcPct val="150000"/>
              </a:lnSpc>
            </a:pPr>
            <a:r>
              <a:rPr lang="en-GB" sz="2400" i="0" dirty="0">
                <a:solidFill>
                  <a:srgbClr val="000000"/>
                </a:solidFill>
                <a:effectLst/>
              </a:rPr>
              <a:t>PRS,PPL for Music license </a:t>
            </a:r>
          </a:p>
          <a:p>
            <a:pPr algn="just">
              <a:lnSpc>
                <a:spcPct val="150000"/>
              </a:lnSpc>
            </a:pPr>
            <a:r>
              <a:rPr lang="en-GB" sz="2400" i="0" dirty="0">
                <a:solidFill>
                  <a:srgbClr val="000000"/>
                </a:solidFill>
                <a:effectLst/>
              </a:rPr>
              <a:t>Food Hygiene Certificate</a:t>
            </a:r>
          </a:p>
          <a:p>
            <a:pPr algn="just">
              <a:lnSpc>
                <a:spcPct val="150000"/>
              </a:lnSpc>
            </a:pPr>
            <a:endParaRPr lang="en-GB" sz="2400" i="0" dirty="0">
              <a:solidFill>
                <a:srgbClr val="000000"/>
              </a:solidFill>
              <a:effectLst/>
            </a:endParaRPr>
          </a:p>
          <a:p>
            <a:pPr algn="just">
              <a:lnSpc>
                <a:spcPct val="150000"/>
              </a:lnSpc>
            </a:pPr>
            <a:endParaRPr lang="en-GB" sz="2400" dirty="0"/>
          </a:p>
        </p:txBody>
      </p:sp>
      <p:sp>
        <p:nvSpPr>
          <p:cNvPr id="5" name="TextBox 4">
            <a:extLst>
              <a:ext uri="{FF2B5EF4-FFF2-40B4-BE49-F238E27FC236}">
                <a16:creationId xmlns:a16="http://schemas.microsoft.com/office/drawing/2014/main" id="{53FA5148-DDB9-2609-01C2-D960C99508DE}"/>
              </a:ext>
            </a:extLst>
          </p:cNvPr>
          <p:cNvSpPr txBox="1"/>
          <p:nvPr/>
        </p:nvSpPr>
        <p:spPr>
          <a:xfrm>
            <a:off x="5708583" y="470602"/>
            <a:ext cx="6097604" cy="923330"/>
          </a:xfrm>
          <a:prstGeom prst="rect">
            <a:avLst/>
          </a:prstGeom>
          <a:noFill/>
        </p:spPr>
        <p:txBody>
          <a:bodyPr wrap="square">
            <a:spAutoFit/>
          </a:bodyPr>
          <a:lstStyle/>
          <a:p>
            <a:r>
              <a:rPr lang="en-GB" b="0" i="0" dirty="0">
                <a:solidFill>
                  <a:srgbClr val="4D4D4D"/>
                </a:solidFill>
                <a:effectLst/>
                <a:latin typeface="National"/>
              </a:rPr>
              <a:t>“Legislation is a law or a set of laws that have been passed by Parliament. The word is also used to describe the act of making a new law.”  (YouGov, 2024)</a:t>
            </a:r>
            <a:endParaRPr lang="en-GB" dirty="0"/>
          </a:p>
        </p:txBody>
      </p:sp>
    </p:spTree>
    <p:extLst>
      <p:ext uri="{BB962C8B-B14F-4D97-AF65-F5344CB8AC3E}">
        <p14:creationId xmlns:p14="http://schemas.microsoft.com/office/powerpoint/2010/main" val="3122578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62D11-3686-F9A2-BE46-C2BCB9DC44BC}"/>
              </a:ext>
            </a:extLst>
          </p:cNvPr>
          <p:cNvSpPr>
            <a:spLocks noGrp="1"/>
          </p:cNvSpPr>
          <p:nvPr>
            <p:ph type="title"/>
          </p:nvPr>
        </p:nvSpPr>
        <p:spPr>
          <a:xfrm>
            <a:off x="254196" y="-225248"/>
            <a:ext cx="10515600" cy="1325563"/>
          </a:xfrm>
        </p:spPr>
        <p:txBody>
          <a:bodyPr/>
          <a:lstStyle/>
          <a:p>
            <a:r>
              <a:rPr lang="en-GB" dirty="0"/>
              <a:t>Food Business Registration</a:t>
            </a:r>
          </a:p>
        </p:txBody>
      </p:sp>
      <p:sp>
        <p:nvSpPr>
          <p:cNvPr id="3" name="Content Placeholder 2">
            <a:extLst>
              <a:ext uri="{FF2B5EF4-FFF2-40B4-BE49-F238E27FC236}">
                <a16:creationId xmlns:a16="http://schemas.microsoft.com/office/drawing/2014/main" id="{028CFAC6-C3BB-1C4B-9391-37C297F5C8C3}"/>
              </a:ext>
            </a:extLst>
          </p:cNvPr>
          <p:cNvSpPr>
            <a:spLocks noGrp="1"/>
          </p:cNvSpPr>
          <p:nvPr>
            <p:ph idx="1"/>
          </p:nvPr>
        </p:nvSpPr>
        <p:spPr>
          <a:xfrm>
            <a:off x="254196" y="763431"/>
            <a:ext cx="11651750" cy="4951163"/>
          </a:xfrm>
        </p:spPr>
        <p:txBody>
          <a:bodyPr>
            <a:normAutofit lnSpcReduction="10000"/>
          </a:bodyPr>
          <a:lstStyle/>
          <a:p>
            <a:pPr algn="just">
              <a:lnSpc>
                <a:spcPct val="150000"/>
              </a:lnSpc>
            </a:pPr>
            <a:r>
              <a:rPr lang="en-GB" sz="2400" b="0" i="0" dirty="0">
                <a:solidFill>
                  <a:srgbClr val="0B0C0C"/>
                </a:solidFill>
                <a:effectLst/>
              </a:rPr>
              <a:t>If you sell, cook, store, handle, prepare or distribute food for the public, you may be considered a food business and will need to </a:t>
            </a:r>
            <a:r>
              <a:rPr lang="en-GB" sz="2400" b="0" i="0" dirty="0">
                <a:solidFill>
                  <a:srgbClr val="FF0000"/>
                </a:solidFill>
                <a:effectLst/>
                <a:hlinkClick r:id="rId2">
                  <a:extLst>
                    <a:ext uri="{A12FA001-AC4F-418D-AE19-62706E023703}">
                      <ahyp:hlinkClr xmlns:ahyp="http://schemas.microsoft.com/office/drawing/2018/hyperlinkcolor" val="tx"/>
                    </a:ext>
                  </a:extLst>
                </a:hlinkClick>
              </a:rPr>
              <a:t>register with your local authority</a:t>
            </a:r>
            <a:r>
              <a:rPr lang="en-GB" sz="2400" b="0" i="0" dirty="0">
                <a:solidFill>
                  <a:srgbClr val="0B0C0C"/>
                </a:solidFill>
                <a:effectLst/>
              </a:rPr>
              <a:t>.</a:t>
            </a:r>
          </a:p>
          <a:p>
            <a:pPr algn="just">
              <a:lnSpc>
                <a:spcPct val="150000"/>
              </a:lnSpc>
            </a:pPr>
            <a:r>
              <a:rPr lang="en-GB" sz="2400" b="0" i="0" dirty="0">
                <a:solidFill>
                  <a:srgbClr val="0B0C0C"/>
                </a:solidFill>
                <a:effectLst/>
              </a:rPr>
              <a:t>This includes food businesses trading:</a:t>
            </a:r>
          </a:p>
          <a:p>
            <a:pPr algn="just">
              <a:lnSpc>
                <a:spcPct val="150000"/>
              </a:lnSpc>
              <a:buFont typeface="Arial" panose="020B0604020202020204" pitchFamily="34" charset="0"/>
              <a:buChar char="•"/>
            </a:pPr>
            <a:r>
              <a:rPr lang="en-GB" sz="2400" b="0" i="0" dirty="0">
                <a:solidFill>
                  <a:srgbClr val="0B0C0C"/>
                </a:solidFill>
                <a:effectLst/>
              </a:rPr>
              <a:t>from physical customer-facing premises</a:t>
            </a:r>
          </a:p>
          <a:p>
            <a:pPr algn="just">
              <a:lnSpc>
                <a:spcPct val="150000"/>
              </a:lnSpc>
              <a:buFont typeface="Arial" panose="020B0604020202020204" pitchFamily="34" charset="0"/>
              <a:buChar char="•"/>
            </a:pPr>
            <a:r>
              <a:rPr lang="en-GB" sz="2400" b="0" i="0" dirty="0">
                <a:solidFill>
                  <a:srgbClr val="0B0C0C"/>
                </a:solidFill>
                <a:effectLst/>
                <a:highlight>
                  <a:srgbClr val="FFFF00"/>
                </a:highlight>
              </a:rPr>
              <a:t>from home</a:t>
            </a:r>
          </a:p>
          <a:p>
            <a:pPr algn="just">
              <a:lnSpc>
                <a:spcPct val="150000"/>
              </a:lnSpc>
              <a:buFont typeface="Arial" panose="020B0604020202020204" pitchFamily="34" charset="0"/>
              <a:buChar char="•"/>
            </a:pPr>
            <a:r>
              <a:rPr lang="en-GB" sz="2400" b="0" i="0" dirty="0">
                <a:solidFill>
                  <a:srgbClr val="0B0C0C"/>
                </a:solidFill>
                <a:effectLst/>
              </a:rPr>
              <a:t>from a mobile unit or temporary premises</a:t>
            </a:r>
          </a:p>
          <a:p>
            <a:pPr algn="just">
              <a:lnSpc>
                <a:spcPct val="150000"/>
              </a:lnSpc>
              <a:buFont typeface="Arial" panose="020B0604020202020204" pitchFamily="34" charset="0"/>
              <a:buChar char="•"/>
            </a:pPr>
            <a:r>
              <a:rPr lang="en-GB" sz="2400" b="0" i="0" dirty="0">
                <a:solidFill>
                  <a:srgbClr val="0B0C0C"/>
                </a:solidFill>
                <a:effectLst/>
                <a:highlight>
                  <a:srgbClr val="FFFF00"/>
                </a:highlight>
              </a:rPr>
              <a:t>online </a:t>
            </a:r>
            <a:r>
              <a:rPr lang="en-GB" sz="2400" b="0" i="0" dirty="0">
                <a:solidFill>
                  <a:srgbClr val="0B0C0C"/>
                </a:solidFill>
                <a:effectLst/>
              </a:rPr>
              <a:t>(for example via social media or a website) or through </a:t>
            </a:r>
            <a:r>
              <a:rPr lang="en-GB" sz="2400" b="0" i="0" dirty="0">
                <a:solidFill>
                  <a:srgbClr val="0B0C0C"/>
                </a:solidFill>
                <a:effectLst/>
                <a:highlight>
                  <a:srgbClr val="FFFF00"/>
                </a:highlight>
              </a:rPr>
              <a:t>distance selling </a:t>
            </a:r>
            <a:r>
              <a:rPr lang="en-GB" sz="2400" b="0" i="0" dirty="0">
                <a:solidFill>
                  <a:srgbClr val="0B0C0C"/>
                </a:solidFill>
                <a:effectLst/>
              </a:rPr>
              <a:t>(distance selling means any selling that happens without face-to-face contact with the consumer).</a:t>
            </a:r>
          </a:p>
          <a:p>
            <a:pPr algn="just">
              <a:lnSpc>
                <a:spcPct val="150000"/>
              </a:lnSpc>
            </a:pPr>
            <a:endParaRPr lang="en-GB" sz="2400" dirty="0"/>
          </a:p>
        </p:txBody>
      </p:sp>
      <p:sp>
        <p:nvSpPr>
          <p:cNvPr id="7" name="TextBox 6">
            <a:extLst>
              <a:ext uri="{FF2B5EF4-FFF2-40B4-BE49-F238E27FC236}">
                <a16:creationId xmlns:a16="http://schemas.microsoft.com/office/drawing/2014/main" id="{3565CE60-A07B-9618-D40D-F898B3F85FA1}"/>
              </a:ext>
            </a:extLst>
          </p:cNvPr>
          <p:cNvSpPr txBox="1"/>
          <p:nvPr/>
        </p:nvSpPr>
        <p:spPr>
          <a:xfrm>
            <a:off x="8863263" y="5417229"/>
            <a:ext cx="3074541" cy="369332"/>
          </a:xfrm>
          <a:prstGeom prst="rect">
            <a:avLst/>
          </a:prstGeom>
          <a:noFill/>
        </p:spPr>
        <p:txBody>
          <a:bodyPr wrap="square">
            <a:spAutoFit/>
          </a:bodyPr>
          <a:lstStyle/>
          <a:p>
            <a:r>
              <a:rPr lang="en-GB" dirty="0"/>
              <a:t>(Food Standards Agency, 2023)</a:t>
            </a:r>
          </a:p>
        </p:txBody>
      </p:sp>
    </p:spTree>
    <p:extLst>
      <p:ext uri="{BB962C8B-B14F-4D97-AF65-F5344CB8AC3E}">
        <p14:creationId xmlns:p14="http://schemas.microsoft.com/office/powerpoint/2010/main" val="3866877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B929D-2CC5-DBCD-4FC7-AB21E8709609}"/>
              </a:ext>
            </a:extLst>
          </p:cNvPr>
          <p:cNvSpPr>
            <a:spLocks noGrp="1"/>
          </p:cNvSpPr>
          <p:nvPr>
            <p:ph type="title"/>
          </p:nvPr>
        </p:nvSpPr>
        <p:spPr>
          <a:xfrm>
            <a:off x="838200" y="249622"/>
            <a:ext cx="10515600" cy="1325563"/>
          </a:xfrm>
        </p:spPr>
        <p:txBody>
          <a:bodyPr/>
          <a:lstStyle/>
          <a:p>
            <a:r>
              <a:rPr lang="en-GB" i="0" dirty="0">
                <a:solidFill>
                  <a:srgbClr val="0B0C0C"/>
                </a:solidFill>
                <a:effectLst/>
              </a:rPr>
              <a:t>Food Premises </a:t>
            </a:r>
            <a:r>
              <a:rPr lang="en-GB" dirty="0">
                <a:solidFill>
                  <a:srgbClr val="0B0C0C"/>
                </a:solidFill>
              </a:rPr>
              <a:t>A</a:t>
            </a:r>
            <a:r>
              <a:rPr lang="en-GB" i="0" dirty="0">
                <a:solidFill>
                  <a:srgbClr val="0B0C0C"/>
                </a:solidFill>
                <a:effectLst/>
              </a:rPr>
              <a:t>pproval</a:t>
            </a:r>
            <a:br>
              <a:rPr lang="en-GB" b="1" i="0" dirty="0">
                <a:solidFill>
                  <a:srgbClr val="0B0C0C"/>
                </a:solidFill>
                <a:effectLst/>
                <a:latin typeface="GDS Transport"/>
              </a:rPr>
            </a:br>
            <a:endParaRPr lang="en-GB" dirty="0"/>
          </a:p>
        </p:txBody>
      </p:sp>
      <p:sp>
        <p:nvSpPr>
          <p:cNvPr id="3" name="Content Placeholder 2">
            <a:extLst>
              <a:ext uri="{FF2B5EF4-FFF2-40B4-BE49-F238E27FC236}">
                <a16:creationId xmlns:a16="http://schemas.microsoft.com/office/drawing/2014/main" id="{4A6F5E8D-B17D-3769-D009-B966AC9AF126}"/>
              </a:ext>
            </a:extLst>
          </p:cNvPr>
          <p:cNvSpPr>
            <a:spLocks noGrp="1"/>
          </p:cNvSpPr>
          <p:nvPr>
            <p:ph idx="1"/>
          </p:nvPr>
        </p:nvSpPr>
        <p:spPr>
          <a:xfrm>
            <a:off x="692415" y="1071834"/>
            <a:ext cx="10155256" cy="4714332"/>
          </a:xfrm>
        </p:spPr>
        <p:txBody>
          <a:bodyPr>
            <a:normAutofit fontScale="77500" lnSpcReduction="20000"/>
          </a:bodyPr>
          <a:lstStyle/>
          <a:p>
            <a:pPr algn="just">
              <a:lnSpc>
                <a:spcPct val="150000"/>
              </a:lnSpc>
            </a:pPr>
            <a:r>
              <a:rPr lang="en-GB" sz="2400" b="0" i="0" dirty="0">
                <a:solidFill>
                  <a:srgbClr val="0B0C0C"/>
                </a:solidFill>
                <a:effectLst/>
              </a:rPr>
              <a:t>You need a licence for handling meat, fish, egg or dairy products unless you sell these direct to the public</a:t>
            </a:r>
          </a:p>
          <a:p>
            <a:pPr algn="just">
              <a:lnSpc>
                <a:spcPct val="150000"/>
              </a:lnSpc>
              <a:buFont typeface="Wingdings" panose="05000000000000000000" pitchFamily="2" charset="2"/>
              <a:buChar char="Ø"/>
            </a:pPr>
            <a:r>
              <a:rPr lang="en-GB" sz="2400" b="0" i="0" dirty="0">
                <a:solidFill>
                  <a:srgbClr val="0B0C0C"/>
                </a:solidFill>
                <a:effectLst/>
              </a:rPr>
              <a:t>You do not need to be approved if you sell direct to the public or retailers like caterers, pubs and restaurants, </a:t>
            </a:r>
          </a:p>
          <a:p>
            <a:pPr marL="0" indent="0" algn="just">
              <a:lnSpc>
                <a:spcPct val="150000"/>
              </a:lnSpc>
              <a:buNone/>
            </a:pPr>
            <a:r>
              <a:rPr lang="en-GB" sz="2400" b="0" i="0" dirty="0">
                <a:solidFill>
                  <a:srgbClr val="0B0C0C"/>
                </a:solidFill>
                <a:effectLst/>
              </a:rPr>
              <a:t>as long as:</a:t>
            </a:r>
          </a:p>
          <a:p>
            <a:pPr algn="just">
              <a:lnSpc>
                <a:spcPct val="150000"/>
              </a:lnSpc>
              <a:buFont typeface="Wingdings" panose="05000000000000000000" pitchFamily="2" charset="2"/>
              <a:buChar char="Ø"/>
            </a:pPr>
            <a:r>
              <a:rPr lang="en-GB" sz="2400" b="0" i="0" dirty="0">
                <a:solidFill>
                  <a:srgbClr val="0B0C0C"/>
                </a:solidFill>
                <a:effectLst/>
              </a:rPr>
              <a:t>food is less than 25% of your trade</a:t>
            </a:r>
          </a:p>
          <a:p>
            <a:pPr algn="just">
              <a:lnSpc>
                <a:spcPct val="150000"/>
              </a:lnSpc>
              <a:buFont typeface="Wingdings" panose="05000000000000000000" pitchFamily="2" charset="2"/>
              <a:buChar char="Ø"/>
            </a:pPr>
            <a:r>
              <a:rPr lang="en-GB" sz="2400" b="0" i="0" dirty="0">
                <a:solidFill>
                  <a:srgbClr val="0B0C0C"/>
                </a:solidFill>
                <a:effectLst/>
              </a:rPr>
              <a:t>you do not handle any wild game meat products</a:t>
            </a:r>
          </a:p>
          <a:p>
            <a:pPr algn="just">
              <a:lnSpc>
                <a:spcPct val="150000"/>
              </a:lnSpc>
              <a:buFont typeface="Wingdings" panose="05000000000000000000" pitchFamily="2" charset="2"/>
              <a:buChar char="Ø"/>
            </a:pPr>
            <a:r>
              <a:rPr lang="en-GB" sz="2400" b="0" i="0" dirty="0">
                <a:solidFill>
                  <a:srgbClr val="0B0C0C"/>
                </a:solidFill>
                <a:effectLst/>
              </a:rPr>
              <a:t>you do not sell food outside the county your business is registered in</a:t>
            </a:r>
          </a:p>
          <a:p>
            <a:pPr algn="just">
              <a:lnSpc>
                <a:spcPct val="150000"/>
              </a:lnSpc>
              <a:buFont typeface="Wingdings" panose="05000000000000000000" pitchFamily="2" charset="2"/>
              <a:buChar char="Ø"/>
            </a:pPr>
            <a:r>
              <a:rPr lang="en-GB" sz="2400" b="0" i="0" dirty="0">
                <a:solidFill>
                  <a:srgbClr val="0B0C0C"/>
                </a:solidFill>
                <a:effectLst/>
              </a:rPr>
              <a:t>You must still follow the rules for controlling the temperature and storage of any food you transport.</a:t>
            </a:r>
          </a:p>
          <a:p>
            <a:pPr algn="just">
              <a:lnSpc>
                <a:spcPct val="150000"/>
              </a:lnSpc>
            </a:pPr>
            <a:endParaRPr lang="en-GB" sz="2400" dirty="0"/>
          </a:p>
        </p:txBody>
      </p:sp>
      <p:sp>
        <p:nvSpPr>
          <p:cNvPr id="5" name="TextBox 4">
            <a:extLst>
              <a:ext uri="{FF2B5EF4-FFF2-40B4-BE49-F238E27FC236}">
                <a16:creationId xmlns:a16="http://schemas.microsoft.com/office/drawing/2014/main" id="{93028175-D093-ADAE-2C4E-1F160E3ED4E2}"/>
              </a:ext>
            </a:extLst>
          </p:cNvPr>
          <p:cNvSpPr txBox="1"/>
          <p:nvPr/>
        </p:nvSpPr>
        <p:spPr>
          <a:xfrm>
            <a:off x="10496752" y="5452979"/>
            <a:ext cx="1577939" cy="369332"/>
          </a:xfrm>
          <a:prstGeom prst="rect">
            <a:avLst/>
          </a:prstGeom>
          <a:noFill/>
        </p:spPr>
        <p:txBody>
          <a:bodyPr wrap="square">
            <a:spAutoFit/>
          </a:bodyPr>
          <a:lstStyle/>
          <a:p>
            <a:r>
              <a:rPr lang="en-GB" dirty="0"/>
              <a:t>(Gov.uk, 2023)</a:t>
            </a:r>
          </a:p>
        </p:txBody>
      </p:sp>
    </p:spTree>
    <p:extLst>
      <p:ext uri="{BB962C8B-B14F-4D97-AF65-F5344CB8AC3E}">
        <p14:creationId xmlns:p14="http://schemas.microsoft.com/office/powerpoint/2010/main" val="1574623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303D3-B5CA-98D2-70CD-A8747712AFC6}"/>
              </a:ext>
            </a:extLst>
          </p:cNvPr>
          <p:cNvSpPr>
            <a:spLocks noGrp="1"/>
          </p:cNvSpPr>
          <p:nvPr>
            <p:ph type="title"/>
          </p:nvPr>
        </p:nvSpPr>
        <p:spPr/>
        <p:txBody>
          <a:bodyPr/>
          <a:lstStyle/>
          <a:p>
            <a:r>
              <a:rPr lang="en-GB" dirty="0"/>
              <a:t>Premises Licence (England and Wales) </a:t>
            </a:r>
          </a:p>
        </p:txBody>
      </p:sp>
      <p:sp>
        <p:nvSpPr>
          <p:cNvPr id="3" name="Content Placeholder 2">
            <a:extLst>
              <a:ext uri="{FF2B5EF4-FFF2-40B4-BE49-F238E27FC236}">
                <a16:creationId xmlns:a16="http://schemas.microsoft.com/office/drawing/2014/main" id="{FFB82441-CF84-AF2D-4595-7F56FB9B4570}"/>
              </a:ext>
            </a:extLst>
          </p:cNvPr>
          <p:cNvSpPr>
            <a:spLocks noGrp="1"/>
          </p:cNvSpPr>
          <p:nvPr>
            <p:ph idx="1"/>
          </p:nvPr>
        </p:nvSpPr>
        <p:spPr>
          <a:xfrm>
            <a:off x="838200" y="1449103"/>
            <a:ext cx="10515600" cy="4383805"/>
          </a:xfrm>
        </p:spPr>
        <p:txBody>
          <a:bodyPr>
            <a:normAutofit lnSpcReduction="10000"/>
          </a:bodyPr>
          <a:lstStyle/>
          <a:p>
            <a:pPr algn="just">
              <a:lnSpc>
                <a:spcPct val="150000"/>
              </a:lnSpc>
            </a:pPr>
            <a:r>
              <a:rPr lang="en-GB" sz="2400" b="0" i="0" dirty="0">
                <a:solidFill>
                  <a:srgbClr val="0B0C0C"/>
                </a:solidFill>
                <a:effectLst/>
              </a:rPr>
              <a:t>You'll need a premises licence if you want to sell alcohol or offer entertainment from a particular venue</a:t>
            </a:r>
          </a:p>
          <a:p>
            <a:pPr algn="just">
              <a:lnSpc>
                <a:spcPct val="150000"/>
              </a:lnSpc>
            </a:pPr>
            <a:r>
              <a:rPr lang="en-GB" sz="2400" b="0" i="0" dirty="0">
                <a:solidFill>
                  <a:srgbClr val="0B0C0C"/>
                </a:solidFill>
                <a:effectLst/>
              </a:rPr>
              <a:t>Licensable activities include:</a:t>
            </a:r>
          </a:p>
          <a:p>
            <a:pPr algn="just">
              <a:lnSpc>
                <a:spcPct val="150000"/>
              </a:lnSpc>
              <a:buFont typeface="Arial" panose="020B0604020202020204" pitchFamily="34" charset="0"/>
              <a:buChar char="•"/>
            </a:pPr>
            <a:r>
              <a:rPr lang="en-GB" sz="2400" b="0" i="0" dirty="0">
                <a:solidFill>
                  <a:srgbClr val="0B0C0C"/>
                </a:solidFill>
                <a:effectLst/>
              </a:rPr>
              <a:t>selling alcohol</a:t>
            </a:r>
          </a:p>
          <a:p>
            <a:pPr algn="just">
              <a:lnSpc>
                <a:spcPct val="150000"/>
              </a:lnSpc>
              <a:buFont typeface="Arial" panose="020B0604020202020204" pitchFamily="34" charset="0"/>
              <a:buChar char="•"/>
            </a:pPr>
            <a:r>
              <a:rPr lang="en-GB" sz="2400" b="0" i="0" dirty="0">
                <a:solidFill>
                  <a:srgbClr val="0B0C0C"/>
                </a:solidFill>
                <a:effectLst/>
              </a:rPr>
              <a:t>serving hot food and drinks between 11pm and 5am</a:t>
            </a:r>
          </a:p>
          <a:p>
            <a:pPr algn="just">
              <a:lnSpc>
                <a:spcPct val="150000"/>
              </a:lnSpc>
              <a:buFont typeface="Arial" panose="020B0604020202020204" pitchFamily="34" charset="0"/>
              <a:buChar char="•"/>
            </a:pPr>
            <a:endParaRPr lang="en-GB" sz="2400" dirty="0">
              <a:solidFill>
                <a:srgbClr val="0B0C0C"/>
              </a:solidFill>
            </a:endParaRPr>
          </a:p>
          <a:p>
            <a:pPr marL="0" indent="0" algn="just">
              <a:lnSpc>
                <a:spcPct val="150000"/>
              </a:lnSpc>
              <a:buNone/>
            </a:pPr>
            <a:r>
              <a:rPr lang="en-GB" sz="2400" dirty="0">
                <a:solidFill>
                  <a:srgbClr val="0B0C0C"/>
                </a:solidFill>
              </a:rPr>
              <a:t>and, </a:t>
            </a:r>
            <a:endParaRPr lang="en-GB" sz="2400" b="0" i="0" dirty="0">
              <a:solidFill>
                <a:srgbClr val="0B0C0C"/>
              </a:solidFill>
              <a:effectLst/>
            </a:endParaRPr>
          </a:p>
          <a:p>
            <a:pPr algn="just">
              <a:lnSpc>
                <a:spcPct val="150000"/>
              </a:lnSpc>
            </a:pPr>
            <a:endParaRPr lang="en-GB" sz="2400" dirty="0"/>
          </a:p>
        </p:txBody>
      </p:sp>
      <p:sp>
        <p:nvSpPr>
          <p:cNvPr id="4" name="TextBox 3">
            <a:extLst>
              <a:ext uri="{FF2B5EF4-FFF2-40B4-BE49-F238E27FC236}">
                <a16:creationId xmlns:a16="http://schemas.microsoft.com/office/drawing/2014/main" id="{F40526E5-4012-468B-A426-A590F30BF084}"/>
              </a:ext>
            </a:extLst>
          </p:cNvPr>
          <p:cNvSpPr txBox="1"/>
          <p:nvPr/>
        </p:nvSpPr>
        <p:spPr>
          <a:xfrm>
            <a:off x="10496752" y="5452979"/>
            <a:ext cx="1577939" cy="369332"/>
          </a:xfrm>
          <a:prstGeom prst="rect">
            <a:avLst/>
          </a:prstGeom>
          <a:noFill/>
        </p:spPr>
        <p:txBody>
          <a:bodyPr wrap="square">
            <a:spAutoFit/>
          </a:bodyPr>
          <a:lstStyle/>
          <a:p>
            <a:r>
              <a:rPr lang="en-GB" dirty="0"/>
              <a:t>(Gov.uk, 2023)</a:t>
            </a:r>
          </a:p>
        </p:txBody>
      </p:sp>
    </p:spTree>
    <p:extLst>
      <p:ext uri="{BB962C8B-B14F-4D97-AF65-F5344CB8AC3E}">
        <p14:creationId xmlns:p14="http://schemas.microsoft.com/office/powerpoint/2010/main" val="1556810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82441-CF84-AF2D-4595-7F56FB9B4570}"/>
              </a:ext>
            </a:extLst>
          </p:cNvPr>
          <p:cNvSpPr>
            <a:spLocks noGrp="1"/>
          </p:cNvSpPr>
          <p:nvPr>
            <p:ph idx="1"/>
          </p:nvPr>
        </p:nvSpPr>
        <p:spPr>
          <a:xfrm>
            <a:off x="307154" y="90628"/>
            <a:ext cx="11577691" cy="5928189"/>
          </a:xfrm>
        </p:spPr>
        <p:txBody>
          <a:bodyPr>
            <a:normAutofit fontScale="85000" lnSpcReduction="20000"/>
          </a:bodyPr>
          <a:lstStyle/>
          <a:p>
            <a:pPr algn="just">
              <a:lnSpc>
                <a:spcPct val="150000"/>
              </a:lnSpc>
            </a:pPr>
            <a:r>
              <a:rPr lang="en-GB" sz="2400" b="0" i="0" dirty="0">
                <a:effectLst/>
              </a:rPr>
              <a:t>You’ll also need a licence if you provide the following types of entertainment:</a:t>
            </a:r>
          </a:p>
          <a:p>
            <a:pPr algn="just">
              <a:lnSpc>
                <a:spcPct val="150000"/>
              </a:lnSpc>
              <a:buFont typeface="Arial" panose="020B0604020202020204" pitchFamily="34" charset="0"/>
              <a:buChar char="•"/>
            </a:pPr>
            <a:r>
              <a:rPr lang="en-GB" sz="2400" b="0" i="0" dirty="0">
                <a:effectLst/>
              </a:rPr>
              <a:t>theatrical performance</a:t>
            </a:r>
          </a:p>
          <a:p>
            <a:pPr algn="just">
              <a:lnSpc>
                <a:spcPct val="150000"/>
              </a:lnSpc>
              <a:buFont typeface="Arial" panose="020B0604020202020204" pitchFamily="34" charset="0"/>
              <a:buChar char="•"/>
            </a:pPr>
            <a:r>
              <a:rPr lang="en-GB" sz="2400" b="0" i="0" dirty="0">
                <a:effectLst/>
              </a:rPr>
              <a:t>showing a film</a:t>
            </a:r>
          </a:p>
          <a:p>
            <a:pPr algn="just">
              <a:lnSpc>
                <a:spcPct val="150000"/>
              </a:lnSpc>
              <a:buFont typeface="Arial" panose="020B0604020202020204" pitchFamily="34" charset="0"/>
              <a:buChar char="•"/>
            </a:pPr>
            <a:r>
              <a:rPr lang="en-GB" sz="2400" b="0" i="0" dirty="0">
                <a:effectLst/>
              </a:rPr>
              <a:t>indoor sporting event</a:t>
            </a:r>
          </a:p>
          <a:p>
            <a:pPr algn="just">
              <a:lnSpc>
                <a:spcPct val="150000"/>
              </a:lnSpc>
              <a:buFont typeface="Arial" panose="020B0604020202020204" pitchFamily="34" charset="0"/>
              <a:buChar char="•"/>
            </a:pPr>
            <a:r>
              <a:rPr lang="en-GB" sz="2400" b="0" i="0" dirty="0">
                <a:effectLst/>
              </a:rPr>
              <a:t>boxing or wrestling (indoor or outdoor)</a:t>
            </a:r>
          </a:p>
          <a:p>
            <a:pPr algn="just">
              <a:lnSpc>
                <a:spcPct val="150000"/>
              </a:lnSpc>
              <a:buFont typeface="Arial" panose="020B0604020202020204" pitchFamily="34" charset="0"/>
              <a:buChar char="•"/>
            </a:pPr>
            <a:r>
              <a:rPr lang="en-GB" sz="2400" b="0" i="0" dirty="0">
                <a:effectLst/>
              </a:rPr>
              <a:t>live music</a:t>
            </a:r>
          </a:p>
          <a:p>
            <a:pPr algn="just">
              <a:lnSpc>
                <a:spcPct val="150000"/>
              </a:lnSpc>
              <a:buFont typeface="Arial" panose="020B0604020202020204" pitchFamily="34" charset="0"/>
              <a:buChar char="•"/>
            </a:pPr>
            <a:r>
              <a:rPr lang="en-GB" sz="2400" b="0" i="0" dirty="0">
                <a:effectLst/>
              </a:rPr>
              <a:t>recorded music</a:t>
            </a:r>
          </a:p>
          <a:p>
            <a:pPr algn="just">
              <a:lnSpc>
                <a:spcPct val="150000"/>
              </a:lnSpc>
              <a:buFont typeface="Arial" panose="020B0604020202020204" pitchFamily="34" charset="0"/>
              <a:buChar char="•"/>
            </a:pPr>
            <a:r>
              <a:rPr lang="en-GB" sz="2400" b="0" i="0" dirty="0">
                <a:effectLst/>
              </a:rPr>
              <a:t>dance</a:t>
            </a:r>
          </a:p>
          <a:p>
            <a:pPr algn="just">
              <a:lnSpc>
                <a:spcPct val="150000"/>
              </a:lnSpc>
              <a:buFont typeface="Arial" panose="020B0604020202020204" pitchFamily="34" charset="0"/>
              <a:buChar char="•"/>
            </a:pPr>
            <a:r>
              <a:rPr lang="en-GB" sz="2400" b="0" i="0" dirty="0">
                <a:effectLst/>
              </a:rPr>
              <a:t>facilities for making music</a:t>
            </a:r>
          </a:p>
          <a:p>
            <a:pPr algn="just">
              <a:lnSpc>
                <a:spcPct val="150000"/>
              </a:lnSpc>
              <a:buFont typeface="Arial" panose="020B0604020202020204" pitchFamily="34" charset="0"/>
              <a:buChar char="•"/>
            </a:pPr>
            <a:r>
              <a:rPr lang="en-GB" sz="2400" b="0" i="0" dirty="0">
                <a:effectLst/>
              </a:rPr>
              <a:t>dancing facilities</a:t>
            </a:r>
          </a:p>
          <a:p>
            <a:pPr algn="just">
              <a:lnSpc>
                <a:spcPct val="150000"/>
              </a:lnSpc>
            </a:pPr>
            <a:r>
              <a:rPr lang="en-GB" sz="2400" b="0" i="0" dirty="0">
                <a:effectLst/>
              </a:rPr>
              <a:t>You still need a licence even if the activities are for charity.</a:t>
            </a:r>
          </a:p>
          <a:p>
            <a:pPr algn="just">
              <a:lnSpc>
                <a:spcPct val="150000"/>
              </a:lnSpc>
            </a:pPr>
            <a:endParaRPr lang="en-GB" sz="2400" dirty="0"/>
          </a:p>
        </p:txBody>
      </p:sp>
      <p:sp>
        <p:nvSpPr>
          <p:cNvPr id="6" name="TextBox 5">
            <a:extLst>
              <a:ext uri="{FF2B5EF4-FFF2-40B4-BE49-F238E27FC236}">
                <a16:creationId xmlns:a16="http://schemas.microsoft.com/office/drawing/2014/main" id="{FE0FA636-8CE9-5691-54FF-FE5160D6B8B6}"/>
              </a:ext>
            </a:extLst>
          </p:cNvPr>
          <p:cNvSpPr txBox="1"/>
          <p:nvPr/>
        </p:nvSpPr>
        <p:spPr>
          <a:xfrm>
            <a:off x="10496751" y="5433729"/>
            <a:ext cx="1577939" cy="369332"/>
          </a:xfrm>
          <a:prstGeom prst="rect">
            <a:avLst/>
          </a:prstGeom>
          <a:noFill/>
        </p:spPr>
        <p:txBody>
          <a:bodyPr wrap="square">
            <a:spAutoFit/>
          </a:bodyPr>
          <a:lstStyle/>
          <a:p>
            <a:r>
              <a:rPr lang="en-GB" dirty="0"/>
              <a:t>(Gov.uk, 2023)</a:t>
            </a:r>
          </a:p>
        </p:txBody>
      </p:sp>
    </p:spTree>
    <p:extLst>
      <p:ext uri="{BB962C8B-B14F-4D97-AF65-F5344CB8AC3E}">
        <p14:creationId xmlns:p14="http://schemas.microsoft.com/office/powerpoint/2010/main" val="857723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46068-32CB-E73F-B6DE-F8A0D50C5EED}"/>
              </a:ext>
            </a:extLst>
          </p:cNvPr>
          <p:cNvSpPr>
            <a:spLocks noGrp="1"/>
          </p:cNvSpPr>
          <p:nvPr>
            <p:ph type="title"/>
          </p:nvPr>
        </p:nvSpPr>
        <p:spPr>
          <a:xfrm>
            <a:off x="838200" y="205843"/>
            <a:ext cx="10515600" cy="1325563"/>
          </a:xfrm>
        </p:spPr>
        <p:txBody>
          <a:bodyPr/>
          <a:lstStyle/>
          <a:p>
            <a:r>
              <a:rPr lang="en-GB" dirty="0"/>
              <a:t>Personal Licence to Sell Alcohol (England and Wales)</a:t>
            </a:r>
          </a:p>
        </p:txBody>
      </p:sp>
      <p:sp>
        <p:nvSpPr>
          <p:cNvPr id="3" name="Content Placeholder 2">
            <a:extLst>
              <a:ext uri="{FF2B5EF4-FFF2-40B4-BE49-F238E27FC236}">
                <a16:creationId xmlns:a16="http://schemas.microsoft.com/office/drawing/2014/main" id="{AD41F1AB-58A4-AD77-9738-B9FBAD6253EE}"/>
              </a:ext>
            </a:extLst>
          </p:cNvPr>
          <p:cNvSpPr>
            <a:spLocks noGrp="1"/>
          </p:cNvSpPr>
          <p:nvPr>
            <p:ph idx="1"/>
          </p:nvPr>
        </p:nvSpPr>
        <p:spPr>
          <a:xfrm>
            <a:off x="750870" y="1437016"/>
            <a:ext cx="10515600" cy="4351338"/>
          </a:xfrm>
        </p:spPr>
        <p:txBody>
          <a:bodyPr>
            <a:normAutofit/>
          </a:bodyPr>
          <a:lstStyle/>
          <a:p>
            <a:pPr algn="just">
              <a:lnSpc>
                <a:spcPct val="150000"/>
              </a:lnSpc>
            </a:pPr>
            <a:r>
              <a:rPr lang="en-GB" sz="2400" b="0" i="0" dirty="0">
                <a:solidFill>
                  <a:srgbClr val="0B0C0C"/>
                </a:solidFill>
                <a:effectLst/>
                <a:latin typeface="GDS Transport"/>
              </a:rPr>
              <a:t>You need a licence to sell alcohol from a licensed premises</a:t>
            </a:r>
            <a:endParaRPr lang="en-GB" sz="2400" dirty="0">
              <a:solidFill>
                <a:srgbClr val="0B0C0C"/>
              </a:solidFill>
              <a:latin typeface="GDS Transport"/>
            </a:endParaRPr>
          </a:p>
          <a:p>
            <a:pPr algn="just">
              <a:lnSpc>
                <a:spcPct val="150000"/>
              </a:lnSpc>
            </a:pPr>
            <a:r>
              <a:rPr lang="en-GB" sz="2400" dirty="0">
                <a:solidFill>
                  <a:srgbClr val="0B0C0C"/>
                </a:solidFill>
                <a:latin typeface="GDS Transport"/>
              </a:rPr>
              <a:t>You must be 18 years old or older and hold a licensing qualification – for example the Award for Personal License Holders (APLH) Lv2.</a:t>
            </a:r>
          </a:p>
          <a:p>
            <a:pPr algn="just">
              <a:lnSpc>
                <a:spcPct val="150000"/>
              </a:lnSpc>
            </a:pPr>
            <a:r>
              <a:rPr lang="en-GB" sz="2400" b="0" i="0" dirty="0">
                <a:solidFill>
                  <a:srgbClr val="0B0C0C"/>
                </a:solidFill>
                <a:effectLst/>
                <a:latin typeface="GDS Transport"/>
              </a:rPr>
              <a:t>You are not required to have a personal licence to be employed in a pub or other business that sells alcohol. Premises licensed to sell alcohol must have a designated premises supervisor,. Anyone who does not hold a personal licence must be authorised to sell alcohol by a personal licence holder.</a:t>
            </a:r>
          </a:p>
          <a:p>
            <a:pPr algn="just">
              <a:lnSpc>
                <a:spcPct val="150000"/>
              </a:lnSpc>
            </a:pPr>
            <a:endParaRPr lang="en-GB" sz="2400" dirty="0">
              <a:solidFill>
                <a:srgbClr val="0B0C0C"/>
              </a:solidFill>
              <a:latin typeface="GDS Transport"/>
            </a:endParaRPr>
          </a:p>
          <a:p>
            <a:pPr algn="just">
              <a:lnSpc>
                <a:spcPct val="150000"/>
              </a:lnSpc>
            </a:pPr>
            <a:endParaRPr lang="en-GB" sz="2400" dirty="0"/>
          </a:p>
        </p:txBody>
      </p:sp>
      <p:sp>
        <p:nvSpPr>
          <p:cNvPr id="10" name="TextBox 9">
            <a:extLst>
              <a:ext uri="{FF2B5EF4-FFF2-40B4-BE49-F238E27FC236}">
                <a16:creationId xmlns:a16="http://schemas.microsoft.com/office/drawing/2014/main" id="{D104C6CD-E92B-8B53-71A8-2C8B9479B051}"/>
              </a:ext>
            </a:extLst>
          </p:cNvPr>
          <p:cNvSpPr txBox="1"/>
          <p:nvPr/>
        </p:nvSpPr>
        <p:spPr>
          <a:xfrm>
            <a:off x="10477500" y="5420984"/>
            <a:ext cx="1577939" cy="369332"/>
          </a:xfrm>
          <a:prstGeom prst="rect">
            <a:avLst/>
          </a:prstGeom>
          <a:noFill/>
        </p:spPr>
        <p:txBody>
          <a:bodyPr wrap="square">
            <a:spAutoFit/>
          </a:bodyPr>
          <a:lstStyle/>
          <a:p>
            <a:r>
              <a:rPr lang="en-GB" dirty="0"/>
              <a:t>(Gov.uk, 2023)</a:t>
            </a:r>
          </a:p>
        </p:txBody>
      </p:sp>
    </p:spTree>
    <p:extLst>
      <p:ext uri="{BB962C8B-B14F-4D97-AF65-F5344CB8AC3E}">
        <p14:creationId xmlns:p14="http://schemas.microsoft.com/office/powerpoint/2010/main" val="3832591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8E776-878F-AB14-42E2-BBBB6D5C2AA2}"/>
              </a:ext>
            </a:extLst>
          </p:cNvPr>
          <p:cNvSpPr>
            <a:spLocks noGrp="1"/>
          </p:cNvSpPr>
          <p:nvPr>
            <p:ph type="title"/>
          </p:nvPr>
        </p:nvSpPr>
        <p:spPr>
          <a:xfrm>
            <a:off x="838200" y="110829"/>
            <a:ext cx="10515600" cy="1036170"/>
          </a:xfrm>
        </p:spPr>
        <p:txBody>
          <a:bodyPr/>
          <a:lstStyle/>
          <a:p>
            <a:r>
              <a:rPr lang="en-GB" dirty="0"/>
              <a:t>Designated Premises Supervisor</a:t>
            </a:r>
          </a:p>
        </p:txBody>
      </p:sp>
      <p:sp>
        <p:nvSpPr>
          <p:cNvPr id="4" name="Rectangle 1">
            <a:extLst>
              <a:ext uri="{FF2B5EF4-FFF2-40B4-BE49-F238E27FC236}">
                <a16:creationId xmlns:a16="http://schemas.microsoft.com/office/drawing/2014/main" id="{C327559D-15D2-4CC1-AB4C-CEE188535B24}"/>
              </a:ext>
            </a:extLst>
          </p:cNvPr>
          <p:cNvSpPr>
            <a:spLocks noGrp="1" noChangeArrowheads="1"/>
          </p:cNvSpPr>
          <p:nvPr>
            <p:ph idx="1"/>
          </p:nvPr>
        </p:nvSpPr>
        <p:spPr bwMode="auto">
          <a:xfrm>
            <a:off x="838200" y="768024"/>
            <a:ext cx="10515600" cy="50210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rgbClr val="0B0C0C"/>
                </a:solidFill>
                <a:effectLst/>
                <a:latin typeface="+mn-lt"/>
                <a:ea typeface="GDS Transport"/>
              </a:rPr>
              <a:t>A designated premises supervisor (DPS) is the person who has day-to-day responsibility for the running of the business.</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mn-l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rgbClr val="0B0C0C"/>
                </a:solidFill>
                <a:effectLst/>
                <a:latin typeface="+mn-lt"/>
                <a:ea typeface="GDS Transport"/>
              </a:rPr>
              <a:t>All businesses and </a:t>
            </a:r>
            <a:r>
              <a:rPr kumimoji="0" lang="en-US" altLang="en-US" sz="2400" b="0" i="0" u="none" strike="noStrike" cap="none" normalizeH="0" baseline="0" dirty="0" err="1">
                <a:ln>
                  <a:noFill/>
                </a:ln>
                <a:solidFill>
                  <a:srgbClr val="0B0C0C"/>
                </a:solidFill>
                <a:effectLst/>
                <a:latin typeface="+mn-lt"/>
                <a:ea typeface="GDS Transport"/>
              </a:rPr>
              <a:t>organisations</a:t>
            </a:r>
            <a:r>
              <a:rPr kumimoji="0" lang="en-US" altLang="en-US" sz="2400" b="0" i="0" u="none" strike="noStrike" cap="none" normalizeH="0" baseline="0" dirty="0">
                <a:ln>
                  <a:noFill/>
                </a:ln>
                <a:solidFill>
                  <a:srgbClr val="0B0C0C"/>
                </a:solidFill>
                <a:effectLst/>
                <a:latin typeface="+mn-lt"/>
                <a:ea typeface="GDS Transport"/>
              </a:rPr>
              <a:t> selling or supplying alcohol, except members clubs and certain community premises </a:t>
            </a:r>
            <a:r>
              <a:rPr kumimoji="0" lang="en-US" altLang="en-US" sz="2400" b="1" i="0" u="none" strike="noStrike" cap="none" normalizeH="0" baseline="0" dirty="0">
                <a:ln>
                  <a:noFill/>
                </a:ln>
                <a:solidFill>
                  <a:srgbClr val="0B0C0C"/>
                </a:solidFill>
                <a:effectLst/>
                <a:highlight>
                  <a:srgbClr val="FFFF00"/>
                </a:highlight>
                <a:latin typeface="+mn-lt"/>
                <a:ea typeface="GDS Transport"/>
              </a:rPr>
              <a:t>must have a designated premises supervisor.</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mn-lt"/>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dirty="0">
                <a:ln>
                  <a:noFill/>
                </a:ln>
                <a:solidFill>
                  <a:srgbClr val="0B0C0C"/>
                </a:solidFill>
                <a:effectLst/>
                <a:latin typeface="+mn-lt"/>
                <a:ea typeface="GDS Transport"/>
              </a:rPr>
              <a:t>Whoever holds this role must be named in the operating schedule, which you will need to complete as part of the application process, when you apply for a premises </a:t>
            </a:r>
            <a:r>
              <a:rPr kumimoji="0" lang="en-US" altLang="en-US" sz="2400" b="0" i="0" u="none" strike="noStrike" cap="none" normalizeH="0" baseline="0" dirty="0" err="1">
                <a:ln>
                  <a:noFill/>
                </a:ln>
                <a:solidFill>
                  <a:srgbClr val="0B0C0C"/>
                </a:solidFill>
                <a:effectLst/>
                <a:latin typeface="+mn-lt"/>
                <a:ea typeface="GDS Transport"/>
              </a:rPr>
              <a:t>licence</a:t>
            </a:r>
            <a:r>
              <a:rPr kumimoji="0" lang="en-US" altLang="en-US" sz="2400" b="0" i="0" u="none" strike="noStrike" cap="none" normalizeH="0" baseline="0" dirty="0">
                <a:ln>
                  <a:noFill/>
                </a:ln>
                <a:solidFill>
                  <a:srgbClr val="0B0C0C"/>
                </a:solidFill>
                <a:effectLst/>
                <a:latin typeface="+mn-lt"/>
                <a:ea typeface="GDS Transport"/>
              </a:rPr>
              <a:t>.</a:t>
            </a:r>
            <a:endParaRPr kumimoji="0" lang="en-US" altLang="en-US" sz="2400" b="0" i="0" u="none" strike="noStrike" cap="none" normalizeH="0" baseline="0" dirty="0">
              <a:ln>
                <a:noFill/>
              </a:ln>
              <a:solidFill>
                <a:schemeClr val="tx1"/>
              </a:solidFill>
              <a:effectLst/>
              <a:latin typeface="+mn-lt"/>
            </a:endParaRPr>
          </a:p>
        </p:txBody>
      </p:sp>
      <p:sp>
        <p:nvSpPr>
          <p:cNvPr id="5" name="TextBox 4">
            <a:extLst>
              <a:ext uri="{FF2B5EF4-FFF2-40B4-BE49-F238E27FC236}">
                <a16:creationId xmlns:a16="http://schemas.microsoft.com/office/drawing/2014/main" id="{A2A8082A-AEBA-4FC1-6E18-947456A904BA}"/>
              </a:ext>
            </a:extLst>
          </p:cNvPr>
          <p:cNvSpPr txBox="1"/>
          <p:nvPr/>
        </p:nvSpPr>
        <p:spPr>
          <a:xfrm>
            <a:off x="10004434" y="5419747"/>
            <a:ext cx="2089507" cy="369332"/>
          </a:xfrm>
          <a:prstGeom prst="rect">
            <a:avLst/>
          </a:prstGeom>
          <a:noFill/>
        </p:spPr>
        <p:txBody>
          <a:bodyPr wrap="square">
            <a:spAutoFit/>
          </a:bodyPr>
          <a:lstStyle/>
          <a:p>
            <a:r>
              <a:rPr lang="en-GB" dirty="0"/>
              <a:t>(Home Office, 2023)</a:t>
            </a:r>
          </a:p>
        </p:txBody>
      </p:sp>
    </p:spTree>
    <p:extLst>
      <p:ext uri="{BB962C8B-B14F-4D97-AF65-F5344CB8AC3E}">
        <p14:creationId xmlns:p14="http://schemas.microsoft.com/office/powerpoint/2010/main" val="2988785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08AFA-E5A5-1A1F-1EFC-075EF6CA7844}"/>
              </a:ext>
            </a:extLst>
          </p:cNvPr>
          <p:cNvSpPr>
            <a:spLocks noGrp="1"/>
          </p:cNvSpPr>
          <p:nvPr>
            <p:ph type="title"/>
          </p:nvPr>
        </p:nvSpPr>
        <p:spPr>
          <a:xfrm>
            <a:off x="770823" y="355499"/>
            <a:ext cx="11260756" cy="1540678"/>
          </a:xfrm>
        </p:spPr>
        <p:txBody>
          <a:bodyPr>
            <a:noAutofit/>
          </a:bodyPr>
          <a:lstStyle/>
          <a:p>
            <a:r>
              <a:rPr lang="en-GB" i="0" dirty="0">
                <a:effectLst/>
              </a:rPr>
              <a:t>The Alcohol Wholesaler Registration Scheme (AWRS)(BIIAB)</a:t>
            </a:r>
            <a:endParaRPr lang="en-GB" dirty="0"/>
          </a:p>
        </p:txBody>
      </p:sp>
      <p:sp>
        <p:nvSpPr>
          <p:cNvPr id="3" name="Content Placeholder 2">
            <a:extLst>
              <a:ext uri="{FF2B5EF4-FFF2-40B4-BE49-F238E27FC236}">
                <a16:creationId xmlns:a16="http://schemas.microsoft.com/office/drawing/2014/main" id="{3655E1D4-2E96-C723-3751-74914749BFE4}"/>
              </a:ext>
            </a:extLst>
          </p:cNvPr>
          <p:cNvSpPr>
            <a:spLocks noGrp="1"/>
          </p:cNvSpPr>
          <p:nvPr>
            <p:ph idx="1"/>
          </p:nvPr>
        </p:nvSpPr>
        <p:spPr>
          <a:xfrm>
            <a:off x="838200" y="1681246"/>
            <a:ext cx="10515600" cy="4351338"/>
          </a:xfrm>
        </p:spPr>
        <p:txBody>
          <a:bodyPr>
            <a:normAutofit/>
          </a:bodyPr>
          <a:lstStyle/>
          <a:p>
            <a:pPr algn="just">
              <a:lnSpc>
                <a:spcPct val="150000"/>
              </a:lnSpc>
            </a:pPr>
            <a:r>
              <a:rPr lang="en-GB" sz="2400" b="0" i="0" dirty="0">
                <a:solidFill>
                  <a:srgbClr val="0B0C0C"/>
                </a:solidFill>
                <a:effectLst/>
                <a:latin typeface="GDS Transport"/>
              </a:rPr>
              <a:t>If you buy alcohol to sell on, you must check that the wholesaler or producer you buy it from is approved.</a:t>
            </a:r>
          </a:p>
          <a:p>
            <a:pPr algn="just">
              <a:lnSpc>
                <a:spcPct val="150000"/>
              </a:lnSpc>
            </a:pPr>
            <a:r>
              <a:rPr lang="en-GB" sz="2400" b="1" i="0" dirty="0">
                <a:solidFill>
                  <a:srgbClr val="FF0000"/>
                </a:solidFill>
                <a:effectLst/>
                <a:latin typeface="GDS Transport"/>
              </a:rPr>
              <a:t>You can be fined or go to prison if you buy alcohol from a wholesaler who is not approved.</a:t>
            </a:r>
          </a:p>
          <a:p>
            <a:pPr algn="just">
              <a:lnSpc>
                <a:spcPct val="150000"/>
              </a:lnSpc>
            </a:pPr>
            <a:r>
              <a:rPr lang="en-GB" sz="2400" b="0" i="0" dirty="0">
                <a:solidFill>
                  <a:srgbClr val="0B0C0C"/>
                </a:solidFill>
                <a:effectLst/>
                <a:latin typeface="GDS Transport"/>
              </a:rPr>
              <a:t>You do not need to check if you’re an individual buying alcohol for a one-off event, such as a party once a year. You still need to get a licence to sell alcohol, known as a </a:t>
            </a:r>
            <a:r>
              <a:rPr lang="en-GB" sz="2400" b="1" i="0" dirty="0">
                <a:effectLst/>
                <a:latin typeface="GDS Transport"/>
                <a:hlinkClick r:id="rId2">
                  <a:extLst>
                    <a:ext uri="{A12FA001-AC4F-418D-AE19-62706E023703}">
                      <ahyp:hlinkClr xmlns:ahyp="http://schemas.microsoft.com/office/drawing/2018/hyperlinkcolor" val="tx"/>
                    </a:ext>
                  </a:extLst>
                </a:hlinkClick>
              </a:rPr>
              <a:t>Temporary Events Notice</a:t>
            </a:r>
            <a:r>
              <a:rPr lang="en-GB" sz="2400" b="1" i="0" dirty="0">
                <a:effectLst/>
                <a:latin typeface="GDS Transport"/>
              </a:rPr>
              <a:t>.</a:t>
            </a:r>
          </a:p>
          <a:p>
            <a:pPr algn="just">
              <a:lnSpc>
                <a:spcPct val="150000"/>
              </a:lnSpc>
            </a:pPr>
            <a:endParaRPr lang="en-GB" sz="2400" dirty="0"/>
          </a:p>
        </p:txBody>
      </p:sp>
    </p:spTree>
    <p:extLst>
      <p:ext uri="{BB962C8B-B14F-4D97-AF65-F5344CB8AC3E}">
        <p14:creationId xmlns:p14="http://schemas.microsoft.com/office/powerpoint/2010/main" val="26506524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A8198-6D75-EB32-00C1-7EEBC5CD3D05}"/>
              </a:ext>
            </a:extLst>
          </p:cNvPr>
          <p:cNvSpPr>
            <a:spLocks noGrp="1"/>
          </p:cNvSpPr>
          <p:nvPr>
            <p:ph type="title"/>
          </p:nvPr>
        </p:nvSpPr>
        <p:spPr>
          <a:xfrm>
            <a:off x="578628" y="0"/>
            <a:ext cx="10515600" cy="1325563"/>
          </a:xfrm>
        </p:spPr>
        <p:txBody>
          <a:bodyPr/>
          <a:lstStyle/>
          <a:p>
            <a:r>
              <a:rPr lang="en-GB" dirty="0"/>
              <a:t>Temporary Events Notice (England and Wales)</a:t>
            </a:r>
          </a:p>
        </p:txBody>
      </p:sp>
      <p:sp>
        <p:nvSpPr>
          <p:cNvPr id="4" name="Rectangle 1">
            <a:extLst>
              <a:ext uri="{FF2B5EF4-FFF2-40B4-BE49-F238E27FC236}">
                <a16:creationId xmlns:a16="http://schemas.microsoft.com/office/drawing/2014/main" id="{5DDD68F0-08A6-CCDD-5873-617A41AC6E56}"/>
              </a:ext>
            </a:extLst>
          </p:cNvPr>
          <p:cNvSpPr>
            <a:spLocks noGrp="1" noChangeArrowheads="1"/>
          </p:cNvSpPr>
          <p:nvPr>
            <p:ph idx="1"/>
          </p:nvPr>
        </p:nvSpPr>
        <p:spPr bwMode="auto">
          <a:xfrm>
            <a:off x="419100" y="1084809"/>
            <a:ext cx="11353800" cy="468838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6960" tIns="126960" rIns="9144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lang="en-GB" sz="2400" b="0" i="0" dirty="0">
                <a:solidFill>
                  <a:srgbClr val="222222"/>
                </a:solidFill>
                <a:effectLst/>
                <a:latin typeface="+mn-lt"/>
              </a:rPr>
              <a:t>Events licenses are required if your restaurant serves alcohol </a:t>
            </a:r>
            <a:r>
              <a:rPr lang="en-GB" sz="2400" b="0" i="0" dirty="0">
                <a:solidFill>
                  <a:srgbClr val="222222"/>
                </a:solidFill>
                <a:effectLst/>
                <a:highlight>
                  <a:srgbClr val="FFFF00"/>
                </a:highlight>
                <a:latin typeface="+mn-lt"/>
              </a:rPr>
              <a:t>only on special occasions </a:t>
            </a:r>
            <a:r>
              <a:rPr lang="en-GB" sz="2400" b="0" i="0" dirty="0">
                <a:solidFill>
                  <a:srgbClr val="222222"/>
                </a:solidFill>
                <a:effectLst/>
                <a:latin typeface="+mn-lt"/>
              </a:rPr>
              <a:t>or events and </a:t>
            </a:r>
            <a:r>
              <a:rPr lang="en-GB" sz="2400" b="0" i="0" dirty="0">
                <a:solidFill>
                  <a:srgbClr val="222222"/>
                </a:solidFill>
                <a:effectLst/>
                <a:highlight>
                  <a:srgbClr val="FFFF00"/>
                </a:highlight>
                <a:latin typeface="+mn-lt"/>
              </a:rPr>
              <a:t>not regularly</a:t>
            </a:r>
            <a:r>
              <a:rPr lang="en-GB" sz="2400" b="0" i="0" dirty="0">
                <a:solidFill>
                  <a:srgbClr val="222222"/>
                </a:solidFill>
                <a:effectLst/>
                <a:latin typeface="+mn-lt"/>
              </a:rPr>
              <a:t>.</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mn-l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B0C0C"/>
                </a:solidFill>
                <a:effectLst/>
                <a:latin typeface="+mn-lt"/>
                <a:ea typeface="GDS Transport"/>
              </a:rPr>
              <a:t>Licensable activity includes:</a:t>
            </a:r>
            <a:endParaRPr kumimoji="0" lang="en-US" altLang="en-US" sz="2400" b="0" i="0" u="none" strike="noStrike" cap="none" normalizeH="0" baseline="0" dirty="0">
              <a:ln>
                <a:noFill/>
              </a:ln>
              <a:solidFill>
                <a:schemeClr val="tx1"/>
              </a:solidFill>
              <a:effectLst/>
              <a:latin typeface="+mn-lt"/>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B0C0C"/>
                </a:solidFill>
                <a:effectLst/>
                <a:latin typeface="+mn-lt"/>
                <a:ea typeface="GDS Transport"/>
              </a:rPr>
              <a:t>selling alcohol</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B0C0C"/>
                </a:solidFill>
                <a:effectLst/>
                <a:latin typeface="+mn-lt"/>
                <a:ea typeface="GDS Transport"/>
              </a:rPr>
              <a:t>serving alcohol to members of a private club</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B0C0C"/>
                </a:solidFill>
                <a:effectLst/>
                <a:latin typeface="+mn-lt"/>
                <a:ea typeface="GDS Transport"/>
              </a:rPr>
              <a:t>providing entertainment, such as music, dancing or indoor sporting events</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B0C0C"/>
                </a:solidFill>
                <a:effectLst/>
                <a:latin typeface="+mn-lt"/>
                <a:ea typeface="GDS Transport"/>
              </a:rPr>
              <a:t>serving hot food or drink between 11pm and 5am</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rgbClr val="0B0C0C"/>
              </a:solidFill>
              <a:effectLst/>
              <a:latin typeface="+mn-lt"/>
              <a:ea typeface="GDS Transpor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B0C0C"/>
                </a:solidFill>
                <a:effectLst/>
                <a:latin typeface="+mn-lt"/>
                <a:ea typeface="GDS Transport"/>
              </a:rPr>
              <a:t>The process of applying is formally known as ‘serving’ a Temporary Event Notice.</a:t>
            </a:r>
            <a:endParaRPr kumimoji="0" lang="en-US" altLang="en-US" sz="2400" b="0" i="0" u="none" strike="noStrike" cap="none" normalizeH="0" baseline="0" dirty="0">
              <a:ln>
                <a:noFill/>
              </a:ln>
              <a:solidFill>
                <a:schemeClr val="tx1"/>
              </a:solidFill>
              <a:effectLst/>
              <a:latin typeface="+mn-l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B0C0C"/>
                </a:solidFill>
                <a:effectLst/>
                <a:latin typeface="+mn-lt"/>
                <a:ea typeface="GDS Transport"/>
              </a:rPr>
              <a:t>You’ll also need a TEN if a particular licensable activity is not included in the terms of your existing </a:t>
            </a:r>
            <a:r>
              <a:rPr kumimoji="0" lang="en-US" altLang="en-US" sz="2400" b="0" i="0" u="none" strike="noStrike" cap="none" normalizeH="0" baseline="0" dirty="0" err="1">
                <a:ln>
                  <a:noFill/>
                </a:ln>
                <a:solidFill>
                  <a:srgbClr val="0B0C0C"/>
                </a:solidFill>
                <a:effectLst/>
                <a:latin typeface="+mn-lt"/>
                <a:ea typeface="GDS Transport"/>
              </a:rPr>
              <a:t>licence</a:t>
            </a:r>
            <a:r>
              <a:rPr kumimoji="0" lang="en-US" altLang="en-US" sz="2400" b="0" i="0" u="none" strike="noStrike" cap="none" normalizeH="0" baseline="0" dirty="0">
                <a:ln>
                  <a:noFill/>
                </a:ln>
                <a:solidFill>
                  <a:srgbClr val="0B0C0C"/>
                </a:solidFill>
                <a:effectLst/>
                <a:latin typeface="+mn-lt"/>
                <a:ea typeface="GDS Transport"/>
              </a:rPr>
              <a:t>, for example holding a wedding reception at a community </a:t>
            </a:r>
            <a:r>
              <a:rPr kumimoji="0" lang="en-US" altLang="en-US" sz="2400" b="0" i="0" u="none" strike="noStrike" cap="none" normalizeH="0" baseline="0" dirty="0" err="1">
                <a:ln>
                  <a:noFill/>
                </a:ln>
                <a:solidFill>
                  <a:srgbClr val="0B0C0C"/>
                </a:solidFill>
                <a:effectLst/>
                <a:latin typeface="+mn-lt"/>
                <a:ea typeface="GDS Transport"/>
              </a:rPr>
              <a:t>centre</a:t>
            </a:r>
            <a:r>
              <a:rPr kumimoji="0" lang="en-US" altLang="en-US" sz="2400" b="0" i="0" u="none" strike="noStrike" cap="none" normalizeH="0" baseline="0" dirty="0">
                <a:ln>
                  <a:noFill/>
                </a:ln>
                <a:solidFill>
                  <a:srgbClr val="0B0C0C"/>
                </a:solidFill>
                <a:effectLst/>
                <a:latin typeface="+mn-lt"/>
                <a:ea typeface="GDS Transport"/>
              </a:rPr>
              <a:t>.</a:t>
            </a:r>
            <a:endParaRPr kumimoji="0" lang="en-US" altLang="en-US" sz="2400" b="0" i="0" u="none" strike="noStrike" cap="none" normalizeH="0" baseline="0" dirty="0">
              <a:ln>
                <a:noFill/>
              </a:ln>
              <a:solidFill>
                <a:schemeClr val="tx1"/>
              </a:solidFill>
              <a:effectLst/>
              <a:latin typeface="+mn-lt"/>
            </a:endParaRPr>
          </a:p>
        </p:txBody>
      </p:sp>
      <p:sp>
        <p:nvSpPr>
          <p:cNvPr id="5" name="TextBox 4">
            <a:extLst>
              <a:ext uri="{FF2B5EF4-FFF2-40B4-BE49-F238E27FC236}">
                <a16:creationId xmlns:a16="http://schemas.microsoft.com/office/drawing/2014/main" id="{6DCD85A4-8701-496B-5E7E-898F77801F6B}"/>
              </a:ext>
            </a:extLst>
          </p:cNvPr>
          <p:cNvSpPr txBox="1"/>
          <p:nvPr/>
        </p:nvSpPr>
        <p:spPr>
          <a:xfrm>
            <a:off x="10477501" y="5558857"/>
            <a:ext cx="1577939" cy="369332"/>
          </a:xfrm>
          <a:prstGeom prst="rect">
            <a:avLst/>
          </a:prstGeom>
          <a:noFill/>
        </p:spPr>
        <p:txBody>
          <a:bodyPr wrap="square">
            <a:spAutoFit/>
          </a:bodyPr>
          <a:lstStyle/>
          <a:p>
            <a:r>
              <a:rPr lang="en-GB" dirty="0"/>
              <a:t>(Gov.uk, 2023)</a:t>
            </a:r>
          </a:p>
        </p:txBody>
      </p:sp>
    </p:spTree>
    <p:extLst>
      <p:ext uri="{BB962C8B-B14F-4D97-AF65-F5344CB8AC3E}">
        <p14:creationId xmlns:p14="http://schemas.microsoft.com/office/powerpoint/2010/main" val="1424195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24F0B-D69C-71EE-5CC0-F6D4D97F2655}"/>
              </a:ext>
            </a:extLst>
          </p:cNvPr>
          <p:cNvSpPr>
            <a:spLocks noGrp="1"/>
          </p:cNvSpPr>
          <p:nvPr>
            <p:ph type="title"/>
          </p:nvPr>
        </p:nvSpPr>
        <p:spPr>
          <a:xfrm>
            <a:off x="636069" y="365125"/>
            <a:ext cx="10515600" cy="1325563"/>
          </a:xfrm>
        </p:spPr>
        <p:txBody>
          <a:bodyPr/>
          <a:lstStyle/>
          <a:p>
            <a:r>
              <a:rPr lang="en-GB" i="0" dirty="0">
                <a:solidFill>
                  <a:srgbClr val="0B0C0C"/>
                </a:solidFill>
                <a:effectLst/>
              </a:rPr>
              <a:t>Club Premises </a:t>
            </a:r>
            <a:r>
              <a:rPr lang="en-GB" dirty="0">
                <a:solidFill>
                  <a:srgbClr val="0B0C0C"/>
                </a:solidFill>
              </a:rPr>
              <a:t>C</a:t>
            </a:r>
            <a:r>
              <a:rPr lang="en-GB" i="0" dirty="0">
                <a:solidFill>
                  <a:srgbClr val="0B0C0C"/>
                </a:solidFill>
                <a:effectLst/>
              </a:rPr>
              <a:t>ertificates</a:t>
            </a:r>
            <a:br>
              <a:rPr lang="en-GB" b="1" i="0" dirty="0">
                <a:solidFill>
                  <a:srgbClr val="0B0C0C"/>
                </a:solidFill>
                <a:effectLst/>
                <a:latin typeface="GDS Transport"/>
              </a:rPr>
            </a:br>
            <a:endParaRPr lang="en-GB" dirty="0"/>
          </a:p>
        </p:txBody>
      </p:sp>
      <p:sp>
        <p:nvSpPr>
          <p:cNvPr id="3" name="Content Placeholder 2">
            <a:extLst>
              <a:ext uri="{FF2B5EF4-FFF2-40B4-BE49-F238E27FC236}">
                <a16:creationId xmlns:a16="http://schemas.microsoft.com/office/drawing/2014/main" id="{E753E340-271F-A59C-7865-AFD37DBF96C6}"/>
              </a:ext>
            </a:extLst>
          </p:cNvPr>
          <p:cNvSpPr>
            <a:spLocks noGrp="1"/>
          </p:cNvSpPr>
          <p:nvPr>
            <p:ph idx="1"/>
          </p:nvPr>
        </p:nvSpPr>
        <p:spPr>
          <a:xfrm>
            <a:off x="636069" y="1233748"/>
            <a:ext cx="11097126" cy="4390503"/>
          </a:xfrm>
        </p:spPr>
        <p:txBody>
          <a:bodyPr>
            <a:noAutofit/>
          </a:bodyPr>
          <a:lstStyle/>
          <a:p>
            <a:pPr algn="just">
              <a:lnSpc>
                <a:spcPct val="150000"/>
              </a:lnSpc>
            </a:pPr>
            <a:r>
              <a:rPr lang="en-GB" sz="2400" b="0" i="0" dirty="0">
                <a:solidFill>
                  <a:srgbClr val="0B0C0C"/>
                </a:solidFill>
                <a:effectLst/>
                <a:latin typeface="GDS Transport"/>
              </a:rPr>
              <a:t>Members’ clubs can operate under club premises certificates instead of premises licences. This means, for example, that they are </a:t>
            </a:r>
            <a:r>
              <a:rPr lang="en-GB" sz="2400" b="1" i="0" dirty="0">
                <a:effectLst/>
                <a:highlight>
                  <a:srgbClr val="FFFF00"/>
                </a:highlight>
                <a:latin typeface="GDS Transport"/>
              </a:rPr>
              <a:t>not required to have a designated premises supervisor</a:t>
            </a:r>
            <a:r>
              <a:rPr lang="en-GB" sz="2400" b="0" i="0" dirty="0">
                <a:solidFill>
                  <a:srgbClr val="0B0C0C"/>
                </a:solidFill>
                <a:effectLst/>
                <a:latin typeface="GDS Transport"/>
              </a:rPr>
              <a:t>, and sales of alcohol </a:t>
            </a:r>
            <a:r>
              <a:rPr lang="en-GB" sz="2400" b="1" i="0" dirty="0">
                <a:solidFill>
                  <a:srgbClr val="0B0C0C"/>
                </a:solidFill>
                <a:effectLst/>
                <a:highlight>
                  <a:srgbClr val="FFFF00"/>
                </a:highlight>
                <a:latin typeface="GDS Transport"/>
              </a:rPr>
              <a:t>do not need to be authorised by a personal licence holder</a:t>
            </a:r>
            <a:r>
              <a:rPr lang="en-GB" sz="2400" b="0" i="0" dirty="0">
                <a:solidFill>
                  <a:srgbClr val="0B0C0C"/>
                </a:solidFill>
                <a:effectLst/>
                <a:latin typeface="GDS Transport"/>
              </a:rPr>
              <a:t>.</a:t>
            </a:r>
          </a:p>
          <a:p>
            <a:pPr marL="0" indent="0" algn="just">
              <a:lnSpc>
                <a:spcPct val="150000"/>
              </a:lnSpc>
              <a:buNone/>
            </a:pPr>
            <a:r>
              <a:rPr lang="en-GB" sz="2400" b="1" i="0" dirty="0">
                <a:solidFill>
                  <a:srgbClr val="0B0C0C"/>
                </a:solidFill>
                <a:effectLst/>
                <a:latin typeface="GDS Transport"/>
              </a:rPr>
              <a:t>Qualifying clubs</a:t>
            </a:r>
          </a:p>
          <a:p>
            <a:pPr algn="just">
              <a:lnSpc>
                <a:spcPct val="150000"/>
              </a:lnSpc>
            </a:pPr>
            <a:r>
              <a:rPr lang="en-GB" sz="2400" b="0" i="0" dirty="0">
                <a:solidFill>
                  <a:srgbClr val="0B0C0C"/>
                </a:solidFill>
                <a:effectLst/>
                <a:latin typeface="GDS Transport"/>
              </a:rPr>
              <a:t>To be classified as a club for the purpose of this certificate, a group must meet several conditions.</a:t>
            </a:r>
            <a:r>
              <a:rPr lang="en-GB" sz="2400" dirty="0"/>
              <a:t>  And, </a:t>
            </a:r>
          </a:p>
          <a:p>
            <a:pPr algn="just">
              <a:lnSpc>
                <a:spcPct val="150000"/>
              </a:lnSpc>
            </a:pPr>
            <a:endParaRPr lang="en-GB" sz="2400" b="0" i="0" dirty="0">
              <a:solidFill>
                <a:srgbClr val="0B0C0C"/>
              </a:solidFill>
              <a:effectLst/>
              <a:latin typeface="GDS Transport"/>
            </a:endParaRPr>
          </a:p>
          <a:p>
            <a:pPr marL="0" indent="0" algn="just">
              <a:lnSpc>
                <a:spcPct val="150000"/>
              </a:lnSpc>
              <a:buNone/>
            </a:pPr>
            <a:endParaRPr lang="en-GB" sz="2400" dirty="0"/>
          </a:p>
        </p:txBody>
      </p:sp>
    </p:spTree>
    <p:extLst>
      <p:ext uri="{BB962C8B-B14F-4D97-AF65-F5344CB8AC3E}">
        <p14:creationId xmlns:p14="http://schemas.microsoft.com/office/powerpoint/2010/main" val="13632506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53E340-271F-A59C-7865-AFD37DBF96C6}"/>
              </a:ext>
            </a:extLst>
          </p:cNvPr>
          <p:cNvSpPr>
            <a:spLocks noGrp="1"/>
          </p:cNvSpPr>
          <p:nvPr>
            <p:ph idx="1"/>
          </p:nvPr>
        </p:nvSpPr>
        <p:spPr>
          <a:xfrm>
            <a:off x="421240" y="729349"/>
            <a:ext cx="11349519" cy="4726230"/>
          </a:xfrm>
        </p:spPr>
        <p:txBody>
          <a:bodyPr>
            <a:normAutofit/>
          </a:bodyPr>
          <a:lstStyle/>
          <a:p>
            <a:pPr marL="0" indent="0" algn="just">
              <a:lnSpc>
                <a:spcPct val="150000"/>
              </a:lnSpc>
              <a:buNone/>
            </a:pPr>
            <a:r>
              <a:rPr lang="en-GB" sz="2400" b="0" i="0" dirty="0">
                <a:solidFill>
                  <a:srgbClr val="0B0C0C"/>
                </a:solidFill>
                <a:effectLst/>
                <a:latin typeface="GDS Transport"/>
              </a:rPr>
              <a:t>These include:</a:t>
            </a:r>
          </a:p>
          <a:p>
            <a:pPr algn="just">
              <a:lnSpc>
                <a:spcPct val="150000"/>
              </a:lnSpc>
              <a:buFont typeface="Arial" panose="020B0604020202020204" pitchFamily="34" charset="0"/>
              <a:buChar char="•"/>
            </a:pPr>
            <a:r>
              <a:rPr lang="en-GB" sz="2400" b="0" i="0" dirty="0">
                <a:solidFill>
                  <a:srgbClr val="0B0C0C"/>
                </a:solidFill>
                <a:effectLst/>
                <a:latin typeface="GDS Transport"/>
              </a:rPr>
              <a:t>legitimacy - each applicant must be a real club with </a:t>
            </a:r>
            <a:r>
              <a:rPr lang="en-GB" sz="2400" b="1" i="0" dirty="0">
                <a:solidFill>
                  <a:srgbClr val="0B0C0C"/>
                </a:solidFill>
                <a:effectLst/>
                <a:highlight>
                  <a:srgbClr val="FFFF00"/>
                </a:highlight>
                <a:latin typeface="GDS Transport"/>
              </a:rPr>
              <a:t>at least 25 members</a:t>
            </a:r>
          </a:p>
          <a:p>
            <a:pPr algn="just">
              <a:lnSpc>
                <a:spcPct val="150000"/>
              </a:lnSpc>
              <a:buFont typeface="Arial" panose="020B0604020202020204" pitchFamily="34" charset="0"/>
              <a:buChar char="•"/>
            </a:pPr>
            <a:r>
              <a:rPr lang="en-GB" sz="2400" b="0" i="0" dirty="0">
                <a:solidFill>
                  <a:srgbClr val="0B0C0C"/>
                </a:solidFill>
                <a:effectLst/>
                <a:latin typeface="GDS Transport"/>
              </a:rPr>
              <a:t>a membership process that takes at least two days between application and acceptance</a:t>
            </a:r>
          </a:p>
          <a:p>
            <a:pPr algn="just">
              <a:lnSpc>
                <a:spcPct val="150000"/>
              </a:lnSpc>
              <a:buFont typeface="Arial" panose="020B0604020202020204" pitchFamily="34" charset="0"/>
              <a:buChar char="•"/>
            </a:pPr>
            <a:r>
              <a:rPr lang="en-GB" sz="2400" b="0" i="0" dirty="0">
                <a:solidFill>
                  <a:srgbClr val="0B0C0C"/>
                </a:solidFill>
                <a:effectLst/>
                <a:latin typeface="GDS Transport"/>
              </a:rPr>
              <a:t>alcohol must not be supplied on the premises other than by the club</a:t>
            </a:r>
          </a:p>
          <a:p>
            <a:pPr algn="just">
              <a:lnSpc>
                <a:spcPct val="150000"/>
              </a:lnSpc>
              <a:buFont typeface="Arial" panose="020B0604020202020204" pitchFamily="34" charset="0"/>
              <a:buChar char="•"/>
            </a:pPr>
            <a:r>
              <a:rPr lang="en-GB" sz="2400" b="0" i="0" dirty="0">
                <a:solidFill>
                  <a:srgbClr val="0B0C0C"/>
                </a:solidFill>
                <a:effectLst/>
                <a:latin typeface="GDS Transport"/>
              </a:rPr>
              <a:t>alcohol must be purchased by a committee made up of members all of whom are at least 18 years old</a:t>
            </a:r>
          </a:p>
          <a:p>
            <a:pPr algn="just">
              <a:lnSpc>
                <a:spcPct val="150000"/>
              </a:lnSpc>
              <a:buFont typeface="Arial" panose="020B0604020202020204" pitchFamily="34" charset="0"/>
              <a:buChar char="•"/>
            </a:pPr>
            <a:r>
              <a:rPr lang="en-GB" sz="2400" b="0" i="0" dirty="0">
                <a:solidFill>
                  <a:srgbClr val="0B0C0C"/>
                </a:solidFill>
                <a:effectLst/>
                <a:latin typeface="GDS Transport"/>
              </a:rPr>
              <a:t>alcohol for the club must be purchased legally</a:t>
            </a:r>
          </a:p>
          <a:p>
            <a:pPr algn="just">
              <a:lnSpc>
                <a:spcPct val="150000"/>
              </a:lnSpc>
            </a:pPr>
            <a:endParaRPr lang="en-GB" sz="2400" dirty="0"/>
          </a:p>
        </p:txBody>
      </p:sp>
    </p:spTree>
    <p:extLst>
      <p:ext uri="{BB962C8B-B14F-4D97-AF65-F5344CB8AC3E}">
        <p14:creationId xmlns:p14="http://schemas.microsoft.com/office/powerpoint/2010/main" val="23190935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D80AC-A4FE-A7C6-F7E0-EA877F227C73}"/>
              </a:ext>
            </a:extLst>
          </p:cNvPr>
          <p:cNvSpPr>
            <a:spLocks noGrp="1"/>
          </p:cNvSpPr>
          <p:nvPr>
            <p:ph type="title"/>
          </p:nvPr>
        </p:nvSpPr>
        <p:spPr>
          <a:xfrm>
            <a:off x="838200" y="66622"/>
            <a:ext cx="10515600" cy="1325563"/>
          </a:xfrm>
        </p:spPr>
        <p:txBody>
          <a:bodyPr/>
          <a:lstStyle/>
          <a:p>
            <a:r>
              <a:rPr lang="en-GB" dirty="0"/>
              <a:t>Insurance</a:t>
            </a:r>
          </a:p>
        </p:txBody>
      </p:sp>
      <p:sp>
        <p:nvSpPr>
          <p:cNvPr id="3" name="Content Placeholder 2">
            <a:extLst>
              <a:ext uri="{FF2B5EF4-FFF2-40B4-BE49-F238E27FC236}">
                <a16:creationId xmlns:a16="http://schemas.microsoft.com/office/drawing/2014/main" id="{3B754F8B-6B50-447B-A6A0-575E58EE5EDE}"/>
              </a:ext>
            </a:extLst>
          </p:cNvPr>
          <p:cNvSpPr>
            <a:spLocks noGrp="1"/>
          </p:cNvSpPr>
          <p:nvPr>
            <p:ph idx="1"/>
          </p:nvPr>
        </p:nvSpPr>
        <p:spPr>
          <a:xfrm>
            <a:off x="838200" y="1009750"/>
            <a:ext cx="10298229" cy="4653834"/>
          </a:xfrm>
        </p:spPr>
        <p:txBody>
          <a:bodyPr>
            <a:normAutofit lnSpcReduction="10000"/>
          </a:bodyPr>
          <a:lstStyle/>
          <a:p>
            <a:pPr marL="0" indent="0" algn="just">
              <a:lnSpc>
                <a:spcPct val="150000"/>
              </a:lnSpc>
              <a:buNone/>
            </a:pPr>
            <a:r>
              <a:rPr lang="en-GB" sz="2400" b="1" i="0" dirty="0">
                <a:solidFill>
                  <a:srgbClr val="0B0C0C"/>
                </a:solidFill>
                <a:effectLst/>
              </a:rPr>
              <a:t>Employers’ </a:t>
            </a:r>
            <a:r>
              <a:rPr lang="en-GB" sz="2400" b="1" dirty="0">
                <a:solidFill>
                  <a:srgbClr val="0B0C0C"/>
                </a:solidFill>
              </a:rPr>
              <a:t>L</a:t>
            </a:r>
            <a:r>
              <a:rPr lang="en-GB" sz="2400" b="1" i="0" dirty="0">
                <a:solidFill>
                  <a:srgbClr val="0B0C0C"/>
                </a:solidFill>
                <a:effectLst/>
              </a:rPr>
              <a:t>iability Insurance</a:t>
            </a:r>
          </a:p>
          <a:p>
            <a:pPr marL="0" indent="0" algn="just">
              <a:lnSpc>
                <a:spcPct val="150000"/>
              </a:lnSpc>
              <a:buNone/>
            </a:pPr>
            <a:r>
              <a:rPr lang="en-GB" sz="2400" b="0" i="0" dirty="0">
                <a:solidFill>
                  <a:srgbClr val="0B0C0C"/>
                </a:solidFill>
                <a:effectLst/>
              </a:rPr>
              <a:t>You must get Employers’ Liability (EL) insurance as soon as you become an employer - your policy must cover you for at least £5 million and come from an authorised insurer.</a:t>
            </a:r>
          </a:p>
          <a:p>
            <a:pPr marL="0" indent="0" algn="just">
              <a:lnSpc>
                <a:spcPct val="150000"/>
              </a:lnSpc>
              <a:buNone/>
            </a:pPr>
            <a:r>
              <a:rPr lang="en-GB" sz="2400" b="0" i="0" dirty="0">
                <a:solidFill>
                  <a:srgbClr val="0B0C0C"/>
                </a:solidFill>
                <a:effectLst/>
              </a:rPr>
              <a:t>EL insurance will help you pay compensation if an employee is injured or becomes ill because of the work they do for you.</a:t>
            </a:r>
          </a:p>
          <a:p>
            <a:pPr marL="0" indent="0" algn="just">
              <a:lnSpc>
                <a:spcPct val="150000"/>
              </a:lnSpc>
              <a:buNone/>
            </a:pPr>
            <a:endParaRPr lang="en-GB" sz="2400" dirty="0"/>
          </a:p>
          <a:p>
            <a:pPr marL="0" indent="0" algn="just">
              <a:lnSpc>
                <a:spcPct val="150000"/>
              </a:lnSpc>
              <a:buNone/>
            </a:pPr>
            <a:r>
              <a:rPr lang="en-GB" sz="2400" dirty="0"/>
              <a:t>You may not need if employ family member or someone who is based abroad.</a:t>
            </a:r>
          </a:p>
        </p:txBody>
      </p:sp>
      <p:sp>
        <p:nvSpPr>
          <p:cNvPr id="4" name="TextBox 3">
            <a:extLst>
              <a:ext uri="{FF2B5EF4-FFF2-40B4-BE49-F238E27FC236}">
                <a16:creationId xmlns:a16="http://schemas.microsoft.com/office/drawing/2014/main" id="{D0330F16-CBE8-FB30-12D7-0F365F57C6EC}"/>
              </a:ext>
            </a:extLst>
          </p:cNvPr>
          <p:cNvSpPr txBox="1"/>
          <p:nvPr/>
        </p:nvSpPr>
        <p:spPr>
          <a:xfrm>
            <a:off x="10467876" y="5478918"/>
            <a:ext cx="1577939" cy="369332"/>
          </a:xfrm>
          <a:prstGeom prst="rect">
            <a:avLst/>
          </a:prstGeom>
          <a:noFill/>
        </p:spPr>
        <p:txBody>
          <a:bodyPr wrap="square">
            <a:spAutoFit/>
          </a:bodyPr>
          <a:lstStyle/>
          <a:p>
            <a:r>
              <a:rPr lang="en-GB" dirty="0"/>
              <a:t>(Gov.uk, 2023)</a:t>
            </a:r>
          </a:p>
        </p:txBody>
      </p:sp>
    </p:spTree>
    <p:extLst>
      <p:ext uri="{BB962C8B-B14F-4D97-AF65-F5344CB8AC3E}">
        <p14:creationId xmlns:p14="http://schemas.microsoft.com/office/powerpoint/2010/main" val="14952683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D7100-5265-8DE6-4BA7-8683AE4B9A66}"/>
              </a:ext>
            </a:extLst>
          </p:cNvPr>
          <p:cNvSpPr>
            <a:spLocks noGrp="1"/>
          </p:cNvSpPr>
          <p:nvPr>
            <p:ph type="title"/>
          </p:nvPr>
        </p:nvSpPr>
        <p:spPr>
          <a:xfrm>
            <a:off x="838200" y="162995"/>
            <a:ext cx="10515600" cy="1325563"/>
          </a:xfrm>
        </p:spPr>
        <p:txBody>
          <a:bodyPr/>
          <a:lstStyle/>
          <a:p>
            <a:r>
              <a:rPr lang="en-GB" dirty="0"/>
              <a:t>Optional Insurance</a:t>
            </a:r>
          </a:p>
        </p:txBody>
      </p:sp>
      <p:sp>
        <p:nvSpPr>
          <p:cNvPr id="3" name="Content Placeholder 2">
            <a:extLst>
              <a:ext uri="{FF2B5EF4-FFF2-40B4-BE49-F238E27FC236}">
                <a16:creationId xmlns:a16="http://schemas.microsoft.com/office/drawing/2014/main" id="{C39CF01C-F4E7-3D3D-668A-CEDA5CB466D4}"/>
              </a:ext>
            </a:extLst>
          </p:cNvPr>
          <p:cNvSpPr>
            <a:spLocks noGrp="1"/>
          </p:cNvSpPr>
          <p:nvPr>
            <p:ph idx="1"/>
          </p:nvPr>
        </p:nvSpPr>
        <p:spPr>
          <a:xfrm>
            <a:off x="838200" y="1392185"/>
            <a:ext cx="10515600" cy="4536004"/>
          </a:xfrm>
        </p:spPr>
        <p:txBody>
          <a:bodyPr>
            <a:normAutofit/>
          </a:bodyPr>
          <a:lstStyle/>
          <a:p>
            <a:pPr marL="0" indent="0" algn="just">
              <a:lnSpc>
                <a:spcPct val="150000"/>
              </a:lnSpc>
              <a:buNone/>
            </a:pPr>
            <a:r>
              <a:rPr lang="en-GB" sz="2400" b="1" i="0" dirty="0">
                <a:solidFill>
                  <a:srgbClr val="0B0C0C"/>
                </a:solidFill>
                <a:effectLst/>
                <a:latin typeface="GDS Transport"/>
              </a:rPr>
              <a:t>Public liability insurance</a:t>
            </a:r>
            <a:endParaRPr lang="en-GB" sz="2400" dirty="0"/>
          </a:p>
          <a:p>
            <a:pPr marL="0" indent="0" algn="just">
              <a:lnSpc>
                <a:spcPct val="150000"/>
              </a:lnSpc>
              <a:buNone/>
            </a:pPr>
            <a:r>
              <a:rPr lang="en-GB" sz="2400" b="0" i="0" dirty="0">
                <a:solidFill>
                  <a:srgbClr val="0B0C0C"/>
                </a:solidFill>
                <a:effectLst/>
                <a:latin typeface="GDS Transport"/>
              </a:rPr>
              <a:t>Public liability insurance (PL) is one of the most popular policies for small businesses, as it covers you for claims made against you by members of the public</a:t>
            </a:r>
            <a:endParaRPr lang="en-GB" sz="2400" dirty="0">
              <a:solidFill>
                <a:srgbClr val="0B0C0C"/>
              </a:solidFill>
              <a:latin typeface="GDS Transport"/>
            </a:endParaRPr>
          </a:p>
          <a:p>
            <a:pPr marL="0" indent="0" algn="just">
              <a:lnSpc>
                <a:spcPct val="150000"/>
              </a:lnSpc>
              <a:buNone/>
            </a:pPr>
            <a:r>
              <a:rPr lang="en-GB" sz="2400" b="1" i="0" dirty="0">
                <a:solidFill>
                  <a:srgbClr val="0B0C0C"/>
                </a:solidFill>
                <a:effectLst/>
                <a:latin typeface="GDS Transport"/>
              </a:rPr>
              <a:t>Contents and portable equipment insurance</a:t>
            </a:r>
          </a:p>
          <a:p>
            <a:pPr marL="0" indent="0" algn="just">
              <a:lnSpc>
                <a:spcPct val="150000"/>
              </a:lnSpc>
              <a:buNone/>
            </a:pPr>
            <a:r>
              <a:rPr lang="en-GB" sz="2400" b="0" i="0" dirty="0">
                <a:solidFill>
                  <a:srgbClr val="0B0C0C"/>
                </a:solidFill>
                <a:effectLst/>
                <a:latin typeface="GDS Transport"/>
              </a:rPr>
              <a:t>Contents cover is designed to keep the show on the road whatever happens, by protecting all your physical bits and bobs in the case of theft, fire, flooding, loss or damage.</a:t>
            </a:r>
            <a:endParaRPr lang="en-GB" sz="2400" dirty="0"/>
          </a:p>
        </p:txBody>
      </p:sp>
      <p:sp>
        <p:nvSpPr>
          <p:cNvPr id="4" name="TextBox 3">
            <a:extLst>
              <a:ext uri="{FF2B5EF4-FFF2-40B4-BE49-F238E27FC236}">
                <a16:creationId xmlns:a16="http://schemas.microsoft.com/office/drawing/2014/main" id="{CA96C971-9D15-2913-53B9-A758B4F01294}"/>
              </a:ext>
            </a:extLst>
          </p:cNvPr>
          <p:cNvSpPr txBox="1"/>
          <p:nvPr/>
        </p:nvSpPr>
        <p:spPr>
          <a:xfrm>
            <a:off x="10614061" y="5465815"/>
            <a:ext cx="1577939" cy="369332"/>
          </a:xfrm>
          <a:prstGeom prst="rect">
            <a:avLst/>
          </a:prstGeom>
          <a:noFill/>
        </p:spPr>
        <p:txBody>
          <a:bodyPr wrap="square">
            <a:spAutoFit/>
          </a:bodyPr>
          <a:lstStyle/>
          <a:p>
            <a:r>
              <a:rPr lang="en-GB" dirty="0"/>
              <a:t>(Rose, 2019)</a:t>
            </a:r>
          </a:p>
        </p:txBody>
      </p:sp>
    </p:spTree>
    <p:extLst>
      <p:ext uri="{BB962C8B-B14F-4D97-AF65-F5344CB8AC3E}">
        <p14:creationId xmlns:p14="http://schemas.microsoft.com/office/powerpoint/2010/main" val="9141062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2E99A-3EDC-30F8-5C7D-6417BC75A08C}"/>
              </a:ext>
            </a:extLst>
          </p:cNvPr>
          <p:cNvSpPr>
            <a:spLocks noGrp="1"/>
          </p:cNvSpPr>
          <p:nvPr>
            <p:ph type="title"/>
          </p:nvPr>
        </p:nvSpPr>
        <p:spPr>
          <a:xfrm>
            <a:off x="838200" y="95617"/>
            <a:ext cx="10515600" cy="1325563"/>
          </a:xfrm>
        </p:spPr>
        <p:txBody>
          <a:bodyPr/>
          <a:lstStyle/>
          <a:p>
            <a:r>
              <a:rPr lang="en-GB" dirty="0"/>
              <a:t>Music Licence</a:t>
            </a:r>
          </a:p>
        </p:txBody>
      </p:sp>
      <p:sp>
        <p:nvSpPr>
          <p:cNvPr id="3" name="Content Placeholder 2">
            <a:extLst>
              <a:ext uri="{FF2B5EF4-FFF2-40B4-BE49-F238E27FC236}">
                <a16:creationId xmlns:a16="http://schemas.microsoft.com/office/drawing/2014/main" id="{5E1FECF1-DA02-CB31-9584-702E1B645B8A}"/>
              </a:ext>
            </a:extLst>
          </p:cNvPr>
          <p:cNvSpPr>
            <a:spLocks noGrp="1"/>
          </p:cNvSpPr>
          <p:nvPr>
            <p:ph idx="1"/>
          </p:nvPr>
        </p:nvSpPr>
        <p:spPr>
          <a:xfrm>
            <a:off x="934452" y="1238916"/>
            <a:ext cx="10515600" cy="4689273"/>
          </a:xfrm>
        </p:spPr>
        <p:txBody>
          <a:bodyPr>
            <a:normAutofit/>
          </a:bodyPr>
          <a:lstStyle/>
          <a:p>
            <a:pPr marL="0" indent="0" algn="just">
              <a:lnSpc>
                <a:spcPct val="150000"/>
              </a:lnSpc>
              <a:buNone/>
            </a:pPr>
            <a:r>
              <a:rPr lang="en-GB" sz="2400" i="0" dirty="0">
                <a:solidFill>
                  <a:srgbClr val="030303"/>
                </a:solidFill>
                <a:effectLst/>
              </a:rPr>
              <a:t>Under The Copyright, </a:t>
            </a:r>
            <a:r>
              <a:rPr lang="en-GB" sz="2400" b="1" i="1" dirty="0">
                <a:solidFill>
                  <a:srgbClr val="030303"/>
                </a:solidFill>
                <a:effectLst/>
              </a:rPr>
              <a:t>Designs and Patents Act 1988</a:t>
            </a:r>
            <a:r>
              <a:rPr lang="en-GB" sz="2400" i="0" dirty="0">
                <a:solidFill>
                  <a:srgbClr val="030303"/>
                </a:solidFill>
                <a:effectLst/>
              </a:rPr>
              <a:t>, permission is needed from the relevant copyright holders – those people who create music – in order to play or perform music in public.</a:t>
            </a:r>
          </a:p>
          <a:p>
            <a:pPr marL="0" indent="0" algn="just">
              <a:lnSpc>
                <a:spcPct val="150000"/>
              </a:lnSpc>
              <a:buNone/>
            </a:pPr>
            <a:endParaRPr lang="en-GB" sz="2400" i="0" dirty="0">
              <a:solidFill>
                <a:srgbClr val="030303"/>
              </a:solidFill>
              <a:effectLst/>
            </a:endParaRPr>
          </a:p>
          <a:p>
            <a:pPr marL="0" indent="0" algn="just">
              <a:lnSpc>
                <a:spcPct val="150000"/>
              </a:lnSpc>
              <a:buNone/>
            </a:pPr>
            <a:r>
              <a:rPr lang="en-GB" sz="2400" i="0" dirty="0">
                <a:solidFill>
                  <a:srgbClr val="030303"/>
                </a:solidFill>
                <a:effectLst/>
              </a:rPr>
              <a:t>Obtaining </a:t>
            </a:r>
            <a:r>
              <a:rPr lang="en-GB" sz="2400" i="0" dirty="0" err="1">
                <a:solidFill>
                  <a:srgbClr val="030303"/>
                </a:solidFill>
                <a:effectLst/>
              </a:rPr>
              <a:t>TheMusicLicence</a:t>
            </a:r>
            <a:r>
              <a:rPr lang="en-GB" sz="2400" i="0" dirty="0">
                <a:solidFill>
                  <a:srgbClr val="030303"/>
                </a:solidFill>
                <a:effectLst/>
              </a:rPr>
              <a:t> gives you this permission, in relation to the vast majority of commercially available music. This ranges from grassroots and independent artists and composers through to the biggest names in the business.</a:t>
            </a:r>
          </a:p>
          <a:p>
            <a:pPr algn="just">
              <a:lnSpc>
                <a:spcPct val="150000"/>
              </a:lnSpc>
            </a:pPr>
            <a:endParaRPr lang="en-GB" sz="2400" dirty="0"/>
          </a:p>
        </p:txBody>
      </p:sp>
      <p:sp>
        <p:nvSpPr>
          <p:cNvPr id="4" name="TextBox 3">
            <a:extLst>
              <a:ext uri="{FF2B5EF4-FFF2-40B4-BE49-F238E27FC236}">
                <a16:creationId xmlns:a16="http://schemas.microsoft.com/office/drawing/2014/main" id="{FA18A67B-89E4-EB29-8773-20BEFFBED854}"/>
              </a:ext>
            </a:extLst>
          </p:cNvPr>
          <p:cNvSpPr txBox="1"/>
          <p:nvPr/>
        </p:nvSpPr>
        <p:spPr>
          <a:xfrm>
            <a:off x="10293407" y="5434418"/>
            <a:ext cx="1781283" cy="369332"/>
          </a:xfrm>
          <a:prstGeom prst="rect">
            <a:avLst/>
          </a:prstGeom>
          <a:noFill/>
        </p:spPr>
        <p:txBody>
          <a:bodyPr wrap="square">
            <a:spAutoFit/>
          </a:bodyPr>
          <a:lstStyle/>
          <a:p>
            <a:r>
              <a:rPr lang="en-GB" dirty="0"/>
              <a:t>(PPL PRS, 2023)</a:t>
            </a:r>
          </a:p>
        </p:txBody>
      </p:sp>
    </p:spTree>
    <p:extLst>
      <p:ext uri="{BB962C8B-B14F-4D97-AF65-F5344CB8AC3E}">
        <p14:creationId xmlns:p14="http://schemas.microsoft.com/office/powerpoint/2010/main" val="33017359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MusicLicence - Restore the Rhythm">
            <a:hlinkClick r:id="" action="ppaction://media"/>
            <a:extLst>
              <a:ext uri="{FF2B5EF4-FFF2-40B4-BE49-F238E27FC236}">
                <a16:creationId xmlns:a16="http://schemas.microsoft.com/office/drawing/2014/main" id="{7A7C61B2-CD3E-8711-27BD-9B1299E75359}"/>
              </a:ext>
            </a:extLst>
          </p:cNvPr>
          <p:cNvPicPr>
            <a:picLocks noRot="1" noChangeAspect="1"/>
          </p:cNvPicPr>
          <p:nvPr>
            <a:videoFile r:link="rId1"/>
          </p:nvPr>
        </p:nvPicPr>
        <p:blipFill>
          <a:blip r:embed="rId4"/>
          <a:stretch>
            <a:fillRect/>
          </a:stretch>
        </p:blipFill>
        <p:spPr>
          <a:xfrm>
            <a:off x="0" y="0"/>
            <a:ext cx="12192000" cy="6888480"/>
          </a:xfrm>
          <a:prstGeom prst="rect">
            <a:avLst/>
          </a:prstGeom>
        </p:spPr>
      </p:pic>
    </p:spTree>
    <p:extLst>
      <p:ext uri="{BB962C8B-B14F-4D97-AF65-F5344CB8AC3E}">
        <p14:creationId xmlns:p14="http://schemas.microsoft.com/office/powerpoint/2010/main" val="3651375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C1559-F2F5-2AE8-9B23-BF264FDAC429}"/>
              </a:ext>
            </a:extLst>
          </p:cNvPr>
          <p:cNvSpPr>
            <a:spLocks noGrp="1"/>
          </p:cNvSpPr>
          <p:nvPr>
            <p:ph type="title"/>
          </p:nvPr>
        </p:nvSpPr>
        <p:spPr/>
        <p:txBody>
          <a:bodyPr/>
          <a:lstStyle/>
          <a:p>
            <a:r>
              <a:rPr lang="en-GB" i="0" dirty="0">
                <a:solidFill>
                  <a:srgbClr val="000000"/>
                </a:solidFill>
                <a:effectLst/>
              </a:rPr>
              <a:t>Food Hygiene Certificate</a:t>
            </a:r>
            <a:br>
              <a:rPr lang="en-GB" i="0" dirty="0">
                <a:solidFill>
                  <a:srgbClr val="000000"/>
                </a:solidFill>
                <a:effectLst/>
              </a:rPr>
            </a:br>
            <a:endParaRPr lang="en-GB" dirty="0"/>
          </a:p>
        </p:txBody>
      </p:sp>
      <p:sp>
        <p:nvSpPr>
          <p:cNvPr id="3" name="Content Placeholder 2">
            <a:extLst>
              <a:ext uri="{FF2B5EF4-FFF2-40B4-BE49-F238E27FC236}">
                <a16:creationId xmlns:a16="http://schemas.microsoft.com/office/drawing/2014/main" id="{531A4BB5-0135-EE1B-2CA9-47B3F4476490}"/>
              </a:ext>
            </a:extLst>
          </p:cNvPr>
          <p:cNvSpPr>
            <a:spLocks noGrp="1"/>
          </p:cNvSpPr>
          <p:nvPr>
            <p:ph idx="1"/>
          </p:nvPr>
        </p:nvSpPr>
        <p:spPr>
          <a:xfrm>
            <a:off x="756006" y="1476304"/>
            <a:ext cx="10515600" cy="4351338"/>
          </a:xfrm>
        </p:spPr>
        <p:txBody>
          <a:bodyPr>
            <a:normAutofit/>
          </a:bodyPr>
          <a:lstStyle/>
          <a:p>
            <a:pPr algn="just">
              <a:lnSpc>
                <a:spcPct val="150000"/>
              </a:lnSpc>
            </a:pPr>
            <a:r>
              <a:rPr lang="en-GB" sz="2400" b="0" i="0" dirty="0">
                <a:solidFill>
                  <a:srgbClr val="0B0C0C"/>
                </a:solidFill>
                <a:effectLst/>
                <a:latin typeface="GDS Transport"/>
              </a:rPr>
              <a:t>Employers are responsible for staff hygiene training. It can be either a formal programme or informal training, such as on the job training or self-study.</a:t>
            </a:r>
          </a:p>
          <a:p>
            <a:pPr algn="just">
              <a:lnSpc>
                <a:spcPct val="150000"/>
              </a:lnSpc>
            </a:pPr>
            <a:endParaRPr lang="en-GB" sz="2400" b="0" i="0" dirty="0">
              <a:solidFill>
                <a:srgbClr val="0B0C0C"/>
              </a:solidFill>
              <a:effectLst/>
              <a:latin typeface="GDS Transport"/>
            </a:endParaRPr>
          </a:p>
          <a:p>
            <a:pPr algn="just">
              <a:lnSpc>
                <a:spcPct val="150000"/>
              </a:lnSpc>
            </a:pPr>
            <a:r>
              <a:rPr lang="en-GB" sz="2400" b="0" i="0" dirty="0">
                <a:solidFill>
                  <a:srgbClr val="202124"/>
                </a:solidFill>
                <a:effectLst/>
                <a:latin typeface="Noto sans" panose="020B0502040504020204" pitchFamily="34" charset="0"/>
              </a:rPr>
              <a:t>There is </a:t>
            </a:r>
            <a:r>
              <a:rPr lang="en-GB" sz="2400" b="1" i="0" dirty="0">
                <a:solidFill>
                  <a:srgbClr val="202124"/>
                </a:solidFill>
                <a:effectLst/>
                <a:highlight>
                  <a:srgbClr val="FFFF00"/>
                </a:highlight>
                <a:latin typeface="Noto sans" panose="020B0502040504020204" pitchFamily="34" charset="0"/>
              </a:rPr>
              <a:t>no legal requirement </a:t>
            </a:r>
            <a:r>
              <a:rPr lang="en-GB" sz="2400" b="0" i="0" dirty="0">
                <a:solidFill>
                  <a:srgbClr val="202124"/>
                </a:solidFill>
                <a:effectLst/>
                <a:latin typeface="Noto sans" panose="020B0502040504020204" pitchFamily="34" charset="0"/>
              </a:rPr>
              <a:t>to attend a formal training or get a </a:t>
            </a:r>
            <a:r>
              <a:rPr lang="en-GB" sz="2400" b="1" i="0" dirty="0">
                <a:solidFill>
                  <a:srgbClr val="202124"/>
                </a:solidFill>
                <a:effectLst/>
                <a:highlight>
                  <a:srgbClr val="FFFF00"/>
                </a:highlight>
                <a:latin typeface="Noto sans" panose="020B0502040504020204" pitchFamily="34" charset="0"/>
              </a:rPr>
              <a:t>qualification</a:t>
            </a:r>
            <a:endParaRPr lang="en-GB" sz="2400" b="1" dirty="0">
              <a:highlight>
                <a:srgbClr val="FFFF00"/>
              </a:highlight>
            </a:endParaRPr>
          </a:p>
        </p:txBody>
      </p:sp>
      <p:sp>
        <p:nvSpPr>
          <p:cNvPr id="4" name="TextBox 3">
            <a:extLst>
              <a:ext uri="{FF2B5EF4-FFF2-40B4-BE49-F238E27FC236}">
                <a16:creationId xmlns:a16="http://schemas.microsoft.com/office/drawing/2014/main" id="{3229392B-317D-D53B-94A6-2F76A5DB127B}"/>
              </a:ext>
            </a:extLst>
          </p:cNvPr>
          <p:cNvSpPr txBox="1"/>
          <p:nvPr/>
        </p:nvSpPr>
        <p:spPr>
          <a:xfrm>
            <a:off x="10482636" y="5458310"/>
            <a:ext cx="1577939" cy="369332"/>
          </a:xfrm>
          <a:prstGeom prst="rect">
            <a:avLst/>
          </a:prstGeom>
          <a:noFill/>
        </p:spPr>
        <p:txBody>
          <a:bodyPr wrap="square">
            <a:spAutoFit/>
          </a:bodyPr>
          <a:lstStyle/>
          <a:p>
            <a:r>
              <a:rPr lang="en-GB" dirty="0"/>
              <a:t>(Gov.uk, 2023)</a:t>
            </a:r>
          </a:p>
        </p:txBody>
      </p:sp>
    </p:spTree>
    <p:extLst>
      <p:ext uri="{BB962C8B-B14F-4D97-AF65-F5344CB8AC3E}">
        <p14:creationId xmlns:p14="http://schemas.microsoft.com/office/powerpoint/2010/main" val="14160432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02131-EF74-495B-A7EA-576CB4D850D0}"/>
              </a:ext>
            </a:extLst>
          </p:cNvPr>
          <p:cNvSpPr>
            <a:spLocks noGrp="1"/>
          </p:cNvSpPr>
          <p:nvPr>
            <p:ph type="title"/>
          </p:nvPr>
        </p:nvSpPr>
        <p:spPr>
          <a:xfrm>
            <a:off x="838200" y="211121"/>
            <a:ext cx="10515600" cy="1325563"/>
          </a:xfrm>
        </p:spPr>
        <p:txBody>
          <a:bodyPr/>
          <a:lstStyle/>
          <a:p>
            <a:r>
              <a:rPr lang="en-GB" dirty="0"/>
              <a:t>Health &amp; Safety Regulation </a:t>
            </a:r>
          </a:p>
        </p:txBody>
      </p:sp>
      <p:sp>
        <p:nvSpPr>
          <p:cNvPr id="3" name="Content Placeholder 2">
            <a:extLst>
              <a:ext uri="{FF2B5EF4-FFF2-40B4-BE49-F238E27FC236}">
                <a16:creationId xmlns:a16="http://schemas.microsoft.com/office/drawing/2014/main" id="{1B611B25-F845-90B0-E726-FB84139ED544}"/>
              </a:ext>
            </a:extLst>
          </p:cNvPr>
          <p:cNvSpPr>
            <a:spLocks noGrp="1"/>
          </p:cNvSpPr>
          <p:nvPr>
            <p:ph idx="1"/>
          </p:nvPr>
        </p:nvSpPr>
        <p:spPr>
          <a:xfrm>
            <a:off x="838200" y="1536684"/>
            <a:ext cx="5524099" cy="4184943"/>
          </a:xfrm>
        </p:spPr>
        <p:txBody>
          <a:bodyPr>
            <a:normAutofit/>
          </a:bodyPr>
          <a:lstStyle/>
          <a:p>
            <a:pPr algn="just">
              <a:lnSpc>
                <a:spcPct val="150000"/>
              </a:lnSpc>
            </a:pPr>
            <a:r>
              <a:rPr lang="en-GB" sz="2400" b="1" i="0" dirty="0">
                <a:solidFill>
                  <a:srgbClr val="FF0000"/>
                </a:solidFill>
                <a:effectLst/>
              </a:rPr>
              <a:t>Operation Procedure</a:t>
            </a:r>
          </a:p>
          <a:p>
            <a:pPr algn="just">
              <a:lnSpc>
                <a:spcPct val="150000"/>
              </a:lnSpc>
            </a:pPr>
            <a:r>
              <a:rPr lang="en-GB" sz="2400" b="1" i="0" u="none" strike="noStrike" dirty="0">
                <a:solidFill>
                  <a:srgbClr val="FF0000"/>
                </a:solidFill>
                <a:effectLst/>
              </a:rPr>
              <a:t>Fire Marshal Training</a:t>
            </a:r>
            <a:endParaRPr lang="en-GB" sz="2400" b="1" i="0" dirty="0">
              <a:solidFill>
                <a:srgbClr val="FF0000"/>
              </a:solidFill>
              <a:effectLst/>
            </a:endParaRPr>
          </a:p>
          <a:p>
            <a:pPr algn="just">
              <a:lnSpc>
                <a:spcPct val="150000"/>
              </a:lnSpc>
            </a:pPr>
            <a:r>
              <a:rPr lang="en-GB" sz="2400" b="1" i="0" dirty="0">
                <a:solidFill>
                  <a:srgbClr val="FF0000"/>
                </a:solidFill>
                <a:effectLst/>
              </a:rPr>
              <a:t>Food safety management system</a:t>
            </a:r>
          </a:p>
          <a:p>
            <a:pPr algn="just">
              <a:lnSpc>
                <a:spcPct val="150000"/>
              </a:lnSpc>
            </a:pPr>
            <a:r>
              <a:rPr lang="en-GB" sz="2400" dirty="0"/>
              <a:t>Metal Health </a:t>
            </a:r>
          </a:p>
          <a:p>
            <a:pPr algn="just">
              <a:lnSpc>
                <a:spcPct val="150000"/>
              </a:lnSpc>
            </a:pPr>
            <a:r>
              <a:rPr lang="en-GB" sz="2400" i="0" dirty="0">
                <a:effectLst/>
              </a:rPr>
              <a:t>Harassment &amp; Discrimination</a:t>
            </a:r>
          </a:p>
          <a:p>
            <a:endParaRPr lang="en-GB" sz="2400" dirty="0"/>
          </a:p>
        </p:txBody>
      </p:sp>
      <p:pic>
        <p:nvPicPr>
          <p:cNvPr id="2052" name="Picture 4" descr="ITC">
            <a:extLst>
              <a:ext uri="{FF2B5EF4-FFF2-40B4-BE49-F238E27FC236}">
                <a16:creationId xmlns:a16="http://schemas.microsoft.com/office/drawing/2014/main" id="{F7BBABE4-AAAA-804B-5F8F-81F70B4AAB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331720"/>
            <a:ext cx="6093428" cy="187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21350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75C0-AC7C-DD1F-8529-B90BEA6790E9}"/>
              </a:ext>
            </a:extLst>
          </p:cNvPr>
          <p:cNvSpPr>
            <a:spLocks noGrp="1"/>
          </p:cNvSpPr>
          <p:nvPr>
            <p:ph type="title"/>
          </p:nvPr>
        </p:nvSpPr>
        <p:spPr>
          <a:xfrm>
            <a:off x="838200" y="558230"/>
            <a:ext cx="10515600" cy="844608"/>
          </a:xfrm>
        </p:spPr>
        <p:txBody>
          <a:bodyPr/>
          <a:lstStyle/>
          <a:p>
            <a:r>
              <a:rPr lang="en-GB" dirty="0"/>
              <a:t>Conclusion </a:t>
            </a:r>
          </a:p>
        </p:txBody>
      </p:sp>
      <p:sp>
        <p:nvSpPr>
          <p:cNvPr id="3" name="Content Placeholder 2">
            <a:extLst>
              <a:ext uri="{FF2B5EF4-FFF2-40B4-BE49-F238E27FC236}">
                <a16:creationId xmlns:a16="http://schemas.microsoft.com/office/drawing/2014/main" id="{A02C7659-07A4-3F50-EF31-FAB98EE31D92}"/>
              </a:ext>
            </a:extLst>
          </p:cNvPr>
          <p:cNvSpPr>
            <a:spLocks noGrp="1"/>
          </p:cNvSpPr>
          <p:nvPr>
            <p:ph idx="1"/>
          </p:nvPr>
        </p:nvSpPr>
        <p:spPr>
          <a:xfrm>
            <a:off x="838200" y="1558510"/>
            <a:ext cx="10515600" cy="4351338"/>
          </a:xfrm>
        </p:spPr>
        <p:txBody>
          <a:bodyPr/>
          <a:lstStyle/>
          <a:p>
            <a:pPr algn="just">
              <a:lnSpc>
                <a:spcPct val="150000"/>
              </a:lnSpc>
              <a:buFont typeface="Wingdings" panose="05000000000000000000" pitchFamily="2" charset="2"/>
              <a:buChar char="§"/>
            </a:pPr>
            <a:r>
              <a:rPr lang="en-GB" sz="2800" dirty="0"/>
              <a:t>Regulation and Policy </a:t>
            </a:r>
          </a:p>
          <a:p>
            <a:pPr algn="just">
              <a:lnSpc>
                <a:spcPct val="150000"/>
              </a:lnSpc>
              <a:buFont typeface="Wingdings" panose="05000000000000000000" pitchFamily="2" charset="2"/>
              <a:buChar char="§"/>
            </a:pPr>
            <a:r>
              <a:rPr lang="en-GB" sz="2800" dirty="0"/>
              <a:t>Tips &amp; Service Charge</a:t>
            </a:r>
          </a:p>
          <a:p>
            <a:pPr algn="just">
              <a:lnSpc>
                <a:spcPct val="150000"/>
              </a:lnSpc>
              <a:buFont typeface="Wingdings" panose="05000000000000000000" pitchFamily="2" charset="2"/>
              <a:buChar char="§"/>
            </a:pPr>
            <a:r>
              <a:rPr lang="en-GB" sz="2800" dirty="0"/>
              <a:t>Legislation</a:t>
            </a:r>
          </a:p>
          <a:p>
            <a:pPr algn="just">
              <a:lnSpc>
                <a:spcPct val="150000"/>
              </a:lnSpc>
              <a:buFont typeface="Wingdings" panose="05000000000000000000" pitchFamily="2" charset="2"/>
              <a:buChar char="§"/>
            </a:pPr>
            <a:r>
              <a:rPr lang="en-GB" sz="2800" dirty="0"/>
              <a:t>Health &amp; Safety</a:t>
            </a:r>
          </a:p>
          <a:p>
            <a:pPr algn="just">
              <a:lnSpc>
                <a:spcPct val="150000"/>
              </a:lnSpc>
              <a:buFont typeface="Wingdings" panose="05000000000000000000" pitchFamily="2" charset="2"/>
              <a:buChar char="§"/>
            </a:pPr>
            <a:endParaRPr lang="en-GB" sz="2800" dirty="0"/>
          </a:p>
        </p:txBody>
      </p:sp>
    </p:spTree>
    <p:extLst>
      <p:ext uri="{BB962C8B-B14F-4D97-AF65-F5344CB8AC3E}">
        <p14:creationId xmlns:p14="http://schemas.microsoft.com/office/powerpoint/2010/main" val="5860125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p:txBody>
          <a:bodyPr/>
          <a:lstStyle/>
          <a:p>
            <a:r>
              <a:rPr lang="en-GB" sz="4400"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idx="1"/>
          </p:nvPr>
        </p:nvSpPr>
        <p:spPr>
          <a:xfrm>
            <a:off x="736926" y="1531886"/>
            <a:ext cx="8612493" cy="2780452"/>
          </a:xfrm>
        </p:spPr>
        <p:txBody>
          <a:bodyPr/>
          <a:lstStyle/>
          <a:p>
            <a:pPr algn="just">
              <a:lnSpc>
                <a:spcPct val="150000"/>
              </a:lnSpc>
              <a:buFont typeface="Wingdings" panose="05000000000000000000" pitchFamily="2" charset="2"/>
              <a:buChar char="§"/>
            </a:pPr>
            <a:r>
              <a:rPr lang="en-GB" sz="3600" dirty="0"/>
              <a:t>Debating</a:t>
            </a:r>
          </a:p>
          <a:p>
            <a:pPr algn="just">
              <a:lnSpc>
                <a:spcPct val="150000"/>
              </a:lnSpc>
              <a:buFont typeface="Wingdings" panose="05000000000000000000" pitchFamily="2" charset="2"/>
              <a:buChar char="§"/>
            </a:pPr>
            <a:r>
              <a:rPr lang="en-GB" sz="3600" dirty="0"/>
              <a:t>Assessment Criteria</a:t>
            </a:r>
          </a:p>
        </p:txBody>
      </p:sp>
    </p:spTree>
    <p:extLst>
      <p:ext uri="{BB962C8B-B14F-4D97-AF65-F5344CB8AC3E}">
        <p14:creationId xmlns:p14="http://schemas.microsoft.com/office/powerpoint/2010/main" val="26097934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0149AC-9400-1D68-CED8-E1ACF3DB85F4}"/>
              </a:ext>
            </a:extLst>
          </p:cNvPr>
          <p:cNvSpPr>
            <a:spLocks noGrp="1"/>
          </p:cNvSpPr>
          <p:nvPr>
            <p:ph idx="4294967295"/>
          </p:nvPr>
        </p:nvSpPr>
        <p:spPr>
          <a:xfrm>
            <a:off x="374090" y="1328912"/>
            <a:ext cx="11443820" cy="4200175"/>
          </a:xfrm>
          <a:prstGeom prst="rect">
            <a:avLst/>
          </a:prstGeom>
        </p:spPr>
        <p:txBody>
          <a:bodyPr>
            <a:normAutofit fontScale="25000" lnSpcReduction="20000"/>
          </a:bodyPr>
          <a:lstStyle/>
          <a:p>
            <a:pPr marL="0" indent="0" algn="just">
              <a:lnSpc>
                <a:spcPct val="150000"/>
              </a:lnSpc>
              <a:buNone/>
            </a:pPr>
            <a:r>
              <a:rPr lang="en-GB" sz="3700" b="0" dirty="0">
                <a:solidFill>
                  <a:srgbClr val="000000"/>
                </a:solidFill>
                <a:effectLst/>
              </a:rPr>
              <a:t>Food Business </a:t>
            </a:r>
            <a:r>
              <a:rPr lang="en-GB" sz="3700" dirty="0">
                <a:solidFill>
                  <a:srgbClr val="000000"/>
                </a:solidFill>
              </a:rPr>
              <a:t>R</a:t>
            </a:r>
            <a:r>
              <a:rPr lang="en-GB" sz="3700" b="0" dirty="0">
                <a:solidFill>
                  <a:srgbClr val="000000"/>
                </a:solidFill>
                <a:effectLst/>
              </a:rPr>
              <a:t>egistration. </a:t>
            </a:r>
            <a:r>
              <a:rPr lang="en-GB" sz="3700" b="0" i="0" dirty="0">
                <a:solidFill>
                  <a:srgbClr val="000000"/>
                </a:solidFill>
                <a:effectLst/>
              </a:rPr>
              <a:t>(2023) </a:t>
            </a:r>
            <a:r>
              <a:rPr lang="en-GB" sz="3700" i="1" dirty="0">
                <a:effectLst/>
              </a:rPr>
              <a:t>Guidance</a:t>
            </a:r>
            <a:r>
              <a:rPr lang="en-GB" sz="3700" i="1" dirty="0">
                <a:solidFill>
                  <a:srgbClr val="505A5F"/>
                </a:solidFill>
                <a:effectLst/>
              </a:rPr>
              <a:t> </a:t>
            </a:r>
            <a:r>
              <a:rPr lang="en-GB" sz="3700" i="1" dirty="0">
                <a:solidFill>
                  <a:srgbClr val="0B0C0C"/>
                </a:solidFill>
                <a:effectLst/>
              </a:rPr>
              <a:t>Food business registration</a:t>
            </a:r>
            <a:r>
              <a:rPr lang="en-GB" sz="3700" i="1" dirty="0">
                <a:solidFill>
                  <a:srgbClr val="000000"/>
                </a:solidFill>
                <a:effectLst/>
              </a:rPr>
              <a:t>. </a:t>
            </a:r>
            <a:r>
              <a:rPr lang="en-GB" sz="3700" b="0" i="0" dirty="0">
                <a:solidFill>
                  <a:srgbClr val="000000"/>
                </a:solidFill>
                <a:effectLst/>
              </a:rPr>
              <a:t>Available at: https://www.gov.uk/guidance/food-business-registration (Accessed: 08 Sept 2023).</a:t>
            </a:r>
          </a:p>
          <a:p>
            <a:pPr marL="0" indent="0" algn="just">
              <a:lnSpc>
                <a:spcPct val="150000"/>
              </a:lnSpc>
              <a:buNone/>
            </a:pPr>
            <a:r>
              <a:rPr lang="en-GB" sz="3700" dirty="0">
                <a:solidFill>
                  <a:srgbClr val="000000"/>
                </a:solidFill>
              </a:rPr>
              <a:t>Gov.uk. (2023) </a:t>
            </a:r>
            <a:r>
              <a:rPr lang="en-GB" sz="3700" i="1" dirty="0">
                <a:effectLst/>
              </a:rPr>
              <a:t>Licence Food premises approval (England). </a:t>
            </a:r>
            <a:r>
              <a:rPr lang="en-GB" sz="3700" i="0" dirty="0">
                <a:effectLst/>
              </a:rPr>
              <a:t>Available at: https://www.gov.uk/find-licences/food-premises-approval </a:t>
            </a:r>
            <a:r>
              <a:rPr lang="en-GB" sz="3700" b="0" i="0" dirty="0">
                <a:solidFill>
                  <a:srgbClr val="000000"/>
                </a:solidFill>
                <a:effectLst/>
              </a:rPr>
              <a:t>(Accessed: 08 Sep 2023).</a:t>
            </a:r>
          </a:p>
          <a:p>
            <a:pPr marL="0" indent="0" algn="just">
              <a:lnSpc>
                <a:spcPct val="150000"/>
              </a:lnSpc>
              <a:buNone/>
            </a:pPr>
            <a:r>
              <a:rPr lang="en-GB" sz="3700" dirty="0">
                <a:solidFill>
                  <a:srgbClr val="000000"/>
                </a:solidFill>
              </a:rPr>
              <a:t>Gov.uk. (2023) </a:t>
            </a:r>
            <a:r>
              <a:rPr lang="en-GB" sz="3700" i="1" dirty="0">
                <a:effectLst/>
              </a:rPr>
              <a:t>Premise Licence (England and Wales). </a:t>
            </a:r>
            <a:r>
              <a:rPr lang="en-GB" sz="3700" i="0" dirty="0">
                <a:effectLst/>
              </a:rPr>
              <a:t>Available at: https://www.gov.uk/find-licences/food-premises-approval </a:t>
            </a:r>
            <a:r>
              <a:rPr lang="en-GB" sz="3700" b="0" i="0" dirty="0">
                <a:solidFill>
                  <a:srgbClr val="000000"/>
                </a:solidFill>
                <a:effectLst/>
              </a:rPr>
              <a:t>(Accessed: 08 Sep 2023).</a:t>
            </a:r>
          </a:p>
          <a:p>
            <a:pPr marL="0" indent="0" algn="just">
              <a:lnSpc>
                <a:spcPct val="150000"/>
              </a:lnSpc>
              <a:buNone/>
            </a:pPr>
            <a:r>
              <a:rPr lang="en-GB" sz="3700" dirty="0">
                <a:solidFill>
                  <a:srgbClr val="000000"/>
                </a:solidFill>
              </a:rPr>
              <a:t>Gov.uk. (2023) </a:t>
            </a:r>
            <a:r>
              <a:rPr lang="en-GB" sz="3700" i="1" dirty="0"/>
              <a:t>Personal Licence to Sell Alcohol (England and Wales)</a:t>
            </a:r>
            <a:r>
              <a:rPr lang="en-GB" sz="3700" i="1" dirty="0">
                <a:effectLst/>
              </a:rPr>
              <a:t>. </a:t>
            </a:r>
            <a:r>
              <a:rPr lang="en-GB" sz="3700" i="0" dirty="0">
                <a:effectLst/>
              </a:rPr>
              <a:t>Available at: https://www.gov.uk/find-licences/personal-licence-to-sell-alcohol </a:t>
            </a:r>
            <a:r>
              <a:rPr lang="en-GB" sz="3700" b="0" i="0" dirty="0">
                <a:solidFill>
                  <a:srgbClr val="000000"/>
                </a:solidFill>
                <a:effectLst/>
              </a:rPr>
              <a:t>(Accessed: 08 Sep 2023).</a:t>
            </a:r>
          </a:p>
          <a:p>
            <a:pPr marL="0" indent="0" algn="just">
              <a:lnSpc>
                <a:spcPct val="150000"/>
              </a:lnSpc>
              <a:buNone/>
            </a:pPr>
            <a:r>
              <a:rPr lang="en-GB" sz="3700" dirty="0">
                <a:solidFill>
                  <a:srgbClr val="000000"/>
                </a:solidFill>
              </a:rPr>
              <a:t>Gov.uk. (2023) </a:t>
            </a:r>
            <a:r>
              <a:rPr lang="en-GB" sz="3700" i="1" dirty="0">
                <a:solidFill>
                  <a:srgbClr val="0B0C0C"/>
                </a:solidFill>
                <a:effectLst/>
                <a:latin typeface="GDS Transport"/>
              </a:rPr>
              <a:t>Employers' liability insurance.</a:t>
            </a:r>
            <a:r>
              <a:rPr lang="en-GB" sz="3700" i="1" dirty="0">
                <a:solidFill>
                  <a:srgbClr val="0B0C0C"/>
                </a:solidFill>
                <a:latin typeface="GDS Transport"/>
              </a:rPr>
              <a:t> </a:t>
            </a:r>
            <a:r>
              <a:rPr lang="en-GB" sz="3700" i="0" dirty="0">
                <a:effectLst/>
              </a:rPr>
              <a:t>Available at: https://www.gov.uk/find-licences/personal-licence-to-sell-alcohol </a:t>
            </a:r>
            <a:r>
              <a:rPr lang="en-GB" sz="3700" b="0" i="0" dirty="0">
                <a:solidFill>
                  <a:srgbClr val="000000"/>
                </a:solidFill>
                <a:effectLst/>
              </a:rPr>
              <a:t>(Accessed: 08 Sep 2023).</a:t>
            </a:r>
          </a:p>
          <a:p>
            <a:pPr marL="0" indent="0" algn="just">
              <a:lnSpc>
                <a:spcPct val="150000"/>
              </a:lnSpc>
              <a:buNone/>
            </a:pPr>
            <a:r>
              <a:rPr lang="en-GB" sz="3700" dirty="0">
                <a:solidFill>
                  <a:srgbClr val="000000"/>
                </a:solidFill>
              </a:rPr>
              <a:t>Gov.uk. (2023) </a:t>
            </a:r>
            <a:r>
              <a:rPr lang="en-GB" sz="3700" i="1" dirty="0">
                <a:solidFill>
                  <a:srgbClr val="0B0C0C"/>
                </a:solidFill>
                <a:effectLst/>
              </a:rPr>
              <a:t>Temporary Events Notice (England and Wales).</a:t>
            </a:r>
            <a:r>
              <a:rPr lang="en-GB" sz="3700" i="1" dirty="0">
                <a:solidFill>
                  <a:srgbClr val="0B0C0C"/>
                </a:solidFill>
              </a:rPr>
              <a:t> </a:t>
            </a:r>
            <a:r>
              <a:rPr lang="en-GB" sz="3700" i="0" dirty="0">
                <a:effectLst/>
              </a:rPr>
              <a:t>Available at: https://www.gov.uk/find-licences/temporary-events-notice </a:t>
            </a:r>
            <a:r>
              <a:rPr lang="en-GB" sz="3700" b="0" i="0" dirty="0">
                <a:solidFill>
                  <a:srgbClr val="000000"/>
                </a:solidFill>
                <a:effectLst/>
              </a:rPr>
              <a:t>(Accessed: 08 Sep 2023).</a:t>
            </a:r>
          </a:p>
          <a:p>
            <a:pPr marL="0" indent="0" algn="just">
              <a:lnSpc>
                <a:spcPct val="150000"/>
              </a:lnSpc>
              <a:buNone/>
            </a:pPr>
            <a:r>
              <a:rPr lang="en-GB" sz="3700" dirty="0">
                <a:solidFill>
                  <a:srgbClr val="000000"/>
                </a:solidFill>
              </a:rPr>
              <a:t>Gov.uk. (2023) </a:t>
            </a:r>
            <a:r>
              <a:rPr lang="en-GB" sz="3700" i="1" dirty="0">
                <a:solidFill>
                  <a:srgbClr val="0B0C0C"/>
                </a:solidFill>
                <a:effectLst/>
              </a:rPr>
              <a:t>Food safety - your responsibilities</a:t>
            </a:r>
            <a:r>
              <a:rPr lang="en-GB" sz="3700" i="1" dirty="0">
                <a:solidFill>
                  <a:srgbClr val="0B0C0C"/>
                </a:solidFill>
                <a:effectLst/>
                <a:latin typeface="GDS Transport"/>
              </a:rPr>
              <a:t>.</a:t>
            </a:r>
            <a:r>
              <a:rPr lang="en-GB" sz="3700" i="1" dirty="0">
                <a:solidFill>
                  <a:srgbClr val="0B0C0C"/>
                </a:solidFill>
                <a:latin typeface="GDS Transport"/>
              </a:rPr>
              <a:t> </a:t>
            </a:r>
            <a:r>
              <a:rPr lang="en-GB" sz="3700" i="0" dirty="0">
                <a:effectLst/>
              </a:rPr>
              <a:t>Available at: https://www.gov.uk/food-safety-your-responsibilities/food-hygiene </a:t>
            </a:r>
            <a:r>
              <a:rPr lang="en-GB" sz="3700" b="0" i="0" dirty="0">
                <a:solidFill>
                  <a:srgbClr val="000000"/>
                </a:solidFill>
                <a:effectLst/>
              </a:rPr>
              <a:t>(Accessed: 08 Sep 2023).</a:t>
            </a:r>
          </a:p>
          <a:p>
            <a:pPr marL="0" indent="0" algn="just">
              <a:lnSpc>
                <a:spcPct val="150000"/>
              </a:lnSpc>
              <a:buNone/>
            </a:pPr>
            <a:r>
              <a:rPr lang="en-GB" sz="3700" dirty="0">
                <a:solidFill>
                  <a:srgbClr val="000000"/>
                </a:solidFill>
              </a:rPr>
              <a:t>Home Office. (2023) </a:t>
            </a:r>
            <a:r>
              <a:rPr lang="en-GB" sz="3700" i="1" dirty="0">
                <a:effectLst/>
              </a:rPr>
              <a:t>Guidance </a:t>
            </a:r>
            <a:r>
              <a:rPr lang="en-GB" sz="3700" i="1" dirty="0">
                <a:solidFill>
                  <a:srgbClr val="0B0C0C"/>
                </a:solidFill>
                <a:effectLst/>
              </a:rPr>
              <a:t>Alcohol licensing. </a:t>
            </a:r>
            <a:r>
              <a:rPr lang="en-GB" sz="3700" i="0" dirty="0">
                <a:effectLst/>
              </a:rPr>
              <a:t>Available at: https://www.gov.uk/guidance/alcohol-licensing#premises-licence </a:t>
            </a:r>
            <a:r>
              <a:rPr lang="en-GB" sz="3700" b="0" i="0" dirty="0">
                <a:solidFill>
                  <a:srgbClr val="000000"/>
                </a:solidFill>
                <a:effectLst/>
              </a:rPr>
              <a:t>(Accessed: 08 Sep 2023).</a:t>
            </a:r>
          </a:p>
          <a:p>
            <a:pPr marL="0" indent="0" algn="just">
              <a:lnSpc>
                <a:spcPct val="150000"/>
              </a:lnSpc>
              <a:buNone/>
            </a:pPr>
            <a:r>
              <a:rPr lang="en-GB" sz="3700" dirty="0">
                <a:solidFill>
                  <a:srgbClr val="000000"/>
                </a:solidFill>
              </a:rPr>
              <a:t>PPL PRS. (2023) </a:t>
            </a:r>
            <a:r>
              <a:rPr lang="en-GB" sz="3700" i="1" dirty="0">
                <a:solidFill>
                  <a:srgbClr val="030303"/>
                </a:solidFill>
                <a:effectLst/>
                <a:latin typeface="GTWalsheimPro"/>
              </a:rPr>
              <a:t>The Music Licence</a:t>
            </a:r>
            <a:r>
              <a:rPr lang="en-GB" sz="3700" b="1" dirty="0">
                <a:solidFill>
                  <a:srgbClr val="030303"/>
                </a:solidFill>
                <a:latin typeface="GTWalsheimPro"/>
              </a:rPr>
              <a:t>. </a:t>
            </a:r>
            <a:r>
              <a:rPr lang="en-GB" sz="3700" i="0" dirty="0">
                <a:effectLst/>
              </a:rPr>
              <a:t>Available at: https://pplprs.co.uk/themusiclicence/ </a:t>
            </a:r>
            <a:r>
              <a:rPr lang="en-GB" sz="3700" b="0" i="0" dirty="0">
                <a:solidFill>
                  <a:srgbClr val="000000"/>
                </a:solidFill>
                <a:effectLst/>
              </a:rPr>
              <a:t>(Accessed: 08 Sep 2023).</a:t>
            </a:r>
            <a:endParaRPr lang="en-GB" sz="3700" b="0" dirty="0">
              <a:solidFill>
                <a:srgbClr val="000000"/>
              </a:solidFill>
              <a:effectLst/>
            </a:endParaRPr>
          </a:p>
          <a:p>
            <a:pPr marL="0" indent="0" algn="just">
              <a:lnSpc>
                <a:spcPct val="150000"/>
              </a:lnSpc>
              <a:buNone/>
            </a:pPr>
            <a:r>
              <a:rPr lang="en-GB" sz="3700" b="0" dirty="0">
                <a:solidFill>
                  <a:srgbClr val="000000"/>
                </a:solidFill>
                <a:effectLst/>
              </a:rPr>
              <a:t>Rose, B. </a:t>
            </a:r>
            <a:r>
              <a:rPr lang="en-GB" sz="3700" b="0" i="0" dirty="0">
                <a:solidFill>
                  <a:srgbClr val="000000"/>
                </a:solidFill>
                <a:effectLst/>
              </a:rPr>
              <a:t>(2019) </a:t>
            </a:r>
            <a:r>
              <a:rPr lang="en-GB" sz="3700" i="1" dirty="0">
                <a:solidFill>
                  <a:srgbClr val="0B0C0C"/>
                </a:solidFill>
                <a:effectLst/>
              </a:rPr>
              <a:t>What insurance does a small business need?</a:t>
            </a:r>
            <a:r>
              <a:rPr lang="en-GB" sz="3700" i="1" dirty="0">
                <a:solidFill>
                  <a:srgbClr val="000000"/>
                </a:solidFill>
                <a:effectLst/>
              </a:rPr>
              <a:t>. </a:t>
            </a:r>
            <a:r>
              <a:rPr lang="en-GB" sz="3700" b="0" i="0" dirty="0">
                <a:solidFill>
                  <a:srgbClr val="000000"/>
                </a:solidFill>
                <a:effectLst/>
              </a:rPr>
              <a:t>Available at: https://companieshouse.blog.gov.uk/2019/04/30/what-insurance-does-a-small-business-need/ (Accessed: 08 Sept 2023).</a:t>
            </a:r>
          </a:p>
          <a:p>
            <a:pPr marL="0" indent="0" algn="just">
              <a:lnSpc>
                <a:spcPct val="150000"/>
              </a:lnSpc>
              <a:buNone/>
            </a:pPr>
            <a:r>
              <a:rPr lang="en-GB" sz="2800" i="1" dirty="0">
                <a:effectLst/>
              </a:rPr>
              <a:t>Glossary - UK parliament</a:t>
            </a:r>
            <a:r>
              <a:rPr lang="en-GB" sz="2800" dirty="0">
                <a:effectLst/>
              </a:rPr>
              <a:t> (no date) </a:t>
            </a:r>
            <a:r>
              <a:rPr lang="en-GB" sz="2800" i="1" dirty="0">
                <a:effectLst/>
              </a:rPr>
              <a:t>UK Parliament  Site information  Glossary  Legislation</a:t>
            </a:r>
            <a:r>
              <a:rPr lang="en-GB" sz="2800" dirty="0">
                <a:effectLst/>
              </a:rPr>
              <a:t>. Available at: https://www.parliament.uk/site-information/glossary/ (Accessed: 13 February 2024). </a:t>
            </a:r>
          </a:p>
          <a:p>
            <a:pPr marL="0" indent="0" algn="just">
              <a:lnSpc>
                <a:spcPct val="150000"/>
              </a:lnSpc>
              <a:buNone/>
            </a:pPr>
            <a:endParaRPr lang="en-GB" sz="3700" i="0" dirty="0">
              <a:effectLst/>
            </a:endParaRPr>
          </a:p>
          <a:p>
            <a:pPr marL="0" indent="0" algn="just">
              <a:lnSpc>
                <a:spcPct val="150000"/>
              </a:lnSpc>
              <a:buNone/>
            </a:pPr>
            <a:endParaRPr lang="en-GB" sz="1800" i="0" dirty="0">
              <a:effectLst/>
            </a:endParaRPr>
          </a:p>
          <a:p>
            <a:pPr marL="0" indent="0" algn="just">
              <a:lnSpc>
                <a:spcPct val="150000"/>
              </a:lnSpc>
              <a:buNone/>
            </a:pPr>
            <a:endParaRPr lang="en-GB" sz="1800" i="0" dirty="0">
              <a:effectLst/>
            </a:endParaRPr>
          </a:p>
          <a:p>
            <a:pPr marL="0" indent="0" algn="just">
              <a:lnSpc>
                <a:spcPct val="150000"/>
              </a:lnSpc>
              <a:buNone/>
            </a:pPr>
            <a:endParaRPr lang="en-GB" sz="1800" i="0" dirty="0">
              <a:effectLst/>
            </a:endParaRPr>
          </a:p>
          <a:p>
            <a:pPr marL="0" indent="0" algn="just">
              <a:lnSpc>
                <a:spcPct val="150000"/>
              </a:lnSpc>
              <a:buNone/>
            </a:pPr>
            <a:endParaRPr lang="en-GB" b="0" i="0" dirty="0">
              <a:solidFill>
                <a:srgbClr val="000000"/>
              </a:solidFill>
              <a:effectLst/>
            </a:endParaRPr>
          </a:p>
          <a:p>
            <a:pPr marL="0" indent="0" algn="l">
              <a:buNone/>
            </a:pPr>
            <a:r>
              <a:rPr lang="en-GB" b="0" i="0" dirty="0">
                <a:solidFill>
                  <a:srgbClr val="000000"/>
                </a:solidFill>
                <a:effectLst/>
                <a:latin typeface="Calibri" panose="020F0502020204030204" pitchFamily="34" charset="0"/>
              </a:rPr>
              <a:t>‌</a:t>
            </a:r>
          </a:p>
          <a:p>
            <a:pPr marL="0" indent="0" algn="just">
              <a:lnSpc>
                <a:spcPct val="150000"/>
              </a:lnSpc>
              <a:buNone/>
            </a:pPr>
            <a:endParaRPr lang="en-GB" dirty="0"/>
          </a:p>
        </p:txBody>
      </p:sp>
      <p:sp>
        <p:nvSpPr>
          <p:cNvPr id="4" name="Title 1">
            <a:extLst>
              <a:ext uri="{FF2B5EF4-FFF2-40B4-BE49-F238E27FC236}">
                <a16:creationId xmlns:a16="http://schemas.microsoft.com/office/drawing/2014/main" id="{EB11984D-2D68-CC6B-8032-36851D2ECB3D}"/>
              </a:ext>
            </a:extLst>
          </p:cNvPr>
          <p:cNvSpPr>
            <a:spLocks noGrp="1"/>
          </p:cNvSpPr>
          <p:nvPr>
            <p:ph type="title" idx="4294967295"/>
          </p:nvPr>
        </p:nvSpPr>
        <p:spPr>
          <a:xfrm>
            <a:off x="374090" y="384375"/>
            <a:ext cx="10515600" cy="774700"/>
          </a:xfrm>
          <a:prstGeom prst="rect">
            <a:avLst/>
          </a:prstGeom>
        </p:spPr>
        <p:txBody>
          <a:bodyPr/>
          <a:lstStyle/>
          <a:p>
            <a:r>
              <a:rPr lang="en-GB" dirty="0"/>
              <a:t>List of Reference</a:t>
            </a:r>
          </a:p>
        </p:txBody>
      </p:sp>
    </p:spTree>
    <p:extLst>
      <p:ext uri="{BB962C8B-B14F-4D97-AF65-F5344CB8AC3E}">
        <p14:creationId xmlns:p14="http://schemas.microsoft.com/office/powerpoint/2010/main" val="21566270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Question Animation GIFs | Tenor">
            <a:extLst>
              <a:ext uri="{FF2B5EF4-FFF2-40B4-BE49-F238E27FC236}">
                <a16:creationId xmlns:a16="http://schemas.microsoft.com/office/drawing/2014/main" id="{20B20BE0-698B-2CAF-8BA0-FF237A5F9723}"/>
              </a:ext>
            </a:extLst>
          </p:cNvPr>
          <p:cNvPicPr>
            <a:picLocks noGrp="1" noChangeAspect="1" noChangeArrowheads="1" noCro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51716" y="1063198"/>
            <a:ext cx="3488568" cy="4138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91011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869F9-6423-BFD5-9187-328DA1C435AA}"/>
              </a:ext>
            </a:extLst>
          </p:cNvPr>
          <p:cNvSpPr>
            <a:spLocks noGrp="1"/>
          </p:cNvSpPr>
          <p:nvPr>
            <p:ph type="title"/>
          </p:nvPr>
        </p:nvSpPr>
        <p:spPr/>
        <p:txBody>
          <a:bodyPr/>
          <a:lstStyle/>
          <a:p>
            <a:r>
              <a:rPr lang="en-GB" dirty="0"/>
              <a:t>Q&amp;A Session</a:t>
            </a:r>
          </a:p>
        </p:txBody>
      </p:sp>
      <p:sp>
        <p:nvSpPr>
          <p:cNvPr id="3" name="Content Placeholder 2">
            <a:extLst>
              <a:ext uri="{FF2B5EF4-FFF2-40B4-BE49-F238E27FC236}">
                <a16:creationId xmlns:a16="http://schemas.microsoft.com/office/drawing/2014/main" id="{FF2A222E-2EAF-B52D-8C25-A18671CC62DB}"/>
              </a:ext>
            </a:extLst>
          </p:cNvPr>
          <p:cNvSpPr>
            <a:spLocks noGrp="1"/>
          </p:cNvSpPr>
          <p:nvPr>
            <p:ph idx="1"/>
          </p:nvPr>
        </p:nvSpPr>
        <p:spPr>
          <a:xfrm>
            <a:off x="838200" y="1825625"/>
            <a:ext cx="9691838" cy="956076"/>
          </a:xfrm>
        </p:spPr>
        <p:txBody>
          <a:bodyPr/>
          <a:lstStyle/>
          <a:p>
            <a:r>
              <a:rPr lang="en-GB" dirty="0"/>
              <a:t>You can work on your essay and ask questions now. </a:t>
            </a:r>
          </a:p>
        </p:txBody>
      </p:sp>
      <p:pic>
        <p:nvPicPr>
          <p:cNvPr id="3074" name="Picture 2" descr="How to improve the Q&amp;A Session at Your Next Event">
            <a:extLst>
              <a:ext uri="{FF2B5EF4-FFF2-40B4-BE49-F238E27FC236}">
                <a16:creationId xmlns:a16="http://schemas.microsoft.com/office/drawing/2014/main" id="{4129D4C1-FB43-A525-287D-4A4F730B37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4135" y="2612135"/>
            <a:ext cx="3363729" cy="2690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49804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80+ Cat Thank You Illustrations, Royalty-Free Vector ...">
            <a:extLst>
              <a:ext uri="{FF2B5EF4-FFF2-40B4-BE49-F238E27FC236}">
                <a16:creationId xmlns:a16="http://schemas.microsoft.com/office/drawing/2014/main" id="{45BFCFBE-0639-3FB9-3591-EE8BB5C783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2919" y="306766"/>
            <a:ext cx="5226162" cy="5226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4969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1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2332</Words>
  <Application>Microsoft Office PowerPoint</Application>
  <PresentationFormat>Widescreen</PresentationFormat>
  <Paragraphs>203</Paragraphs>
  <Slides>32</Slides>
  <Notes>6</Notes>
  <HiddenSlides>0</HiddenSlides>
  <MMClips>1</MMClips>
  <ScaleCrop>false</ScaleCrop>
  <HeadingPairs>
    <vt:vector size="6" baseType="variant">
      <vt:variant>
        <vt:lpstr>Fonts Used</vt:lpstr>
      </vt:variant>
      <vt:variant>
        <vt:i4>9</vt:i4>
      </vt:variant>
      <vt:variant>
        <vt:lpstr>Theme</vt:lpstr>
      </vt:variant>
      <vt:variant>
        <vt:i4>15</vt:i4>
      </vt:variant>
      <vt:variant>
        <vt:lpstr>Slide Titles</vt:lpstr>
      </vt:variant>
      <vt:variant>
        <vt:i4>32</vt:i4>
      </vt:variant>
    </vt:vector>
  </HeadingPairs>
  <TitlesOfParts>
    <vt:vector size="56" baseType="lpstr">
      <vt:lpstr>GDS Transport</vt:lpstr>
      <vt:lpstr>Google Sans</vt:lpstr>
      <vt:lpstr>GTWalsheimPro</vt:lpstr>
      <vt:lpstr>National</vt:lpstr>
      <vt:lpstr>Arial</vt:lpstr>
      <vt:lpstr>Calibri</vt:lpstr>
      <vt:lpstr>Calibri Light</vt:lpstr>
      <vt:lpstr>Noto Sans</vt:lpstr>
      <vt:lpstr>Wingdings</vt:lpstr>
      <vt:lpstr>Title Slide 1</vt:lpstr>
      <vt:lpstr>Text 1</vt:lpstr>
      <vt:lpstr>Title Slide 3</vt:lpstr>
      <vt:lpstr>Sub Title 2</vt:lpstr>
      <vt:lpstr>Sub Title 1</vt:lpstr>
      <vt:lpstr>Text Break Info Slide 2</vt:lpstr>
      <vt:lpstr>Text Break / Info Slide 1</vt:lpstr>
      <vt:lpstr>Text 2</vt:lpstr>
      <vt:lpstr>1_Text 1</vt:lpstr>
      <vt:lpstr>1_Title Slide 3</vt:lpstr>
      <vt:lpstr>1_Sub Title 1</vt:lpstr>
      <vt:lpstr>1_Text Break Info Slide 2</vt:lpstr>
      <vt:lpstr>1_Title Slide 1</vt:lpstr>
      <vt:lpstr>IHM PPT Template_</vt:lpstr>
      <vt:lpstr>1_Office Theme</vt:lpstr>
      <vt:lpstr>PowerPoint Presentation</vt:lpstr>
      <vt:lpstr>Before we start  As there are quite a few of us here, please ensure that your microphone is muted during all teaching until you are asked a question or there is a group discussion to prevent background noise.  Your camera must be always on during lectures please.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Aims for today</vt:lpstr>
      <vt:lpstr>PowerPoint Presentation</vt:lpstr>
      <vt:lpstr>Assignment – Four Element Portfolio</vt:lpstr>
      <vt:lpstr>Legislation and Regulations</vt:lpstr>
      <vt:lpstr>PowerPoint Presentation</vt:lpstr>
      <vt:lpstr>PowerPoint Presentation</vt:lpstr>
      <vt:lpstr>Legislation</vt:lpstr>
      <vt:lpstr>Food Business Registration</vt:lpstr>
      <vt:lpstr>Food Premises Approval </vt:lpstr>
      <vt:lpstr>Premises Licence (England and Wales) </vt:lpstr>
      <vt:lpstr>PowerPoint Presentation</vt:lpstr>
      <vt:lpstr>Personal Licence to Sell Alcohol (England and Wales)</vt:lpstr>
      <vt:lpstr>Designated Premises Supervisor</vt:lpstr>
      <vt:lpstr>The Alcohol Wholesaler Registration Scheme (AWRS)(BIIAB)</vt:lpstr>
      <vt:lpstr>Temporary Events Notice (England and Wales)</vt:lpstr>
      <vt:lpstr>Club Premises Certificates </vt:lpstr>
      <vt:lpstr>PowerPoint Presentation</vt:lpstr>
      <vt:lpstr>Insurance</vt:lpstr>
      <vt:lpstr>Optional Insurance</vt:lpstr>
      <vt:lpstr>Music Licence</vt:lpstr>
      <vt:lpstr>PowerPoint Presentation</vt:lpstr>
      <vt:lpstr>Food Hygiene Certificate </vt:lpstr>
      <vt:lpstr>Health &amp; Safety Regulation </vt:lpstr>
      <vt:lpstr>Conclusion </vt:lpstr>
      <vt:lpstr>Next Week…</vt:lpstr>
      <vt:lpstr>List of Reference</vt:lpstr>
      <vt:lpstr>PowerPoint Presentation</vt:lpstr>
      <vt:lpstr>Q&amp;A Session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100</cp:revision>
  <dcterms:created xsi:type="dcterms:W3CDTF">2022-09-15T13:13:50Z</dcterms:created>
  <dcterms:modified xsi:type="dcterms:W3CDTF">2024-02-14T15:40:29Z</dcterms:modified>
</cp:coreProperties>
</file>