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9"/>
  </p:notesMasterIdLst>
  <p:sldIdLst>
    <p:sldId id="256" r:id="rId3"/>
    <p:sldId id="294" r:id="rId4"/>
    <p:sldId id="296" r:id="rId5"/>
    <p:sldId id="297" r:id="rId6"/>
    <p:sldId id="298" r:id="rId7"/>
    <p:sldId id="299" r:id="rId8"/>
    <p:sldId id="258" r:id="rId9"/>
    <p:sldId id="285" r:id="rId10"/>
    <p:sldId id="259" r:id="rId11"/>
    <p:sldId id="288" r:id="rId12"/>
    <p:sldId id="303" r:id="rId13"/>
    <p:sldId id="260" r:id="rId14"/>
    <p:sldId id="261" r:id="rId15"/>
    <p:sldId id="304" r:id="rId16"/>
    <p:sldId id="263" r:id="rId17"/>
    <p:sldId id="264" r:id="rId18"/>
    <p:sldId id="266" r:id="rId19"/>
    <p:sldId id="286" r:id="rId20"/>
    <p:sldId id="267" r:id="rId21"/>
    <p:sldId id="284" r:id="rId22"/>
    <p:sldId id="265" r:id="rId23"/>
    <p:sldId id="268" r:id="rId24"/>
    <p:sldId id="269" r:id="rId25"/>
    <p:sldId id="289" r:id="rId26"/>
    <p:sldId id="290" r:id="rId27"/>
    <p:sldId id="270" r:id="rId28"/>
    <p:sldId id="272" r:id="rId29"/>
    <p:sldId id="287" r:id="rId30"/>
    <p:sldId id="291" r:id="rId31"/>
    <p:sldId id="293" r:id="rId32"/>
    <p:sldId id="273" r:id="rId33"/>
    <p:sldId id="275" r:id="rId34"/>
    <p:sldId id="274" r:id="rId35"/>
    <p:sldId id="271" r:id="rId36"/>
    <p:sldId id="276" r:id="rId37"/>
    <p:sldId id="277" r:id="rId38"/>
    <p:sldId id="278" r:id="rId39"/>
    <p:sldId id="279" r:id="rId40"/>
    <p:sldId id="280" r:id="rId41"/>
    <p:sldId id="281" r:id="rId42"/>
    <p:sldId id="283" r:id="rId43"/>
    <p:sldId id="302" r:id="rId44"/>
    <p:sldId id="301" r:id="rId45"/>
    <p:sldId id="262" r:id="rId46"/>
    <p:sldId id="300" r:id="rId47"/>
    <p:sldId id="28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629"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B31244-B7B5-4F88-840A-C53C9392039E}" type="doc">
      <dgm:prSet loTypeId="urn:microsoft.com/office/officeart/2005/8/layout/hierarchy5" loCatId="hierarchy" qsTypeId="urn:microsoft.com/office/officeart/2005/8/quickstyle/3d3" qsCatId="3D" csTypeId="urn:microsoft.com/office/officeart/2005/8/colors/accent1_2" csCatId="accent1" phldr="1"/>
      <dgm:spPr/>
      <dgm:t>
        <a:bodyPr/>
        <a:lstStyle/>
        <a:p>
          <a:endParaRPr lang="en-GB"/>
        </a:p>
      </dgm:t>
    </dgm:pt>
    <dgm:pt modelId="{05BA83BE-449D-4261-AE11-576B1A5A6608}">
      <dgm:prSet phldrT="[Text]"/>
      <dgm:spPr/>
      <dgm:t>
        <a:bodyPr/>
        <a:lstStyle/>
        <a:p>
          <a:r>
            <a:rPr lang="en-GB" dirty="0"/>
            <a:t>Boss</a:t>
          </a:r>
        </a:p>
      </dgm:t>
    </dgm:pt>
    <dgm:pt modelId="{578756EC-E194-4445-9ACD-DCE070B94F2E}" type="parTrans" cxnId="{15FE0687-8B7D-43C5-ABD8-D062D13EE476}">
      <dgm:prSet/>
      <dgm:spPr/>
      <dgm:t>
        <a:bodyPr/>
        <a:lstStyle/>
        <a:p>
          <a:endParaRPr lang="en-GB"/>
        </a:p>
      </dgm:t>
    </dgm:pt>
    <dgm:pt modelId="{778E8DFB-47AA-4642-8008-346BDB1B64C5}" type="sibTrans" cxnId="{15FE0687-8B7D-43C5-ABD8-D062D13EE476}">
      <dgm:prSet/>
      <dgm:spPr/>
      <dgm:t>
        <a:bodyPr/>
        <a:lstStyle/>
        <a:p>
          <a:endParaRPr lang="en-GB"/>
        </a:p>
      </dgm:t>
    </dgm:pt>
    <dgm:pt modelId="{D120033F-D823-4713-92D0-8A2E62164E2A}">
      <dgm:prSet phldrT="[Text]"/>
      <dgm:spPr/>
      <dgm:t>
        <a:bodyPr/>
        <a:lstStyle/>
        <a:p>
          <a:r>
            <a:rPr lang="en-GB" dirty="0"/>
            <a:t>Manager</a:t>
          </a:r>
        </a:p>
      </dgm:t>
    </dgm:pt>
    <dgm:pt modelId="{D5DF58FB-CD3E-4EC3-B843-65E5CF2A9139}" type="parTrans" cxnId="{3A17B3D6-4345-4343-8FBB-D785932F2A8B}">
      <dgm:prSet/>
      <dgm:spPr/>
      <dgm:t>
        <a:bodyPr/>
        <a:lstStyle/>
        <a:p>
          <a:endParaRPr lang="en-GB"/>
        </a:p>
      </dgm:t>
    </dgm:pt>
    <dgm:pt modelId="{EA3DEF9C-7A7D-424A-AAC1-31B05E325DDD}" type="sibTrans" cxnId="{3A17B3D6-4345-4343-8FBB-D785932F2A8B}">
      <dgm:prSet/>
      <dgm:spPr/>
      <dgm:t>
        <a:bodyPr/>
        <a:lstStyle/>
        <a:p>
          <a:endParaRPr lang="en-GB"/>
        </a:p>
      </dgm:t>
    </dgm:pt>
    <dgm:pt modelId="{03D0260D-AAC3-4B10-ADA2-7E2BB97519F5}">
      <dgm:prSet phldrT="[Text]"/>
      <dgm:spPr/>
      <dgm:t>
        <a:bodyPr/>
        <a:lstStyle/>
        <a:p>
          <a:r>
            <a:rPr lang="en-GB" dirty="0"/>
            <a:t>Minion</a:t>
          </a:r>
        </a:p>
      </dgm:t>
    </dgm:pt>
    <dgm:pt modelId="{E7A5D580-9934-4EC3-9193-3400C3F0EB90}" type="parTrans" cxnId="{99C1E32A-D425-4758-B156-7898EAA72C0B}">
      <dgm:prSet/>
      <dgm:spPr/>
      <dgm:t>
        <a:bodyPr/>
        <a:lstStyle/>
        <a:p>
          <a:endParaRPr lang="en-GB"/>
        </a:p>
      </dgm:t>
    </dgm:pt>
    <dgm:pt modelId="{F607DD37-320B-40A4-9AD4-0E9E6C8BF7B3}" type="sibTrans" cxnId="{99C1E32A-D425-4758-B156-7898EAA72C0B}">
      <dgm:prSet/>
      <dgm:spPr/>
      <dgm:t>
        <a:bodyPr/>
        <a:lstStyle/>
        <a:p>
          <a:endParaRPr lang="en-GB"/>
        </a:p>
      </dgm:t>
    </dgm:pt>
    <dgm:pt modelId="{263FF797-B467-47B3-A1DF-5C8A61949FB4}">
      <dgm:prSet phldrT="[Text]"/>
      <dgm:spPr/>
      <dgm:t>
        <a:bodyPr/>
        <a:lstStyle/>
        <a:p>
          <a:r>
            <a:rPr lang="en-GB" dirty="0"/>
            <a:t>Minion</a:t>
          </a:r>
        </a:p>
      </dgm:t>
    </dgm:pt>
    <dgm:pt modelId="{8650F7E1-20FE-40EE-835E-453FF1639AAA}" type="parTrans" cxnId="{50426809-411D-4DC1-87C7-8AC5582E1B7A}">
      <dgm:prSet/>
      <dgm:spPr/>
      <dgm:t>
        <a:bodyPr/>
        <a:lstStyle/>
        <a:p>
          <a:endParaRPr lang="en-GB"/>
        </a:p>
      </dgm:t>
    </dgm:pt>
    <dgm:pt modelId="{23BE2B46-0344-47A9-91ED-CDBD64F27618}" type="sibTrans" cxnId="{50426809-411D-4DC1-87C7-8AC5582E1B7A}">
      <dgm:prSet/>
      <dgm:spPr/>
      <dgm:t>
        <a:bodyPr/>
        <a:lstStyle/>
        <a:p>
          <a:endParaRPr lang="en-GB"/>
        </a:p>
      </dgm:t>
    </dgm:pt>
    <dgm:pt modelId="{F3908E75-8056-42F0-87FF-7D534475C2C0}">
      <dgm:prSet phldrT="[Text]"/>
      <dgm:spPr/>
      <dgm:t>
        <a:bodyPr/>
        <a:lstStyle/>
        <a:p>
          <a:r>
            <a:rPr lang="en-GB" dirty="0"/>
            <a:t>Manager</a:t>
          </a:r>
        </a:p>
      </dgm:t>
    </dgm:pt>
    <dgm:pt modelId="{9FF40D7C-B2BD-4EF3-8777-FC131ABC3477}" type="parTrans" cxnId="{CDA77219-D39D-48BA-8B82-E9751F460483}">
      <dgm:prSet/>
      <dgm:spPr/>
      <dgm:t>
        <a:bodyPr/>
        <a:lstStyle/>
        <a:p>
          <a:endParaRPr lang="en-GB"/>
        </a:p>
      </dgm:t>
    </dgm:pt>
    <dgm:pt modelId="{F0C1F6C6-7AC0-46CC-B1E3-BC478B135B8C}" type="sibTrans" cxnId="{CDA77219-D39D-48BA-8B82-E9751F460483}">
      <dgm:prSet/>
      <dgm:spPr/>
      <dgm:t>
        <a:bodyPr/>
        <a:lstStyle/>
        <a:p>
          <a:endParaRPr lang="en-GB"/>
        </a:p>
      </dgm:t>
    </dgm:pt>
    <dgm:pt modelId="{CDBB8C38-C299-4C0B-8876-CC0EAD0EEC49}">
      <dgm:prSet phldrT="[Text]"/>
      <dgm:spPr/>
      <dgm:t>
        <a:bodyPr/>
        <a:lstStyle/>
        <a:p>
          <a:r>
            <a:rPr lang="en-GB" dirty="0"/>
            <a:t>Minion</a:t>
          </a:r>
        </a:p>
      </dgm:t>
    </dgm:pt>
    <dgm:pt modelId="{3C7CA425-2F5D-48B3-A5F1-1711368BF998}" type="parTrans" cxnId="{ECEDCAF7-E69C-400D-AF28-94A3E69141A3}">
      <dgm:prSet/>
      <dgm:spPr/>
      <dgm:t>
        <a:bodyPr/>
        <a:lstStyle/>
        <a:p>
          <a:endParaRPr lang="en-GB"/>
        </a:p>
      </dgm:t>
    </dgm:pt>
    <dgm:pt modelId="{CA433DEF-B445-40DD-9342-00E790F6DDEE}" type="sibTrans" cxnId="{ECEDCAF7-E69C-400D-AF28-94A3E69141A3}">
      <dgm:prSet/>
      <dgm:spPr/>
      <dgm:t>
        <a:bodyPr/>
        <a:lstStyle/>
        <a:p>
          <a:endParaRPr lang="en-GB"/>
        </a:p>
      </dgm:t>
    </dgm:pt>
    <dgm:pt modelId="{8AB9CB99-5948-4FAE-AAD7-A1FE9273EFA0}">
      <dgm:prSet phldrT="[Text]"/>
      <dgm:spPr/>
      <dgm:t>
        <a:bodyPr/>
        <a:lstStyle/>
        <a:p>
          <a:r>
            <a:rPr lang="en-GB" dirty="0"/>
            <a:t>Tier 1</a:t>
          </a:r>
        </a:p>
      </dgm:t>
    </dgm:pt>
    <dgm:pt modelId="{5769F968-93B9-41E4-810A-10DF9F2584A2}" type="parTrans" cxnId="{0D7FDA13-318A-4474-9332-5F1E3BD2CB5F}">
      <dgm:prSet/>
      <dgm:spPr/>
      <dgm:t>
        <a:bodyPr/>
        <a:lstStyle/>
        <a:p>
          <a:endParaRPr lang="en-GB"/>
        </a:p>
      </dgm:t>
    </dgm:pt>
    <dgm:pt modelId="{43B2526A-3D7E-4BE1-92EB-EB4D764FE974}" type="sibTrans" cxnId="{0D7FDA13-318A-4474-9332-5F1E3BD2CB5F}">
      <dgm:prSet/>
      <dgm:spPr/>
      <dgm:t>
        <a:bodyPr/>
        <a:lstStyle/>
        <a:p>
          <a:endParaRPr lang="en-GB"/>
        </a:p>
      </dgm:t>
    </dgm:pt>
    <dgm:pt modelId="{DE6D59F6-7FA4-4D85-A573-F21E7E311ED2}">
      <dgm:prSet phldrT="[Text]"/>
      <dgm:spPr/>
      <dgm:t>
        <a:bodyPr/>
        <a:lstStyle/>
        <a:p>
          <a:r>
            <a:rPr lang="en-GB" dirty="0"/>
            <a:t>Tier 2</a:t>
          </a:r>
        </a:p>
      </dgm:t>
    </dgm:pt>
    <dgm:pt modelId="{426C37E4-30A3-40AC-B590-47DC4C5CFEC0}" type="parTrans" cxnId="{6E711ED7-9399-40D2-A072-C562E9BE02D7}">
      <dgm:prSet/>
      <dgm:spPr/>
      <dgm:t>
        <a:bodyPr/>
        <a:lstStyle/>
        <a:p>
          <a:endParaRPr lang="en-GB"/>
        </a:p>
      </dgm:t>
    </dgm:pt>
    <dgm:pt modelId="{86ED5845-8BF6-498B-97F4-8A1657C5021C}" type="sibTrans" cxnId="{6E711ED7-9399-40D2-A072-C562E9BE02D7}">
      <dgm:prSet/>
      <dgm:spPr/>
      <dgm:t>
        <a:bodyPr/>
        <a:lstStyle/>
        <a:p>
          <a:endParaRPr lang="en-GB"/>
        </a:p>
      </dgm:t>
    </dgm:pt>
    <dgm:pt modelId="{26D7C740-2799-4E47-AA63-AE19740A309D}">
      <dgm:prSet phldrT="[Text]"/>
      <dgm:spPr/>
      <dgm:t>
        <a:bodyPr/>
        <a:lstStyle/>
        <a:p>
          <a:r>
            <a:rPr lang="en-GB" dirty="0"/>
            <a:t>Tier 3</a:t>
          </a:r>
        </a:p>
      </dgm:t>
    </dgm:pt>
    <dgm:pt modelId="{18A75C57-CB7F-4DC3-BCA6-0A218B5D9CB0}" type="parTrans" cxnId="{D972CE3A-F618-4BF2-B9EB-F187B63FF4D5}">
      <dgm:prSet/>
      <dgm:spPr/>
      <dgm:t>
        <a:bodyPr/>
        <a:lstStyle/>
        <a:p>
          <a:endParaRPr lang="en-GB"/>
        </a:p>
      </dgm:t>
    </dgm:pt>
    <dgm:pt modelId="{918CCA90-50F0-43F3-9BD6-F1029968C37E}" type="sibTrans" cxnId="{D972CE3A-F618-4BF2-B9EB-F187B63FF4D5}">
      <dgm:prSet/>
      <dgm:spPr/>
      <dgm:t>
        <a:bodyPr/>
        <a:lstStyle/>
        <a:p>
          <a:endParaRPr lang="en-GB"/>
        </a:p>
      </dgm:t>
    </dgm:pt>
    <dgm:pt modelId="{B4A1D228-F061-4095-A417-D53F7E425906}" type="pres">
      <dgm:prSet presAssocID="{FCB31244-B7B5-4F88-840A-C53C9392039E}" presName="mainComposite" presStyleCnt="0">
        <dgm:presLayoutVars>
          <dgm:chPref val="1"/>
          <dgm:dir/>
          <dgm:animOne val="branch"/>
          <dgm:animLvl val="lvl"/>
          <dgm:resizeHandles val="exact"/>
        </dgm:presLayoutVars>
      </dgm:prSet>
      <dgm:spPr/>
      <dgm:t>
        <a:bodyPr/>
        <a:lstStyle/>
        <a:p>
          <a:endParaRPr lang="en-US"/>
        </a:p>
      </dgm:t>
    </dgm:pt>
    <dgm:pt modelId="{E5F8420E-CBAE-4F62-9D9B-6DCBD378ED61}" type="pres">
      <dgm:prSet presAssocID="{FCB31244-B7B5-4F88-840A-C53C9392039E}" presName="hierFlow" presStyleCnt="0"/>
      <dgm:spPr/>
    </dgm:pt>
    <dgm:pt modelId="{FBE7D4C6-3F8B-4F07-ADD6-F652CAE8C92A}" type="pres">
      <dgm:prSet presAssocID="{FCB31244-B7B5-4F88-840A-C53C9392039E}" presName="firstBuf" presStyleCnt="0"/>
      <dgm:spPr/>
    </dgm:pt>
    <dgm:pt modelId="{CD95196F-4816-41F6-9C43-939BB3593D61}" type="pres">
      <dgm:prSet presAssocID="{FCB31244-B7B5-4F88-840A-C53C9392039E}" presName="hierChild1" presStyleCnt="0">
        <dgm:presLayoutVars>
          <dgm:chPref val="1"/>
          <dgm:animOne val="branch"/>
          <dgm:animLvl val="lvl"/>
        </dgm:presLayoutVars>
      </dgm:prSet>
      <dgm:spPr/>
    </dgm:pt>
    <dgm:pt modelId="{CDFD1D4D-590B-4CFC-B7FA-30672319AF12}" type="pres">
      <dgm:prSet presAssocID="{05BA83BE-449D-4261-AE11-576B1A5A6608}" presName="Name17" presStyleCnt="0"/>
      <dgm:spPr/>
    </dgm:pt>
    <dgm:pt modelId="{59C169FC-D29A-4E69-A11A-963542F85F65}" type="pres">
      <dgm:prSet presAssocID="{05BA83BE-449D-4261-AE11-576B1A5A6608}" presName="level1Shape" presStyleLbl="node0" presStyleIdx="0" presStyleCnt="1">
        <dgm:presLayoutVars>
          <dgm:chPref val="3"/>
        </dgm:presLayoutVars>
      </dgm:prSet>
      <dgm:spPr/>
      <dgm:t>
        <a:bodyPr/>
        <a:lstStyle/>
        <a:p>
          <a:endParaRPr lang="en-US"/>
        </a:p>
      </dgm:t>
    </dgm:pt>
    <dgm:pt modelId="{5F89D53F-221F-4C0A-8D13-C38784874C73}" type="pres">
      <dgm:prSet presAssocID="{05BA83BE-449D-4261-AE11-576B1A5A6608}" presName="hierChild2" presStyleCnt="0"/>
      <dgm:spPr/>
    </dgm:pt>
    <dgm:pt modelId="{A3796BC4-1CF9-42DB-98E3-7BECA6222892}" type="pres">
      <dgm:prSet presAssocID="{D5DF58FB-CD3E-4EC3-B843-65E5CF2A9139}" presName="Name25" presStyleLbl="parChTrans1D2" presStyleIdx="0" presStyleCnt="2"/>
      <dgm:spPr/>
      <dgm:t>
        <a:bodyPr/>
        <a:lstStyle/>
        <a:p>
          <a:endParaRPr lang="en-US"/>
        </a:p>
      </dgm:t>
    </dgm:pt>
    <dgm:pt modelId="{6CF0245F-6972-46A5-9F30-E53C03184E71}" type="pres">
      <dgm:prSet presAssocID="{D5DF58FB-CD3E-4EC3-B843-65E5CF2A9139}" presName="connTx" presStyleLbl="parChTrans1D2" presStyleIdx="0" presStyleCnt="2"/>
      <dgm:spPr/>
      <dgm:t>
        <a:bodyPr/>
        <a:lstStyle/>
        <a:p>
          <a:endParaRPr lang="en-US"/>
        </a:p>
      </dgm:t>
    </dgm:pt>
    <dgm:pt modelId="{3807EAD9-4C4D-4AFD-994D-5DD91AE92132}" type="pres">
      <dgm:prSet presAssocID="{D120033F-D823-4713-92D0-8A2E62164E2A}" presName="Name30" presStyleCnt="0"/>
      <dgm:spPr/>
    </dgm:pt>
    <dgm:pt modelId="{CFF97788-2A85-48DD-A6B9-D9D717B90B17}" type="pres">
      <dgm:prSet presAssocID="{D120033F-D823-4713-92D0-8A2E62164E2A}" presName="level2Shape" presStyleLbl="node2" presStyleIdx="0" presStyleCnt="2"/>
      <dgm:spPr/>
      <dgm:t>
        <a:bodyPr/>
        <a:lstStyle/>
        <a:p>
          <a:endParaRPr lang="en-US"/>
        </a:p>
      </dgm:t>
    </dgm:pt>
    <dgm:pt modelId="{9B9A027D-F44A-42D9-9CE9-C706C95993AA}" type="pres">
      <dgm:prSet presAssocID="{D120033F-D823-4713-92D0-8A2E62164E2A}" presName="hierChild3" presStyleCnt="0"/>
      <dgm:spPr/>
    </dgm:pt>
    <dgm:pt modelId="{43090893-ABBF-4ACA-9065-6B52F2B74F6B}" type="pres">
      <dgm:prSet presAssocID="{E7A5D580-9934-4EC3-9193-3400C3F0EB90}" presName="Name25" presStyleLbl="parChTrans1D3" presStyleIdx="0" presStyleCnt="3"/>
      <dgm:spPr/>
      <dgm:t>
        <a:bodyPr/>
        <a:lstStyle/>
        <a:p>
          <a:endParaRPr lang="en-US"/>
        </a:p>
      </dgm:t>
    </dgm:pt>
    <dgm:pt modelId="{C6B0A494-0B30-4DE9-ABAA-EF18B0300801}" type="pres">
      <dgm:prSet presAssocID="{E7A5D580-9934-4EC3-9193-3400C3F0EB90}" presName="connTx" presStyleLbl="parChTrans1D3" presStyleIdx="0" presStyleCnt="3"/>
      <dgm:spPr/>
      <dgm:t>
        <a:bodyPr/>
        <a:lstStyle/>
        <a:p>
          <a:endParaRPr lang="en-US"/>
        </a:p>
      </dgm:t>
    </dgm:pt>
    <dgm:pt modelId="{55CD5ED6-C0A5-4ECB-9146-3BB990861A64}" type="pres">
      <dgm:prSet presAssocID="{03D0260D-AAC3-4B10-ADA2-7E2BB97519F5}" presName="Name30" presStyleCnt="0"/>
      <dgm:spPr/>
    </dgm:pt>
    <dgm:pt modelId="{B3623650-AE74-4227-B517-481AA32814AA}" type="pres">
      <dgm:prSet presAssocID="{03D0260D-AAC3-4B10-ADA2-7E2BB97519F5}" presName="level2Shape" presStyleLbl="node3" presStyleIdx="0" presStyleCnt="3"/>
      <dgm:spPr/>
      <dgm:t>
        <a:bodyPr/>
        <a:lstStyle/>
        <a:p>
          <a:endParaRPr lang="en-US"/>
        </a:p>
      </dgm:t>
    </dgm:pt>
    <dgm:pt modelId="{C0B8310E-B9F2-4688-839C-19CEC8CE161A}" type="pres">
      <dgm:prSet presAssocID="{03D0260D-AAC3-4B10-ADA2-7E2BB97519F5}" presName="hierChild3" presStyleCnt="0"/>
      <dgm:spPr/>
    </dgm:pt>
    <dgm:pt modelId="{951AAD51-DC21-4BC8-B1FC-E261400BE721}" type="pres">
      <dgm:prSet presAssocID="{8650F7E1-20FE-40EE-835E-453FF1639AAA}" presName="Name25" presStyleLbl="parChTrans1D3" presStyleIdx="1" presStyleCnt="3"/>
      <dgm:spPr/>
      <dgm:t>
        <a:bodyPr/>
        <a:lstStyle/>
        <a:p>
          <a:endParaRPr lang="en-US"/>
        </a:p>
      </dgm:t>
    </dgm:pt>
    <dgm:pt modelId="{37FA91CE-AC66-4EE6-A2AF-4F01ED18ADC6}" type="pres">
      <dgm:prSet presAssocID="{8650F7E1-20FE-40EE-835E-453FF1639AAA}" presName="connTx" presStyleLbl="parChTrans1D3" presStyleIdx="1" presStyleCnt="3"/>
      <dgm:spPr/>
      <dgm:t>
        <a:bodyPr/>
        <a:lstStyle/>
        <a:p>
          <a:endParaRPr lang="en-US"/>
        </a:p>
      </dgm:t>
    </dgm:pt>
    <dgm:pt modelId="{D449B1E8-F2AF-4985-B332-8DAE01F0A2B1}" type="pres">
      <dgm:prSet presAssocID="{263FF797-B467-47B3-A1DF-5C8A61949FB4}" presName="Name30" presStyleCnt="0"/>
      <dgm:spPr/>
    </dgm:pt>
    <dgm:pt modelId="{1F5208A2-E856-46D9-97D4-49930D3626B7}" type="pres">
      <dgm:prSet presAssocID="{263FF797-B467-47B3-A1DF-5C8A61949FB4}" presName="level2Shape" presStyleLbl="node3" presStyleIdx="1" presStyleCnt="3"/>
      <dgm:spPr/>
      <dgm:t>
        <a:bodyPr/>
        <a:lstStyle/>
        <a:p>
          <a:endParaRPr lang="en-US"/>
        </a:p>
      </dgm:t>
    </dgm:pt>
    <dgm:pt modelId="{D29FC694-F6C8-4D91-8CC5-4ECD418FAF43}" type="pres">
      <dgm:prSet presAssocID="{263FF797-B467-47B3-A1DF-5C8A61949FB4}" presName="hierChild3" presStyleCnt="0"/>
      <dgm:spPr/>
    </dgm:pt>
    <dgm:pt modelId="{5529E56B-0B69-4A22-8AFC-88AEF1E83F2B}" type="pres">
      <dgm:prSet presAssocID="{9FF40D7C-B2BD-4EF3-8777-FC131ABC3477}" presName="Name25" presStyleLbl="parChTrans1D2" presStyleIdx="1" presStyleCnt="2"/>
      <dgm:spPr/>
      <dgm:t>
        <a:bodyPr/>
        <a:lstStyle/>
        <a:p>
          <a:endParaRPr lang="en-US"/>
        </a:p>
      </dgm:t>
    </dgm:pt>
    <dgm:pt modelId="{69528D6E-038A-4953-9571-93A8792FD0CB}" type="pres">
      <dgm:prSet presAssocID="{9FF40D7C-B2BD-4EF3-8777-FC131ABC3477}" presName="connTx" presStyleLbl="parChTrans1D2" presStyleIdx="1" presStyleCnt="2"/>
      <dgm:spPr/>
      <dgm:t>
        <a:bodyPr/>
        <a:lstStyle/>
        <a:p>
          <a:endParaRPr lang="en-US"/>
        </a:p>
      </dgm:t>
    </dgm:pt>
    <dgm:pt modelId="{EDEA278E-7AFA-4408-B107-A050FF261F09}" type="pres">
      <dgm:prSet presAssocID="{F3908E75-8056-42F0-87FF-7D534475C2C0}" presName="Name30" presStyleCnt="0"/>
      <dgm:spPr/>
    </dgm:pt>
    <dgm:pt modelId="{F86C5D79-9277-4DF8-A76F-1461F969714F}" type="pres">
      <dgm:prSet presAssocID="{F3908E75-8056-42F0-87FF-7D534475C2C0}" presName="level2Shape" presStyleLbl="node2" presStyleIdx="1" presStyleCnt="2"/>
      <dgm:spPr/>
      <dgm:t>
        <a:bodyPr/>
        <a:lstStyle/>
        <a:p>
          <a:endParaRPr lang="en-US"/>
        </a:p>
      </dgm:t>
    </dgm:pt>
    <dgm:pt modelId="{023A103A-7E0B-4E8F-8556-AA6C035F9B2D}" type="pres">
      <dgm:prSet presAssocID="{F3908E75-8056-42F0-87FF-7D534475C2C0}" presName="hierChild3" presStyleCnt="0"/>
      <dgm:spPr/>
    </dgm:pt>
    <dgm:pt modelId="{909F73BA-32CD-42D0-89A8-4D8E27BB62CD}" type="pres">
      <dgm:prSet presAssocID="{3C7CA425-2F5D-48B3-A5F1-1711368BF998}" presName="Name25" presStyleLbl="parChTrans1D3" presStyleIdx="2" presStyleCnt="3"/>
      <dgm:spPr/>
      <dgm:t>
        <a:bodyPr/>
        <a:lstStyle/>
        <a:p>
          <a:endParaRPr lang="en-US"/>
        </a:p>
      </dgm:t>
    </dgm:pt>
    <dgm:pt modelId="{63943087-9F7F-4706-A333-5CCC25B55BFE}" type="pres">
      <dgm:prSet presAssocID="{3C7CA425-2F5D-48B3-A5F1-1711368BF998}" presName="connTx" presStyleLbl="parChTrans1D3" presStyleIdx="2" presStyleCnt="3"/>
      <dgm:spPr/>
      <dgm:t>
        <a:bodyPr/>
        <a:lstStyle/>
        <a:p>
          <a:endParaRPr lang="en-US"/>
        </a:p>
      </dgm:t>
    </dgm:pt>
    <dgm:pt modelId="{0070D2B9-61FE-4DA9-BFBE-4724385CE8E8}" type="pres">
      <dgm:prSet presAssocID="{CDBB8C38-C299-4C0B-8876-CC0EAD0EEC49}" presName="Name30" presStyleCnt="0"/>
      <dgm:spPr/>
    </dgm:pt>
    <dgm:pt modelId="{4FFEF73A-27A3-4F42-8C5B-D8011ADCABD1}" type="pres">
      <dgm:prSet presAssocID="{CDBB8C38-C299-4C0B-8876-CC0EAD0EEC49}" presName="level2Shape" presStyleLbl="node3" presStyleIdx="2" presStyleCnt="3"/>
      <dgm:spPr/>
      <dgm:t>
        <a:bodyPr/>
        <a:lstStyle/>
        <a:p>
          <a:endParaRPr lang="en-US"/>
        </a:p>
      </dgm:t>
    </dgm:pt>
    <dgm:pt modelId="{E5B76C02-8D98-46C9-BAC2-53FCA47CE4F8}" type="pres">
      <dgm:prSet presAssocID="{CDBB8C38-C299-4C0B-8876-CC0EAD0EEC49}" presName="hierChild3" presStyleCnt="0"/>
      <dgm:spPr/>
    </dgm:pt>
    <dgm:pt modelId="{4BA2FCA7-683E-41FF-80A7-6005809F71AA}" type="pres">
      <dgm:prSet presAssocID="{FCB31244-B7B5-4F88-840A-C53C9392039E}" presName="bgShapesFlow" presStyleCnt="0"/>
      <dgm:spPr/>
    </dgm:pt>
    <dgm:pt modelId="{F0809659-4712-4269-BD3A-F91F5198808C}" type="pres">
      <dgm:prSet presAssocID="{8AB9CB99-5948-4FAE-AAD7-A1FE9273EFA0}" presName="rectComp" presStyleCnt="0"/>
      <dgm:spPr/>
    </dgm:pt>
    <dgm:pt modelId="{26EAB9E1-2AA6-4116-8B99-8986D308CDCF}" type="pres">
      <dgm:prSet presAssocID="{8AB9CB99-5948-4FAE-AAD7-A1FE9273EFA0}" presName="bgRect" presStyleLbl="bgShp" presStyleIdx="0" presStyleCnt="3"/>
      <dgm:spPr/>
      <dgm:t>
        <a:bodyPr/>
        <a:lstStyle/>
        <a:p>
          <a:endParaRPr lang="en-US"/>
        </a:p>
      </dgm:t>
    </dgm:pt>
    <dgm:pt modelId="{1687E466-6BDB-4060-A036-E0CD16EF7E6B}" type="pres">
      <dgm:prSet presAssocID="{8AB9CB99-5948-4FAE-AAD7-A1FE9273EFA0}" presName="bgRectTx" presStyleLbl="bgShp" presStyleIdx="0" presStyleCnt="3">
        <dgm:presLayoutVars>
          <dgm:bulletEnabled val="1"/>
        </dgm:presLayoutVars>
      </dgm:prSet>
      <dgm:spPr/>
      <dgm:t>
        <a:bodyPr/>
        <a:lstStyle/>
        <a:p>
          <a:endParaRPr lang="en-US"/>
        </a:p>
      </dgm:t>
    </dgm:pt>
    <dgm:pt modelId="{AE83318B-F2DB-43B9-BFB3-3D871F62B5D3}" type="pres">
      <dgm:prSet presAssocID="{8AB9CB99-5948-4FAE-AAD7-A1FE9273EFA0}" presName="spComp" presStyleCnt="0"/>
      <dgm:spPr/>
    </dgm:pt>
    <dgm:pt modelId="{D2EB9E93-614B-423C-9237-E659F538BFC6}" type="pres">
      <dgm:prSet presAssocID="{8AB9CB99-5948-4FAE-AAD7-A1FE9273EFA0}" presName="hSp" presStyleCnt="0"/>
      <dgm:spPr/>
    </dgm:pt>
    <dgm:pt modelId="{1F821BFB-2183-4B2A-99D7-699188CA9E62}" type="pres">
      <dgm:prSet presAssocID="{DE6D59F6-7FA4-4D85-A573-F21E7E311ED2}" presName="rectComp" presStyleCnt="0"/>
      <dgm:spPr/>
    </dgm:pt>
    <dgm:pt modelId="{6A3AAB80-FD01-46A7-8F3C-A403C5A5F93F}" type="pres">
      <dgm:prSet presAssocID="{DE6D59F6-7FA4-4D85-A573-F21E7E311ED2}" presName="bgRect" presStyleLbl="bgShp" presStyleIdx="1" presStyleCnt="3"/>
      <dgm:spPr/>
      <dgm:t>
        <a:bodyPr/>
        <a:lstStyle/>
        <a:p>
          <a:endParaRPr lang="en-US"/>
        </a:p>
      </dgm:t>
    </dgm:pt>
    <dgm:pt modelId="{EC4AA724-64EF-448F-B006-B72A31CA1A35}" type="pres">
      <dgm:prSet presAssocID="{DE6D59F6-7FA4-4D85-A573-F21E7E311ED2}" presName="bgRectTx" presStyleLbl="bgShp" presStyleIdx="1" presStyleCnt="3">
        <dgm:presLayoutVars>
          <dgm:bulletEnabled val="1"/>
        </dgm:presLayoutVars>
      </dgm:prSet>
      <dgm:spPr/>
      <dgm:t>
        <a:bodyPr/>
        <a:lstStyle/>
        <a:p>
          <a:endParaRPr lang="en-US"/>
        </a:p>
      </dgm:t>
    </dgm:pt>
    <dgm:pt modelId="{B99C23A2-5780-462C-846C-05CAD5110146}" type="pres">
      <dgm:prSet presAssocID="{DE6D59F6-7FA4-4D85-A573-F21E7E311ED2}" presName="spComp" presStyleCnt="0"/>
      <dgm:spPr/>
    </dgm:pt>
    <dgm:pt modelId="{CD3E09F4-0BD9-463B-81CD-BF161656BD8B}" type="pres">
      <dgm:prSet presAssocID="{DE6D59F6-7FA4-4D85-A573-F21E7E311ED2}" presName="hSp" presStyleCnt="0"/>
      <dgm:spPr/>
    </dgm:pt>
    <dgm:pt modelId="{4F10C010-A08C-458D-A955-D14E32F9B3BF}" type="pres">
      <dgm:prSet presAssocID="{26D7C740-2799-4E47-AA63-AE19740A309D}" presName="rectComp" presStyleCnt="0"/>
      <dgm:spPr/>
    </dgm:pt>
    <dgm:pt modelId="{92014270-D78E-413C-B347-33456CF91C14}" type="pres">
      <dgm:prSet presAssocID="{26D7C740-2799-4E47-AA63-AE19740A309D}" presName="bgRect" presStyleLbl="bgShp" presStyleIdx="2" presStyleCnt="3"/>
      <dgm:spPr/>
      <dgm:t>
        <a:bodyPr/>
        <a:lstStyle/>
        <a:p>
          <a:endParaRPr lang="en-US"/>
        </a:p>
      </dgm:t>
    </dgm:pt>
    <dgm:pt modelId="{4206D2C1-E44A-4E31-BDCB-FF1D73387419}" type="pres">
      <dgm:prSet presAssocID="{26D7C740-2799-4E47-AA63-AE19740A309D}" presName="bgRectTx" presStyleLbl="bgShp" presStyleIdx="2" presStyleCnt="3">
        <dgm:presLayoutVars>
          <dgm:bulletEnabled val="1"/>
        </dgm:presLayoutVars>
      </dgm:prSet>
      <dgm:spPr/>
      <dgm:t>
        <a:bodyPr/>
        <a:lstStyle/>
        <a:p>
          <a:endParaRPr lang="en-US"/>
        </a:p>
      </dgm:t>
    </dgm:pt>
  </dgm:ptLst>
  <dgm:cxnLst>
    <dgm:cxn modelId="{9C980504-05AC-46B5-A849-3ACFB108B0BC}" type="presOf" srcId="{D5DF58FB-CD3E-4EC3-B843-65E5CF2A9139}" destId="{A3796BC4-1CF9-42DB-98E3-7BECA6222892}" srcOrd="0" destOrd="0" presId="urn:microsoft.com/office/officeart/2005/8/layout/hierarchy5"/>
    <dgm:cxn modelId="{D972CE3A-F618-4BF2-B9EB-F187B63FF4D5}" srcId="{FCB31244-B7B5-4F88-840A-C53C9392039E}" destId="{26D7C740-2799-4E47-AA63-AE19740A309D}" srcOrd="3" destOrd="0" parTransId="{18A75C57-CB7F-4DC3-BCA6-0A218B5D9CB0}" sibTransId="{918CCA90-50F0-43F3-9BD6-F1029968C37E}"/>
    <dgm:cxn modelId="{F83336E1-B060-4F36-A29B-8540D759262D}" type="presOf" srcId="{8650F7E1-20FE-40EE-835E-453FF1639AAA}" destId="{37FA91CE-AC66-4EE6-A2AF-4F01ED18ADC6}" srcOrd="1" destOrd="0" presId="urn:microsoft.com/office/officeart/2005/8/layout/hierarchy5"/>
    <dgm:cxn modelId="{D51A23E5-9071-44AC-8373-603B17DE46A5}" type="presOf" srcId="{DE6D59F6-7FA4-4D85-A573-F21E7E311ED2}" destId="{6A3AAB80-FD01-46A7-8F3C-A403C5A5F93F}" srcOrd="0" destOrd="0" presId="urn:microsoft.com/office/officeart/2005/8/layout/hierarchy5"/>
    <dgm:cxn modelId="{99C1E32A-D425-4758-B156-7898EAA72C0B}" srcId="{D120033F-D823-4713-92D0-8A2E62164E2A}" destId="{03D0260D-AAC3-4B10-ADA2-7E2BB97519F5}" srcOrd="0" destOrd="0" parTransId="{E7A5D580-9934-4EC3-9193-3400C3F0EB90}" sibTransId="{F607DD37-320B-40A4-9AD4-0E9E6C8BF7B3}"/>
    <dgm:cxn modelId="{AC8FF4EC-252B-4CCD-AF86-1AB403F2AAE9}" type="presOf" srcId="{8AB9CB99-5948-4FAE-AAD7-A1FE9273EFA0}" destId="{1687E466-6BDB-4060-A036-E0CD16EF7E6B}" srcOrd="1" destOrd="0" presId="urn:microsoft.com/office/officeart/2005/8/layout/hierarchy5"/>
    <dgm:cxn modelId="{610F70E1-EA56-40FA-8209-B7DCE44E7227}" type="presOf" srcId="{FCB31244-B7B5-4F88-840A-C53C9392039E}" destId="{B4A1D228-F061-4095-A417-D53F7E425906}" srcOrd="0" destOrd="0" presId="urn:microsoft.com/office/officeart/2005/8/layout/hierarchy5"/>
    <dgm:cxn modelId="{3A17B3D6-4345-4343-8FBB-D785932F2A8B}" srcId="{05BA83BE-449D-4261-AE11-576B1A5A6608}" destId="{D120033F-D823-4713-92D0-8A2E62164E2A}" srcOrd="0" destOrd="0" parTransId="{D5DF58FB-CD3E-4EC3-B843-65E5CF2A9139}" sibTransId="{EA3DEF9C-7A7D-424A-AAC1-31B05E325DDD}"/>
    <dgm:cxn modelId="{BD5055FF-7C7B-4F20-9C1F-64E9EA51C54F}" type="presOf" srcId="{3C7CA425-2F5D-48B3-A5F1-1711368BF998}" destId="{909F73BA-32CD-42D0-89A8-4D8E27BB62CD}" srcOrd="0" destOrd="0" presId="urn:microsoft.com/office/officeart/2005/8/layout/hierarchy5"/>
    <dgm:cxn modelId="{9F8D0323-88C6-4BF3-B88B-E319B9FDC3CF}" type="presOf" srcId="{3C7CA425-2F5D-48B3-A5F1-1711368BF998}" destId="{63943087-9F7F-4706-A333-5CCC25B55BFE}" srcOrd="1" destOrd="0" presId="urn:microsoft.com/office/officeart/2005/8/layout/hierarchy5"/>
    <dgm:cxn modelId="{5ED2AD58-46C8-4BA5-8959-ACA377BC15D7}" type="presOf" srcId="{26D7C740-2799-4E47-AA63-AE19740A309D}" destId="{4206D2C1-E44A-4E31-BDCB-FF1D73387419}" srcOrd="1" destOrd="0" presId="urn:microsoft.com/office/officeart/2005/8/layout/hierarchy5"/>
    <dgm:cxn modelId="{CDA77219-D39D-48BA-8B82-E9751F460483}" srcId="{05BA83BE-449D-4261-AE11-576B1A5A6608}" destId="{F3908E75-8056-42F0-87FF-7D534475C2C0}" srcOrd="1" destOrd="0" parTransId="{9FF40D7C-B2BD-4EF3-8777-FC131ABC3477}" sibTransId="{F0C1F6C6-7AC0-46CC-B1E3-BC478B135B8C}"/>
    <dgm:cxn modelId="{59C916AA-B35E-4746-93B2-45E900C4FD15}" type="presOf" srcId="{03D0260D-AAC3-4B10-ADA2-7E2BB97519F5}" destId="{B3623650-AE74-4227-B517-481AA32814AA}" srcOrd="0" destOrd="0" presId="urn:microsoft.com/office/officeart/2005/8/layout/hierarchy5"/>
    <dgm:cxn modelId="{AFC38401-0B63-41EB-8A28-73371B3ABAEF}" type="presOf" srcId="{8650F7E1-20FE-40EE-835E-453FF1639AAA}" destId="{951AAD51-DC21-4BC8-B1FC-E261400BE721}" srcOrd="0" destOrd="0" presId="urn:microsoft.com/office/officeart/2005/8/layout/hierarchy5"/>
    <dgm:cxn modelId="{8EE38685-D5AC-43D3-8A6E-57402E114FD4}" type="presOf" srcId="{D5DF58FB-CD3E-4EC3-B843-65E5CF2A9139}" destId="{6CF0245F-6972-46A5-9F30-E53C03184E71}" srcOrd="1" destOrd="0" presId="urn:microsoft.com/office/officeart/2005/8/layout/hierarchy5"/>
    <dgm:cxn modelId="{0EB93576-E0DC-406A-A0AA-5D17B9781EFD}" type="presOf" srcId="{E7A5D580-9934-4EC3-9193-3400C3F0EB90}" destId="{43090893-ABBF-4ACA-9065-6B52F2B74F6B}" srcOrd="0" destOrd="0" presId="urn:microsoft.com/office/officeart/2005/8/layout/hierarchy5"/>
    <dgm:cxn modelId="{3DEAA92F-53E8-449C-B3FC-74DA7C2FEBA0}" type="presOf" srcId="{8AB9CB99-5948-4FAE-AAD7-A1FE9273EFA0}" destId="{26EAB9E1-2AA6-4116-8B99-8986D308CDCF}" srcOrd="0" destOrd="0" presId="urn:microsoft.com/office/officeart/2005/8/layout/hierarchy5"/>
    <dgm:cxn modelId="{F983FF9C-D151-48EC-8EBC-B53552C8F49C}" type="presOf" srcId="{9FF40D7C-B2BD-4EF3-8777-FC131ABC3477}" destId="{5529E56B-0B69-4A22-8AFC-88AEF1E83F2B}" srcOrd="0" destOrd="0" presId="urn:microsoft.com/office/officeart/2005/8/layout/hierarchy5"/>
    <dgm:cxn modelId="{FF4E32EF-4E03-4DAB-B761-1A4C482311DC}" type="presOf" srcId="{9FF40D7C-B2BD-4EF3-8777-FC131ABC3477}" destId="{69528D6E-038A-4953-9571-93A8792FD0CB}" srcOrd="1" destOrd="0" presId="urn:microsoft.com/office/officeart/2005/8/layout/hierarchy5"/>
    <dgm:cxn modelId="{EC5DE8FC-AEED-40C6-BDE1-1979590E089B}" type="presOf" srcId="{CDBB8C38-C299-4C0B-8876-CC0EAD0EEC49}" destId="{4FFEF73A-27A3-4F42-8C5B-D8011ADCABD1}" srcOrd="0" destOrd="0" presId="urn:microsoft.com/office/officeart/2005/8/layout/hierarchy5"/>
    <dgm:cxn modelId="{15FE0687-8B7D-43C5-ABD8-D062D13EE476}" srcId="{FCB31244-B7B5-4F88-840A-C53C9392039E}" destId="{05BA83BE-449D-4261-AE11-576B1A5A6608}" srcOrd="0" destOrd="0" parTransId="{578756EC-E194-4445-9ACD-DCE070B94F2E}" sibTransId="{778E8DFB-47AA-4642-8008-346BDB1B64C5}"/>
    <dgm:cxn modelId="{5C8F8D02-AAC7-49B9-9F44-F95CA1BAB9CD}" type="presOf" srcId="{05BA83BE-449D-4261-AE11-576B1A5A6608}" destId="{59C169FC-D29A-4E69-A11A-963542F85F65}" srcOrd="0" destOrd="0" presId="urn:microsoft.com/office/officeart/2005/8/layout/hierarchy5"/>
    <dgm:cxn modelId="{3CEA98B4-C05B-453A-B6B3-4CF5EEB45DC2}" type="presOf" srcId="{263FF797-B467-47B3-A1DF-5C8A61949FB4}" destId="{1F5208A2-E856-46D9-97D4-49930D3626B7}" srcOrd="0" destOrd="0" presId="urn:microsoft.com/office/officeart/2005/8/layout/hierarchy5"/>
    <dgm:cxn modelId="{0D7FDA13-318A-4474-9332-5F1E3BD2CB5F}" srcId="{FCB31244-B7B5-4F88-840A-C53C9392039E}" destId="{8AB9CB99-5948-4FAE-AAD7-A1FE9273EFA0}" srcOrd="1" destOrd="0" parTransId="{5769F968-93B9-41E4-810A-10DF9F2584A2}" sibTransId="{43B2526A-3D7E-4BE1-92EB-EB4D764FE974}"/>
    <dgm:cxn modelId="{09AEA9ED-2063-46D0-A602-6D97303CDD32}" type="presOf" srcId="{E7A5D580-9934-4EC3-9193-3400C3F0EB90}" destId="{C6B0A494-0B30-4DE9-ABAA-EF18B0300801}" srcOrd="1" destOrd="0" presId="urn:microsoft.com/office/officeart/2005/8/layout/hierarchy5"/>
    <dgm:cxn modelId="{ECEDCAF7-E69C-400D-AF28-94A3E69141A3}" srcId="{F3908E75-8056-42F0-87FF-7D534475C2C0}" destId="{CDBB8C38-C299-4C0B-8876-CC0EAD0EEC49}" srcOrd="0" destOrd="0" parTransId="{3C7CA425-2F5D-48B3-A5F1-1711368BF998}" sibTransId="{CA433DEF-B445-40DD-9342-00E790F6DDEE}"/>
    <dgm:cxn modelId="{DB35E0E1-E838-4939-9A42-D136F2302C1C}" type="presOf" srcId="{26D7C740-2799-4E47-AA63-AE19740A309D}" destId="{92014270-D78E-413C-B347-33456CF91C14}" srcOrd="0" destOrd="0" presId="urn:microsoft.com/office/officeart/2005/8/layout/hierarchy5"/>
    <dgm:cxn modelId="{50426809-411D-4DC1-87C7-8AC5582E1B7A}" srcId="{D120033F-D823-4713-92D0-8A2E62164E2A}" destId="{263FF797-B467-47B3-A1DF-5C8A61949FB4}" srcOrd="1" destOrd="0" parTransId="{8650F7E1-20FE-40EE-835E-453FF1639AAA}" sibTransId="{23BE2B46-0344-47A9-91ED-CDBD64F27618}"/>
    <dgm:cxn modelId="{4D216E03-3A86-4837-8C2F-7E2B271780EE}" type="presOf" srcId="{F3908E75-8056-42F0-87FF-7D534475C2C0}" destId="{F86C5D79-9277-4DF8-A76F-1461F969714F}" srcOrd="0" destOrd="0" presId="urn:microsoft.com/office/officeart/2005/8/layout/hierarchy5"/>
    <dgm:cxn modelId="{E1EA6F0C-E929-4565-B307-C56290F7EDAF}" type="presOf" srcId="{D120033F-D823-4713-92D0-8A2E62164E2A}" destId="{CFF97788-2A85-48DD-A6B9-D9D717B90B17}" srcOrd="0" destOrd="0" presId="urn:microsoft.com/office/officeart/2005/8/layout/hierarchy5"/>
    <dgm:cxn modelId="{6E711ED7-9399-40D2-A072-C562E9BE02D7}" srcId="{FCB31244-B7B5-4F88-840A-C53C9392039E}" destId="{DE6D59F6-7FA4-4D85-A573-F21E7E311ED2}" srcOrd="2" destOrd="0" parTransId="{426C37E4-30A3-40AC-B590-47DC4C5CFEC0}" sibTransId="{86ED5845-8BF6-498B-97F4-8A1657C5021C}"/>
    <dgm:cxn modelId="{C3428DFB-EB22-494B-B4CA-67445FCF071D}" type="presOf" srcId="{DE6D59F6-7FA4-4D85-A573-F21E7E311ED2}" destId="{EC4AA724-64EF-448F-B006-B72A31CA1A35}" srcOrd="1" destOrd="0" presId="urn:microsoft.com/office/officeart/2005/8/layout/hierarchy5"/>
    <dgm:cxn modelId="{9349700D-F1EC-4733-846B-9D2D1781D696}" type="presParOf" srcId="{B4A1D228-F061-4095-A417-D53F7E425906}" destId="{E5F8420E-CBAE-4F62-9D9B-6DCBD378ED61}" srcOrd="0" destOrd="0" presId="urn:microsoft.com/office/officeart/2005/8/layout/hierarchy5"/>
    <dgm:cxn modelId="{D6394A26-2C52-466B-AE32-6673D232F497}" type="presParOf" srcId="{E5F8420E-CBAE-4F62-9D9B-6DCBD378ED61}" destId="{FBE7D4C6-3F8B-4F07-ADD6-F652CAE8C92A}" srcOrd="0" destOrd="0" presId="urn:microsoft.com/office/officeart/2005/8/layout/hierarchy5"/>
    <dgm:cxn modelId="{28747935-1EE4-4E6D-9D4E-B35D1875EF6E}" type="presParOf" srcId="{E5F8420E-CBAE-4F62-9D9B-6DCBD378ED61}" destId="{CD95196F-4816-41F6-9C43-939BB3593D61}" srcOrd="1" destOrd="0" presId="urn:microsoft.com/office/officeart/2005/8/layout/hierarchy5"/>
    <dgm:cxn modelId="{BC463585-FB8A-436C-B161-946C1B1F6B60}" type="presParOf" srcId="{CD95196F-4816-41F6-9C43-939BB3593D61}" destId="{CDFD1D4D-590B-4CFC-B7FA-30672319AF12}" srcOrd="0" destOrd="0" presId="urn:microsoft.com/office/officeart/2005/8/layout/hierarchy5"/>
    <dgm:cxn modelId="{CC6CE984-A3B8-4216-A551-431E16C5343A}" type="presParOf" srcId="{CDFD1D4D-590B-4CFC-B7FA-30672319AF12}" destId="{59C169FC-D29A-4E69-A11A-963542F85F65}" srcOrd="0" destOrd="0" presId="urn:microsoft.com/office/officeart/2005/8/layout/hierarchy5"/>
    <dgm:cxn modelId="{5B1AEC99-B2BC-4B92-BD6A-858C0774CBA5}" type="presParOf" srcId="{CDFD1D4D-590B-4CFC-B7FA-30672319AF12}" destId="{5F89D53F-221F-4C0A-8D13-C38784874C73}" srcOrd="1" destOrd="0" presId="urn:microsoft.com/office/officeart/2005/8/layout/hierarchy5"/>
    <dgm:cxn modelId="{58E2F497-78E8-4798-AFF3-59E4642FAD88}" type="presParOf" srcId="{5F89D53F-221F-4C0A-8D13-C38784874C73}" destId="{A3796BC4-1CF9-42DB-98E3-7BECA6222892}" srcOrd="0" destOrd="0" presId="urn:microsoft.com/office/officeart/2005/8/layout/hierarchy5"/>
    <dgm:cxn modelId="{9F665A9B-F8F2-49E8-ACAE-838D7202BCED}" type="presParOf" srcId="{A3796BC4-1CF9-42DB-98E3-7BECA6222892}" destId="{6CF0245F-6972-46A5-9F30-E53C03184E71}" srcOrd="0" destOrd="0" presId="urn:microsoft.com/office/officeart/2005/8/layout/hierarchy5"/>
    <dgm:cxn modelId="{EC0291FB-B639-4132-8CCE-C9942F92A6B2}" type="presParOf" srcId="{5F89D53F-221F-4C0A-8D13-C38784874C73}" destId="{3807EAD9-4C4D-4AFD-994D-5DD91AE92132}" srcOrd="1" destOrd="0" presId="urn:microsoft.com/office/officeart/2005/8/layout/hierarchy5"/>
    <dgm:cxn modelId="{EE17A94F-0640-4C30-BBE0-0DDDEE20DC42}" type="presParOf" srcId="{3807EAD9-4C4D-4AFD-994D-5DD91AE92132}" destId="{CFF97788-2A85-48DD-A6B9-D9D717B90B17}" srcOrd="0" destOrd="0" presId="urn:microsoft.com/office/officeart/2005/8/layout/hierarchy5"/>
    <dgm:cxn modelId="{36E7469C-B12E-4F29-882C-5254E3B72CFB}" type="presParOf" srcId="{3807EAD9-4C4D-4AFD-994D-5DD91AE92132}" destId="{9B9A027D-F44A-42D9-9CE9-C706C95993AA}" srcOrd="1" destOrd="0" presId="urn:microsoft.com/office/officeart/2005/8/layout/hierarchy5"/>
    <dgm:cxn modelId="{462EF8AD-4C8C-4089-931B-AD58D7757B9E}" type="presParOf" srcId="{9B9A027D-F44A-42D9-9CE9-C706C95993AA}" destId="{43090893-ABBF-4ACA-9065-6B52F2B74F6B}" srcOrd="0" destOrd="0" presId="urn:microsoft.com/office/officeart/2005/8/layout/hierarchy5"/>
    <dgm:cxn modelId="{C4C570C8-1747-46AF-9A18-A2025FD0F9B9}" type="presParOf" srcId="{43090893-ABBF-4ACA-9065-6B52F2B74F6B}" destId="{C6B0A494-0B30-4DE9-ABAA-EF18B0300801}" srcOrd="0" destOrd="0" presId="urn:microsoft.com/office/officeart/2005/8/layout/hierarchy5"/>
    <dgm:cxn modelId="{B3715312-D814-41C2-AEA4-11C1DE73A459}" type="presParOf" srcId="{9B9A027D-F44A-42D9-9CE9-C706C95993AA}" destId="{55CD5ED6-C0A5-4ECB-9146-3BB990861A64}" srcOrd="1" destOrd="0" presId="urn:microsoft.com/office/officeart/2005/8/layout/hierarchy5"/>
    <dgm:cxn modelId="{FBC91E01-8C1E-491B-8F53-16E9B1F91566}" type="presParOf" srcId="{55CD5ED6-C0A5-4ECB-9146-3BB990861A64}" destId="{B3623650-AE74-4227-B517-481AA32814AA}" srcOrd="0" destOrd="0" presId="urn:microsoft.com/office/officeart/2005/8/layout/hierarchy5"/>
    <dgm:cxn modelId="{9108865C-9324-4CD9-BAA4-60B07089937B}" type="presParOf" srcId="{55CD5ED6-C0A5-4ECB-9146-3BB990861A64}" destId="{C0B8310E-B9F2-4688-839C-19CEC8CE161A}" srcOrd="1" destOrd="0" presId="urn:microsoft.com/office/officeart/2005/8/layout/hierarchy5"/>
    <dgm:cxn modelId="{B573B6A6-9820-4D59-946D-14C804704526}" type="presParOf" srcId="{9B9A027D-F44A-42D9-9CE9-C706C95993AA}" destId="{951AAD51-DC21-4BC8-B1FC-E261400BE721}" srcOrd="2" destOrd="0" presId="urn:microsoft.com/office/officeart/2005/8/layout/hierarchy5"/>
    <dgm:cxn modelId="{6695800C-9977-494C-9261-F5404F4322D5}" type="presParOf" srcId="{951AAD51-DC21-4BC8-B1FC-E261400BE721}" destId="{37FA91CE-AC66-4EE6-A2AF-4F01ED18ADC6}" srcOrd="0" destOrd="0" presId="urn:microsoft.com/office/officeart/2005/8/layout/hierarchy5"/>
    <dgm:cxn modelId="{E364C563-CAA0-41E2-A3A8-DC77441FC20F}" type="presParOf" srcId="{9B9A027D-F44A-42D9-9CE9-C706C95993AA}" destId="{D449B1E8-F2AF-4985-B332-8DAE01F0A2B1}" srcOrd="3" destOrd="0" presId="urn:microsoft.com/office/officeart/2005/8/layout/hierarchy5"/>
    <dgm:cxn modelId="{503FD09A-20F6-4A92-89DF-9B96D39EF69A}" type="presParOf" srcId="{D449B1E8-F2AF-4985-B332-8DAE01F0A2B1}" destId="{1F5208A2-E856-46D9-97D4-49930D3626B7}" srcOrd="0" destOrd="0" presId="urn:microsoft.com/office/officeart/2005/8/layout/hierarchy5"/>
    <dgm:cxn modelId="{294AA954-A6C9-49CF-8B34-8D45D5794141}" type="presParOf" srcId="{D449B1E8-F2AF-4985-B332-8DAE01F0A2B1}" destId="{D29FC694-F6C8-4D91-8CC5-4ECD418FAF43}" srcOrd="1" destOrd="0" presId="urn:microsoft.com/office/officeart/2005/8/layout/hierarchy5"/>
    <dgm:cxn modelId="{3C13F512-F467-4893-8847-B268D4C0542E}" type="presParOf" srcId="{5F89D53F-221F-4C0A-8D13-C38784874C73}" destId="{5529E56B-0B69-4A22-8AFC-88AEF1E83F2B}" srcOrd="2" destOrd="0" presId="urn:microsoft.com/office/officeart/2005/8/layout/hierarchy5"/>
    <dgm:cxn modelId="{8C95B9B9-3E2F-401E-9C5E-EED00666EC1F}" type="presParOf" srcId="{5529E56B-0B69-4A22-8AFC-88AEF1E83F2B}" destId="{69528D6E-038A-4953-9571-93A8792FD0CB}" srcOrd="0" destOrd="0" presId="urn:microsoft.com/office/officeart/2005/8/layout/hierarchy5"/>
    <dgm:cxn modelId="{90D4D8CA-25C3-4818-89BA-190FCBE65FE5}" type="presParOf" srcId="{5F89D53F-221F-4C0A-8D13-C38784874C73}" destId="{EDEA278E-7AFA-4408-B107-A050FF261F09}" srcOrd="3" destOrd="0" presId="urn:microsoft.com/office/officeart/2005/8/layout/hierarchy5"/>
    <dgm:cxn modelId="{70CBA843-A587-4FED-8839-2BE19C7BA6AA}" type="presParOf" srcId="{EDEA278E-7AFA-4408-B107-A050FF261F09}" destId="{F86C5D79-9277-4DF8-A76F-1461F969714F}" srcOrd="0" destOrd="0" presId="urn:microsoft.com/office/officeart/2005/8/layout/hierarchy5"/>
    <dgm:cxn modelId="{3904C1CB-C7F4-44A1-B321-3DA34D52FC1F}" type="presParOf" srcId="{EDEA278E-7AFA-4408-B107-A050FF261F09}" destId="{023A103A-7E0B-4E8F-8556-AA6C035F9B2D}" srcOrd="1" destOrd="0" presId="urn:microsoft.com/office/officeart/2005/8/layout/hierarchy5"/>
    <dgm:cxn modelId="{91A94B86-3A67-4201-AE34-B3CF0FFF051A}" type="presParOf" srcId="{023A103A-7E0B-4E8F-8556-AA6C035F9B2D}" destId="{909F73BA-32CD-42D0-89A8-4D8E27BB62CD}" srcOrd="0" destOrd="0" presId="urn:microsoft.com/office/officeart/2005/8/layout/hierarchy5"/>
    <dgm:cxn modelId="{5899358D-003B-4815-A7E6-7E6D65E60AAA}" type="presParOf" srcId="{909F73BA-32CD-42D0-89A8-4D8E27BB62CD}" destId="{63943087-9F7F-4706-A333-5CCC25B55BFE}" srcOrd="0" destOrd="0" presId="urn:microsoft.com/office/officeart/2005/8/layout/hierarchy5"/>
    <dgm:cxn modelId="{AF8FE7D4-A580-43F1-85BF-084AEDAF4A8E}" type="presParOf" srcId="{023A103A-7E0B-4E8F-8556-AA6C035F9B2D}" destId="{0070D2B9-61FE-4DA9-BFBE-4724385CE8E8}" srcOrd="1" destOrd="0" presId="urn:microsoft.com/office/officeart/2005/8/layout/hierarchy5"/>
    <dgm:cxn modelId="{7124CBFA-91FA-4F9C-809C-CBBAB1183430}" type="presParOf" srcId="{0070D2B9-61FE-4DA9-BFBE-4724385CE8E8}" destId="{4FFEF73A-27A3-4F42-8C5B-D8011ADCABD1}" srcOrd="0" destOrd="0" presId="urn:microsoft.com/office/officeart/2005/8/layout/hierarchy5"/>
    <dgm:cxn modelId="{F83C4948-EB7B-474C-9472-60BAD9388732}" type="presParOf" srcId="{0070D2B9-61FE-4DA9-BFBE-4724385CE8E8}" destId="{E5B76C02-8D98-46C9-BAC2-53FCA47CE4F8}" srcOrd="1" destOrd="0" presId="urn:microsoft.com/office/officeart/2005/8/layout/hierarchy5"/>
    <dgm:cxn modelId="{9E56F484-C520-4A35-948F-83812FE7E655}" type="presParOf" srcId="{B4A1D228-F061-4095-A417-D53F7E425906}" destId="{4BA2FCA7-683E-41FF-80A7-6005809F71AA}" srcOrd="1" destOrd="0" presId="urn:microsoft.com/office/officeart/2005/8/layout/hierarchy5"/>
    <dgm:cxn modelId="{C9FD982E-D395-4834-AA53-773F4444953B}" type="presParOf" srcId="{4BA2FCA7-683E-41FF-80A7-6005809F71AA}" destId="{F0809659-4712-4269-BD3A-F91F5198808C}" srcOrd="0" destOrd="0" presId="urn:microsoft.com/office/officeart/2005/8/layout/hierarchy5"/>
    <dgm:cxn modelId="{0BF540EF-0459-48FA-983C-211CC1B12833}" type="presParOf" srcId="{F0809659-4712-4269-BD3A-F91F5198808C}" destId="{26EAB9E1-2AA6-4116-8B99-8986D308CDCF}" srcOrd="0" destOrd="0" presId="urn:microsoft.com/office/officeart/2005/8/layout/hierarchy5"/>
    <dgm:cxn modelId="{6264B442-D9DD-4B53-BAA7-96AB9A17DFB6}" type="presParOf" srcId="{F0809659-4712-4269-BD3A-F91F5198808C}" destId="{1687E466-6BDB-4060-A036-E0CD16EF7E6B}" srcOrd="1" destOrd="0" presId="urn:microsoft.com/office/officeart/2005/8/layout/hierarchy5"/>
    <dgm:cxn modelId="{6B878BC4-EC5E-4168-AF60-1B50A22A4797}" type="presParOf" srcId="{4BA2FCA7-683E-41FF-80A7-6005809F71AA}" destId="{AE83318B-F2DB-43B9-BFB3-3D871F62B5D3}" srcOrd="1" destOrd="0" presId="urn:microsoft.com/office/officeart/2005/8/layout/hierarchy5"/>
    <dgm:cxn modelId="{B0AEBDAB-E7EF-4282-971F-9B05DA1F9085}" type="presParOf" srcId="{AE83318B-F2DB-43B9-BFB3-3D871F62B5D3}" destId="{D2EB9E93-614B-423C-9237-E659F538BFC6}" srcOrd="0" destOrd="0" presId="urn:microsoft.com/office/officeart/2005/8/layout/hierarchy5"/>
    <dgm:cxn modelId="{7C440F8F-0EB7-4587-829C-0209993831AE}" type="presParOf" srcId="{4BA2FCA7-683E-41FF-80A7-6005809F71AA}" destId="{1F821BFB-2183-4B2A-99D7-699188CA9E62}" srcOrd="2" destOrd="0" presId="urn:microsoft.com/office/officeart/2005/8/layout/hierarchy5"/>
    <dgm:cxn modelId="{C78FC677-5D31-4813-A60C-803D03A13126}" type="presParOf" srcId="{1F821BFB-2183-4B2A-99D7-699188CA9E62}" destId="{6A3AAB80-FD01-46A7-8F3C-A403C5A5F93F}" srcOrd="0" destOrd="0" presId="urn:microsoft.com/office/officeart/2005/8/layout/hierarchy5"/>
    <dgm:cxn modelId="{8B8C1E48-ED2A-4E20-A5EF-FB0EDB4DFD8E}" type="presParOf" srcId="{1F821BFB-2183-4B2A-99D7-699188CA9E62}" destId="{EC4AA724-64EF-448F-B006-B72A31CA1A35}" srcOrd="1" destOrd="0" presId="urn:microsoft.com/office/officeart/2005/8/layout/hierarchy5"/>
    <dgm:cxn modelId="{7B8E8EB0-A32D-43C8-9811-521EB3F271A2}" type="presParOf" srcId="{4BA2FCA7-683E-41FF-80A7-6005809F71AA}" destId="{B99C23A2-5780-462C-846C-05CAD5110146}" srcOrd="3" destOrd="0" presId="urn:microsoft.com/office/officeart/2005/8/layout/hierarchy5"/>
    <dgm:cxn modelId="{3F752875-E283-416F-A711-4701085ECD37}" type="presParOf" srcId="{B99C23A2-5780-462C-846C-05CAD5110146}" destId="{CD3E09F4-0BD9-463B-81CD-BF161656BD8B}" srcOrd="0" destOrd="0" presId="urn:microsoft.com/office/officeart/2005/8/layout/hierarchy5"/>
    <dgm:cxn modelId="{CBDE87F9-93C7-48F1-A7D2-6D5348F2E848}" type="presParOf" srcId="{4BA2FCA7-683E-41FF-80A7-6005809F71AA}" destId="{4F10C010-A08C-458D-A955-D14E32F9B3BF}" srcOrd="4" destOrd="0" presId="urn:microsoft.com/office/officeart/2005/8/layout/hierarchy5"/>
    <dgm:cxn modelId="{1C3FA284-9A90-4DBE-A3B0-9C489EC2F091}" type="presParOf" srcId="{4F10C010-A08C-458D-A955-D14E32F9B3BF}" destId="{92014270-D78E-413C-B347-33456CF91C14}" srcOrd="0" destOrd="0" presId="urn:microsoft.com/office/officeart/2005/8/layout/hierarchy5"/>
    <dgm:cxn modelId="{BE238B26-5E6B-4EEF-AEE0-E2C7E55F9129}" type="presParOf" srcId="{4F10C010-A08C-458D-A955-D14E32F9B3BF}" destId="{4206D2C1-E44A-4E31-BDCB-FF1D73387419}"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14270-D78E-413C-B347-33456CF91C14}">
      <dsp:nvSpPr>
        <dsp:cNvPr id="0" name=""/>
        <dsp:cNvSpPr/>
      </dsp:nvSpPr>
      <dsp:spPr>
        <a:xfrm>
          <a:off x="413323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lvl="0" algn="ctr" defTabSz="1689100">
            <a:lnSpc>
              <a:spcPct val="90000"/>
            </a:lnSpc>
            <a:spcBef>
              <a:spcPct val="0"/>
            </a:spcBef>
            <a:spcAft>
              <a:spcPct val="35000"/>
            </a:spcAft>
          </a:pPr>
          <a:r>
            <a:rPr lang="en-GB" sz="3800" kern="1200" dirty="0"/>
            <a:t>Tier 3</a:t>
          </a:r>
        </a:p>
      </dsp:txBody>
      <dsp:txXfrm>
        <a:off x="4133231" y="0"/>
        <a:ext cx="1735289" cy="1084821"/>
      </dsp:txXfrm>
    </dsp:sp>
    <dsp:sp modelId="{6A3AAB80-FD01-46A7-8F3C-A403C5A5F93F}">
      <dsp:nvSpPr>
        <dsp:cNvPr id="0" name=""/>
        <dsp:cNvSpPr/>
      </dsp:nvSpPr>
      <dsp:spPr>
        <a:xfrm>
          <a:off x="2108726"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lvl="0" algn="ctr" defTabSz="1689100">
            <a:lnSpc>
              <a:spcPct val="90000"/>
            </a:lnSpc>
            <a:spcBef>
              <a:spcPct val="0"/>
            </a:spcBef>
            <a:spcAft>
              <a:spcPct val="35000"/>
            </a:spcAft>
          </a:pPr>
          <a:r>
            <a:rPr lang="en-GB" sz="3800" kern="1200" dirty="0"/>
            <a:t>Tier 2</a:t>
          </a:r>
        </a:p>
      </dsp:txBody>
      <dsp:txXfrm>
        <a:off x="2108726" y="0"/>
        <a:ext cx="1735289" cy="1084821"/>
      </dsp:txXfrm>
    </dsp:sp>
    <dsp:sp modelId="{26EAB9E1-2AA6-4116-8B99-8986D308CDCF}">
      <dsp:nvSpPr>
        <dsp:cNvPr id="0" name=""/>
        <dsp:cNvSpPr/>
      </dsp:nvSpPr>
      <dsp:spPr>
        <a:xfrm>
          <a:off x="84221" y="0"/>
          <a:ext cx="1735289" cy="3616070"/>
        </a:xfrm>
        <a:prstGeom prst="roundRect">
          <a:avLst>
            <a:gd name="adj" fmla="val 10000"/>
          </a:avLst>
        </a:prstGeom>
        <a:solidFill>
          <a:schemeClr val="accent1">
            <a:tint val="4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txBody>
        <a:bodyPr spcFirstLastPara="0" vert="horz" wrap="square" lIns="270256" tIns="270256" rIns="270256" bIns="270256" numCol="1" spcCol="1270" anchor="ctr" anchorCtr="0">
          <a:noAutofit/>
        </a:bodyPr>
        <a:lstStyle/>
        <a:p>
          <a:pPr lvl="0" algn="ctr" defTabSz="1689100">
            <a:lnSpc>
              <a:spcPct val="90000"/>
            </a:lnSpc>
            <a:spcBef>
              <a:spcPct val="0"/>
            </a:spcBef>
            <a:spcAft>
              <a:spcPct val="35000"/>
            </a:spcAft>
          </a:pPr>
          <a:r>
            <a:rPr lang="en-GB" sz="3800" kern="1200" dirty="0"/>
            <a:t>Tier 1</a:t>
          </a:r>
        </a:p>
      </dsp:txBody>
      <dsp:txXfrm>
        <a:off x="84221" y="0"/>
        <a:ext cx="1735289" cy="1084821"/>
      </dsp:txXfrm>
    </dsp:sp>
    <dsp:sp modelId="{59C169FC-D29A-4E69-A11A-963542F85F65}">
      <dsp:nvSpPr>
        <dsp:cNvPr id="0" name=""/>
        <dsp:cNvSpPr/>
      </dsp:nvSpPr>
      <dsp:spPr>
        <a:xfrm>
          <a:off x="228829" y="212447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Boss</a:t>
          </a:r>
        </a:p>
      </dsp:txBody>
      <dsp:txXfrm>
        <a:off x="250006" y="2145655"/>
        <a:ext cx="1403720" cy="680683"/>
      </dsp:txXfrm>
    </dsp:sp>
    <dsp:sp modelId="{A3796BC4-1CF9-42DB-98E3-7BECA6222892}">
      <dsp:nvSpPr>
        <dsp:cNvPr id="0" name=""/>
        <dsp:cNvSpPr/>
      </dsp:nvSpPr>
      <dsp:spPr>
        <a:xfrm rot="18770822">
          <a:off x="1538830" y="215619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942854" y="2152923"/>
        <a:ext cx="42528" cy="42528"/>
      </dsp:txXfrm>
    </dsp:sp>
    <dsp:sp modelId="{CFF97788-2A85-48DD-A6B9-D9D717B90B17}">
      <dsp:nvSpPr>
        <dsp:cNvPr id="0" name=""/>
        <dsp:cNvSpPr/>
      </dsp:nvSpPr>
      <dsp:spPr>
        <a:xfrm>
          <a:off x="2253334" y="150085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Manager</a:t>
          </a:r>
        </a:p>
      </dsp:txBody>
      <dsp:txXfrm>
        <a:off x="2274511" y="1522035"/>
        <a:ext cx="1403720" cy="680683"/>
      </dsp:txXfrm>
    </dsp:sp>
    <dsp:sp modelId="{43090893-ABBF-4ACA-9065-6B52F2B74F6B}">
      <dsp:nvSpPr>
        <dsp:cNvPr id="0" name=""/>
        <dsp:cNvSpPr/>
      </dsp:nvSpPr>
      <dsp:spPr>
        <a:xfrm rot="19457599">
          <a:off x="3632454" y="1636508"/>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970815" y="1636695"/>
        <a:ext cx="35616" cy="35616"/>
      </dsp:txXfrm>
    </dsp:sp>
    <dsp:sp modelId="{B3623650-AE74-4227-B517-481AA32814AA}">
      <dsp:nvSpPr>
        <dsp:cNvPr id="0" name=""/>
        <dsp:cNvSpPr/>
      </dsp:nvSpPr>
      <dsp:spPr>
        <a:xfrm>
          <a:off x="4277838" y="1085112"/>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Minion</a:t>
          </a:r>
        </a:p>
      </dsp:txBody>
      <dsp:txXfrm>
        <a:off x="4299015" y="1106289"/>
        <a:ext cx="1403720" cy="680683"/>
      </dsp:txXfrm>
    </dsp:sp>
    <dsp:sp modelId="{951AAD51-DC21-4BC8-B1FC-E261400BE721}">
      <dsp:nvSpPr>
        <dsp:cNvPr id="0" name=""/>
        <dsp:cNvSpPr/>
      </dsp:nvSpPr>
      <dsp:spPr>
        <a:xfrm rot="2142401">
          <a:off x="3632454" y="2052255"/>
          <a:ext cx="712338" cy="35991"/>
        </a:xfrm>
        <a:custGeom>
          <a:avLst/>
          <a:gdLst/>
          <a:ahLst/>
          <a:cxnLst/>
          <a:rect l="0" t="0" r="0" b="0"/>
          <a:pathLst>
            <a:path>
              <a:moveTo>
                <a:pt x="0" y="17995"/>
              </a:moveTo>
              <a:lnTo>
                <a:pt x="712338"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970815" y="2052442"/>
        <a:ext cx="35616" cy="35616"/>
      </dsp:txXfrm>
    </dsp:sp>
    <dsp:sp modelId="{1F5208A2-E856-46D9-97D4-49930D3626B7}">
      <dsp:nvSpPr>
        <dsp:cNvPr id="0" name=""/>
        <dsp:cNvSpPr/>
      </dsp:nvSpPr>
      <dsp:spPr>
        <a:xfrm>
          <a:off x="4277838" y="1916605"/>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Minion</a:t>
          </a:r>
        </a:p>
      </dsp:txBody>
      <dsp:txXfrm>
        <a:off x="4299015" y="1937782"/>
        <a:ext cx="1403720" cy="680683"/>
      </dsp:txXfrm>
    </dsp:sp>
    <dsp:sp modelId="{5529E56B-0B69-4A22-8AFC-88AEF1E83F2B}">
      <dsp:nvSpPr>
        <dsp:cNvPr id="0" name=""/>
        <dsp:cNvSpPr/>
      </dsp:nvSpPr>
      <dsp:spPr>
        <a:xfrm rot="2829178">
          <a:off x="1538830" y="2779811"/>
          <a:ext cx="850577" cy="35991"/>
        </a:xfrm>
        <a:custGeom>
          <a:avLst/>
          <a:gdLst/>
          <a:ahLst/>
          <a:cxnLst/>
          <a:rect l="0" t="0" r="0" b="0"/>
          <a:pathLst>
            <a:path>
              <a:moveTo>
                <a:pt x="0" y="17995"/>
              </a:moveTo>
              <a:lnTo>
                <a:pt x="850577" y="17995"/>
              </a:lnTo>
            </a:path>
          </a:pathLst>
        </a:custGeom>
        <a:noFill/>
        <a:ln w="1270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942854" y="2776542"/>
        <a:ext cx="42528" cy="42528"/>
      </dsp:txXfrm>
    </dsp:sp>
    <dsp:sp modelId="{F86C5D79-9277-4DF8-A76F-1461F969714F}">
      <dsp:nvSpPr>
        <dsp:cNvPr id="0" name=""/>
        <dsp:cNvSpPr/>
      </dsp:nvSpPr>
      <dsp:spPr>
        <a:xfrm>
          <a:off x="2253334"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Manager</a:t>
          </a:r>
        </a:p>
      </dsp:txBody>
      <dsp:txXfrm>
        <a:off x="2274511" y="2769275"/>
        <a:ext cx="1403720" cy="680683"/>
      </dsp:txXfrm>
    </dsp:sp>
    <dsp:sp modelId="{909F73BA-32CD-42D0-89A8-4D8E27BB62CD}">
      <dsp:nvSpPr>
        <dsp:cNvPr id="0" name=""/>
        <dsp:cNvSpPr/>
      </dsp:nvSpPr>
      <dsp:spPr>
        <a:xfrm>
          <a:off x="3699408" y="3091621"/>
          <a:ext cx="578429" cy="35991"/>
        </a:xfrm>
        <a:custGeom>
          <a:avLst/>
          <a:gdLst/>
          <a:ahLst/>
          <a:cxnLst/>
          <a:rect l="0" t="0" r="0" b="0"/>
          <a:pathLst>
            <a:path>
              <a:moveTo>
                <a:pt x="0" y="17995"/>
              </a:moveTo>
              <a:lnTo>
                <a:pt x="578429" y="17995"/>
              </a:lnTo>
            </a:path>
          </a:pathLst>
        </a:custGeom>
        <a:noFill/>
        <a:ln w="12700" cap="flat" cmpd="sng" algn="ctr">
          <a:solidFill>
            <a:schemeClr val="accent1">
              <a:shade val="8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974163" y="3095156"/>
        <a:ext cx="28921" cy="28921"/>
      </dsp:txXfrm>
    </dsp:sp>
    <dsp:sp modelId="{4FFEF73A-27A3-4F42-8C5B-D8011ADCABD1}">
      <dsp:nvSpPr>
        <dsp:cNvPr id="0" name=""/>
        <dsp:cNvSpPr/>
      </dsp:nvSpPr>
      <dsp:spPr>
        <a:xfrm>
          <a:off x="4277838" y="2748098"/>
          <a:ext cx="1446074" cy="723037"/>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8415" tIns="18415" rIns="18415" bIns="18415" numCol="1" spcCol="1270" anchor="ctr" anchorCtr="0">
          <a:noAutofit/>
        </a:bodyPr>
        <a:lstStyle/>
        <a:p>
          <a:pPr lvl="0" algn="ctr" defTabSz="1289050">
            <a:lnSpc>
              <a:spcPct val="90000"/>
            </a:lnSpc>
            <a:spcBef>
              <a:spcPct val="0"/>
            </a:spcBef>
            <a:spcAft>
              <a:spcPct val="35000"/>
            </a:spcAft>
          </a:pPr>
          <a:r>
            <a:rPr lang="en-GB" sz="2900" kern="1200" dirty="0"/>
            <a:t>Minion</a:t>
          </a:r>
        </a:p>
      </dsp:txBody>
      <dsp:txXfrm>
        <a:off x="4299015" y="2769275"/>
        <a:ext cx="1403720" cy="68068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87587-55A4-4CF1-81B1-CE7B0A0A5762}" type="datetimeFigureOut">
              <a:rPr lang="en-GB" smtClean="0"/>
              <a:t>29/03/2018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D87C3E-40E6-4A5E-A214-0620A04C682E}" type="slidenum">
              <a:rPr lang="en-GB" smtClean="0"/>
              <a:t>‹#›</a:t>
            </a:fld>
            <a:endParaRPr lang="en-GB"/>
          </a:p>
        </p:txBody>
      </p:sp>
    </p:spTree>
    <p:extLst>
      <p:ext uri="{BB962C8B-B14F-4D97-AF65-F5344CB8AC3E}">
        <p14:creationId xmlns:p14="http://schemas.microsoft.com/office/powerpoint/2010/main" val="465574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D87C3E-40E6-4A5E-A214-0620A04C682E}" type="slidenum">
              <a:rPr lang="en-GB" smtClean="0"/>
              <a:t>9</a:t>
            </a:fld>
            <a:endParaRPr lang="en-GB"/>
          </a:p>
        </p:txBody>
      </p:sp>
    </p:spTree>
    <p:extLst>
      <p:ext uri="{BB962C8B-B14F-4D97-AF65-F5344CB8AC3E}">
        <p14:creationId xmlns:p14="http://schemas.microsoft.com/office/powerpoint/2010/main" val="3668407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pPr eaLnBrk="1" hangingPunct="1"/>
            <a:endParaRPr lang="en-US"/>
          </a:p>
        </p:txBody>
      </p:sp>
      <p:sp>
        <p:nvSpPr>
          <p:cNvPr id="53252"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D5B388D-1FC1-41B7-B7E2-C23BFDAE7D98}" type="slidenum">
              <a:rPr lang="en-GB" sz="1200"/>
              <a:pPr algn="r"/>
              <a:t>17</a:t>
            </a:fld>
            <a:endParaRPr lang="en-GB" sz="1200"/>
          </a:p>
        </p:txBody>
      </p:sp>
    </p:spTree>
    <p:extLst>
      <p:ext uri="{BB962C8B-B14F-4D97-AF65-F5344CB8AC3E}">
        <p14:creationId xmlns:p14="http://schemas.microsoft.com/office/powerpoint/2010/main" val="1562464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p:spPr>
        <p:txBody>
          <a:bodyPr/>
          <a:lstStyle/>
          <a:p>
            <a:pPr eaLnBrk="1" hangingPunct="1"/>
            <a:endParaRPr lang="en-US"/>
          </a:p>
        </p:txBody>
      </p:sp>
      <p:sp>
        <p:nvSpPr>
          <p:cNvPr id="53252"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D5B388D-1FC1-41B7-B7E2-C23BFDAE7D98}" type="slidenum">
              <a:rPr lang="en-GB" sz="1200">
                <a:solidFill>
                  <a:prstClr val="black"/>
                </a:solidFill>
              </a:rPr>
              <a:pPr algn="r"/>
              <a:t>18</a:t>
            </a:fld>
            <a:endParaRPr lang="en-GB" sz="1200">
              <a:solidFill>
                <a:prstClr val="black"/>
              </a:solidFill>
            </a:endParaRPr>
          </a:p>
        </p:txBody>
      </p:sp>
    </p:spTree>
    <p:extLst>
      <p:ext uri="{BB962C8B-B14F-4D97-AF65-F5344CB8AC3E}">
        <p14:creationId xmlns:p14="http://schemas.microsoft.com/office/powerpoint/2010/main" val="3888278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p:spPr>
        <p:txBody>
          <a:bodyPr/>
          <a:lstStyle/>
          <a:p>
            <a:pPr eaLnBrk="1" hangingPunct="1"/>
            <a:endParaRPr lang="en-US"/>
          </a:p>
        </p:txBody>
      </p:sp>
      <p:sp>
        <p:nvSpPr>
          <p:cNvPr id="55300"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a:fld id="{4B3652B3-35A3-4DDB-9A4F-5FA2CAB4953A}" type="slidenum">
              <a:rPr lang="en-GB" sz="1200"/>
              <a:pPr algn="r"/>
              <a:t>20</a:t>
            </a:fld>
            <a:endParaRPr lang="en-GB" sz="1200"/>
          </a:p>
        </p:txBody>
      </p:sp>
    </p:spTree>
    <p:extLst>
      <p:ext uri="{BB962C8B-B14F-4D97-AF65-F5344CB8AC3E}">
        <p14:creationId xmlns:p14="http://schemas.microsoft.com/office/powerpoint/2010/main" val="3801802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04896F2B-1B85-4717-9702-D68B2D1D8FA0}" type="slidenum">
              <a:rPr lang="en-US" smtClean="0"/>
              <a:pPr/>
              <a:t>29</a:t>
            </a:fld>
            <a:endParaRPr 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999099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04896F2B-1B85-4717-9702-D68B2D1D8FA0}" type="slidenum">
              <a:rPr lang="en-US" smtClean="0">
                <a:solidFill>
                  <a:prstClr val="black"/>
                </a:solidFill>
              </a:rPr>
              <a:pPr/>
              <a:t>30</a:t>
            </a:fld>
            <a:endParaRPr lang="en-US">
              <a:solidFill>
                <a:prstClr val="black"/>
              </a:solidFill>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1122691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407DF0-1461-41A9-A472-4E50AE8CEAA0}" type="datetime1">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670496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F57098-3D8F-4223-9D47-F79097C629AD}" type="datetime1">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4164913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61123E-AA9B-4E1A-924B-5D090BFC8BB8}" type="datetime1">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272972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C0ACA5-4825-46AA-8918-19BF1F4FCFE5}" type="datetime1">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997065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92FD1C-BA46-4CA9-8730-6237AA2544E5}" type="datetime1">
              <a:rPr lang="en-GB" smtClean="0"/>
              <a:t>29/03/2018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3796019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F9C6E6-59F1-4AD6-A134-02AAE32B45A6}" type="datetime1">
              <a:rPr lang="en-GB" smtClean="0"/>
              <a:t>29/03/2018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2456896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965DBA-916A-4B2D-97D9-AFD446486EE6}" type="datetime1">
              <a:rPr lang="en-GB" smtClean="0"/>
              <a:t>29/03/2018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030247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EA2C93-E612-481A-AA91-DC9B6D1A0DD4}" type="datetime1">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3629320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A67B6F-2702-47A1-8645-1612B4EE85D2}" type="datetime1">
              <a:rPr lang="en-GB" smtClean="0"/>
              <a:t>29/03/2018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049378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9DF4C6-8CE1-485C-B4FB-57D387692711}" type="datetime1">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698215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EF5ECF-8AE2-4FE9-9177-BE0342C9BE76}" type="datetime1">
              <a:rPr lang="en-GB" smtClean="0"/>
              <a:t>29/03/2018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0E1087-B2CA-4FD5-830B-0ACDF9C4A1F8}" type="slidenum">
              <a:rPr lang="en-GB" smtClean="0"/>
              <a:t>‹#›</a:t>
            </a:fld>
            <a:endParaRPr lang="en-GB"/>
          </a:p>
        </p:txBody>
      </p:sp>
    </p:spTree>
    <p:extLst>
      <p:ext uri="{BB962C8B-B14F-4D97-AF65-F5344CB8AC3E}">
        <p14:creationId xmlns:p14="http://schemas.microsoft.com/office/powerpoint/2010/main" val="1247403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D9404F00-26B5-4E05-9670-6C1EFF01D461}"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00035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77805B-65E5-472A-AA15-FEA2459F8CC0}"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3357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6A2292-8C2B-4B3B-8136-FECEFBF214E2}"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9062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A08B131-2673-4641-A578-88CCB88309EE}" type="datetime1">
              <a:rPr lang="en-GB" smtClean="0">
                <a:solidFill>
                  <a:prstClr val="black">
                    <a:tint val="75000"/>
                  </a:prstClr>
                </a:solidFill>
              </a:rPr>
              <a:pPr/>
              <a:t>29/03/2018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62543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A6B06A1-2265-402C-86D7-9D548958B87F}" type="datetime1">
              <a:rPr lang="en-GB" smtClean="0">
                <a:solidFill>
                  <a:prstClr val="black">
                    <a:tint val="75000"/>
                  </a:prstClr>
                </a:solidFill>
              </a:rPr>
              <a:pPr/>
              <a:t>29/03/2018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754628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6F9A3C3-4982-411A-A568-4BC4C2FD2396}" type="datetime1">
              <a:rPr lang="en-GB" smtClean="0">
                <a:solidFill>
                  <a:prstClr val="black">
                    <a:tint val="75000"/>
                  </a:prstClr>
                </a:solidFill>
              </a:rPr>
              <a:pPr/>
              <a:t>29/03/2018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69082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38847B-DB52-4148-BF65-C162BCEB1AE0}" type="datetime1">
              <a:rPr lang="en-GB" smtClean="0">
                <a:solidFill>
                  <a:prstClr val="black">
                    <a:tint val="75000"/>
                  </a:prstClr>
                </a:solidFill>
              </a:rPr>
              <a:pPr/>
              <a:t>29/03/2018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329940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B64FC0-6C76-48EF-A552-CCE8C108540A}" type="datetime1">
              <a:rPr lang="en-GB" smtClean="0">
                <a:solidFill>
                  <a:prstClr val="black">
                    <a:tint val="75000"/>
                  </a:prstClr>
                </a:solidFill>
              </a:rPr>
              <a:pPr/>
              <a:t>29/03/2018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51593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9D0DA2-5F47-4790-BE7D-01FABCF6FDD5}" type="datetime1">
              <a:rPr lang="en-GB" smtClean="0">
                <a:solidFill>
                  <a:prstClr val="black">
                    <a:tint val="75000"/>
                  </a:prstClr>
                </a:solidFill>
              </a:rPr>
              <a:pPr/>
              <a:t>29/03/2018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20251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2D41D2-5475-4BC8-A4AA-4236105A621C}"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433810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85A8A-9A85-4D7C-AC66-E44DF3867B92}"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38680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75212E-4734-42B0-824A-08BC79F09F6F}" type="datetime1">
              <a:rPr lang="en-GB" smtClean="0"/>
              <a:t>29/03/2018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0E1087-B2CA-4FD5-830B-0ACDF9C4A1F8}" type="slidenum">
              <a:rPr lang="en-GB" smtClean="0"/>
              <a:t>‹#›</a:t>
            </a:fld>
            <a:endParaRPr lang="en-GB"/>
          </a:p>
        </p:txBody>
      </p:sp>
    </p:spTree>
    <p:extLst>
      <p:ext uri="{BB962C8B-B14F-4D97-AF65-F5344CB8AC3E}">
        <p14:creationId xmlns:p14="http://schemas.microsoft.com/office/powerpoint/2010/main" val="4184962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FCB1F-4D9B-4349-9299-4CAEE6D57C8A}" type="datetime1">
              <a:rPr lang="en-GB" smtClean="0">
                <a:solidFill>
                  <a:prstClr val="black">
                    <a:tint val="75000"/>
                  </a:prstClr>
                </a:solidFill>
              </a:rPr>
              <a:pPr/>
              <a:t>29/03/2018</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02409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diagramLayout" Target="../diagrams/layout1.xml"/><Relationship Id="rId7" Type="http://schemas.openxmlformats.org/officeDocument/2006/relationships/image" Target="../media/image7.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britannica.com/topic/political-science" TargetMode="External"/><Relationship Id="rId2" Type="http://schemas.openxmlformats.org/officeDocument/2006/relationships/hyperlink" Target="https://www.britannica.com/topic/political-system"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weforum.org/agenda/2016/12/charts-that-show-young-people-losing-faith-in-democracy/" TargetMode="External"/><Relationship Id="rId2" Type="http://schemas.openxmlformats.org/officeDocument/2006/relationships/hyperlink" Target="https://www.theguardian.com/education/2012/apr/16/improbable-research-politicians-random-selection" TargetMode="External"/><Relationship Id="rId1" Type="http://schemas.openxmlformats.org/officeDocument/2006/relationships/slideLayout" Target="../slideLayouts/slideLayout2.xml"/><Relationship Id="rId4" Type="http://schemas.openxmlformats.org/officeDocument/2006/relationships/hyperlink" Target="https://www.theguardian.com/commentisfree/2017/jan/09/citizens-juries-democratic-utopia-politics"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E0E1087-B2CA-4FD5-830B-0ACDF9C4A1F8}" type="slidenum">
              <a:rPr lang="en-GB" smtClean="0"/>
              <a:t>1</a:t>
            </a:fld>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6382" y="165370"/>
            <a:ext cx="8124052" cy="5092430"/>
          </a:xfrm>
          <a:prstGeom prst="rect">
            <a:avLst/>
          </a:prstGeom>
        </p:spPr>
      </p:pic>
      <p:sp>
        <p:nvSpPr>
          <p:cNvPr id="2" name="Title 1"/>
          <p:cNvSpPr>
            <a:spLocks noGrp="1"/>
          </p:cNvSpPr>
          <p:nvPr>
            <p:ph type="ctrTitle"/>
          </p:nvPr>
        </p:nvSpPr>
        <p:spPr>
          <a:xfrm>
            <a:off x="2109022" y="4799376"/>
            <a:ext cx="9144000" cy="1739536"/>
          </a:xfrm>
          <a:solidFill>
            <a:srgbClr val="FFC000"/>
          </a:solidFill>
          <a:ln w="76200">
            <a:solidFill>
              <a:schemeClr val="tx1"/>
            </a:solidFill>
          </a:ln>
        </p:spPr>
        <p:txBody>
          <a:bodyPr/>
          <a:lstStyle/>
          <a:p>
            <a:r>
              <a:rPr lang="en-GB" dirty="0"/>
              <a:t>Management: </a:t>
            </a:r>
            <a:br>
              <a:rPr lang="en-GB" dirty="0"/>
            </a:br>
            <a:r>
              <a:rPr lang="en-GB" dirty="0"/>
              <a:t>Theories and Theorists</a:t>
            </a:r>
          </a:p>
        </p:txBody>
      </p:sp>
    </p:spTree>
    <p:extLst>
      <p:ext uri="{BB962C8B-B14F-4D97-AF65-F5344CB8AC3E}">
        <p14:creationId xmlns:p14="http://schemas.microsoft.com/office/powerpoint/2010/main" val="14600693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objective</a:t>
            </a:r>
          </a:p>
        </p:txBody>
      </p:sp>
      <p:sp>
        <p:nvSpPr>
          <p:cNvPr id="3" name="Content Placeholder 2"/>
          <p:cNvSpPr>
            <a:spLocks noGrp="1"/>
          </p:cNvSpPr>
          <p:nvPr>
            <p:ph sz="half" idx="1"/>
          </p:nvPr>
        </p:nvSpPr>
        <p:spPr>
          <a:xfrm>
            <a:off x="838200" y="2285999"/>
            <a:ext cx="5181600" cy="3890963"/>
          </a:xfrm>
        </p:spPr>
        <p:txBody>
          <a:bodyPr>
            <a:normAutofit/>
          </a:bodyPr>
          <a:lstStyle/>
          <a:p>
            <a:r>
              <a:rPr lang="en-GB" sz="4000" dirty="0"/>
              <a:t>To provide a broad overview of the development of management theory</a:t>
            </a:r>
          </a:p>
        </p:txBody>
      </p:sp>
      <p:sp>
        <p:nvSpPr>
          <p:cNvPr id="6" name="Content Placeholder 5"/>
          <p:cNvSpPr>
            <a:spLocks noGrp="1"/>
          </p:cNvSpPr>
          <p:nvPr>
            <p:ph sz="half" idx="2"/>
          </p:nvPr>
        </p:nvSpPr>
        <p:spPr>
          <a:xfrm>
            <a:off x="6172200" y="1197429"/>
            <a:ext cx="5181600" cy="4979534"/>
          </a:xfrm>
        </p:spPr>
        <p:txBody>
          <a:bodyPr>
            <a:normAutofit/>
          </a:bodyPr>
          <a:lstStyle/>
          <a:p>
            <a:r>
              <a:rPr lang="en-GB" sz="3200" dirty="0"/>
              <a:t>To clarify the essence of key approaches including:</a:t>
            </a:r>
          </a:p>
          <a:p>
            <a:endParaRPr lang="en-GB" sz="3200" dirty="0"/>
          </a:p>
          <a:p>
            <a:r>
              <a:rPr lang="en-GB" sz="3200" dirty="0"/>
              <a:t>Machiavelli, </a:t>
            </a:r>
            <a:r>
              <a:rPr lang="en-GB" sz="3200" dirty="0" err="1"/>
              <a:t>Argyris</a:t>
            </a:r>
            <a:r>
              <a:rPr lang="en-GB" sz="3200" dirty="0"/>
              <a:t>, </a:t>
            </a:r>
            <a:r>
              <a:rPr lang="en-GB" sz="3200" dirty="0" err="1"/>
              <a:t>Luthans</a:t>
            </a:r>
            <a:r>
              <a:rPr lang="en-GB" sz="3200" dirty="0"/>
              <a:t>, Kellerman, Fayol, ‘FWT’, FB and LM Gilbreth, Weber, Mooney, Maslow, Drucker, Hofstede, </a:t>
            </a:r>
            <a:r>
              <a:rPr lang="en-GB" sz="3200" dirty="0" err="1"/>
              <a:t>Mintzberg</a:t>
            </a:r>
            <a:r>
              <a:rPr lang="en-GB" sz="3200" dirty="0"/>
              <a:t> and Peter </a:t>
            </a:r>
            <a:r>
              <a:rPr lang="en-GB" sz="3200" dirty="0" err="1"/>
              <a:t>Senge</a:t>
            </a:r>
            <a:endParaRPr lang="en-GB" sz="3200" dirty="0"/>
          </a:p>
        </p:txBody>
      </p:sp>
      <p:sp>
        <p:nvSpPr>
          <p:cNvPr id="4" name="Slide Number Placeholder 3"/>
          <p:cNvSpPr>
            <a:spLocks noGrp="1"/>
          </p:cNvSpPr>
          <p:nvPr>
            <p:ph type="sldNum" sz="quarter" idx="12"/>
          </p:nvPr>
        </p:nvSpPr>
        <p:spPr/>
        <p:txBody>
          <a:bodyPr/>
          <a:lstStyle/>
          <a:p>
            <a:fld id="{CE0E1087-B2CA-4FD5-830B-0ACDF9C4A1F8}" type="slidenum">
              <a:rPr lang="en-GB" smtClean="0"/>
              <a:t>2</a:t>
            </a:fld>
            <a:endParaRPr lang="en-GB"/>
          </a:p>
        </p:txBody>
      </p:sp>
    </p:spTree>
    <p:extLst>
      <p:ext uri="{BB962C8B-B14F-4D97-AF65-F5344CB8AC3E}">
        <p14:creationId xmlns:p14="http://schemas.microsoft.com/office/powerpoint/2010/main" val="172013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365125"/>
            <a:ext cx="11268456" cy="1325563"/>
          </a:xfrm>
        </p:spPr>
        <p:txBody>
          <a:bodyPr>
            <a:normAutofit/>
          </a:bodyPr>
          <a:lstStyle/>
          <a:p>
            <a:r>
              <a:rPr lang="en-GB" sz="5400" dirty="0">
                <a:cs typeface="Arial" panose="020B0604020202020204" pitchFamily="34" charset="0"/>
              </a:rPr>
              <a:t>Politicians, leaders and heads of state</a:t>
            </a:r>
          </a:p>
        </p:txBody>
      </p:sp>
      <p:sp>
        <p:nvSpPr>
          <p:cNvPr id="7" name="Content Placeholder 6"/>
          <p:cNvSpPr>
            <a:spLocks noGrp="1"/>
          </p:cNvSpPr>
          <p:nvPr>
            <p:ph idx="1"/>
          </p:nvPr>
        </p:nvSpPr>
        <p:spPr/>
        <p:txBody>
          <a:bodyPr/>
          <a:lstStyle/>
          <a:p>
            <a:r>
              <a:rPr lang="en-GB" sz="4000" dirty="0">
                <a:latin typeface="+mj-lt"/>
              </a:rPr>
              <a:t>Is there a right way to govern?</a:t>
            </a:r>
          </a:p>
          <a:p>
            <a:r>
              <a:rPr lang="en-GB" sz="4000" dirty="0">
                <a:solidFill>
                  <a:prstClr val="black"/>
                </a:solidFill>
                <a:latin typeface="Calibri Light" panose="020F0302020204030204"/>
              </a:rPr>
              <a:t>How should our political leaders conduct themselves?</a:t>
            </a:r>
          </a:p>
          <a:p>
            <a:r>
              <a:rPr lang="en-GB" sz="4000" dirty="0">
                <a:solidFill>
                  <a:prstClr val="black"/>
                </a:solidFill>
                <a:latin typeface="Calibri Light" panose="020F0302020204030204"/>
              </a:rPr>
              <a:t>How should political leaders look upon their citizens? Should they have a voice?</a:t>
            </a:r>
          </a:p>
          <a:p>
            <a:r>
              <a:rPr lang="en-GB" sz="4000" dirty="0">
                <a:solidFill>
                  <a:prstClr val="black"/>
                </a:solidFill>
                <a:latin typeface="Calibri Light" panose="020F0302020204030204"/>
              </a:rPr>
              <a:t>Do we want ‘good people’ to lead us or ‘good leaders’?</a:t>
            </a:r>
            <a:endParaRPr lang="en-GB" sz="4000" dirty="0"/>
          </a:p>
          <a:p>
            <a:endParaRPr lang="en-GB" sz="4000" dirty="0">
              <a:solidFill>
                <a:prstClr val="black"/>
              </a:solidFill>
              <a:latin typeface="Calibri Light" panose="020F0302020204030204"/>
            </a:endParaRPr>
          </a:p>
          <a:p>
            <a:endParaRPr lang="en-GB" dirty="0"/>
          </a:p>
          <a:p>
            <a:endParaRPr lang="en-GB" dirty="0"/>
          </a:p>
        </p:txBody>
      </p:sp>
      <p:sp>
        <p:nvSpPr>
          <p:cNvPr id="5" name="Slide Number Placeholder 4"/>
          <p:cNvSpPr>
            <a:spLocks noGrp="1"/>
          </p:cNvSpPr>
          <p:nvPr>
            <p:ph type="sldNum" sz="quarter" idx="12"/>
          </p:nvPr>
        </p:nvSpPr>
        <p:spPr/>
        <p:txBody>
          <a:bodyPr/>
          <a:lstStyle/>
          <a:p>
            <a:fld id="{CE0E1087-B2CA-4FD5-830B-0ACDF9C4A1F8}" type="slidenum">
              <a:rPr lang="en-GB" smtClean="0"/>
              <a:t>3</a:t>
            </a:fld>
            <a:endParaRPr lang="en-GB"/>
          </a:p>
        </p:txBody>
      </p:sp>
    </p:spTree>
    <p:extLst>
      <p:ext uri="{BB962C8B-B14F-4D97-AF65-F5344CB8AC3E}">
        <p14:creationId xmlns:p14="http://schemas.microsoft.com/office/powerpoint/2010/main" val="324815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92335"/>
          </a:xfrm>
        </p:spPr>
        <p:txBody>
          <a:bodyPr>
            <a:normAutofit/>
          </a:bodyPr>
          <a:lstStyle/>
          <a:p>
            <a:r>
              <a:rPr lang="en-GB" sz="6000" dirty="0"/>
              <a:t>Political systems</a:t>
            </a:r>
          </a:p>
        </p:txBody>
      </p:sp>
      <p:sp>
        <p:nvSpPr>
          <p:cNvPr id="3" name="Content Placeholder 2"/>
          <p:cNvSpPr>
            <a:spLocks noGrp="1"/>
          </p:cNvSpPr>
          <p:nvPr>
            <p:ph idx="1"/>
          </p:nvPr>
        </p:nvSpPr>
        <p:spPr>
          <a:xfrm>
            <a:off x="838200" y="1489435"/>
            <a:ext cx="10975848" cy="2470006"/>
          </a:xfrm>
        </p:spPr>
        <p:txBody>
          <a:bodyPr>
            <a:normAutofit/>
          </a:bodyPr>
          <a:lstStyle/>
          <a:p>
            <a:r>
              <a:rPr lang="en-GB" sz="3200" dirty="0"/>
              <a:t>‘Political system’ can be defined as the set of formal legal institutions which constitute the state or government (see </a:t>
            </a:r>
            <a:r>
              <a:rPr lang="en-GB" sz="3200" dirty="0" err="1"/>
              <a:t>Heslop</a:t>
            </a:r>
            <a:r>
              <a:rPr lang="en-GB" sz="3200" dirty="0"/>
              <a:t> 2016</a:t>
            </a:r>
            <a:r>
              <a:rPr lang="en-GB" sz="3200" dirty="0" smtClean="0"/>
              <a:t>)</a:t>
            </a:r>
            <a:endParaRPr lang="en-GB" sz="3200" dirty="0"/>
          </a:p>
          <a:p>
            <a:r>
              <a:rPr lang="en-GB" sz="3200" dirty="0"/>
              <a:t>In ancient Greece, Aristotle’s (384–322 BC) systems included:</a:t>
            </a:r>
          </a:p>
          <a:p>
            <a:pPr marL="0" indent="0">
              <a:buNone/>
            </a:pPr>
            <a:endParaRPr lang="en-GB" dirty="0"/>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4</a:t>
            </a:fld>
            <a:endParaRPr lang="en-GB">
              <a:solidFill>
                <a:prstClr val="black">
                  <a:tint val="75000"/>
                </a:prstClr>
              </a:solidFill>
            </a:endParaRPr>
          </a:p>
        </p:txBody>
      </p:sp>
      <p:sp>
        <p:nvSpPr>
          <p:cNvPr id="4" name="Rectangle 3">
            <a:extLst>
              <a:ext uri="{FF2B5EF4-FFF2-40B4-BE49-F238E27FC236}">
                <a16:creationId xmlns="" xmlns:a16="http://schemas.microsoft.com/office/drawing/2014/main" id="{18B8EBEC-529F-40CA-91E2-AF286847F27A}"/>
              </a:ext>
            </a:extLst>
          </p:cNvPr>
          <p:cNvSpPr/>
          <p:nvPr/>
        </p:nvSpPr>
        <p:spPr>
          <a:xfrm>
            <a:off x="838200" y="3959440"/>
            <a:ext cx="10445496" cy="2048766"/>
          </a:xfrm>
          <a:prstGeom prst="rect">
            <a:avLst/>
          </a:prstGeom>
          <a:solidFill>
            <a:srgbClr val="7030A0"/>
          </a:solidFill>
          <a:ln w="76200">
            <a:solidFill>
              <a:schemeClr val="tx1"/>
            </a:solidFill>
          </a:ln>
        </p:spPr>
        <p:txBody>
          <a:bodyPr wrap="square">
            <a:spAutoFit/>
          </a:bodyPr>
          <a:lstStyle/>
          <a:p>
            <a:pPr lvl="1">
              <a:lnSpc>
                <a:spcPct val="90000"/>
              </a:lnSpc>
              <a:spcBef>
                <a:spcPts val="500"/>
              </a:spcBef>
            </a:pPr>
            <a:r>
              <a:rPr lang="en-GB" sz="4400" b="1" dirty="0">
                <a:solidFill>
                  <a:schemeClr val="bg1"/>
                </a:solidFill>
              </a:rPr>
              <a:t>monarchy</a:t>
            </a:r>
            <a:r>
              <a:rPr lang="en-GB" sz="4400" dirty="0">
                <a:solidFill>
                  <a:schemeClr val="bg1"/>
                </a:solidFill>
              </a:rPr>
              <a:t> (rule by one)</a:t>
            </a:r>
          </a:p>
          <a:p>
            <a:pPr lvl="1">
              <a:lnSpc>
                <a:spcPct val="90000"/>
              </a:lnSpc>
              <a:spcBef>
                <a:spcPts val="500"/>
              </a:spcBef>
            </a:pPr>
            <a:r>
              <a:rPr lang="en-GB" sz="4400" b="1" dirty="0">
                <a:solidFill>
                  <a:schemeClr val="bg1"/>
                </a:solidFill>
              </a:rPr>
              <a:t>		aristocracy</a:t>
            </a:r>
            <a:r>
              <a:rPr lang="en-GB" sz="4400" dirty="0">
                <a:solidFill>
                  <a:schemeClr val="bg1"/>
                </a:solidFill>
              </a:rPr>
              <a:t> (rule by the few)</a:t>
            </a:r>
          </a:p>
          <a:p>
            <a:pPr lvl="1">
              <a:lnSpc>
                <a:spcPct val="90000"/>
              </a:lnSpc>
              <a:spcBef>
                <a:spcPts val="500"/>
              </a:spcBef>
            </a:pPr>
            <a:r>
              <a:rPr lang="en-GB" sz="4400" b="1" dirty="0">
                <a:solidFill>
                  <a:schemeClr val="bg1"/>
                </a:solidFill>
              </a:rPr>
              <a:t>				polity </a:t>
            </a:r>
            <a:r>
              <a:rPr lang="en-GB" sz="4400" dirty="0">
                <a:solidFill>
                  <a:schemeClr val="bg1"/>
                </a:solidFill>
              </a:rPr>
              <a:t>(rule by the many)</a:t>
            </a:r>
          </a:p>
        </p:txBody>
      </p:sp>
    </p:spTree>
    <p:extLst>
      <p:ext uri="{BB962C8B-B14F-4D97-AF65-F5344CB8AC3E}">
        <p14:creationId xmlns:p14="http://schemas.microsoft.com/office/powerpoint/2010/main" val="3149288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wheel(1)">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wipe(down)">
                                      <p:cBhvr>
                                        <p:cTn id="26" dur="5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Effect transition="in" filter="wipe(down)">
                                      <p:cBhvr>
                                        <p:cTn id="31" dur="500"/>
                                        <p:tgtEl>
                                          <p:spTgt spid="4">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nodeType="clickEffect">
                                  <p:stCondLst>
                                    <p:cond delay="0"/>
                                  </p:stCondLst>
                                  <p:childTnLst>
                                    <p:set>
                                      <p:cBhvr>
                                        <p:cTn id="35" dur="1" fill="hold">
                                          <p:stCondLst>
                                            <p:cond delay="0"/>
                                          </p:stCondLst>
                                        </p:cTn>
                                        <p:tgtEl>
                                          <p:spTgt spid="4">
                                            <p:txEl>
                                              <p:pRg st="2" end="2"/>
                                            </p:txEl>
                                          </p:spTgt>
                                        </p:tgtEl>
                                        <p:attrNameLst>
                                          <p:attrName>style.visibility</p:attrName>
                                        </p:attrNameLst>
                                      </p:cBhvr>
                                      <p:to>
                                        <p:strVal val="visible"/>
                                      </p:to>
                                    </p:set>
                                    <p:animEffect transition="in" filter="barn(inVertical)">
                                      <p:cBhvr>
                                        <p:cTn id="36"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66300"/>
            <a:ext cx="9601200" cy="868362"/>
          </a:xfrm>
        </p:spPr>
        <p:txBody>
          <a:bodyPr>
            <a:noAutofit/>
          </a:bodyPr>
          <a:lstStyle/>
          <a:p>
            <a:pPr algn="l"/>
            <a:r>
              <a:rPr lang="en-GB" sz="5400" dirty="0"/>
              <a:t>John Locke (1688-1774)</a:t>
            </a:r>
          </a:p>
        </p:txBody>
      </p:sp>
      <p:sp>
        <p:nvSpPr>
          <p:cNvPr id="3" name="Content Placeholder 2"/>
          <p:cNvSpPr>
            <a:spLocks noGrp="1"/>
          </p:cNvSpPr>
          <p:nvPr>
            <p:ph idx="1"/>
          </p:nvPr>
        </p:nvSpPr>
        <p:spPr/>
        <p:txBody>
          <a:bodyPr>
            <a:normAutofit/>
          </a:bodyPr>
          <a:lstStyle/>
          <a:p>
            <a:r>
              <a:rPr lang="en-GB" dirty="0"/>
              <a:t>Social relationships are motivated by natural sympathy rather than animosity</a:t>
            </a:r>
          </a:p>
          <a:p>
            <a:r>
              <a:rPr lang="en-GB" b="1" dirty="0"/>
              <a:t>Social contract </a:t>
            </a:r>
            <a:r>
              <a:rPr lang="en-GB" dirty="0"/>
              <a:t>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5</a:t>
            </a:fld>
            <a:endParaRPr lang="en-US">
              <a:solidFill>
                <a:prstClr val="black">
                  <a:tint val="75000"/>
                </a:prstClr>
              </a:solidFill>
            </a:endParaRPr>
          </a:p>
        </p:txBody>
      </p:sp>
    </p:spTree>
    <p:extLst>
      <p:ext uri="{BB962C8B-B14F-4D97-AF65-F5344CB8AC3E}">
        <p14:creationId xmlns:p14="http://schemas.microsoft.com/office/powerpoint/2010/main" val="922909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The significance of ideas …</a:t>
            </a:r>
          </a:p>
        </p:txBody>
      </p:sp>
      <p:sp>
        <p:nvSpPr>
          <p:cNvPr id="3" name="Content Placeholder 2"/>
          <p:cNvSpPr>
            <a:spLocks noGrp="1"/>
          </p:cNvSpPr>
          <p:nvPr>
            <p:ph idx="1"/>
          </p:nvPr>
        </p:nvSpPr>
        <p:spPr>
          <a:xfrm>
            <a:off x="609600" y="1911095"/>
            <a:ext cx="11332464" cy="3730753"/>
          </a:xfrm>
          <a:solidFill>
            <a:srgbClr val="FFFF00"/>
          </a:solidFill>
          <a:ln w="76200">
            <a:solidFill>
              <a:schemeClr val="tx1"/>
            </a:solidFill>
          </a:ln>
        </p:spPr>
        <p:txBody>
          <a:bodyPr>
            <a:normAutofit/>
          </a:bodyPr>
          <a:lstStyle/>
          <a:p>
            <a:pPr marL="0" indent="0">
              <a:buNone/>
            </a:pPr>
            <a:r>
              <a:rPr lang="en-GB" sz="3600" dirty="0"/>
              <a:t>‘Locke’s views were a powerful force in the intellectual life of 18th-century colonial America and constituted the philosophical basis of the American Declaration of Independence (1776), many of whose drafters, particularly Thomas Jefferson (1743–1826), were well acquainted with Locke’s writings.’ </a:t>
            </a:r>
            <a:r>
              <a:rPr lang="en-GB" sz="3600" dirty="0" err="1"/>
              <a:t>Roskin</a:t>
            </a:r>
            <a:r>
              <a:rPr lang="en-GB" sz="3600" dirty="0"/>
              <a:t> (2009)</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6</a:t>
            </a:fld>
            <a:endParaRPr lang="en-US">
              <a:solidFill>
                <a:prstClr val="black">
                  <a:tint val="75000"/>
                </a:prstClr>
              </a:solidFill>
            </a:endParaRPr>
          </a:p>
        </p:txBody>
      </p:sp>
    </p:spTree>
    <p:extLst>
      <p:ext uri="{BB962C8B-B14F-4D97-AF65-F5344CB8AC3E}">
        <p14:creationId xmlns:p14="http://schemas.microsoft.com/office/powerpoint/2010/main" val="4670701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NICCOLO MACHIAVELLI,</a:t>
            </a:r>
            <a:br>
              <a:rPr lang="en-GB" dirty="0"/>
            </a:br>
            <a:r>
              <a:rPr lang="en-GB" dirty="0"/>
              <a:t>1469–1527</a:t>
            </a:r>
          </a:p>
        </p:txBody>
      </p:sp>
      <p:sp>
        <p:nvSpPr>
          <p:cNvPr id="3" name="Content Placeholder 2"/>
          <p:cNvSpPr>
            <a:spLocks noGrp="1"/>
          </p:cNvSpPr>
          <p:nvPr>
            <p:ph idx="1"/>
          </p:nvPr>
        </p:nvSpPr>
        <p:spPr>
          <a:xfrm>
            <a:off x="838201" y="1825625"/>
            <a:ext cx="7772400" cy="4351338"/>
          </a:xfrm>
        </p:spPr>
        <p:txBody>
          <a:bodyPr>
            <a:noAutofit/>
          </a:bodyPr>
          <a:lstStyle/>
          <a:p>
            <a:r>
              <a:rPr lang="en-GB" sz="3600" dirty="0"/>
              <a:t>Machiavelli’s Prince uses devious, immoral political behaviour to achieve his </a:t>
            </a:r>
            <a:r>
              <a:rPr lang="en-GB" sz="3600" dirty="0" smtClean="0"/>
              <a:t>ends</a:t>
            </a:r>
            <a:endParaRPr lang="en-GB" sz="3600" dirty="0"/>
          </a:p>
          <a:p>
            <a:r>
              <a:rPr lang="en-GB" sz="3600" dirty="0"/>
              <a:t>As long as he keeps his subjects united and loyal, the accusation of cruelty should not bother </a:t>
            </a:r>
            <a:r>
              <a:rPr lang="en-GB" sz="3600" dirty="0" smtClean="0"/>
              <a:t>him</a:t>
            </a:r>
            <a:endParaRPr lang="en-GB" sz="3600" dirty="0"/>
          </a:p>
          <a:p>
            <a:r>
              <a:rPr lang="en-GB" sz="3600" dirty="0"/>
              <a:t>Is it better to be loved than feared or feared than loved?</a:t>
            </a:r>
          </a:p>
        </p:txBody>
      </p:sp>
      <p:pic>
        <p:nvPicPr>
          <p:cNvPr id="4" name="Picture 3"/>
          <p:cNvPicPr>
            <a:picLocks noChangeAspect="1"/>
          </p:cNvPicPr>
          <p:nvPr/>
        </p:nvPicPr>
        <p:blipFill>
          <a:blip r:embed="rId2"/>
          <a:stretch>
            <a:fillRect/>
          </a:stretch>
        </p:blipFill>
        <p:spPr>
          <a:xfrm>
            <a:off x="8610600" y="1825625"/>
            <a:ext cx="3293649" cy="3811519"/>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7</a:t>
            </a:fld>
            <a:endParaRPr lang="en-GB"/>
          </a:p>
        </p:txBody>
      </p:sp>
    </p:spTree>
    <p:extLst>
      <p:ext uri="{BB962C8B-B14F-4D97-AF65-F5344CB8AC3E}">
        <p14:creationId xmlns:p14="http://schemas.microsoft.com/office/powerpoint/2010/main" val="77616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NICCOLO MACHIAVELLI,</a:t>
            </a:r>
            <a:br>
              <a:rPr lang="en-GB" dirty="0"/>
            </a:br>
            <a:r>
              <a:rPr lang="en-GB" dirty="0"/>
              <a:t>1469–1527</a:t>
            </a:r>
          </a:p>
        </p:txBody>
      </p:sp>
      <p:sp>
        <p:nvSpPr>
          <p:cNvPr id="3" name="Content Placeholder 2"/>
          <p:cNvSpPr>
            <a:spLocks noGrp="1"/>
          </p:cNvSpPr>
          <p:nvPr>
            <p:ph idx="1"/>
          </p:nvPr>
        </p:nvSpPr>
        <p:spPr>
          <a:xfrm>
            <a:off x="838200" y="1901953"/>
            <a:ext cx="8068056" cy="4275010"/>
          </a:xfrm>
        </p:spPr>
        <p:txBody>
          <a:bodyPr>
            <a:noAutofit/>
          </a:bodyPr>
          <a:lstStyle/>
          <a:p>
            <a:r>
              <a:rPr lang="en-GB" sz="3600" dirty="0"/>
              <a:t>He answered that both would be ideal but given that this is difficult then it is safer to be feared rather than loved as a </a:t>
            </a:r>
            <a:r>
              <a:rPr lang="en-GB" sz="3600" dirty="0" smtClean="0"/>
              <a:t>ruler</a:t>
            </a:r>
            <a:endParaRPr lang="en-GB" sz="3600" dirty="0"/>
          </a:p>
          <a:p>
            <a:r>
              <a:rPr lang="en-GB" sz="3600" dirty="0"/>
              <a:t>‘Machiavellian’ behaviour is denounced as self-seeking and immoral, and the ‘end justifying the means’ ethos is considered morally wrong.</a:t>
            </a:r>
          </a:p>
        </p:txBody>
      </p:sp>
      <p:pic>
        <p:nvPicPr>
          <p:cNvPr id="4" name="Picture 3"/>
          <p:cNvPicPr>
            <a:picLocks noChangeAspect="1"/>
          </p:cNvPicPr>
          <p:nvPr/>
        </p:nvPicPr>
        <p:blipFill>
          <a:blip r:embed="rId2"/>
          <a:stretch>
            <a:fillRect/>
          </a:stretch>
        </p:blipFill>
        <p:spPr>
          <a:xfrm>
            <a:off x="8831769" y="1690688"/>
            <a:ext cx="2932683" cy="3393796"/>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8</a:t>
            </a:fld>
            <a:endParaRPr lang="en-GB"/>
          </a:p>
        </p:txBody>
      </p:sp>
      <p:pic>
        <p:nvPicPr>
          <p:cNvPr id="6" name="Picture 5"/>
          <p:cNvPicPr>
            <a:picLocks noChangeAspect="1"/>
          </p:cNvPicPr>
          <p:nvPr/>
        </p:nvPicPr>
        <p:blipFill>
          <a:blip r:embed="rId3"/>
          <a:stretch>
            <a:fillRect/>
          </a:stretch>
        </p:blipFill>
        <p:spPr>
          <a:xfrm>
            <a:off x="8906256" y="1626680"/>
            <a:ext cx="2781111" cy="370814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1442" y="4000500"/>
            <a:ext cx="2247900" cy="2857500"/>
          </a:xfrm>
          <a:prstGeom prst="rect">
            <a:avLst/>
          </a:prstGeom>
        </p:spPr>
      </p:pic>
    </p:spTree>
    <p:extLst>
      <p:ext uri="{BB962C8B-B14F-4D97-AF65-F5344CB8AC3E}">
        <p14:creationId xmlns:p14="http://schemas.microsoft.com/office/powerpoint/2010/main" val="342159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a business concept to public services?</a:t>
            </a:r>
          </a:p>
        </p:txBody>
      </p:sp>
      <p:sp>
        <p:nvSpPr>
          <p:cNvPr id="3" name="Content Placeholder 2"/>
          <p:cNvSpPr>
            <a:spLocks noGrp="1"/>
          </p:cNvSpPr>
          <p:nvPr>
            <p:ph idx="1"/>
          </p:nvPr>
        </p:nvSpPr>
        <p:spPr>
          <a:xfrm>
            <a:off x="838200" y="2054225"/>
            <a:ext cx="10515600" cy="908431"/>
          </a:xfrm>
        </p:spPr>
        <p:txBody>
          <a:bodyPr>
            <a:normAutofit/>
          </a:bodyPr>
          <a:lstStyle/>
          <a:p>
            <a:r>
              <a:rPr lang="en-GB" sz="3600" dirty="0"/>
              <a:t>Should the ends justify the means?</a:t>
            </a:r>
          </a:p>
          <a:p>
            <a:pPr marL="0" indent="0">
              <a:buNone/>
            </a:pPr>
            <a:endParaRPr lang="en-GB" sz="3600" dirty="0"/>
          </a:p>
        </p:txBody>
      </p:sp>
      <p:sp>
        <p:nvSpPr>
          <p:cNvPr id="4" name="Rectangle 3"/>
          <p:cNvSpPr/>
          <p:nvPr/>
        </p:nvSpPr>
        <p:spPr>
          <a:xfrm>
            <a:off x="838200" y="3065240"/>
            <a:ext cx="10811256" cy="2862322"/>
          </a:xfrm>
          <a:prstGeom prst="rect">
            <a:avLst/>
          </a:prstGeom>
          <a:solidFill>
            <a:srgbClr val="FFFF00"/>
          </a:solidFill>
          <a:ln w="76200">
            <a:solidFill>
              <a:schemeClr val="tx1"/>
            </a:solidFill>
          </a:ln>
        </p:spPr>
        <p:txBody>
          <a:bodyPr wrap="square">
            <a:spAutoFit/>
          </a:bodyPr>
          <a:lstStyle/>
          <a:p>
            <a:pPr algn="ctr"/>
            <a:r>
              <a:rPr lang="en-GB" sz="3600" dirty="0"/>
              <a:t>‘You read a book from beginning to end. You run a business the opposite way. You start with the end, and then you do everything you must to reach it.’</a:t>
            </a:r>
          </a:p>
          <a:p>
            <a:pPr algn="ctr"/>
            <a:endParaRPr lang="en-GB" sz="3600" dirty="0"/>
          </a:p>
          <a:p>
            <a:pPr algn="ctr"/>
            <a:r>
              <a:rPr lang="en-GB" sz="3600" dirty="0"/>
              <a:t>Harold </a:t>
            </a:r>
            <a:r>
              <a:rPr lang="en-GB" sz="3600" dirty="0" err="1"/>
              <a:t>Geneen</a:t>
            </a:r>
            <a:r>
              <a:rPr lang="en-GB" sz="3600" dirty="0"/>
              <a:t>, CEO of IT&amp;T</a:t>
            </a:r>
          </a:p>
        </p:txBody>
      </p:sp>
      <p:sp>
        <p:nvSpPr>
          <p:cNvPr id="5" name="Slide Number Placeholder 4"/>
          <p:cNvSpPr>
            <a:spLocks noGrp="1"/>
          </p:cNvSpPr>
          <p:nvPr>
            <p:ph type="sldNum" sz="quarter" idx="12"/>
          </p:nvPr>
        </p:nvSpPr>
        <p:spPr/>
        <p:txBody>
          <a:bodyPr/>
          <a:lstStyle/>
          <a:p>
            <a:fld id="{CE0E1087-B2CA-4FD5-830B-0ACDF9C4A1F8}" type="slidenum">
              <a:rPr lang="en-GB" smtClean="0"/>
              <a:t>9</a:t>
            </a:fld>
            <a:endParaRPr lang="en-GB"/>
          </a:p>
        </p:txBody>
      </p:sp>
    </p:spTree>
    <p:extLst>
      <p:ext uri="{BB962C8B-B14F-4D97-AF65-F5344CB8AC3E}">
        <p14:creationId xmlns:p14="http://schemas.microsoft.com/office/powerpoint/2010/main" val="1907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Successful Managers</a:t>
            </a:r>
          </a:p>
        </p:txBody>
      </p:sp>
      <p:sp>
        <p:nvSpPr>
          <p:cNvPr id="3" name="Content Placeholder 2"/>
          <p:cNvSpPr>
            <a:spLocks noGrp="1"/>
          </p:cNvSpPr>
          <p:nvPr>
            <p:ph idx="1"/>
          </p:nvPr>
        </p:nvSpPr>
        <p:spPr>
          <a:xfrm>
            <a:off x="497149" y="1690687"/>
            <a:ext cx="6960093" cy="4896543"/>
          </a:xfrm>
        </p:spPr>
        <p:txBody>
          <a:bodyPr>
            <a:normAutofit/>
          </a:bodyPr>
          <a:lstStyle/>
          <a:p>
            <a:r>
              <a:rPr lang="en-GB" sz="3600" dirty="0"/>
              <a:t>Which manager is most successful, those who toe the line, say the right things and keep their heads down, or those who are more practically minded and geared towards the task in hand?</a:t>
            </a:r>
          </a:p>
          <a:p>
            <a:r>
              <a:rPr lang="en-GB" sz="3600" dirty="0"/>
              <a:t>What are the difference between effective managers and the most successful managers?</a:t>
            </a:r>
          </a:p>
          <a:p>
            <a:endParaRPr lang="en-GB" dirty="0"/>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10</a:t>
            </a:fld>
            <a:endParaRPr lang="en-GB" dirty="0"/>
          </a:p>
        </p:txBody>
      </p:sp>
      <p:sp>
        <p:nvSpPr>
          <p:cNvPr id="5" name="TextBox 4">
            <a:extLst>
              <a:ext uri="{FF2B5EF4-FFF2-40B4-BE49-F238E27FC236}">
                <a16:creationId xmlns="" xmlns:a16="http://schemas.microsoft.com/office/drawing/2014/main" id="{94FBC87C-A28D-426F-A90B-4BDE494A902E}"/>
              </a:ext>
            </a:extLst>
          </p:cNvPr>
          <p:cNvSpPr txBox="1"/>
          <p:nvPr/>
        </p:nvSpPr>
        <p:spPr>
          <a:xfrm>
            <a:off x="8381496" y="1054224"/>
            <a:ext cx="3201408" cy="4749552"/>
          </a:xfrm>
          <a:prstGeom prst="rect">
            <a:avLst/>
          </a:prstGeom>
          <a:solidFill>
            <a:srgbClr val="FF0000"/>
          </a:solidFill>
        </p:spPr>
        <p:txBody>
          <a:bodyPr wrap="square" rtlCol="0">
            <a:spAutoFit/>
          </a:bodyPr>
          <a:lstStyle/>
          <a:p>
            <a:pPr algn="ctr"/>
            <a:r>
              <a:rPr lang="en-GB" sz="4400" dirty="0">
                <a:solidFill>
                  <a:schemeClr val="bg1"/>
                </a:solidFill>
              </a:rPr>
              <a:t>One dedicated worker is worth a thousand slaves</a:t>
            </a:r>
          </a:p>
          <a:p>
            <a:pPr algn="ctr"/>
            <a:r>
              <a:rPr lang="en-GB" sz="2800" dirty="0">
                <a:solidFill>
                  <a:schemeClr val="bg1"/>
                </a:solidFill>
              </a:rPr>
              <a:t>- Confucius</a:t>
            </a:r>
          </a:p>
        </p:txBody>
      </p:sp>
    </p:spTree>
    <p:extLst>
      <p:ext uri="{BB962C8B-B14F-4D97-AF65-F5344CB8AC3E}">
        <p14:creationId xmlns:p14="http://schemas.microsoft.com/office/powerpoint/2010/main" val="287731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09857"/>
          </a:xfrm>
        </p:spPr>
        <p:txBody>
          <a:bodyPr>
            <a:normAutofit/>
          </a:bodyPr>
          <a:lstStyle/>
          <a:p>
            <a:r>
              <a:rPr lang="en-GB" sz="6000" dirty="0" err="1"/>
              <a:t>Argyris</a:t>
            </a:r>
            <a:r>
              <a:rPr lang="en-GB" sz="6000" dirty="0"/>
              <a:t> and </a:t>
            </a:r>
            <a:r>
              <a:rPr lang="en-GB" sz="6000" dirty="0" err="1"/>
              <a:t>Luthans</a:t>
            </a:r>
            <a:endParaRPr lang="en-GB" sz="6000" dirty="0"/>
          </a:p>
        </p:txBody>
      </p:sp>
      <p:sp>
        <p:nvSpPr>
          <p:cNvPr id="3" name="Content Placeholder 2"/>
          <p:cNvSpPr>
            <a:spLocks noGrp="1"/>
          </p:cNvSpPr>
          <p:nvPr>
            <p:ph idx="1"/>
          </p:nvPr>
        </p:nvSpPr>
        <p:spPr>
          <a:xfrm>
            <a:off x="838200" y="1874982"/>
            <a:ext cx="6520543" cy="4544106"/>
          </a:xfrm>
        </p:spPr>
        <p:txBody>
          <a:bodyPr>
            <a:noAutofit/>
          </a:bodyPr>
          <a:lstStyle/>
          <a:p>
            <a:r>
              <a:rPr lang="en-GB" sz="3600" dirty="0"/>
              <a:t>Luthans (1988) said that </a:t>
            </a:r>
            <a:r>
              <a:rPr lang="en-GB" sz="3600" b="1" dirty="0"/>
              <a:t>successful managers </a:t>
            </a:r>
            <a:r>
              <a:rPr lang="en-GB" sz="3600" dirty="0"/>
              <a:t>(those who get promoted) are politically aware, good networkers</a:t>
            </a:r>
            <a:r>
              <a:rPr lang="en-GB" sz="3600" dirty="0" smtClean="0"/>
              <a:t>.</a:t>
            </a:r>
            <a:endParaRPr lang="en-GB" sz="3600" dirty="0"/>
          </a:p>
          <a:p>
            <a:r>
              <a:rPr lang="en-GB" sz="3600" b="1" dirty="0"/>
              <a:t>Effective managers </a:t>
            </a:r>
            <a:r>
              <a:rPr lang="en-GB" sz="3600" dirty="0"/>
              <a:t>put their efforts into communicating and people managing, not networking</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E0E1087-B2CA-4FD5-830B-0ACDF9C4A1F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p:cNvPicPr>
            <a:picLocks noChangeAspect="1"/>
          </p:cNvPicPr>
          <p:nvPr/>
        </p:nvPicPr>
        <p:blipFill>
          <a:blip r:embed="rId2"/>
          <a:stretch>
            <a:fillRect/>
          </a:stretch>
        </p:blipFill>
        <p:spPr>
          <a:xfrm>
            <a:off x="7953725" y="3699102"/>
            <a:ext cx="4081299" cy="2657248"/>
          </a:xfrm>
          <a:prstGeom prst="rect">
            <a:avLst/>
          </a:prstGeom>
        </p:spPr>
      </p:pic>
      <p:pic>
        <p:nvPicPr>
          <p:cNvPr id="6" name="Picture 5"/>
          <p:cNvPicPr>
            <a:picLocks noChangeAspect="1"/>
          </p:cNvPicPr>
          <p:nvPr/>
        </p:nvPicPr>
        <p:blipFill>
          <a:blip r:embed="rId3"/>
          <a:stretch>
            <a:fillRect/>
          </a:stretch>
        </p:blipFill>
        <p:spPr>
          <a:xfrm>
            <a:off x="7973785" y="472826"/>
            <a:ext cx="4005943" cy="3004457"/>
          </a:xfrm>
          <a:prstGeom prst="rect">
            <a:avLst/>
          </a:prstGeom>
        </p:spPr>
      </p:pic>
    </p:spTree>
    <p:extLst>
      <p:ext uri="{BB962C8B-B14F-4D97-AF65-F5344CB8AC3E}">
        <p14:creationId xmlns:p14="http://schemas.microsoft.com/office/powerpoint/2010/main" val="1016436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1910"/>
            <a:ext cx="10515600" cy="1043051"/>
          </a:xfrm>
        </p:spPr>
        <p:txBody>
          <a:bodyPr>
            <a:normAutofit/>
          </a:bodyPr>
          <a:lstStyle/>
          <a:p>
            <a:r>
              <a:rPr lang="en-GB" sz="5400" dirty="0" err="1"/>
              <a:t>Argyris</a:t>
            </a:r>
            <a:r>
              <a:rPr lang="en-GB" sz="5400" dirty="0"/>
              <a:t> and </a:t>
            </a:r>
            <a:r>
              <a:rPr lang="en-GB" sz="5400" dirty="0" err="1"/>
              <a:t>Luthans</a:t>
            </a:r>
            <a:endParaRPr lang="en-GB" sz="5400" dirty="0"/>
          </a:p>
        </p:txBody>
      </p:sp>
      <p:sp>
        <p:nvSpPr>
          <p:cNvPr id="3" name="Content Placeholder 2"/>
          <p:cNvSpPr>
            <a:spLocks noGrp="1"/>
          </p:cNvSpPr>
          <p:nvPr>
            <p:ph idx="1"/>
          </p:nvPr>
        </p:nvSpPr>
        <p:spPr>
          <a:xfrm>
            <a:off x="582468" y="1538528"/>
            <a:ext cx="5045364" cy="3546763"/>
          </a:xfrm>
        </p:spPr>
        <p:txBody>
          <a:bodyPr>
            <a:noAutofit/>
          </a:bodyPr>
          <a:lstStyle/>
          <a:p>
            <a:pPr marL="0" indent="0">
              <a:buNone/>
            </a:pPr>
            <a:r>
              <a:rPr lang="en-GB" sz="4800" dirty="0"/>
              <a:t>Argyris (1976) coined the terms ‘</a:t>
            </a:r>
            <a:r>
              <a:rPr lang="en-GB" sz="4800" b="1" dirty="0"/>
              <a:t>espoused theory</a:t>
            </a:r>
            <a:r>
              <a:rPr lang="en-GB" sz="4800" dirty="0"/>
              <a:t>’ and ‘</a:t>
            </a:r>
            <a:r>
              <a:rPr lang="en-GB" sz="4800" b="1" dirty="0"/>
              <a:t>theory in use</a:t>
            </a:r>
            <a:r>
              <a:rPr lang="en-GB" sz="4800" dirty="0"/>
              <a:t>’</a:t>
            </a:r>
          </a:p>
        </p:txBody>
      </p:sp>
      <p:sp>
        <p:nvSpPr>
          <p:cNvPr id="4" name="Slide Number Placeholder 3"/>
          <p:cNvSpPr>
            <a:spLocks noGrp="1"/>
          </p:cNvSpPr>
          <p:nvPr>
            <p:ph type="sldNum" sz="quarter" idx="12"/>
          </p:nvPr>
        </p:nvSpPr>
        <p:spPr/>
        <p:txBody>
          <a:bodyPr/>
          <a:lstStyle/>
          <a:p>
            <a:fld id="{CE0E1087-B2CA-4FD5-830B-0ACDF9C4A1F8}" type="slidenum">
              <a:rPr lang="en-GB" smtClean="0"/>
              <a:t>12</a:t>
            </a:fld>
            <a:endParaRPr lang="en-GB"/>
          </a:p>
        </p:txBody>
      </p:sp>
      <p:cxnSp>
        <p:nvCxnSpPr>
          <p:cNvPr id="6" name="Connector: Curved 5">
            <a:extLst>
              <a:ext uri="{FF2B5EF4-FFF2-40B4-BE49-F238E27FC236}">
                <a16:creationId xmlns="" xmlns:a16="http://schemas.microsoft.com/office/drawing/2014/main" id="{B3BFD95A-671A-4819-82CE-82D6A149089F}"/>
              </a:ext>
            </a:extLst>
          </p:cNvPr>
          <p:cNvCxnSpPr>
            <a:cxnSpLocks/>
          </p:cNvCxnSpPr>
          <p:nvPr/>
        </p:nvCxnSpPr>
        <p:spPr>
          <a:xfrm flipV="1">
            <a:off x="5467927" y="1538528"/>
            <a:ext cx="1699491" cy="1601836"/>
          </a:xfrm>
          <a:prstGeom prst="curvedConnector3">
            <a:avLst>
              <a:gd name="adj1" fmla="val 50000"/>
            </a:avLst>
          </a:prstGeom>
          <a:ln w="130175">
            <a:tailEnd type="triangle"/>
          </a:ln>
        </p:spPr>
        <p:style>
          <a:lnRef idx="1">
            <a:schemeClr val="accent1"/>
          </a:lnRef>
          <a:fillRef idx="0">
            <a:schemeClr val="accent1"/>
          </a:fillRef>
          <a:effectRef idx="0">
            <a:schemeClr val="accent1"/>
          </a:effectRef>
          <a:fontRef idx="minor">
            <a:schemeClr val="tx1"/>
          </a:fontRef>
        </p:style>
      </p:cxnSp>
      <p:cxnSp>
        <p:nvCxnSpPr>
          <p:cNvPr id="9" name="Connector: Curved 8">
            <a:extLst>
              <a:ext uri="{FF2B5EF4-FFF2-40B4-BE49-F238E27FC236}">
                <a16:creationId xmlns="" xmlns:a16="http://schemas.microsoft.com/office/drawing/2014/main" id="{A09CBD38-FCFB-4414-82CE-9FFBCDAC2D7E}"/>
              </a:ext>
            </a:extLst>
          </p:cNvPr>
          <p:cNvCxnSpPr>
            <a:cxnSpLocks/>
          </p:cNvCxnSpPr>
          <p:nvPr/>
        </p:nvCxnSpPr>
        <p:spPr>
          <a:xfrm>
            <a:off x="4814739" y="4128655"/>
            <a:ext cx="2546645" cy="905163"/>
          </a:xfrm>
          <a:prstGeom prst="curvedConnector3">
            <a:avLst>
              <a:gd name="adj1" fmla="val 50000"/>
            </a:avLst>
          </a:prstGeom>
          <a:ln w="130175">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 xmlns:a16="http://schemas.microsoft.com/office/drawing/2014/main" id="{8DD7E413-8FCD-4FDB-8456-9AB7B19E56F0}"/>
              </a:ext>
            </a:extLst>
          </p:cNvPr>
          <p:cNvSpPr/>
          <p:nvPr/>
        </p:nvSpPr>
        <p:spPr>
          <a:xfrm>
            <a:off x="7241310" y="815253"/>
            <a:ext cx="4673598" cy="1446550"/>
          </a:xfrm>
          <a:prstGeom prst="rect">
            <a:avLst/>
          </a:prstGeom>
          <a:solidFill>
            <a:srgbClr val="FFFF00"/>
          </a:solidFill>
          <a:ln w="38100">
            <a:solidFill>
              <a:schemeClr val="accent1"/>
            </a:solidFill>
          </a:ln>
        </p:spPr>
        <p:txBody>
          <a:bodyPr wrap="square">
            <a:spAutoFit/>
          </a:bodyPr>
          <a:lstStyle/>
          <a:p>
            <a:pPr algn="ctr"/>
            <a:r>
              <a:rPr lang="en-US" sz="4400" dirty="0"/>
              <a:t>What managers say they believe</a:t>
            </a:r>
            <a:endParaRPr lang="en-GB" sz="4400" dirty="0"/>
          </a:p>
        </p:txBody>
      </p:sp>
      <p:sp>
        <p:nvSpPr>
          <p:cNvPr id="13" name="Rectangle 12">
            <a:extLst>
              <a:ext uri="{FF2B5EF4-FFF2-40B4-BE49-F238E27FC236}">
                <a16:creationId xmlns="" xmlns:a16="http://schemas.microsoft.com/office/drawing/2014/main" id="{BB660BFC-CA54-4A5B-B9F4-054FB2468D73}"/>
              </a:ext>
            </a:extLst>
          </p:cNvPr>
          <p:cNvSpPr/>
          <p:nvPr/>
        </p:nvSpPr>
        <p:spPr>
          <a:xfrm>
            <a:off x="7441041" y="3971989"/>
            <a:ext cx="4473867" cy="2123658"/>
          </a:xfrm>
          <a:prstGeom prst="rect">
            <a:avLst/>
          </a:prstGeom>
          <a:solidFill>
            <a:srgbClr val="FFFF00"/>
          </a:solidFill>
          <a:ln w="38100">
            <a:solidFill>
              <a:schemeClr val="accent1"/>
            </a:solidFill>
          </a:ln>
        </p:spPr>
        <p:txBody>
          <a:bodyPr wrap="square">
            <a:spAutoFit/>
          </a:bodyPr>
          <a:lstStyle/>
          <a:p>
            <a:pPr algn="ctr"/>
            <a:r>
              <a:rPr lang="en-US" sz="4400" dirty="0"/>
              <a:t>What actually guides their </a:t>
            </a:r>
            <a:r>
              <a:rPr lang="en-US" sz="4400" dirty="0" err="1"/>
              <a:t>behaviour</a:t>
            </a:r>
            <a:endParaRPr lang="en-GB" sz="4400" dirty="0"/>
          </a:p>
        </p:txBody>
      </p:sp>
    </p:spTree>
    <p:extLst>
      <p:ext uri="{BB962C8B-B14F-4D97-AF65-F5344CB8AC3E}">
        <p14:creationId xmlns:p14="http://schemas.microsoft.com/office/powerpoint/2010/main" val="2061347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1000"/>
                                        <p:tgtEl>
                                          <p:spTgt spid="9"/>
                                        </p:tgtEl>
                                      </p:cBhvr>
                                    </p:animEffect>
                                    <p:anim calcmode="lin" valueType="num">
                                      <p:cBhvr>
                                        <p:cTn id="21" dur="1000" fill="hold"/>
                                        <p:tgtEl>
                                          <p:spTgt spid="9"/>
                                        </p:tgtEl>
                                        <p:attrNameLst>
                                          <p:attrName>ppt_x</p:attrName>
                                        </p:attrNameLst>
                                      </p:cBhvr>
                                      <p:tavLst>
                                        <p:tav tm="0">
                                          <p:val>
                                            <p:strVal val="#ppt_x"/>
                                          </p:val>
                                        </p:tav>
                                        <p:tav tm="100000">
                                          <p:val>
                                            <p:strVal val="#ppt_x"/>
                                          </p:val>
                                        </p:tav>
                                      </p:tavLst>
                                    </p:anim>
                                    <p:anim calcmode="lin" valueType="num">
                                      <p:cBhvr>
                                        <p:cTn id="2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1000"/>
                                        <p:tgtEl>
                                          <p:spTgt spid="11"/>
                                        </p:tgtEl>
                                      </p:cBhvr>
                                    </p:animEffect>
                                    <p:anim calcmode="lin" valueType="num">
                                      <p:cBhvr>
                                        <p:cTn id="28" dur="1000" fill="hold"/>
                                        <p:tgtEl>
                                          <p:spTgt spid="11"/>
                                        </p:tgtEl>
                                        <p:attrNameLst>
                                          <p:attrName>ppt_x</p:attrName>
                                        </p:attrNameLst>
                                      </p:cBhvr>
                                      <p:tavLst>
                                        <p:tav tm="0">
                                          <p:val>
                                            <p:strVal val="#ppt_x"/>
                                          </p:val>
                                        </p:tav>
                                        <p:tav tm="100000">
                                          <p:val>
                                            <p:strVal val="#ppt_x"/>
                                          </p:val>
                                        </p:tav>
                                      </p:tavLst>
                                    </p:anim>
                                    <p:anim calcmode="lin" valueType="num">
                                      <p:cBhvr>
                                        <p:cTn id="2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1000"/>
                                        <p:tgtEl>
                                          <p:spTgt spid="13"/>
                                        </p:tgtEl>
                                      </p:cBhvr>
                                    </p:animEffect>
                                    <p:anim calcmode="lin" valueType="num">
                                      <p:cBhvr>
                                        <p:cTn id="35" dur="1000" fill="hold"/>
                                        <p:tgtEl>
                                          <p:spTgt spid="13"/>
                                        </p:tgtEl>
                                        <p:attrNameLst>
                                          <p:attrName>ppt_x</p:attrName>
                                        </p:attrNameLst>
                                      </p:cBhvr>
                                      <p:tavLst>
                                        <p:tav tm="0">
                                          <p:val>
                                            <p:strVal val="#ppt_x"/>
                                          </p:val>
                                        </p:tav>
                                        <p:tav tm="100000">
                                          <p:val>
                                            <p:strVal val="#ppt_x"/>
                                          </p:val>
                                        </p:tav>
                                      </p:tavLst>
                                    </p:anim>
                                    <p:anim calcmode="lin" valueType="num">
                                      <p:cBhvr>
                                        <p:cTn id="3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ethics of leading …</a:t>
            </a:r>
          </a:p>
        </p:txBody>
      </p:sp>
      <p:sp>
        <p:nvSpPr>
          <p:cNvPr id="3" name="Content Placeholder 2"/>
          <p:cNvSpPr>
            <a:spLocks noGrp="1"/>
          </p:cNvSpPr>
          <p:nvPr>
            <p:ph idx="1"/>
          </p:nvPr>
        </p:nvSpPr>
        <p:spPr>
          <a:xfrm>
            <a:off x="707571" y="1904998"/>
            <a:ext cx="5693229" cy="4102610"/>
          </a:xfrm>
        </p:spPr>
        <p:txBody>
          <a:bodyPr>
            <a:noAutofit/>
          </a:bodyPr>
          <a:lstStyle/>
          <a:p>
            <a:r>
              <a:rPr lang="en-GB" sz="3600" dirty="0" smtClean="0"/>
              <a:t>Barbara Kellerman </a:t>
            </a:r>
            <a:r>
              <a:rPr lang="en-GB" sz="3600" dirty="0"/>
              <a:t>(</a:t>
            </a:r>
            <a:r>
              <a:rPr lang="en-GB" sz="3600" dirty="0" smtClean="0"/>
              <a:t>2004): leadership </a:t>
            </a:r>
            <a:r>
              <a:rPr lang="en-GB" sz="3600" dirty="0"/>
              <a:t>is not a moral concept </a:t>
            </a:r>
          </a:p>
          <a:p>
            <a:r>
              <a:rPr lang="en-GB" sz="3600" dirty="0" smtClean="0"/>
              <a:t>Leaders </a:t>
            </a:r>
            <a:r>
              <a:rPr lang="en-GB" sz="3600" dirty="0"/>
              <a:t>are not necessarily good </a:t>
            </a:r>
            <a:r>
              <a:rPr lang="en-GB" sz="3600" dirty="0" smtClean="0"/>
              <a:t>people</a:t>
            </a:r>
            <a:endParaRPr lang="en-GB" sz="3600" dirty="0"/>
          </a:p>
          <a:p>
            <a:r>
              <a:rPr lang="en-GB" sz="3600" dirty="0"/>
              <a:t>T</a:t>
            </a:r>
            <a:r>
              <a:rPr lang="en-GB" sz="3600" dirty="0" smtClean="0"/>
              <a:t>hey </a:t>
            </a:r>
            <a:r>
              <a:rPr lang="en-GB" sz="3600" dirty="0"/>
              <a:t>are like everyone </a:t>
            </a:r>
            <a:r>
              <a:rPr lang="en-GB" sz="3600" dirty="0" smtClean="0"/>
              <a:t>else</a:t>
            </a:r>
            <a:r>
              <a:rPr lang="en-GB" sz="3600" dirty="0"/>
              <a:t>:</a:t>
            </a:r>
            <a:endParaRPr lang="en-GB" sz="3600" b="1" dirty="0"/>
          </a:p>
        </p:txBody>
      </p:sp>
      <p:sp>
        <p:nvSpPr>
          <p:cNvPr id="4" name="Slide Number Placeholder 3"/>
          <p:cNvSpPr>
            <a:spLocks noGrp="1"/>
          </p:cNvSpPr>
          <p:nvPr>
            <p:ph type="sldNum" sz="quarter" idx="12"/>
          </p:nvPr>
        </p:nvSpPr>
        <p:spPr/>
        <p:txBody>
          <a:bodyPr/>
          <a:lstStyle/>
          <a:p>
            <a:fld id="{CE0E1087-B2CA-4FD5-830B-0ACDF9C4A1F8}" type="slidenum">
              <a:rPr lang="en-GB" smtClean="0"/>
              <a:t>13</a:t>
            </a:fld>
            <a:endParaRPr lang="en-GB"/>
          </a:p>
        </p:txBody>
      </p:sp>
      <p:sp>
        <p:nvSpPr>
          <p:cNvPr id="5" name="Rectangle 4"/>
          <p:cNvSpPr/>
          <p:nvPr/>
        </p:nvSpPr>
        <p:spPr>
          <a:xfrm>
            <a:off x="6757416" y="1904998"/>
            <a:ext cx="4690872" cy="3785652"/>
          </a:xfrm>
          <a:prstGeom prst="rect">
            <a:avLst/>
          </a:prstGeom>
          <a:solidFill>
            <a:srgbClr val="FFFF00"/>
          </a:solidFill>
          <a:ln w="57150">
            <a:solidFill>
              <a:schemeClr val="tx1"/>
            </a:solidFill>
          </a:ln>
        </p:spPr>
        <p:txBody>
          <a:bodyPr wrap="square">
            <a:spAutoFit/>
          </a:bodyPr>
          <a:lstStyle/>
          <a:p>
            <a:pPr algn="ctr"/>
            <a:endParaRPr lang="en-GB" sz="4000" dirty="0" smtClean="0"/>
          </a:p>
          <a:p>
            <a:pPr algn="ctr"/>
            <a:r>
              <a:rPr lang="en-GB" sz="4000" dirty="0" smtClean="0"/>
              <a:t>‘Trustworthy </a:t>
            </a:r>
            <a:r>
              <a:rPr lang="en-GB" sz="4000" dirty="0"/>
              <a:t>and deceitful, cowardly and brave, greedy and generous</a:t>
            </a:r>
            <a:r>
              <a:rPr lang="en-GB" sz="4000" dirty="0" smtClean="0"/>
              <a:t>’</a:t>
            </a:r>
          </a:p>
          <a:p>
            <a:pPr algn="ctr"/>
            <a:endParaRPr lang="en-GB" sz="4000" dirty="0"/>
          </a:p>
        </p:txBody>
      </p:sp>
    </p:spTree>
    <p:extLst>
      <p:ext uri="{BB962C8B-B14F-4D97-AF65-F5344CB8AC3E}">
        <p14:creationId xmlns:p14="http://schemas.microsoft.com/office/powerpoint/2010/main" val="422156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ethics of leading …</a:t>
            </a:r>
          </a:p>
        </p:txBody>
      </p:sp>
      <p:sp>
        <p:nvSpPr>
          <p:cNvPr id="3" name="Content Placeholder 2"/>
          <p:cNvSpPr>
            <a:spLocks noGrp="1"/>
          </p:cNvSpPr>
          <p:nvPr>
            <p:ph idx="1"/>
          </p:nvPr>
        </p:nvSpPr>
        <p:spPr>
          <a:xfrm>
            <a:off x="838200" y="1965961"/>
            <a:ext cx="10515600" cy="2578608"/>
          </a:xfrm>
          <a:solidFill>
            <a:srgbClr val="7030A0"/>
          </a:solidFill>
          <a:ln w="57150">
            <a:solidFill>
              <a:schemeClr val="tx1"/>
            </a:solidFill>
          </a:ln>
        </p:spPr>
        <p:txBody>
          <a:bodyPr>
            <a:noAutofit/>
          </a:bodyPr>
          <a:lstStyle/>
          <a:p>
            <a:pPr marL="0" indent="0" algn="ctr">
              <a:buNone/>
            </a:pPr>
            <a:endParaRPr lang="en-GB" sz="2000" dirty="0" smtClean="0">
              <a:solidFill>
                <a:schemeClr val="bg1"/>
              </a:solidFill>
            </a:endParaRPr>
          </a:p>
          <a:p>
            <a:pPr marL="0" indent="0" algn="ctr">
              <a:buNone/>
            </a:pPr>
            <a:r>
              <a:rPr lang="en-GB" sz="6000" dirty="0" smtClean="0">
                <a:solidFill>
                  <a:schemeClr val="bg1"/>
                </a:solidFill>
              </a:rPr>
              <a:t>Do </a:t>
            </a:r>
            <a:r>
              <a:rPr lang="en-GB" sz="6000" dirty="0">
                <a:solidFill>
                  <a:schemeClr val="bg1"/>
                </a:solidFill>
              </a:rPr>
              <a:t>we want good people as public service leaders? </a:t>
            </a:r>
          </a:p>
        </p:txBody>
      </p:sp>
      <p:sp>
        <p:nvSpPr>
          <p:cNvPr id="4" name="Slide Number Placeholder 3"/>
          <p:cNvSpPr>
            <a:spLocks noGrp="1"/>
          </p:cNvSpPr>
          <p:nvPr>
            <p:ph type="sldNum" sz="quarter" idx="12"/>
          </p:nvPr>
        </p:nvSpPr>
        <p:spPr/>
        <p:txBody>
          <a:bodyPr/>
          <a:lstStyle/>
          <a:p>
            <a:fld id="{CE0E1087-B2CA-4FD5-830B-0ACDF9C4A1F8}" type="slidenum">
              <a:rPr lang="en-GB" smtClean="0"/>
              <a:t>14</a:t>
            </a:fld>
            <a:endParaRPr lang="en-GB"/>
          </a:p>
        </p:txBody>
      </p:sp>
      <p:sp>
        <p:nvSpPr>
          <p:cNvPr id="5" name="Rectangle 4">
            <a:extLst>
              <a:ext uri="{FF2B5EF4-FFF2-40B4-BE49-F238E27FC236}">
                <a16:creationId xmlns="" xmlns:a16="http://schemas.microsoft.com/office/drawing/2014/main" id="{80711D74-1546-408E-94C9-2249C5F5C94A}"/>
              </a:ext>
            </a:extLst>
          </p:cNvPr>
          <p:cNvSpPr/>
          <p:nvPr/>
        </p:nvSpPr>
        <p:spPr>
          <a:xfrm>
            <a:off x="2333244" y="4988794"/>
            <a:ext cx="7525512" cy="923330"/>
          </a:xfrm>
          <a:prstGeom prst="rect">
            <a:avLst/>
          </a:prstGeom>
          <a:solidFill>
            <a:srgbClr val="7030A0"/>
          </a:solidFill>
          <a:ln w="38100">
            <a:solidFill>
              <a:schemeClr val="tx1"/>
            </a:solidFill>
          </a:ln>
        </p:spPr>
        <p:txBody>
          <a:bodyPr wrap="square">
            <a:spAutoFit/>
          </a:bodyPr>
          <a:lstStyle/>
          <a:p>
            <a:pPr lvl="0" algn="ctr">
              <a:lnSpc>
                <a:spcPct val="90000"/>
              </a:lnSpc>
              <a:spcBef>
                <a:spcPts val="1000"/>
              </a:spcBef>
            </a:pPr>
            <a:r>
              <a:rPr lang="en-GB" sz="6000" dirty="0">
                <a:solidFill>
                  <a:schemeClr val="bg1"/>
                </a:solidFill>
              </a:rPr>
              <a:t>Does it matter?</a:t>
            </a:r>
          </a:p>
        </p:txBody>
      </p:sp>
    </p:spTree>
    <p:extLst>
      <p:ext uri="{BB962C8B-B14F-4D97-AF65-F5344CB8AC3E}">
        <p14:creationId xmlns:p14="http://schemas.microsoft.com/office/powerpoint/2010/main" val="1375773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HENRI FAYOL</a:t>
            </a:r>
            <a:br>
              <a:rPr lang="en-GB" dirty="0"/>
            </a:br>
            <a:r>
              <a:rPr lang="en-GB" dirty="0"/>
              <a:t>1841–1925</a:t>
            </a:r>
          </a:p>
        </p:txBody>
      </p:sp>
      <p:sp>
        <p:nvSpPr>
          <p:cNvPr id="3" name="Content Placeholder 2"/>
          <p:cNvSpPr>
            <a:spLocks noGrp="1"/>
          </p:cNvSpPr>
          <p:nvPr>
            <p:ph idx="1"/>
          </p:nvPr>
        </p:nvSpPr>
        <p:spPr>
          <a:xfrm>
            <a:off x="591312" y="1690688"/>
            <a:ext cx="5571744" cy="5002011"/>
          </a:xfrm>
        </p:spPr>
        <p:txBody>
          <a:bodyPr>
            <a:normAutofit lnSpcReduction="10000"/>
          </a:bodyPr>
          <a:lstStyle/>
          <a:p>
            <a:r>
              <a:rPr lang="en-GB" sz="3600" dirty="0"/>
              <a:t>Command and control</a:t>
            </a:r>
          </a:p>
          <a:p>
            <a:r>
              <a:rPr lang="en-GB" sz="3600" dirty="0"/>
              <a:t>Do we need hierarchy in public service </a:t>
            </a:r>
            <a:r>
              <a:rPr lang="en-GB" sz="3600" dirty="0" smtClean="0"/>
              <a:t>organisations?</a:t>
            </a:r>
          </a:p>
          <a:p>
            <a:r>
              <a:rPr lang="en-GB" sz="3600" dirty="0" smtClean="0"/>
              <a:t>Is </a:t>
            </a:r>
            <a:r>
              <a:rPr lang="en-GB" sz="3600" dirty="0"/>
              <a:t>this becoming overshadowed by the importance of employee participation?</a:t>
            </a:r>
          </a:p>
          <a:p>
            <a:r>
              <a:rPr lang="en-GB" sz="3600" dirty="0"/>
              <a:t>We have to know where accountability lays</a:t>
            </a:r>
          </a:p>
          <a:p>
            <a:endParaRPr lang="en-GB" sz="3200" dirty="0"/>
          </a:p>
          <a:p>
            <a:endParaRPr lang="en-GB" sz="3200" dirty="0"/>
          </a:p>
        </p:txBody>
      </p:sp>
      <p:sp>
        <p:nvSpPr>
          <p:cNvPr id="4" name="Isosceles Triangle 3"/>
          <p:cNvSpPr/>
          <p:nvPr/>
        </p:nvSpPr>
        <p:spPr>
          <a:xfrm>
            <a:off x="8327136" y="120776"/>
            <a:ext cx="3026664" cy="213055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Diagram 4"/>
          <p:cNvGraphicFramePr/>
          <p:nvPr>
            <p:extLst>
              <p:ext uri="{D42A27DB-BD31-4B8C-83A1-F6EECF244321}">
                <p14:modId xmlns:p14="http://schemas.microsoft.com/office/powerpoint/2010/main" val="1796534894"/>
              </p:ext>
            </p:extLst>
          </p:nvPr>
        </p:nvGraphicFramePr>
        <p:xfrm>
          <a:off x="6163056" y="2740280"/>
          <a:ext cx="5952743" cy="3616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p:cNvPicPr>
            <a:picLocks noChangeAspect="1"/>
          </p:cNvPicPr>
          <p:nvPr/>
        </p:nvPicPr>
        <p:blipFill>
          <a:blip r:embed="rId7"/>
          <a:stretch>
            <a:fillRect/>
          </a:stretch>
        </p:blipFill>
        <p:spPr>
          <a:xfrm>
            <a:off x="5525643" y="0"/>
            <a:ext cx="1885950" cy="2619375"/>
          </a:xfrm>
          <a:prstGeom prst="rect">
            <a:avLst/>
          </a:prstGeom>
        </p:spPr>
      </p:pic>
      <p:sp>
        <p:nvSpPr>
          <p:cNvPr id="8" name="Slide Number Placeholder 7"/>
          <p:cNvSpPr>
            <a:spLocks noGrp="1"/>
          </p:cNvSpPr>
          <p:nvPr>
            <p:ph type="sldNum" sz="quarter" idx="12"/>
          </p:nvPr>
        </p:nvSpPr>
        <p:spPr/>
        <p:txBody>
          <a:bodyPr/>
          <a:lstStyle/>
          <a:p>
            <a:fld id="{CE0E1087-B2CA-4FD5-830B-0ACDF9C4A1F8}" type="slidenum">
              <a:rPr lang="en-GB" smtClean="0"/>
              <a:t>15</a:t>
            </a:fld>
            <a:endParaRPr lang="en-GB"/>
          </a:p>
        </p:txBody>
      </p:sp>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427" y="1033237"/>
            <a:ext cx="12153226" cy="5323113"/>
          </a:xfrm>
          <a:prstGeom prst="rect">
            <a:avLst/>
          </a:prstGeom>
        </p:spPr>
      </p:pic>
    </p:spTree>
    <p:extLst>
      <p:ext uri="{BB962C8B-B14F-4D97-AF65-F5344CB8AC3E}">
        <p14:creationId xmlns:p14="http://schemas.microsoft.com/office/powerpoint/2010/main" val="1776482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3520" y="118238"/>
            <a:ext cx="10515600" cy="656166"/>
          </a:xfrm>
        </p:spPr>
        <p:txBody>
          <a:bodyPr>
            <a:normAutofit fontScale="90000"/>
          </a:bodyPr>
          <a:lstStyle/>
          <a:p>
            <a:pPr algn="r"/>
            <a:r>
              <a:rPr lang="en-GB" dirty="0"/>
              <a:t>Fayol’s functions of management</a:t>
            </a:r>
          </a:p>
        </p:txBody>
      </p:sp>
      <p:sp>
        <p:nvSpPr>
          <p:cNvPr id="5" name="Rectangle 4"/>
          <p:cNvSpPr/>
          <p:nvPr/>
        </p:nvSpPr>
        <p:spPr>
          <a:xfrm>
            <a:off x="193548" y="921406"/>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forecast and plan</a:t>
            </a:r>
          </a:p>
        </p:txBody>
      </p:sp>
      <p:sp>
        <p:nvSpPr>
          <p:cNvPr id="7" name="Rectangle 6"/>
          <p:cNvSpPr/>
          <p:nvPr/>
        </p:nvSpPr>
        <p:spPr>
          <a:xfrm>
            <a:off x="838200" y="2069989"/>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organise</a:t>
            </a:r>
          </a:p>
        </p:txBody>
      </p:sp>
      <p:sp>
        <p:nvSpPr>
          <p:cNvPr id="8" name="Rectangle 7"/>
          <p:cNvSpPr/>
          <p:nvPr/>
        </p:nvSpPr>
        <p:spPr>
          <a:xfrm>
            <a:off x="1493520" y="3213844"/>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command</a:t>
            </a:r>
          </a:p>
        </p:txBody>
      </p:sp>
      <p:sp>
        <p:nvSpPr>
          <p:cNvPr id="9" name="Rectangle 8"/>
          <p:cNvSpPr/>
          <p:nvPr/>
        </p:nvSpPr>
        <p:spPr>
          <a:xfrm>
            <a:off x="2141220" y="4357699"/>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co-ordinate</a:t>
            </a:r>
          </a:p>
        </p:txBody>
      </p:sp>
      <p:sp>
        <p:nvSpPr>
          <p:cNvPr id="10" name="Rectangle 9"/>
          <p:cNvSpPr/>
          <p:nvPr/>
        </p:nvSpPr>
        <p:spPr>
          <a:xfrm>
            <a:off x="2859024" y="5501554"/>
            <a:ext cx="7909560" cy="11073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t>To control</a:t>
            </a:r>
          </a:p>
        </p:txBody>
      </p:sp>
      <p:sp>
        <p:nvSpPr>
          <p:cNvPr id="3" name="Slide Number Placeholder 2"/>
          <p:cNvSpPr>
            <a:spLocks noGrp="1"/>
          </p:cNvSpPr>
          <p:nvPr>
            <p:ph type="sldNum" sz="quarter" idx="12"/>
          </p:nvPr>
        </p:nvSpPr>
        <p:spPr/>
        <p:txBody>
          <a:bodyPr/>
          <a:lstStyle/>
          <a:p>
            <a:fld id="{CE0E1087-B2CA-4FD5-830B-0ACDF9C4A1F8}" type="slidenum">
              <a:rPr lang="en-GB" smtClean="0"/>
              <a:t>16</a:t>
            </a:fld>
            <a:endParaRPr lang="en-GB"/>
          </a:p>
        </p:txBody>
      </p:sp>
    </p:spTree>
    <p:extLst>
      <p:ext uri="{BB962C8B-B14F-4D97-AF65-F5344CB8AC3E}">
        <p14:creationId xmlns:p14="http://schemas.microsoft.com/office/powerpoint/2010/main" val="1934357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2530" name="Title 1"/>
          <p:cNvSpPr>
            <a:spLocks noGrp="1"/>
          </p:cNvSpPr>
          <p:nvPr>
            <p:ph type="title"/>
          </p:nvPr>
        </p:nvSpPr>
        <p:spPr>
          <a:xfrm>
            <a:off x="838200" y="365125"/>
            <a:ext cx="10515600" cy="1216787"/>
          </a:xfrm>
        </p:spPr>
        <p:txBody>
          <a:bodyPr>
            <a:normAutofit/>
          </a:bodyPr>
          <a:lstStyle/>
          <a:p>
            <a:pPr eaLnBrk="1" hangingPunct="1"/>
            <a:r>
              <a:rPr lang="en-GB" sz="4000" dirty="0"/>
              <a:t>Fayol’s Principles of Management</a:t>
            </a:r>
            <a:endParaRPr lang="en-US" sz="4000" dirty="0"/>
          </a:p>
        </p:txBody>
      </p:sp>
      <p:sp>
        <p:nvSpPr>
          <p:cNvPr id="3" name="Content Placeholder 2"/>
          <p:cNvSpPr>
            <a:spLocks noGrp="1"/>
          </p:cNvSpPr>
          <p:nvPr>
            <p:ph idx="1"/>
          </p:nvPr>
        </p:nvSpPr>
        <p:spPr>
          <a:xfrm>
            <a:off x="838200" y="1845818"/>
            <a:ext cx="11140440" cy="5012182"/>
          </a:xfrm>
        </p:spPr>
        <p:txBody>
          <a:bodyPr>
            <a:normAutofit/>
          </a:bodyPr>
          <a:lstStyle/>
          <a:p>
            <a:pPr marL="514350" indent="-514350">
              <a:buFont typeface="+mj-lt"/>
              <a:buAutoNum type="arabicPeriod"/>
            </a:pPr>
            <a:r>
              <a:rPr lang="en-GB" sz="3600" b="1" dirty="0"/>
              <a:t>Division of work </a:t>
            </a:r>
            <a:r>
              <a:rPr lang="en-GB" sz="3600" dirty="0"/>
              <a:t>– more work same effort</a:t>
            </a:r>
          </a:p>
          <a:p>
            <a:pPr marL="514350" indent="-514350">
              <a:buFont typeface="+mj-lt"/>
              <a:buAutoNum type="arabicPeriod"/>
            </a:pPr>
            <a:r>
              <a:rPr lang="en-GB" sz="3600" b="1" dirty="0"/>
              <a:t>Authority and responsibility </a:t>
            </a:r>
            <a:r>
              <a:rPr lang="en-GB" sz="3600" dirty="0"/>
              <a:t>– positions of authority come with responsibility</a:t>
            </a:r>
          </a:p>
          <a:p>
            <a:pPr marL="514350" indent="-514350">
              <a:buFont typeface="+mj-lt"/>
              <a:buAutoNum type="arabicPeriod"/>
            </a:pPr>
            <a:r>
              <a:rPr lang="en-GB" sz="3600" b="1" dirty="0"/>
              <a:t>Discipline</a:t>
            </a:r>
            <a:r>
              <a:rPr lang="en-GB" sz="3600" dirty="0"/>
              <a:t> – order with penalties</a:t>
            </a:r>
          </a:p>
          <a:p>
            <a:pPr marL="514350" indent="-514350">
              <a:buFont typeface="+mj-lt"/>
              <a:buAutoNum type="arabicPeriod"/>
            </a:pPr>
            <a:r>
              <a:rPr lang="en-GB" sz="3600" b="1" dirty="0"/>
              <a:t>Unity of command </a:t>
            </a:r>
            <a:r>
              <a:rPr lang="en-GB" sz="3600" dirty="0"/>
              <a:t>– one line manager, otherwise authority is undermined and discipline, order and stability threatened.</a:t>
            </a:r>
          </a:p>
          <a:p>
            <a:pPr marL="0" indent="0">
              <a:buNone/>
            </a:pPr>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17</a:t>
            </a:fld>
            <a:endParaRPr lang="en-GB"/>
          </a:p>
        </p:txBody>
      </p:sp>
    </p:spTree>
    <p:extLst>
      <p:ext uri="{BB962C8B-B14F-4D97-AF65-F5344CB8AC3E}">
        <p14:creationId xmlns:p14="http://schemas.microsoft.com/office/powerpoint/2010/main" val="19593095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22530" name="Title 1"/>
          <p:cNvSpPr>
            <a:spLocks noGrp="1"/>
          </p:cNvSpPr>
          <p:nvPr>
            <p:ph type="title"/>
          </p:nvPr>
        </p:nvSpPr>
        <p:spPr>
          <a:xfrm>
            <a:off x="838200" y="365125"/>
            <a:ext cx="10515600" cy="1125347"/>
          </a:xfrm>
        </p:spPr>
        <p:txBody>
          <a:bodyPr>
            <a:normAutofit/>
          </a:bodyPr>
          <a:lstStyle/>
          <a:p>
            <a:pPr eaLnBrk="1" hangingPunct="1"/>
            <a:r>
              <a:rPr lang="en-GB" sz="4000" dirty="0"/>
              <a:t>Fayol’s Principles of Management</a:t>
            </a:r>
            <a:endParaRPr lang="en-US" sz="4000" dirty="0"/>
          </a:p>
        </p:txBody>
      </p:sp>
      <p:sp>
        <p:nvSpPr>
          <p:cNvPr id="3" name="Content Placeholder 2"/>
          <p:cNvSpPr>
            <a:spLocks noGrp="1"/>
          </p:cNvSpPr>
          <p:nvPr>
            <p:ph idx="1"/>
          </p:nvPr>
        </p:nvSpPr>
        <p:spPr>
          <a:xfrm>
            <a:off x="838200" y="1845818"/>
            <a:ext cx="11140440" cy="5012182"/>
          </a:xfrm>
        </p:spPr>
        <p:txBody>
          <a:bodyPr>
            <a:normAutofit/>
          </a:bodyPr>
          <a:lstStyle/>
          <a:p>
            <a:pPr marL="514350" indent="-514350">
              <a:buFont typeface="+mj-lt"/>
              <a:buAutoNum type="arabicPeriod" startAt="4"/>
            </a:pPr>
            <a:r>
              <a:rPr lang="en-GB" sz="3600" b="1" dirty="0"/>
              <a:t>Unity of direction </a:t>
            </a:r>
            <a:r>
              <a:rPr lang="en-GB" sz="3600" dirty="0"/>
              <a:t>– one head, one plan for any group of activities with the same objective</a:t>
            </a:r>
          </a:p>
          <a:p>
            <a:pPr marL="514350" indent="-514350">
              <a:buFont typeface="+mj-lt"/>
              <a:buAutoNum type="arabicPeriod" startAt="4"/>
            </a:pPr>
            <a:r>
              <a:rPr lang="en-GB" sz="3600" b="1" dirty="0"/>
              <a:t>Subordination of individual interest to general interest </a:t>
            </a:r>
            <a:r>
              <a:rPr lang="en-GB" sz="3600" dirty="0"/>
              <a:t>– the organisation comes first</a:t>
            </a:r>
          </a:p>
          <a:p>
            <a:pPr marL="514350" indent="-514350">
              <a:buFont typeface="+mj-lt"/>
              <a:buAutoNum type="arabicPeriod" startAt="4"/>
            </a:pPr>
            <a:r>
              <a:rPr lang="en-GB" sz="3600" b="1" dirty="0"/>
              <a:t>Remuneration of personnel </a:t>
            </a:r>
            <a:r>
              <a:rPr lang="en-GB" sz="3600" dirty="0"/>
              <a:t>– keep employer and employee happy where possible.</a:t>
            </a:r>
          </a:p>
          <a:p>
            <a:pPr marL="514350" indent="-514350">
              <a:buFont typeface="+mj-lt"/>
              <a:buAutoNum type="arabicPeriod" startAt="4"/>
            </a:pPr>
            <a:r>
              <a:rPr lang="en-GB" sz="3600" b="1" dirty="0"/>
              <a:t>Centralisation</a:t>
            </a:r>
            <a:r>
              <a:rPr lang="en-GB" sz="3600" dirty="0"/>
              <a:t> – always present. Question of proportion</a:t>
            </a:r>
          </a:p>
          <a:p>
            <a:pPr marL="514350" indent="-514350">
              <a:buFont typeface="+mj-lt"/>
              <a:buAutoNum type="arabicPeriod" startAt="4"/>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18</a:t>
            </a:fld>
            <a:endParaRPr lang="en-GB"/>
          </a:p>
        </p:txBody>
      </p:sp>
    </p:spTree>
    <p:extLst>
      <p:ext uri="{BB962C8B-B14F-4D97-AF65-F5344CB8AC3E}">
        <p14:creationId xmlns:p14="http://schemas.microsoft.com/office/powerpoint/2010/main" val="28198797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fade">
                                      <p:cBhvr>
                                        <p:cTn id="7" dur="2000"/>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97331"/>
          </a:xfrm>
        </p:spPr>
        <p:txBody>
          <a:bodyPr/>
          <a:lstStyle/>
          <a:p>
            <a:r>
              <a:rPr lang="en-GB" dirty="0"/>
              <a:t>Fayol’s Principles of Management</a:t>
            </a:r>
          </a:p>
        </p:txBody>
      </p:sp>
      <p:sp>
        <p:nvSpPr>
          <p:cNvPr id="3" name="Content Placeholder 2"/>
          <p:cNvSpPr>
            <a:spLocks noGrp="1"/>
          </p:cNvSpPr>
          <p:nvPr>
            <p:ph idx="1"/>
          </p:nvPr>
        </p:nvSpPr>
        <p:spPr>
          <a:xfrm>
            <a:off x="838200" y="1645920"/>
            <a:ext cx="11177016" cy="5276088"/>
          </a:xfrm>
        </p:spPr>
        <p:txBody>
          <a:bodyPr>
            <a:normAutofit/>
          </a:bodyPr>
          <a:lstStyle/>
          <a:p>
            <a:pPr marL="514350" indent="-514350">
              <a:buFont typeface="+mj-lt"/>
              <a:buAutoNum type="arabicPeriod" startAt="7"/>
            </a:pPr>
            <a:r>
              <a:rPr lang="en-GB" sz="3200" b="1" dirty="0"/>
              <a:t>Scalar chain </a:t>
            </a:r>
            <a:r>
              <a:rPr lang="en-GB" sz="3200" dirty="0"/>
              <a:t>– chair of superiors, line management system</a:t>
            </a:r>
          </a:p>
          <a:p>
            <a:pPr marL="514350" indent="-514350">
              <a:buFont typeface="+mj-lt"/>
              <a:buAutoNum type="arabicPeriod" startAt="7"/>
            </a:pPr>
            <a:r>
              <a:rPr lang="en-GB" sz="3200" b="1" dirty="0"/>
              <a:t>Order</a:t>
            </a:r>
            <a:r>
              <a:rPr lang="en-GB" sz="3200" dirty="0"/>
              <a:t> – material order avoids loss (stock control, inventories), social order puts all staff in a specific place</a:t>
            </a:r>
          </a:p>
          <a:p>
            <a:pPr marL="514350" indent="-514350">
              <a:buFont typeface="+mj-lt"/>
              <a:buAutoNum type="arabicPeriod" startAt="7"/>
            </a:pPr>
            <a:r>
              <a:rPr lang="en-GB" sz="3200" b="1" dirty="0"/>
              <a:t>Equity</a:t>
            </a:r>
            <a:r>
              <a:rPr lang="en-GB" sz="3200" dirty="0"/>
              <a:t> – fairness and equality at all levels</a:t>
            </a:r>
          </a:p>
          <a:p>
            <a:pPr marL="514350" indent="-514350">
              <a:buFont typeface="+mj-lt"/>
              <a:buAutoNum type="arabicPeriod" startAt="7"/>
            </a:pPr>
            <a:r>
              <a:rPr lang="en-GB" sz="3200" b="1" dirty="0"/>
              <a:t>Stability of tenure of personnel </a:t>
            </a:r>
            <a:r>
              <a:rPr lang="en-GB" sz="3200" dirty="0"/>
              <a:t>– good support, efficient HRM</a:t>
            </a:r>
          </a:p>
          <a:p>
            <a:pPr marL="514350" indent="-514350">
              <a:buFont typeface="+mj-lt"/>
              <a:buAutoNum type="arabicPeriod" startAt="7"/>
            </a:pPr>
            <a:r>
              <a:rPr lang="en-GB" sz="3200" b="1" dirty="0"/>
              <a:t>Initiative</a:t>
            </a:r>
            <a:r>
              <a:rPr lang="en-GB" sz="3200" dirty="0"/>
              <a:t> – source of strength for the organisation but must keep respect for authority and discipline</a:t>
            </a:r>
          </a:p>
          <a:p>
            <a:pPr marL="514350" indent="-514350">
              <a:buFont typeface="+mj-lt"/>
              <a:buAutoNum type="arabicPeriod" startAt="7"/>
            </a:pPr>
            <a:r>
              <a:rPr lang="en-GB" sz="3200" b="1" dirty="0"/>
              <a:t>Esprit de corps </a:t>
            </a:r>
            <a:r>
              <a:rPr lang="en-GB" sz="3200" dirty="0"/>
              <a:t>– harmony and unity, morale, goodwill</a:t>
            </a:r>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19</a:t>
            </a:fld>
            <a:endParaRPr lang="en-GB"/>
          </a:p>
        </p:txBody>
      </p:sp>
    </p:spTree>
    <p:extLst>
      <p:ext uri="{BB962C8B-B14F-4D97-AF65-F5344CB8AC3E}">
        <p14:creationId xmlns:p14="http://schemas.microsoft.com/office/powerpoint/2010/main" val="317911835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xfrm>
            <a:off x="369651" y="1965960"/>
            <a:ext cx="2967909" cy="2715768"/>
          </a:xfrm>
        </p:spPr>
        <p:txBody>
          <a:bodyPr>
            <a:normAutofit/>
          </a:bodyPr>
          <a:lstStyle/>
          <a:p>
            <a:pPr eaLnBrk="1" hangingPunct="1"/>
            <a:r>
              <a:rPr lang="en-GB" dirty="0" smtClean="0"/>
              <a:t>Moorcroft’s 10 </a:t>
            </a:r>
            <a:r>
              <a:rPr lang="en-GB" dirty="0"/>
              <a:t>‘New’ Principles</a:t>
            </a:r>
            <a:r>
              <a:rPr lang="en-GB" sz="4000" dirty="0"/>
              <a:t/>
            </a:r>
            <a:br>
              <a:rPr lang="en-GB" sz="4000" dirty="0"/>
            </a:br>
            <a:endParaRPr lang="en-GB" sz="4000" dirty="0"/>
          </a:p>
        </p:txBody>
      </p:sp>
      <p:graphicFrame>
        <p:nvGraphicFramePr>
          <p:cNvPr id="33854" name="Group 62"/>
          <p:cNvGraphicFramePr>
            <a:graphicFrameLocks noGrp="1"/>
          </p:cNvGraphicFramePr>
          <p:nvPr>
            <p:ph idx="4294967295"/>
            <p:extLst>
              <p:ext uri="{D42A27DB-BD31-4B8C-83A1-F6EECF244321}">
                <p14:modId xmlns:p14="http://schemas.microsoft.com/office/powerpoint/2010/main" val="4230737491"/>
              </p:ext>
            </p:extLst>
          </p:nvPr>
        </p:nvGraphicFramePr>
        <p:xfrm>
          <a:off x="3547288" y="577977"/>
          <a:ext cx="8202752" cy="5491733"/>
        </p:xfrm>
        <a:graphic>
          <a:graphicData uri="http://schemas.openxmlformats.org/drawingml/2006/table">
            <a:tbl>
              <a:tblPr>
                <a:tableStyleId>{37CE84F3-28C3-443E-9E96-99CF82512B78}</a:tableStyleId>
              </a:tblPr>
              <a:tblGrid>
                <a:gridCol w="8202752">
                  <a:extLst>
                    <a:ext uri="{9D8B030D-6E8A-4147-A177-3AD203B41FA5}">
                      <a16:colId xmlns="" xmlns:a16="http://schemas.microsoft.com/office/drawing/2014/main" val="20000"/>
                    </a:ext>
                  </a:extLst>
                </a:gridCol>
              </a:tblGrid>
              <a:tr h="585216">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1 Manage information through people</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0"/>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2 Change is constant</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1"/>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3 Technology is the future</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2"/>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4 Relationships matter</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3"/>
                  </a:ext>
                </a:extLst>
              </a:tr>
              <a:tr h="540541">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5 Investment in training and development is important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4"/>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6 Measure only against the best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5"/>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7 The market is global</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6"/>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8 Unity of direction is important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7"/>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a:ln>
                            <a:noFill/>
                          </a:ln>
                          <a:effectLst/>
                        </a:rPr>
                        <a:t>9 Equity is expected</a:t>
                      </a:r>
                      <a:endParaRPr kumimoji="0" lang="en-GB" sz="2800" b="0" i="0" u="none" strike="noStrike" cap="none" normalizeH="0" baseline="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8"/>
                  </a:ext>
                </a:extLst>
              </a:tr>
              <a:tr h="545747">
                <a:tc>
                  <a:txBody>
                    <a:bodyPr/>
                    <a:lstStyle/>
                    <a:p>
                      <a:pPr marL="0" marR="0" lvl="0" indent="0" algn="l" defTabSz="914400" rtl="0" eaLnBrk="1" fontAlgn="base" latinLnBrk="0" hangingPunct="1">
                        <a:lnSpc>
                          <a:spcPct val="100000"/>
                        </a:lnSpc>
                        <a:spcBef>
                          <a:spcPct val="20000"/>
                        </a:spcBef>
                        <a:spcAft>
                          <a:spcPct val="0"/>
                        </a:spcAft>
                        <a:buClrTx/>
                        <a:buSzTx/>
                        <a:buFont typeface="Arial" charset="0"/>
                        <a:buNone/>
                        <a:tabLst/>
                      </a:pPr>
                      <a:r>
                        <a:rPr kumimoji="0" lang="en-GB" sz="2800" u="none" strike="noStrike" cap="none" normalizeH="0" baseline="0" dirty="0">
                          <a:ln>
                            <a:noFill/>
                          </a:ln>
                          <a:effectLst/>
                        </a:rPr>
                        <a:t>10 Initiative is important</a:t>
                      </a:r>
                      <a:endParaRPr kumimoji="0" lang="en-GB" sz="2800" b="0" i="0" u="none" strike="noStrike" cap="none" normalizeH="0" baseline="0" dirty="0">
                        <a:ln>
                          <a:noFill/>
                        </a:ln>
                        <a:solidFill>
                          <a:schemeClr val="tx1"/>
                        </a:solidFill>
                        <a:effectLst/>
                        <a:latin typeface="Calibri" pitchFamily="34" charset="0"/>
                      </a:endParaRPr>
                    </a:p>
                  </a:txBody>
                  <a:tcPr horzOverflow="overflow"/>
                </a:tc>
                <a:extLst>
                  <a:ext uri="{0D108BD9-81ED-4DB2-BD59-A6C34878D82A}">
                    <a16:rowId xmlns="" xmlns:a16="http://schemas.microsoft.com/office/drawing/2014/main" val="10009"/>
                  </a:ext>
                </a:extLst>
              </a:tr>
            </a:tbl>
          </a:graphicData>
        </a:graphic>
      </p:graphicFrame>
      <p:sp>
        <p:nvSpPr>
          <p:cNvPr id="3" name="Slide Number Placeholder 2"/>
          <p:cNvSpPr>
            <a:spLocks noGrp="1"/>
          </p:cNvSpPr>
          <p:nvPr>
            <p:ph type="sldNum" sz="quarter" idx="12"/>
          </p:nvPr>
        </p:nvSpPr>
        <p:spPr/>
        <p:txBody>
          <a:bodyPr/>
          <a:lstStyle/>
          <a:p>
            <a:fld id="{CE0E1087-B2CA-4FD5-830B-0ACDF9C4A1F8}" type="slidenum">
              <a:rPr lang="en-GB" smtClean="0"/>
              <a:t>20</a:t>
            </a:fld>
            <a:endParaRPr lang="en-GB"/>
          </a:p>
        </p:txBody>
      </p:sp>
      <p:sp>
        <p:nvSpPr>
          <p:cNvPr id="2" name="Rectangle 1"/>
          <p:cNvSpPr/>
          <p:nvPr/>
        </p:nvSpPr>
        <p:spPr>
          <a:xfrm>
            <a:off x="369651" y="6356350"/>
            <a:ext cx="11490117" cy="338554"/>
          </a:xfrm>
          <a:prstGeom prst="rect">
            <a:avLst/>
          </a:prstGeom>
        </p:spPr>
        <p:txBody>
          <a:bodyPr wrap="square">
            <a:spAutoFit/>
          </a:bodyPr>
          <a:lstStyle/>
          <a:p>
            <a:r>
              <a:rPr lang="en-GB" sz="1600" dirty="0"/>
              <a:t>Moorcroft R (2000) Managing in the 21st Century. The British Journal of Administrative Management. January/ February. P 10</a:t>
            </a:r>
          </a:p>
        </p:txBody>
      </p:sp>
      <p:sp>
        <p:nvSpPr>
          <p:cNvPr id="4" name="Rectangle 3"/>
          <p:cNvSpPr/>
          <p:nvPr/>
        </p:nvSpPr>
        <p:spPr>
          <a:xfrm>
            <a:off x="3639312" y="1197864"/>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Rectangle 6"/>
          <p:cNvSpPr/>
          <p:nvPr/>
        </p:nvSpPr>
        <p:spPr>
          <a:xfrm>
            <a:off x="3657308" y="1706101"/>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Rectangle 7"/>
          <p:cNvSpPr/>
          <p:nvPr/>
        </p:nvSpPr>
        <p:spPr>
          <a:xfrm>
            <a:off x="3620148" y="2245169"/>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Rectangle 8"/>
          <p:cNvSpPr/>
          <p:nvPr/>
        </p:nvSpPr>
        <p:spPr>
          <a:xfrm>
            <a:off x="3657308" y="2738184"/>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Rectangle 9"/>
          <p:cNvSpPr/>
          <p:nvPr/>
        </p:nvSpPr>
        <p:spPr>
          <a:xfrm>
            <a:off x="3628416" y="3292475"/>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Rectangle 10"/>
          <p:cNvSpPr/>
          <p:nvPr/>
        </p:nvSpPr>
        <p:spPr>
          <a:xfrm>
            <a:off x="3620148" y="3922684"/>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Rectangle 11"/>
          <p:cNvSpPr/>
          <p:nvPr/>
        </p:nvSpPr>
        <p:spPr>
          <a:xfrm>
            <a:off x="3632340" y="4449063"/>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Rectangle 12"/>
          <p:cNvSpPr/>
          <p:nvPr/>
        </p:nvSpPr>
        <p:spPr>
          <a:xfrm>
            <a:off x="3620148" y="4939158"/>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Rectangle 13"/>
          <p:cNvSpPr/>
          <p:nvPr/>
        </p:nvSpPr>
        <p:spPr>
          <a:xfrm>
            <a:off x="3657308" y="5557646"/>
            <a:ext cx="7982712" cy="512064"/>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46965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4"/>
                                        </p:tgtEl>
                                        <p:attrNameLst>
                                          <p:attrName>ppt_w</p:attrName>
                                        </p:attrNameLst>
                                      </p:cBhvr>
                                      <p:tavLst>
                                        <p:tav tm="0">
                                          <p:val>
                                            <p:strVal val="ppt_w"/>
                                          </p:val>
                                        </p:tav>
                                        <p:tav tm="100000">
                                          <p:val>
                                            <p:fltVal val="0"/>
                                          </p:val>
                                        </p:tav>
                                      </p:tavLst>
                                    </p:anim>
                                    <p:anim calcmode="lin" valueType="num">
                                      <p:cBhvr>
                                        <p:cTn id="7" dur="500"/>
                                        <p:tgtEl>
                                          <p:spTgt spid="4"/>
                                        </p:tgtEl>
                                        <p:attrNameLst>
                                          <p:attrName>ppt_h</p:attrName>
                                        </p:attrNameLst>
                                      </p:cBhvr>
                                      <p:tavLst>
                                        <p:tav tm="0">
                                          <p:val>
                                            <p:strVal val="ppt_h"/>
                                          </p:val>
                                        </p:tav>
                                        <p:tav tm="100000">
                                          <p:val>
                                            <p:fltVal val="0"/>
                                          </p:val>
                                        </p:tav>
                                      </p:tavLst>
                                    </p:anim>
                                    <p:animEffect transition="out" filter="fade">
                                      <p:cBhvr>
                                        <p:cTn id="8" dur="500"/>
                                        <p:tgtEl>
                                          <p:spTgt spid="4"/>
                                        </p:tgtEl>
                                      </p:cBhvr>
                                    </p:animEffect>
                                    <p:set>
                                      <p:cBhvr>
                                        <p:cTn id="9" dur="1" fill="hold">
                                          <p:stCondLst>
                                            <p:cond delay="499"/>
                                          </p:stCondLst>
                                        </p:cTn>
                                        <p:tgtEl>
                                          <p:spTgt spid="4"/>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14" presetClass="exit" presetSubtype="10" fill="hold" grpId="0" nodeType="clickEffect">
                                  <p:stCondLst>
                                    <p:cond delay="0"/>
                                  </p:stCondLst>
                                  <p:childTnLst>
                                    <p:animEffect transition="out" filter="randombar(horizontal)">
                                      <p:cBhvr>
                                        <p:cTn id="13" dur="500"/>
                                        <p:tgtEl>
                                          <p:spTgt spid="7"/>
                                        </p:tgtEl>
                                      </p:cBhvr>
                                    </p:animEffect>
                                    <p:set>
                                      <p:cBhvr>
                                        <p:cTn id="14" dur="1" fill="hold">
                                          <p:stCondLst>
                                            <p:cond delay="499"/>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4" presetClass="exit" presetSubtype="10" fill="hold" grpId="0" nodeType="clickEffect">
                                  <p:stCondLst>
                                    <p:cond delay="0"/>
                                  </p:stCondLst>
                                  <p:childTnLst>
                                    <p:animEffect transition="out" filter="randombar(horizontal)">
                                      <p:cBhvr>
                                        <p:cTn id="18" dur="500"/>
                                        <p:tgtEl>
                                          <p:spTgt spid="8"/>
                                        </p:tgtEl>
                                      </p:cBhvr>
                                    </p:animEffect>
                                    <p:set>
                                      <p:cBhvr>
                                        <p:cTn id="19" dur="1" fill="hold">
                                          <p:stCondLst>
                                            <p:cond delay="499"/>
                                          </p:stCondLst>
                                        </p:cTn>
                                        <p:tgtEl>
                                          <p:spTgt spid="8"/>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4" presetClass="exit" presetSubtype="10" fill="hold" grpId="0" nodeType="clickEffect">
                                  <p:stCondLst>
                                    <p:cond delay="0"/>
                                  </p:stCondLst>
                                  <p:childTnLst>
                                    <p:animEffect transition="out" filter="randombar(horizontal)">
                                      <p:cBhvr>
                                        <p:cTn id="23" dur="500"/>
                                        <p:tgtEl>
                                          <p:spTgt spid="9"/>
                                        </p:tgtEl>
                                      </p:cBhvr>
                                    </p:animEffect>
                                    <p:set>
                                      <p:cBhvr>
                                        <p:cTn id="24" dur="1" fill="hold">
                                          <p:stCondLst>
                                            <p:cond delay="499"/>
                                          </p:stCondLst>
                                        </p:cTn>
                                        <p:tgtEl>
                                          <p:spTgt spid="9"/>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4" presetClass="exit" presetSubtype="10" fill="hold" grpId="0" nodeType="clickEffect">
                                  <p:stCondLst>
                                    <p:cond delay="0"/>
                                  </p:stCondLst>
                                  <p:childTnLst>
                                    <p:animEffect transition="out" filter="randombar(horizontal)">
                                      <p:cBhvr>
                                        <p:cTn id="28" dur="500"/>
                                        <p:tgtEl>
                                          <p:spTgt spid="10"/>
                                        </p:tgtEl>
                                      </p:cBhvr>
                                    </p:animEffect>
                                    <p:set>
                                      <p:cBhvr>
                                        <p:cTn id="29" dur="1" fill="hold">
                                          <p:stCondLst>
                                            <p:cond delay="499"/>
                                          </p:stCondLst>
                                        </p:cTn>
                                        <p:tgtEl>
                                          <p:spTgt spid="10"/>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4" presetClass="exit" presetSubtype="10" fill="hold" grpId="0" nodeType="clickEffect">
                                  <p:stCondLst>
                                    <p:cond delay="0"/>
                                  </p:stCondLst>
                                  <p:childTnLst>
                                    <p:animEffect transition="out" filter="randombar(horizontal)">
                                      <p:cBhvr>
                                        <p:cTn id="33" dur="500"/>
                                        <p:tgtEl>
                                          <p:spTgt spid="11"/>
                                        </p:tgtEl>
                                      </p:cBhvr>
                                    </p:animEffect>
                                    <p:set>
                                      <p:cBhvr>
                                        <p:cTn id="34" dur="1" fill="hold">
                                          <p:stCondLst>
                                            <p:cond delay="499"/>
                                          </p:stCondLst>
                                        </p:cTn>
                                        <p:tgtEl>
                                          <p:spTgt spid="11"/>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4" presetClass="exit" presetSubtype="10" fill="hold" grpId="0" nodeType="clickEffect">
                                  <p:stCondLst>
                                    <p:cond delay="0"/>
                                  </p:stCondLst>
                                  <p:childTnLst>
                                    <p:animEffect transition="out" filter="randombar(horizontal)">
                                      <p:cBhvr>
                                        <p:cTn id="38" dur="500"/>
                                        <p:tgtEl>
                                          <p:spTgt spid="12"/>
                                        </p:tgtEl>
                                      </p:cBhvr>
                                    </p:animEffect>
                                    <p:set>
                                      <p:cBhvr>
                                        <p:cTn id="39" dur="1" fill="hold">
                                          <p:stCondLst>
                                            <p:cond delay="499"/>
                                          </p:stCondLst>
                                        </p:cTn>
                                        <p:tgtEl>
                                          <p:spTgt spid="12"/>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14" presetClass="exit" presetSubtype="10" fill="hold" grpId="0" nodeType="clickEffect">
                                  <p:stCondLst>
                                    <p:cond delay="0"/>
                                  </p:stCondLst>
                                  <p:childTnLst>
                                    <p:animEffect transition="out" filter="randombar(horizontal)">
                                      <p:cBhvr>
                                        <p:cTn id="43" dur="500"/>
                                        <p:tgtEl>
                                          <p:spTgt spid="13"/>
                                        </p:tgtEl>
                                      </p:cBhvr>
                                    </p:animEffect>
                                    <p:set>
                                      <p:cBhvr>
                                        <p:cTn id="44" dur="1" fill="hold">
                                          <p:stCondLst>
                                            <p:cond delay="499"/>
                                          </p:stCondLst>
                                        </p:cTn>
                                        <p:tgtEl>
                                          <p:spTgt spid="13"/>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14" presetClass="exit" presetSubtype="10" fill="hold" grpId="0" nodeType="clickEffect">
                                  <p:stCondLst>
                                    <p:cond delay="0"/>
                                  </p:stCondLst>
                                  <p:childTnLst>
                                    <p:animEffect transition="out" filter="randombar(horizontal)">
                                      <p:cBhvr>
                                        <p:cTn id="48" dur="500"/>
                                        <p:tgtEl>
                                          <p:spTgt spid="14"/>
                                        </p:tgtEl>
                                      </p:cBhvr>
                                    </p:animEffect>
                                    <p:set>
                                      <p:cBhvr>
                                        <p:cTn id="49"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FW TAYLOR</a:t>
            </a:r>
            <a:br>
              <a:rPr lang="en-GB" dirty="0"/>
            </a:br>
            <a:r>
              <a:rPr lang="en-GB" dirty="0"/>
              <a:t>1856–1915</a:t>
            </a:r>
          </a:p>
        </p:txBody>
      </p:sp>
      <p:sp>
        <p:nvSpPr>
          <p:cNvPr id="3" name="Content Placeholder 2"/>
          <p:cNvSpPr>
            <a:spLocks noGrp="1"/>
          </p:cNvSpPr>
          <p:nvPr>
            <p:ph idx="1"/>
          </p:nvPr>
        </p:nvSpPr>
        <p:spPr>
          <a:xfrm>
            <a:off x="283030" y="1825625"/>
            <a:ext cx="6770914" cy="4895850"/>
          </a:xfrm>
        </p:spPr>
        <p:txBody>
          <a:bodyPr>
            <a:normAutofit/>
          </a:bodyPr>
          <a:lstStyle/>
          <a:p>
            <a:r>
              <a:rPr lang="en-GB" dirty="0"/>
              <a:t>Scientific management = ‘the management of initiative and incentive’</a:t>
            </a:r>
          </a:p>
          <a:p>
            <a:r>
              <a:rPr lang="en-GB" dirty="0"/>
              <a:t>Workers saw managers as enemies = power struggle</a:t>
            </a:r>
          </a:p>
          <a:p>
            <a:r>
              <a:rPr lang="en-GB" dirty="0"/>
              <a:t>How to get more output from the workers?</a:t>
            </a:r>
          </a:p>
          <a:p>
            <a:r>
              <a:rPr lang="en-GB" dirty="0"/>
              <a:t>Piece-rates and bonuses</a:t>
            </a:r>
          </a:p>
          <a:p>
            <a:r>
              <a:rPr lang="en-GB" dirty="0"/>
              <a:t>FWT sought to replace ‘opinions’ with ‘facts in the workplace</a:t>
            </a:r>
          </a:p>
          <a:p>
            <a:r>
              <a:rPr lang="en-GB" dirty="0"/>
              <a:t>‘Soldiering’ – natural instinct to take it easy – workers self interest</a:t>
            </a:r>
          </a:p>
          <a:p>
            <a:endParaRPr lang="en-GB" dirty="0"/>
          </a:p>
        </p:txBody>
      </p:sp>
      <p:sp>
        <p:nvSpPr>
          <p:cNvPr id="4" name="Rectangle 3"/>
          <p:cNvSpPr/>
          <p:nvPr/>
        </p:nvSpPr>
        <p:spPr>
          <a:xfrm>
            <a:off x="3858768" y="230188"/>
            <a:ext cx="8116824" cy="1323439"/>
          </a:xfrm>
          <a:prstGeom prst="rect">
            <a:avLst/>
          </a:prstGeom>
          <a:solidFill>
            <a:srgbClr val="FFFF00"/>
          </a:solidFill>
          <a:ln w="25400">
            <a:solidFill>
              <a:schemeClr val="accent1"/>
            </a:solidFill>
          </a:ln>
        </p:spPr>
        <p:txBody>
          <a:bodyPr wrap="square">
            <a:spAutoFit/>
          </a:bodyPr>
          <a:lstStyle/>
          <a:p>
            <a:r>
              <a:rPr lang="en-GB" sz="2000" i="1" dirty="0"/>
              <a:t>You are not supposed to think. There are other people paid for thinking</a:t>
            </a:r>
          </a:p>
          <a:p>
            <a:r>
              <a:rPr lang="en-GB" sz="2000" i="1" dirty="0"/>
              <a:t>around here</a:t>
            </a:r>
          </a:p>
          <a:p>
            <a:endParaRPr lang="en-GB" sz="2000" i="1" dirty="0"/>
          </a:p>
          <a:p>
            <a:r>
              <a:rPr lang="en-GB" sz="2000" i="1" dirty="0"/>
              <a:t>In the past man has been first; in the future the system must be first.</a:t>
            </a:r>
          </a:p>
        </p:txBody>
      </p:sp>
      <p:sp>
        <p:nvSpPr>
          <p:cNvPr id="5" name="Slide Number Placeholder 4"/>
          <p:cNvSpPr>
            <a:spLocks noGrp="1"/>
          </p:cNvSpPr>
          <p:nvPr>
            <p:ph type="sldNum" sz="quarter" idx="12"/>
          </p:nvPr>
        </p:nvSpPr>
        <p:spPr/>
        <p:txBody>
          <a:bodyPr/>
          <a:lstStyle/>
          <a:p>
            <a:fld id="{CE0E1087-B2CA-4FD5-830B-0ACDF9C4A1F8}" type="slidenum">
              <a:rPr lang="en-GB" smtClean="0"/>
              <a:t>21</a:t>
            </a:fld>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4097" y="1801091"/>
            <a:ext cx="4442732" cy="4442732"/>
          </a:xfrm>
          <a:prstGeom prst="rect">
            <a:avLst/>
          </a:prstGeom>
        </p:spPr>
      </p:pic>
    </p:spTree>
    <p:extLst>
      <p:ext uri="{BB962C8B-B14F-4D97-AF65-F5344CB8AC3E}">
        <p14:creationId xmlns:p14="http://schemas.microsoft.com/office/powerpoint/2010/main" val="204887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FW TAYLOR</a:t>
            </a:r>
            <a:br>
              <a:rPr lang="en-GB" dirty="0"/>
            </a:br>
            <a:r>
              <a:rPr lang="en-GB" dirty="0"/>
              <a:t>1856–1915</a:t>
            </a:r>
          </a:p>
        </p:txBody>
      </p:sp>
      <p:sp>
        <p:nvSpPr>
          <p:cNvPr id="3" name="Content Placeholder 2"/>
          <p:cNvSpPr>
            <a:spLocks noGrp="1"/>
          </p:cNvSpPr>
          <p:nvPr>
            <p:ph idx="1"/>
          </p:nvPr>
        </p:nvSpPr>
        <p:spPr>
          <a:xfrm>
            <a:off x="838200" y="1825624"/>
            <a:ext cx="11076432" cy="4611751"/>
          </a:xfrm>
        </p:spPr>
        <p:txBody>
          <a:bodyPr>
            <a:noAutofit/>
          </a:bodyPr>
          <a:lstStyle/>
          <a:p>
            <a:pPr marL="0" indent="0">
              <a:buNone/>
            </a:pPr>
            <a:r>
              <a:rPr lang="en-GB" sz="3200" dirty="0"/>
              <a:t>The management task involved the need to:</a:t>
            </a:r>
          </a:p>
          <a:p>
            <a:pPr marL="514350" indent="-514350">
              <a:buFont typeface="+mj-lt"/>
              <a:buAutoNum type="arabicPeriod"/>
            </a:pPr>
            <a:r>
              <a:rPr lang="en-GB" sz="3200" dirty="0"/>
              <a:t>Develop a science for each operation</a:t>
            </a:r>
          </a:p>
          <a:p>
            <a:pPr marL="514350" indent="-514350">
              <a:buFont typeface="+mj-lt"/>
              <a:buAutoNum type="arabicPeriod"/>
            </a:pPr>
            <a:r>
              <a:rPr lang="en-GB" sz="3200" dirty="0"/>
              <a:t>Determine time and method for each job</a:t>
            </a:r>
          </a:p>
          <a:p>
            <a:pPr marL="514350" indent="-514350">
              <a:buFont typeface="+mj-lt"/>
              <a:buAutoNum type="arabicPeriod"/>
            </a:pPr>
            <a:r>
              <a:rPr lang="en-GB" sz="3200" dirty="0"/>
              <a:t>Match workers to suitable jobs – train to be as good as he could be</a:t>
            </a:r>
          </a:p>
          <a:p>
            <a:pPr marL="514350" indent="-514350">
              <a:buFont typeface="+mj-lt"/>
              <a:buAutoNum type="arabicPeriod"/>
            </a:pPr>
            <a:r>
              <a:rPr lang="en-GB" sz="3200" dirty="0"/>
              <a:t>Organise efficiently to remove all responsibility from the worker apart from performance of the job</a:t>
            </a:r>
          </a:p>
          <a:p>
            <a:pPr marL="514350" indent="-514350">
              <a:buFont typeface="+mj-lt"/>
              <a:buAutoNum type="arabicPeriod"/>
            </a:pPr>
            <a:r>
              <a:rPr lang="en-GB" sz="3200" dirty="0"/>
              <a:t>Agree to be governed by the science and surrender arbitrary power over the workers</a:t>
            </a:r>
          </a:p>
        </p:txBody>
      </p:sp>
      <p:pic>
        <p:nvPicPr>
          <p:cNvPr id="4" name="Picture 3"/>
          <p:cNvPicPr>
            <a:picLocks noChangeAspect="1"/>
          </p:cNvPicPr>
          <p:nvPr/>
        </p:nvPicPr>
        <p:blipFill>
          <a:blip r:embed="rId2"/>
          <a:stretch>
            <a:fillRect/>
          </a:stretch>
        </p:blipFill>
        <p:spPr>
          <a:xfrm>
            <a:off x="8973502" y="365125"/>
            <a:ext cx="2200275" cy="2543175"/>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22</a:t>
            </a:fld>
            <a:endParaRPr lang="en-GB"/>
          </a:p>
        </p:txBody>
      </p:sp>
    </p:spTree>
    <p:extLst>
      <p:ext uri="{BB962C8B-B14F-4D97-AF65-F5344CB8AC3E}">
        <p14:creationId xmlns:p14="http://schemas.microsoft.com/office/powerpoint/2010/main" val="9378047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Frank B and Lilian M Gilbreth</a:t>
            </a:r>
          </a:p>
        </p:txBody>
      </p:sp>
      <p:sp>
        <p:nvSpPr>
          <p:cNvPr id="3" name="Content Placeholder 2"/>
          <p:cNvSpPr>
            <a:spLocks noGrp="1"/>
          </p:cNvSpPr>
          <p:nvPr>
            <p:ph idx="1"/>
          </p:nvPr>
        </p:nvSpPr>
        <p:spPr/>
        <p:txBody>
          <a:bodyPr/>
          <a:lstStyle/>
          <a:p>
            <a:r>
              <a:rPr lang="en-GB" sz="3200" dirty="0"/>
              <a:t>Science of motion study</a:t>
            </a:r>
          </a:p>
          <a:p>
            <a:r>
              <a:rPr lang="en-GB" sz="3200" dirty="0"/>
              <a:t>‘Systems Management’ – prescribed way of doing things down to the last detail: FB referred to the, “one best way.”</a:t>
            </a:r>
          </a:p>
          <a:p>
            <a:r>
              <a:rPr lang="en-GB" sz="3200" dirty="0"/>
              <a:t>FB set down his ‘Field System’ for his managers – rules and procedures applicable to all sites</a:t>
            </a:r>
          </a:p>
          <a:p>
            <a:r>
              <a:rPr lang="en-GB" sz="3200" dirty="0"/>
              <a:t>Main problem was to ensure performance and control at a distance</a:t>
            </a:r>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23</a:t>
            </a:fld>
            <a:endParaRPr lang="en-GB"/>
          </a:p>
        </p:txBody>
      </p:sp>
    </p:spTree>
    <p:extLst>
      <p:ext uri="{BB962C8B-B14F-4D97-AF65-F5344CB8AC3E}">
        <p14:creationId xmlns:p14="http://schemas.microsoft.com/office/powerpoint/2010/main" val="2686564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 WEBER,</a:t>
            </a:r>
            <a:br>
              <a:rPr lang="en-GB" dirty="0"/>
            </a:br>
            <a:r>
              <a:rPr lang="en-GB" dirty="0"/>
              <a:t>1864–1920</a:t>
            </a:r>
          </a:p>
        </p:txBody>
      </p:sp>
      <p:sp>
        <p:nvSpPr>
          <p:cNvPr id="3" name="Content Placeholder 2"/>
          <p:cNvSpPr>
            <a:spLocks noGrp="1"/>
          </p:cNvSpPr>
          <p:nvPr>
            <p:ph idx="1"/>
          </p:nvPr>
        </p:nvSpPr>
        <p:spPr>
          <a:xfrm>
            <a:off x="838200" y="1825625"/>
            <a:ext cx="4657344" cy="4351338"/>
          </a:xfrm>
          <a:ln w="38100">
            <a:solidFill>
              <a:schemeClr val="accent1"/>
            </a:solidFill>
          </a:ln>
        </p:spPr>
        <p:txBody>
          <a:bodyPr/>
          <a:lstStyle/>
          <a:p>
            <a:pPr marL="0" indent="0">
              <a:buNone/>
            </a:pPr>
            <a:endParaRPr lang="en-GB" dirty="0"/>
          </a:p>
          <a:p>
            <a:pPr marL="0" indent="0">
              <a:buNone/>
            </a:pPr>
            <a:endParaRPr lang="en-GB" dirty="0"/>
          </a:p>
          <a:p>
            <a:pPr marL="0" indent="0" algn="ctr">
              <a:buNone/>
            </a:pPr>
            <a:r>
              <a:rPr lang="en-GB" sz="6000" dirty="0"/>
              <a:t>What is bureaucracy?</a:t>
            </a:r>
          </a:p>
        </p:txBody>
      </p:sp>
      <p:pic>
        <p:nvPicPr>
          <p:cNvPr id="4" name="Picture 3"/>
          <p:cNvPicPr>
            <a:picLocks noChangeAspect="1"/>
          </p:cNvPicPr>
          <p:nvPr/>
        </p:nvPicPr>
        <p:blipFill>
          <a:blip r:embed="rId2"/>
          <a:stretch>
            <a:fillRect/>
          </a:stretch>
        </p:blipFill>
        <p:spPr>
          <a:xfrm>
            <a:off x="7261806" y="1690688"/>
            <a:ext cx="3185701" cy="436397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16835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E0E1087-B2CA-4FD5-830B-0ACDF9C4A1F8}" type="slidenum">
              <a:rPr lang="en-GB" smtClean="0"/>
              <a:t>25</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4831"/>
            <a:ext cx="6790605" cy="513822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2609" y="-243598"/>
            <a:ext cx="4577383" cy="659994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971" y="-243599"/>
            <a:ext cx="7578546" cy="6869829"/>
          </a:xfrm>
          <a:prstGeom prst="rect">
            <a:avLst/>
          </a:prstGeom>
        </p:spPr>
      </p:pic>
    </p:spTree>
    <p:extLst>
      <p:ext uri="{BB962C8B-B14F-4D97-AF65-F5344CB8AC3E}">
        <p14:creationId xmlns:p14="http://schemas.microsoft.com/office/powerpoint/2010/main" val="113874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 WEBER,</a:t>
            </a:r>
            <a:br>
              <a:rPr lang="en-GB" dirty="0"/>
            </a:br>
            <a:r>
              <a:rPr lang="en-GB" dirty="0"/>
              <a:t>1864–1920</a:t>
            </a:r>
          </a:p>
        </p:txBody>
      </p:sp>
      <p:sp>
        <p:nvSpPr>
          <p:cNvPr id="3" name="Content Placeholder 2"/>
          <p:cNvSpPr>
            <a:spLocks noGrp="1"/>
          </p:cNvSpPr>
          <p:nvPr>
            <p:ph idx="1"/>
          </p:nvPr>
        </p:nvSpPr>
        <p:spPr/>
        <p:txBody>
          <a:bodyPr/>
          <a:lstStyle/>
          <a:p>
            <a:r>
              <a:rPr lang="en-GB" sz="3600" dirty="0"/>
              <a:t>Bureaucratic organisation as the most frequently found type of rational legal authority</a:t>
            </a:r>
          </a:p>
          <a:p>
            <a:r>
              <a:rPr lang="en-GB" sz="3600" dirty="0"/>
              <a:t>Bureaucracy had replaced other forms of authority – for example, charismatic (based on personal qualities) and traditional (based on respect for tradition and the past)</a:t>
            </a:r>
          </a:p>
          <a:p>
            <a:r>
              <a:rPr lang="en-GB" sz="3600" dirty="0"/>
              <a:t>Weber likened bureaucratisation and rationalisation to an iron cage that threaten the human spirit</a:t>
            </a:r>
          </a:p>
          <a:p>
            <a:endParaRPr lang="en-GB" dirty="0"/>
          </a:p>
        </p:txBody>
      </p:sp>
      <p:pic>
        <p:nvPicPr>
          <p:cNvPr id="4" name="Picture 3"/>
          <p:cNvPicPr>
            <a:picLocks noChangeAspect="1"/>
          </p:cNvPicPr>
          <p:nvPr/>
        </p:nvPicPr>
        <p:blipFill>
          <a:blip r:embed="rId2"/>
          <a:stretch>
            <a:fillRect/>
          </a:stretch>
        </p:blipFill>
        <p:spPr>
          <a:xfrm>
            <a:off x="10316291" y="0"/>
            <a:ext cx="1875709" cy="2569464"/>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26</a:t>
            </a:fld>
            <a:endParaRPr lang="en-GB"/>
          </a:p>
        </p:txBody>
      </p:sp>
    </p:spTree>
    <p:extLst>
      <p:ext uri="{BB962C8B-B14F-4D97-AF65-F5344CB8AC3E}">
        <p14:creationId xmlns:p14="http://schemas.microsoft.com/office/powerpoint/2010/main" val="35435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Weber’s characteristics of bureaucracy</a:t>
            </a:r>
          </a:p>
        </p:txBody>
      </p:sp>
      <p:sp>
        <p:nvSpPr>
          <p:cNvPr id="3" name="Content Placeholder 2"/>
          <p:cNvSpPr>
            <a:spLocks noGrp="1"/>
          </p:cNvSpPr>
          <p:nvPr>
            <p:ph idx="1"/>
          </p:nvPr>
        </p:nvSpPr>
        <p:spPr>
          <a:xfrm>
            <a:off x="838200" y="1801368"/>
            <a:ext cx="11204448" cy="4901183"/>
          </a:xfrm>
        </p:spPr>
        <p:txBody>
          <a:bodyPr>
            <a:normAutofit/>
          </a:bodyPr>
          <a:lstStyle/>
          <a:p>
            <a:pPr marL="0" indent="0">
              <a:buNone/>
            </a:pPr>
            <a:r>
              <a:rPr lang="en-GB" sz="3600" dirty="0"/>
              <a:t>➜ Official functions bounded by rules.</a:t>
            </a:r>
          </a:p>
          <a:p>
            <a:pPr marL="0" indent="0">
              <a:buNone/>
            </a:pPr>
            <a:r>
              <a:rPr lang="en-GB" sz="3600" dirty="0"/>
              <a:t>➜ Specialisation – a clear division of labour and an understanding of what is expected, with job holders having the necessary authority.</a:t>
            </a:r>
          </a:p>
          <a:p>
            <a:pPr marL="0" indent="0">
              <a:buNone/>
            </a:pPr>
            <a:r>
              <a:rPr lang="en-GB" sz="3600" dirty="0"/>
              <a:t>➜ A clearly defined hierarchy.</a:t>
            </a:r>
          </a:p>
          <a:p>
            <a:pPr marL="0" indent="0">
              <a:buNone/>
            </a:pPr>
            <a:r>
              <a:rPr lang="en-GB" sz="3600" dirty="0"/>
              <a:t>➜ Stable and comprehensive rules.</a:t>
            </a:r>
          </a:p>
          <a:p>
            <a:pPr marL="0" indent="0">
              <a:buNone/>
            </a:pPr>
            <a:r>
              <a:rPr lang="en-GB" sz="3600" dirty="0"/>
              <a:t>➜ Impersonality – equality of treatment.</a:t>
            </a:r>
          </a:p>
        </p:txBody>
      </p:sp>
      <p:sp>
        <p:nvSpPr>
          <p:cNvPr id="4" name="Slide Number Placeholder 3"/>
          <p:cNvSpPr>
            <a:spLocks noGrp="1"/>
          </p:cNvSpPr>
          <p:nvPr>
            <p:ph type="sldNum" sz="quarter" idx="12"/>
          </p:nvPr>
        </p:nvSpPr>
        <p:spPr/>
        <p:txBody>
          <a:bodyPr/>
          <a:lstStyle/>
          <a:p>
            <a:fld id="{CE0E1087-B2CA-4FD5-830B-0ACDF9C4A1F8}" type="slidenum">
              <a:rPr lang="en-GB" smtClean="0"/>
              <a:t>27</a:t>
            </a:fld>
            <a:endParaRPr lang="en-GB"/>
          </a:p>
        </p:txBody>
      </p:sp>
    </p:spTree>
    <p:extLst>
      <p:ext uri="{BB962C8B-B14F-4D97-AF65-F5344CB8AC3E}">
        <p14:creationId xmlns:p14="http://schemas.microsoft.com/office/powerpoint/2010/main" val="1709743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Weber’s characteristics of bureaucracy</a:t>
            </a:r>
          </a:p>
        </p:txBody>
      </p:sp>
      <p:sp>
        <p:nvSpPr>
          <p:cNvPr id="3" name="Content Placeholder 2"/>
          <p:cNvSpPr>
            <a:spLocks noGrp="1"/>
          </p:cNvSpPr>
          <p:nvPr>
            <p:ph idx="1"/>
          </p:nvPr>
        </p:nvSpPr>
        <p:spPr>
          <a:xfrm>
            <a:off x="838200" y="1901952"/>
            <a:ext cx="11204448" cy="4800599"/>
          </a:xfrm>
        </p:spPr>
        <p:txBody>
          <a:bodyPr>
            <a:normAutofit/>
          </a:bodyPr>
          <a:lstStyle/>
          <a:p>
            <a:pPr marL="0" indent="0">
              <a:buNone/>
            </a:pPr>
            <a:r>
              <a:rPr lang="en-GB" sz="3600" dirty="0"/>
              <a:t>➜ Impersonality – equality of treatment.</a:t>
            </a:r>
          </a:p>
          <a:p>
            <a:pPr marL="0" indent="0">
              <a:buNone/>
            </a:pPr>
            <a:r>
              <a:rPr lang="en-GB" sz="3600" dirty="0"/>
              <a:t>➜ Selection on the basis of qualification, not favouritism.</a:t>
            </a:r>
          </a:p>
          <a:p>
            <a:pPr marL="0" indent="0">
              <a:buNone/>
            </a:pPr>
            <a:r>
              <a:rPr lang="en-GB" sz="3600" dirty="0"/>
              <a:t>➜ Full-time paid officials.</a:t>
            </a:r>
          </a:p>
          <a:p>
            <a:pPr marL="0" indent="0">
              <a:buNone/>
            </a:pPr>
            <a:r>
              <a:rPr lang="en-GB" sz="3600" dirty="0"/>
              <a:t>➜ A career structure.</a:t>
            </a:r>
          </a:p>
          <a:p>
            <a:pPr marL="0" indent="0">
              <a:buNone/>
            </a:pPr>
            <a:r>
              <a:rPr lang="en-GB" sz="3600" dirty="0"/>
              <a:t>➜ Officials detached from ownership of organisation – lessening the possibility of bribery or corruption.</a:t>
            </a:r>
          </a:p>
          <a:p>
            <a:pPr marL="0" indent="0">
              <a:buNone/>
            </a:pPr>
            <a:r>
              <a:rPr lang="en-GB" sz="3600" dirty="0"/>
              <a:t>➜ Systematic discipline and control of work.</a:t>
            </a:r>
          </a:p>
        </p:txBody>
      </p:sp>
      <p:sp>
        <p:nvSpPr>
          <p:cNvPr id="4" name="Slide Number Placeholder 3"/>
          <p:cNvSpPr>
            <a:spLocks noGrp="1"/>
          </p:cNvSpPr>
          <p:nvPr>
            <p:ph type="sldNum" sz="quarter" idx="12"/>
          </p:nvPr>
        </p:nvSpPr>
        <p:spPr/>
        <p:txBody>
          <a:bodyPr/>
          <a:lstStyle/>
          <a:p>
            <a:fld id="{CE0E1087-B2CA-4FD5-830B-0ACDF9C4A1F8}" type="slidenum">
              <a:rPr lang="en-GB" smtClean="0"/>
              <a:t>28</a:t>
            </a:fld>
            <a:endParaRPr lang="en-GB"/>
          </a:p>
        </p:txBody>
      </p:sp>
    </p:spTree>
    <p:extLst>
      <p:ext uri="{BB962C8B-B14F-4D97-AF65-F5344CB8AC3E}">
        <p14:creationId xmlns:p14="http://schemas.microsoft.com/office/powerpoint/2010/main" val="23065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838200" y="2055811"/>
            <a:ext cx="10515600" cy="4121151"/>
          </a:xfrm>
        </p:spPr>
        <p:txBody>
          <a:bodyPr>
            <a:normAutofit/>
          </a:bodyPr>
          <a:lstStyle/>
          <a:p>
            <a:pPr eaLnBrk="1" hangingPunct="1"/>
            <a:r>
              <a:rPr lang="en-GB" sz="3200" dirty="0"/>
              <a:t>What does ‘organisation’ mean?</a:t>
            </a:r>
          </a:p>
          <a:p>
            <a:pPr eaLnBrk="1" hangingPunct="1"/>
            <a:r>
              <a:rPr lang="en-GB" sz="3200" dirty="0"/>
              <a:t>Precise and definitive approach which claims ‘organisation’ is a necessary and universal</a:t>
            </a:r>
          </a:p>
          <a:p>
            <a:pPr eaLnBrk="1" hangingPunct="1"/>
            <a:r>
              <a:rPr lang="en-GB" sz="3200" dirty="0"/>
              <a:t>Cavemen and co-operation</a:t>
            </a:r>
          </a:p>
          <a:p>
            <a:pPr eaLnBrk="1" hangingPunct="1"/>
            <a:r>
              <a:rPr lang="en-GB" sz="3200" dirty="0"/>
              <a:t>Aims and objectives are only the ‘physics’ of an organisation</a:t>
            </a:r>
          </a:p>
          <a:p>
            <a:pPr eaLnBrk="1" hangingPunct="1"/>
            <a:r>
              <a:rPr lang="en-GB" sz="3200" dirty="0"/>
              <a:t>Organisation means order and orderly procedure</a:t>
            </a:r>
          </a:p>
        </p:txBody>
      </p:sp>
      <p:sp>
        <p:nvSpPr>
          <p:cNvPr id="2" name="Slide Number Placeholder 1"/>
          <p:cNvSpPr>
            <a:spLocks noGrp="1"/>
          </p:cNvSpPr>
          <p:nvPr>
            <p:ph type="sldNum" sz="quarter" idx="12"/>
          </p:nvPr>
        </p:nvSpPr>
        <p:spPr/>
        <p:txBody>
          <a:bodyPr/>
          <a:lstStyle/>
          <a:p>
            <a:pPr>
              <a:defRPr/>
            </a:pPr>
            <a:fld id="{AF6B865C-CEC4-4C57-90E2-2A10EC390390}" type="slidenum">
              <a:rPr lang="en-GB" smtClean="0"/>
              <a:pPr>
                <a:defRPr/>
              </a:pPr>
              <a:t>29</a:t>
            </a:fld>
            <a:endParaRPr lang="en-GB"/>
          </a:p>
        </p:txBody>
      </p:sp>
      <p:sp>
        <p:nvSpPr>
          <p:cNvPr id="14338" name="Rectangle 2"/>
          <p:cNvSpPr>
            <a:spLocks noGrp="1" noChangeArrowheads="1"/>
          </p:cNvSpPr>
          <p:nvPr>
            <p:ph type="title"/>
          </p:nvPr>
        </p:nvSpPr>
        <p:spPr/>
        <p:txBody>
          <a:bodyPr/>
          <a:lstStyle/>
          <a:p>
            <a:pPr eaLnBrk="1" hangingPunct="1"/>
            <a:r>
              <a:rPr lang="en-GB" dirty="0"/>
              <a:t>JD Mooney</a:t>
            </a:r>
            <a:br>
              <a:rPr lang="en-GB" dirty="0"/>
            </a:br>
            <a:r>
              <a:rPr lang="en-GB" dirty="0"/>
              <a:t>1884 - 1957</a:t>
            </a:r>
            <a:endParaRPr lang="en-US" dirty="0"/>
          </a:p>
        </p:txBody>
      </p:sp>
      <p:pic>
        <p:nvPicPr>
          <p:cNvPr id="3" name="Picture 2"/>
          <p:cNvPicPr>
            <a:picLocks noChangeAspect="1"/>
          </p:cNvPicPr>
          <p:nvPr/>
        </p:nvPicPr>
        <p:blipFill>
          <a:blip r:embed="rId3"/>
          <a:stretch>
            <a:fillRect/>
          </a:stretch>
        </p:blipFill>
        <p:spPr>
          <a:xfrm>
            <a:off x="9926165" y="1"/>
            <a:ext cx="1949701" cy="2237362"/>
          </a:xfrm>
          <a:prstGeom prst="rect">
            <a:avLst/>
          </a:prstGeom>
        </p:spPr>
      </p:pic>
    </p:spTree>
    <p:extLst>
      <p:ext uri="{BB962C8B-B14F-4D97-AF65-F5344CB8AC3E}">
        <p14:creationId xmlns:p14="http://schemas.microsoft.com/office/powerpoint/2010/main" val="1517370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838200" y="2237363"/>
            <a:ext cx="6759102" cy="3939600"/>
          </a:xfrm>
        </p:spPr>
        <p:txBody>
          <a:bodyPr>
            <a:normAutofit/>
          </a:bodyPr>
          <a:lstStyle/>
          <a:p>
            <a:pPr marL="0" indent="0">
              <a:buNone/>
            </a:pPr>
            <a:r>
              <a:rPr lang="en-GB" sz="4000" dirty="0"/>
              <a:t>Definition: “organisation is the form of every human association for the attainment of a common purpose.” </a:t>
            </a:r>
          </a:p>
          <a:p>
            <a:pPr marL="0" indent="0">
              <a:buNone/>
            </a:pPr>
            <a:endParaRPr lang="en-GB" sz="4000" dirty="0"/>
          </a:p>
          <a:p>
            <a:pPr marL="0" indent="0">
              <a:buNone/>
            </a:pPr>
            <a:r>
              <a:rPr lang="en-GB" sz="4000" dirty="0"/>
              <a:t>(Pollard, p41)</a:t>
            </a:r>
          </a:p>
          <a:p>
            <a:pPr marL="0" indent="0" eaLnBrk="1" hangingPunct="1">
              <a:buNone/>
            </a:pPr>
            <a:endParaRPr lang="en-GB" sz="3200" dirty="0"/>
          </a:p>
        </p:txBody>
      </p:sp>
      <p:sp>
        <p:nvSpPr>
          <p:cNvPr id="2" name="Slide Number Placeholder 1"/>
          <p:cNvSpPr>
            <a:spLocks noGrp="1"/>
          </p:cNvSpPr>
          <p:nvPr>
            <p:ph type="sldNum" sz="quarter" idx="12"/>
          </p:nvPr>
        </p:nvSpPr>
        <p:spPr/>
        <p:txBody>
          <a:bodyPr/>
          <a:lstStyle/>
          <a:p>
            <a:pPr>
              <a:defRPr/>
            </a:pPr>
            <a:fld id="{AF6B865C-CEC4-4C57-90E2-2A10EC390390}" type="slidenum">
              <a:rPr lang="en-GB" smtClean="0">
                <a:solidFill>
                  <a:prstClr val="black">
                    <a:tint val="75000"/>
                  </a:prstClr>
                </a:solidFill>
              </a:rPr>
              <a:pPr>
                <a:defRPr/>
              </a:pPr>
              <a:t>30</a:t>
            </a:fld>
            <a:endParaRPr lang="en-GB">
              <a:solidFill>
                <a:prstClr val="black">
                  <a:tint val="75000"/>
                </a:prstClr>
              </a:solidFill>
            </a:endParaRPr>
          </a:p>
        </p:txBody>
      </p:sp>
      <p:sp>
        <p:nvSpPr>
          <p:cNvPr id="14338" name="Rectangle 2"/>
          <p:cNvSpPr>
            <a:spLocks noGrp="1" noChangeArrowheads="1"/>
          </p:cNvSpPr>
          <p:nvPr>
            <p:ph type="title"/>
          </p:nvPr>
        </p:nvSpPr>
        <p:spPr/>
        <p:txBody>
          <a:bodyPr/>
          <a:lstStyle/>
          <a:p>
            <a:pPr eaLnBrk="1" hangingPunct="1"/>
            <a:r>
              <a:rPr lang="en-GB" dirty="0"/>
              <a:t>JD Mooney</a:t>
            </a:r>
            <a:br>
              <a:rPr lang="en-GB" dirty="0"/>
            </a:br>
            <a:r>
              <a:rPr lang="en-GB" dirty="0"/>
              <a:t>1884 - 1957</a:t>
            </a:r>
            <a:endParaRPr lang="en-US" dirty="0"/>
          </a:p>
        </p:txBody>
      </p:sp>
      <p:pic>
        <p:nvPicPr>
          <p:cNvPr id="3" name="Picture 2"/>
          <p:cNvPicPr>
            <a:picLocks noChangeAspect="1"/>
          </p:cNvPicPr>
          <p:nvPr/>
        </p:nvPicPr>
        <p:blipFill>
          <a:blip r:embed="rId3"/>
          <a:stretch>
            <a:fillRect/>
          </a:stretch>
        </p:blipFill>
        <p:spPr>
          <a:xfrm>
            <a:off x="8610600" y="1906622"/>
            <a:ext cx="2401111" cy="2755374"/>
          </a:xfrm>
          <a:prstGeom prst="rect">
            <a:avLst/>
          </a:prstGeom>
        </p:spPr>
      </p:pic>
    </p:spTree>
    <p:extLst>
      <p:ext uri="{BB962C8B-B14F-4D97-AF65-F5344CB8AC3E}">
        <p14:creationId xmlns:p14="http://schemas.microsoft.com/office/powerpoint/2010/main" val="307928228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MARY PARKER FOLLETT,</a:t>
            </a:r>
            <a:br>
              <a:rPr lang="en-GB" dirty="0"/>
            </a:br>
            <a:r>
              <a:rPr lang="en-GB" dirty="0"/>
              <a:t>1868–1933</a:t>
            </a:r>
          </a:p>
        </p:txBody>
      </p:sp>
      <p:sp>
        <p:nvSpPr>
          <p:cNvPr id="3" name="Content Placeholder 2"/>
          <p:cNvSpPr>
            <a:spLocks noGrp="1"/>
          </p:cNvSpPr>
          <p:nvPr>
            <p:ph idx="1"/>
          </p:nvPr>
        </p:nvSpPr>
        <p:spPr/>
        <p:txBody>
          <a:bodyPr>
            <a:normAutofit lnSpcReduction="10000"/>
          </a:bodyPr>
          <a:lstStyle/>
          <a:p>
            <a:r>
              <a:rPr lang="en-GB" sz="3200" dirty="0"/>
              <a:t>Ahead of her time with her focus on democracy and co-operation, community, experience and the group</a:t>
            </a:r>
          </a:p>
          <a:p>
            <a:r>
              <a:rPr lang="en-GB" sz="3200" dirty="0"/>
              <a:t>‘Power with’ rather than ‘power over’ others</a:t>
            </a:r>
          </a:p>
          <a:p>
            <a:r>
              <a:rPr lang="en-GB" sz="3200" dirty="0"/>
              <a:t>Industry (organisations) are too broad and complex to be led from the top alone</a:t>
            </a:r>
          </a:p>
          <a:p>
            <a:r>
              <a:rPr lang="en-GB" sz="3200" dirty="0"/>
              <a:t>Organisations should permit interweaving all along the line</a:t>
            </a:r>
          </a:p>
          <a:p>
            <a:r>
              <a:rPr lang="en-GB" sz="3200" dirty="0"/>
              <a:t>Above everything else we must learn to co-operate</a:t>
            </a:r>
          </a:p>
          <a:p>
            <a:r>
              <a:rPr lang="en-GB" sz="3200" dirty="0"/>
              <a:t>The difference between competition and joint effort is the difference between a short and a long view</a:t>
            </a:r>
          </a:p>
          <a:p>
            <a:endParaRPr lang="en-GB" dirty="0"/>
          </a:p>
        </p:txBody>
      </p:sp>
      <p:pic>
        <p:nvPicPr>
          <p:cNvPr id="4" name="Picture 3"/>
          <p:cNvPicPr>
            <a:picLocks noChangeAspect="1"/>
          </p:cNvPicPr>
          <p:nvPr/>
        </p:nvPicPr>
        <p:blipFill>
          <a:blip r:embed="rId2"/>
          <a:stretch>
            <a:fillRect/>
          </a:stretch>
        </p:blipFill>
        <p:spPr>
          <a:xfrm>
            <a:off x="10488168" y="165893"/>
            <a:ext cx="1602486" cy="233911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31</a:t>
            </a:fld>
            <a:endParaRPr lang="en-GB"/>
          </a:p>
        </p:txBody>
      </p:sp>
    </p:spTree>
    <p:extLst>
      <p:ext uri="{BB962C8B-B14F-4D97-AF65-F5344CB8AC3E}">
        <p14:creationId xmlns:p14="http://schemas.microsoft.com/office/powerpoint/2010/main" val="353213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ABRAHAM MASLOW,</a:t>
            </a:r>
            <a:br>
              <a:rPr lang="en-GB" dirty="0"/>
            </a:br>
            <a:r>
              <a:rPr lang="en-GB" dirty="0"/>
              <a:t>1908–1970</a:t>
            </a:r>
          </a:p>
        </p:txBody>
      </p:sp>
      <p:sp>
        <p:nvSpPr>
          <p:cNvPr id="3" name="Content Placeholder 2"/>
          <p:cNvSpPr>
            <a:spLocks noGrp="1"/>
          </p:cNvSpPr>
          <p:nvPr>
            <p:ph idx="1"/>
          </p:nvPr>
        </p:nvSpPr>
        <p:spPr>
          <a:xfrm>
            <a:off x="838200" y="2286000"/>
            <a:ext cx="3660648" cy="3890962"/>
          </a:xfrm>
        </p:spPr>
        <p:txBody>
          <a:bodyPr>
            <a:normAutofit/>
          </a:bodyPr>
          <a:lstStyle/>
          <a:p>
            <a:r>
              <a:rPr lang="en-GB" sz="3600" dirty="0"/>
              <a:t>Motivational theory</a:t>
            </a:r>
          </a:p>
        </p:txBody>
      </p:sp>
      <p:sp>
        <p:nvSpPr>
          <p:cNvPr id="5" name="Rectangle 4"/>
          <p:cNvSpPr/>
          <p:nvPr/>
        </p:nvSpPr>
        <p:spPr>
          <a:xfrm>
            <a:off x="5097423" y="1614791"/>
            <a:ext cx="6692501" cy="4042132"/>
          </a:xfrm>
          <a:prstGeom prst="rect">
            <a:avLst/>
          </a:prstGeom>
          <a:ln w="50800">
            <a:solidFill>
              <a:schemeClr val="accent1"/>
            </a:solidFill>
          </a:ln>
        </p:spPr>
        <p:txBody>
          <a:bodyPr wrap="square">
            <a:spAutoFit/>
          </a:bodyPr>
          <a:lstStyle/>
          <a:p>
            <a:pPr marL="109728" lvl="0">
              <a:spcBef>
                <a:spcPts val="400"/>
              </a:spcBef>
              <a:buClr>
                <a:srgbClr val="2DA2BF"/>
              </a:buClr>
              <a:buSzPct val="68000"/>
            </a:pPr>
            <a:r>
              <a:rPr lang="en-GB" sz="4000" b="1" u="sng" dirty="0">
                <a:solidFill>
                  <a:prstClr val="black"/>
                </a:solidFill>
                <a:latin typeface="Lucida Sans Unicode"/>
              </a:rPr>
              <a:t>Hierarchy of Needs</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Physiological</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Safety</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Love and belonging</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Esteem</a:t>
            </a:r>
          </a:p>
          <a:p>
            <a:pPr marL="624078" lvl="0" indent="-514350">
              <a:spcBef>
                <a:spcPts val="400"/>
              </a:spcBef>
              <a:buClr>
                <a:srgbClr val="2DA2BF"/>
              </a:buClr>
              <a:buSzPct val="68000"/>
              <a:buFont typeface="+mj-lt"/>
              <a:buAutoNum type="arabicPeriod"/>
            </a:pPr>
            <a:r>
              <a:rPr lang="en-GB" sz="4000" dirty="0">
                <a:solidFill>
                  <a:prstClr val="black"/>
                </a:solidFill>
                <a:latin typeface="Lucida Sans Unicode"/>
              </a:rPr>
              <a:t>Self-actualisation</a:t>
            </a:r>
          </a:p>
        </p:txBody>
      </p:sp>
      <p:sp>
        <p:nvSpPr>
          <p:cNvPr id="4" name="Slide Number Placeholder 3"/>
          <p:cNvSpPr>
            <a:spLocks noGrp="1"/>
          </p:cNvSpPr>
          <p:nvPr>
            <p:ph type="sldNum" sz="quarter" idx="12"/>
          </p:nvPr>
        </p:nvSpPr>
        <p:spPr/>
        <p:txBody>
          <a:bodyPr/>
          <a:lstStyle/>
          <a:p>
            <a:fld id="{CE0E1087-B2CA-4FD5-830B-0ACDF9C4A1F8}" type="slidenum">
              <a:rPr lang="en-GB" smtClean="0"/>
              <a:t>32</a:t>
            </a:fld>
            <a:endParaRPr lang="en-GB"/>
          </a:p>
        </p:txBody>
      </p:sp>
    </p:spTree>
    <p:extLst>
      <p:ext uri="{BB962C8B-B14F-4D97-AF65-F5344CB8AC3E}">
        <p14:creationId xmlns:p14="http://schemas.microsoft.com/office/powerpoint/2010/main" val="35285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1.bp.blogspot.com/--iElpdB2kyo/TmeqwOK_VOI/AAAAAAAADU8/-BMGiVsjQ1w/s1600/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2770" y="231842"/>
            <a:ext cx="8555736" cy="636587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E0E1087-B2CA-4FD5-830B-0ACDF9C4A1F8}" type="slidenum">
              <a:rPr lang="en-GB" smtClean="0"/>
              <a:t>33</a:t>
            </a:fld>
            <a:endParaRPr lang="en-GB"/>
          </a:p>
        </p:txBody>
      </p:sp>
    </p:spTree>
    <p:extLst>
      <p:ext uri="{BB962C8B-B14F-4D97-AF65-F5344CB8AC3E}">
        <p14:creationId xmlns:p14="http://schemas.microsoft.com/office/powerpoint/2010/main" val="2779554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DRUCKER,</a:t>
            </a:r>
            <a:br>
              <a:rPr lang="en-GB" dirty="0"/>
            </a:br>
            <a:r>
              <a:rPr lang="en-GB" dirty="0"/>
              <a:t>1909 - 2005</a:t>
            </a:r>
          </a:p>
        </p:txBody>
      </p:sp>
      <p:sp>
        <p:nvSpPr>
          <p:cNvPr id="3" name="Content Placeholder 2"/>
          <p:cNvSpPr>
            <a:spLocks noGrp="1"/>
          </p:cNvSpPr>
          <p:nvPr>
            <p:ph idx="1"/>
          </p:nvPr>
        </p:nvSpPr>
        <p:spPr>
          <a:xfrm>
            <a:off x="838200" y="1825625"/>
            <a:ext cx="11224098" cy="4672452"/>
          </a:xfrm>
        </p:spPr>
        <p:txBody>
          <a:bodyPr/>
          <a:lstStyle/>
          <a:p>
            <a:pPr marL="109728" lvl="0" indent="0">
              <a:lnSpc>
                <a:spcPct val="100000"/>
              </a:lnSpc>
              <a:spcBef>
                <a:spcPts val="400"/>
              </a:spcBef>
              <a:buClr>
                <a:srgbClr val="2DA2BF"/>
              </a:buClr>
              <a:buSzPct val="68000"/>
              <a:buNone/>
            </a:pPr>
            <a:r>
              <a:rPr lang="en-GB" sz="3200" dirty="0">
                <a:solidFill>
                  <a:prstClr val="black"/>
                </a:solidFill>
                <a:latin typeface="Lucida Sans Unicode"/>
              </a:rPr>
              <a:t>Created management as a discipline with 5 basic management principles:</a:t>
            </a:r>
          </a:p>
          <a:p>
            <a:pPr marL="109728" lvl="0" indent="0">
              <a:lnSpc>
                <a:spcPct val="100000"/>
              </a:lnSpc>
              <a:spcBef>
                <a:spcPts val="400"/>
              </a:spcBef>
              <a:buClr>
                <a:srgbClr val="2DA2BF"/>
              </a:buClr>
              <a:buSzPct val="68000"/>
              <a:buNone/>
            </a:pPr>
            <a:endParaRPr lang="en-GB" sz="3200" dirty="0">
              <a:solidFill>
                <a:prstClr val="black"/>
              </a:solidFill>
              <a:latin typeface="Lucida Sans Unicode"/>
            </a:endParaRP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Setting objectives</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Organising</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Motivating and communicating</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Establishing measures of performance</a:t>
            </a:r>
          </a:p>
          <a:p>
            <a:pPr marL="624078" lvl="0" indent="-514350">
              <a:lnSpc>
                <a:spcPct val="100000"/>
              </a:lnSpc>
              <a:spcBef>
                <a:spcPts val="400"/>
              </a:spcBef>
              <a:buClr>
                <a:srgbClr val="2DA2BF"/>
              </a:buClr>
              <a:buSzPct val="68000"/>
              <a:buFont typeface="+mj-lt"/>
              <a:buAutoNum type="arabicPeriod"/>
            </a:pPr>
            <a:r>
              <a:rPr lang="en-GB" sz="3200" dirty="0">
                <a:solidFill>
                  <a:prstClr val="black"/>
                </a:solidFill>
                <a:latin typeface="Lucida Sans Unicode"/>
              </a:rPr>
              <a:t>Developing people</a:t>
            </a:r>
          </a:p>
        </p:txBody>
      </p:sp>
      <p:pic>
        <p:nvPicPr>
          <p:cNvPr id="4" name="Picture 3"/>
          <p:cNvPicPr>
            <a:picLocks noChangeAspect="1"/>
          </p:cNvPicPr>
          <p:nvPr/>
        </p:nvPicPr>
        <p:blipFill>
          <a:blip r:embed="rId2"/>
          <a:stretch>
            <a:fillRect/>
          </a:stretch>
        </p:blipFill>
        <p:spPr>
          <a:xfrm>
            <a:off x="8480298" y="2706242"/>
            <a:ext cx="3239262" cy="2094723"/>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34</a:t>
            </a:fld>
            <a:endParaRPr lang="en-GB"/>
          </a:p>
        </p:txBody>
      </p:sp>
    </p:spTree>
    <p:extLst>
      <p:ext uri="{BB962C8B-B14F-4D97-AF65-F5344CB8AC3E}">
        <p14:creationId xmlns:p14="http://schemas.microsoft.com/office/powerpoint/2010/main" val="32997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GEERT HOFSTEDE</a:t>
            </a:r>
            <a:br>
              <a:rPr lang="en-GB" dirty="0"/>
            </a:br>
            <a:r>
              <a:rPr lang="en-GB" dirty="0"/>
              <a:t>b.1928</a:t>
            </a:r>
          </a:p>
        </p:txBody>
      </p:sp>
      <p:sp>
        <p:nvSpPr>
          <p:cNvPr id="3" name="Content Placeholder 2"/>
          <p:cNvSpPr>
            <a:spLocks noGrp="1"/>
          </p:cNvSpPr>
          <p:nvPr>
            <p:ph idx="1"/>
          </p:nvPr>
        </p:nvSpPr>
        <p:spPr/>
        <p:txBody>
          <a:bodyPr>
            <a:noAutofit/>
          </a:bodyPr>
          <a:lstStyle/>
          <a:p>
            <a:pPr marL="0" indent="0">
              <a:buNone/>
            </a:pPr>
            <a:r>
              <a:rPr lang="en-GB" sz="3200" dirty="0"/>
              <a:t>Cultural differences</a:t>
            </a:r>
          </a:p>
          <a:p>
            <a:pPr marL="514350" indent="-514350">
              <a:buAutoNum type="arabicPeriod"/>
            </a:pPr>
            <a:r>
              <a:rPr lang="en-GB" sz="3200" b="1" dirty="0"/>
              <a:t>Power distance </a:t>
            </a:r>
            <a:r>
              <a:rPr lang="en-GB" sz="3200" dirty="0"/>
              <a:t>– perceptions of the degree of inequality in society. Those with a large power distance put greater stress on hierarchies and often have extreme politics, while those with low power distance stress equal rights.</a:t>
            </a:r>
          </a:p>
          <a:p>
            <a:pPr marL="514350" indent="-514350">
              <a:buAutoNum type="arabicPeriod"/>
            </a:pPr>
            <a:endParaRPr lang="en-GB" sz="3200" dirty="0"/>
          </a:p>
          <a:p>
            <a:pPr marL="514350" indent="-514350">
              <a:buAutoNum type="arabicPeriod"/>
            </a:pPr>
            <a:r>
              <a:rPr lang="en-GB" sz="3200" b="1" dirty="0"/>
              <a:t>Collectivism versus individualism </a:t>
            </a:r>
            <a:r>
              <a:rPr lang="en-GB" sz="3200" dirty="0"/>
              <a:t>– the former base their societies on social groups, while the latter stress the identity of the individual.</a:t>
            </a:r>
          </a:p>
        </p:txBody>
      </p:sp>
      <p:pic>
        <p:nvPicPr>
          <p:cNvPr id="4" name="Picture 3"/>
          <p:cNvPicPr>
            <a:picLocks noChangeAspect="1"/>
          </p:cNvPicPr>
          <p:nvPr/>
        </p:nvPicPr>
        <p:blipFill>
          <a:blip r:embed="rId2"/>
          <a:stretch>
            <a:fillRect/>
          </a:stretch>
        </p:blipFill>
        <p:spPr>
          <a:xfrm>
            <a:off x="9143428" y="121920"/>
            <a:ext cx="2847975" cy="2133600"/>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35</a:t>
            </a:fld>
            <a:endParaRPr lang="en-GB"/>
          </a:p>
        </p:txBody>
      </p:sp>
    </p:spTree>
    <p:extLst>
      <p:ext uri="{BB962C8B-B14F-4D97-AF65-F5344CB8AC3E}">
        <p14:creationId xmlns:p14="http://schemas.microsoft.com/office/powerpoint/2010/main" val="4227188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GEERT HOFSTEDE</a:t>
            </a:r>
            <a:br>
              <a:rPr lang="en-GB" dirty="0"/>
            </a:br>
            <a:r>
              <a:rPr lang="en-GB" dirty="0"/>
              <a:t>b.1928</a:t>
            </a:r>
          </a:p>
        </p:txBody>
      </p:sp>
      <p:sp>
        <p:nvSpPr>
          <p:cNvPr id="3" name="Content Placeholder 2"/>
          <p:cNvSpPr>
            <a:spLocks noGrp="1"/>
          </p:cNvSpPr>
          <p:nvPr>
            <p:ph idx="1"/>
          </p:nvPr>
        </p:nvSpPr>
        <p:spPr>
          <a:xfrm>
            <a:off x="838200" y="1825624"/>
            <a:ext cx="11107366" cy="4584903"/>
          </a:xfrm>
        </p:spPr>
        <p:txBody>
          <a:bodyPr>
            <a:noAutofit/>
          </a:bodyPr>
          <a:lstStyle/>
          <a:p>
            <a:pPr marL="514350" indent="-514350">
              <a:buFont typeface="+mj-lt"/>
              <a:buAutoNum type="arabicPeriod" startAt="3"/>
            </a:pPr>
            <a:r>
              <a:rPr lang="en-GB" sz="3200" b="1" dirty="0"/>
              <a:t>Masculinity versus femininity </a:t>
            </a:r>
            <a:r>
              <a:rPr lang="en-GB" sz="3200" dirty="0"/>
              <a:t>– masculine societies are assertive and competitive, and feminine societies prefer cooperative relationships.</a:t>
            </a:r>
          </a:p>
          <a:p>
            <a:pPr marL="514350" indent="-514350">
              <a:buFont typeface="+mj-lt"/>
              <a:buAutoNum type="arabicPeriod" startAt="3"/>
            </a:pPr>
            <a:r>
              <a:rPr lang="en-GB" sz="3200" b="1" dirty="0"/>
              <a:t>Uncertainty avoidance </a:t>
            </a:r>
            <a:r>
              <a:rPr lang="en-GB" sz="3200" dirty="0"/>
              <a:t>– the avoidance of risks and the creation of rules (countries with low uncertainty avoidance are tolerant of ambiguity and are uncomfortable with regulations).</a:t>
            </a:r>
          </a:p>
          <a:p>
            <a:pPr marL="514350" indent="-514350">
              <a:buFont typeface="+mj-lt"/>
              <a:buAutoNum type="arabicPeriod" startAt="3"/>
            </a:pPr>
            <a:r>
              <a:rPr lang="en-GB" sz="3200" b="1" dirty="0"/>
              <a:t>Long-term versus short-term orientation </a:t>
            </a:r>
            <a:r>
              <a:rPr lang="en-GB" sz="3200" dirty="0"/>
              <a:t>– Anglo-Saxon Western countries are decidedly short-term in their focus, unlike China and Far Eastern countries.</a:t>
            </a:r>
          </a:p>
        </p:txBody>
      </p:sp>
      <p:sp>
        <p:nvSpPr>
          <p:cNvPr id="4" name="Slide Number Placeholder 3"/>
          <p:cNvSpPr>
            <a:spLocks noGrp="1"/>
          </p:cNvSpPr>
          <p:nvPr>
            <p:ph type="sldNum" sz="quarter" idx="12"/>
          </p:nvPr>
        </p:nvSpPr>
        <p:spPr/>
        <p:txBody>
          <a:bodyPr/>
          <a:lstStyle/>
          <a:p>
            <a:fld id="{CE0E1087-B2CA-4FD5-830B-0ACDF9C4A1F8}" type="slidenum">
              <a:rPr lang="en-GB" smtClean="0"/>
              <a:t>36</a:t>
            </a:fld>
            <a:endParaRPr lang="en-GB"/>
          </a:p>
        </p:txBody>
      </p:sp>
    </p:spTree>
    <p:extLst>
      <p:ext uri="{BB962C8B-B14F-4D97-AF65-F5344CB8AC3E}">
        <p14:creationId xmlns:p14="http://schemas.microsoft.com/office/powerpoint/2010/main" val="135779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HENRY MINTZBERG</a:t>
            </a:r>
            <a:br>
              <a:rPr lang="en-GB" dirty="0"/>
            </a:br>
            <a:r>
              <a:rPr lang="en-GB" dirty="0"/>
              <a:t>b.1939</a:t>
            </a:r>
          </a:p>
        </p:txBody>
      </p:sp>
      <p:sp>
        <p:nvSpPr>
          <p:cNvPr id="3" name="Content Placeholder 2"/>
          <p:cNvSpPr>
            <a:spLocks noGrp="1"/>
          </p:cNvSpPr>
          <p:nvPr>
            <p:ph idx="1"/>
          </p:nvPr>
        </p:nvSpPr>
        <p:spPr>
          <a:xfrm>
            <a:off x="838200" y="1690688"/>
            <a:ext cx="10980906" cy="4486275"/>
          </a:xfrm>
        </p:spPr>
        <p:txBody>
          <a:bodyPr>
            <a:noAutofit/>
          </a:bodyPr>
          <a:lstStyle/>
          <a:p>
            <a:r>
              <a:rPr lang="en-GB" sz="3200" dirty="0" err="1"/>
              <a:t>Mintzberg</a:t>
            </a:r>
            <a:r>
              <a:rPr lang="en-GB" sz="3200" dirty="0"/>
              <a:t> found that managers’ work occurs in very short episodes, is highly fragmented, frequently interrupted and brief in duration.</a:t>
            </a:r>
          </a:p>
          <a:p>
            <a:r>
              <a:rPr lang="en-GB" sz="3200" dirty="0"/>
              <a:t>Managers are not systematic, reflective planners, but prefer activities that are current, specific, well-defined and non-routine. </a:t>
            </a:r>
          </a:p>
          <a:p>
            <a:r>
              <a:rPr lang="en-GB" sz="3200" dirty="0"/>
              <a:t>The complexity of organisations means that managers are driven to brevity, fragmentation and superficiality.</a:t>
            </a:r>
          </a:p>
          <a:p>
            <a:r>
              <a:rPr lang="en-GB" sz="3200" dirty="0"/>
              <a:t>Managers use a ‘bounded rationality’ model of decision making</a:t>
            </a:r>
          </a:p>
        </p:txBody>
      </p:sp>
      <p:pic>
        <p:nvPicPr>
          <p:cNvPr id="4" name="Picture 3"/>
          <p:cNvPicPr>
            <a:picLocks noChangeAspect="1"/>
          </p:cNvPicPr>
          <p:nvPr/>
        </p:nvPicPr>
        <p:blipFill>
          <a:blip r:embed="rId2"/>
          <a:stretch>
            <a:fillRect/>
          </a:stretch>
        </p:blipFill>
        <p:spPr>
          <a:xfrm>
            <a:off x="9706228" y="0"/>
            <a:ext cx="1768729" cy="1768729"/>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37</a:t>
            </a:fld>
            <a:endParaRPr lang="en-GB"/>
          </a:p>
        </p:txBody>
      </p:sp>
    </p:spTree>
    <p:extLst>
      <p:ext uri="{BB962C8B-B14F-4D97-AF65-F5344CB8AC3E}">
        <p14:creationId xmlns:p14="http://schemas.microsoft.com/office/powerpoint/2010/main" val="420872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994498" cy="5452015"/>
          </a:xfrm>
        </p:spPr>
        <p:txBody>
          <a:bodyPr>
            <a:normAutofit/>
          </a:bodyPr>
          <a:lstStyle/>
          <a:p>
            <a:r>
              <a:rPr lang="en-GB" dirty="0" err="1"/>
              <a:t>Mintzberg’s</a:t>
            </a:r>
            <a:r>
              <a:rPr lang="en-GB" dirty="0"/>
              <a:t> ‘bounded rationality’</a:t>
            </a:r>
            <a:br>
              <a:rPr lang="en-GB" dirty="0"/>
            </a:br>
            <a:r>
              <a:rPr lang="en-GB" dirty="0"/>
              <a:t/>
            </a:r>
            <a:br>
              <a:rPr lang="en-GB" dirty="0"/>
            </a:br>
            <a:r>
              <a:rPr lang="en-GB" sz="2000" dirty="0"/>
              <a:t>Open University Business School as cited in Robinson (2005)</a:t>
            </a:r>
            <a:endParaRPr lang="en-GB" dirty="0"/>
          </a:p>
        </p:txBody>
      </p:sp>
      <p:pic>
        <p:nvPicPr>
          <p:cNvPr id="4" name="Picture 3"/>
          <p:cNvPicPr>
            <a:picLocks noChangeAspect="1"/>
          </p:cNvPicPr>
          <p:nvPr/>
        </p:nvPicPr>
        <p:blipFill>
          <a:blip r:embed="rId2"/>
          <a:stretch>
            <a:fillRect/>
          </a:stretch>
        </p:blipFill>
        <p:spPr>
          <a:xfrm>
            <a:off x="4208813" y="0"/>
            <a:ext cx="7543801" cy="6858000"/>
          </a:xfrm>
          <a:prstGeom prst="rect">
            <a:avLst/>
          </a:prstGeom>
        </p:spPr>
      </p:pic>
      <p:sp>
        <p:nvSpPr>
          <p:cNvPr id="5" name="Rectangle 4"/>
          <p:cNvSpPr/>
          <p:nvPr/>
        </p:nvSpPr>
        <p:spPr>
          <a:xfrm>
            <a:off x="6789906" y="1935804"/>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789906" y="3529519"/>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789906" y="5123234"/>
            <a:ext cx="1721796" cy="1099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792493" y="3771089"/>
            <a:ext cx="1335933" cy="6744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lide Number Placeholder 2"/>
          <p:cNvSpPr>
            <a:spLocks noGrp="1"/>
          </p:cNvSpPr>
          <p:nvPr>
            <p:ph type="sldNum" sz="quarter" idx="12"/>
          </p:nvPr>
        </p:nvSpPr>
        <p:spPr/>
        <p:txBody>
          <a:bodyPr/>
          <a:lstStyle/>
          <a:p>
            <a:fld id="{CE0E1087-B2CA-4FD5-830B-0ACDF9C4A1F8}" type="slidenum">
              <a:rPr lang="en-GB" smtClean="0"/>
              <a:t>38</a:t>
            </a:fld>
            <a:endParaRPr lang="en-GB"/>
          </a:p>
        </p:txBody>
      </p:sp>
    </p:spTree>
    <p:extLst>
      <p:ext uri="{BB962C8B-B14F-4D97-AF65-F5344CB8AC3E}">
        <p14:creationId xmlns:p14="http://schemas.microsoft.com/office/powerpoint/2010/main" val="214801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5"/>
                                        </p:tgtEl>
                                        <p:attrNameLst>
                                          <p:attrName>ppt_w</p:attrName>
                                        </p:attrNameLst>
                                      </p:cBhvr>
                                      <p:tavLst>
                                        <p:tav tm="0">
                                          <p:val>
                                            <p:strVal val="ppt_w"/>
                                          </p:val>
                                        </p:tav>
                                        <p:tav tm="100000">
                                          <p:val>
                                            <p:fltVal val="0"/>
                                          </p:val>
                                        </p:tav>
                                      </p:tavLst>
                                    </p:anim>
                                    <p:anim calcmode="lin" valueType="num">
                                      <p:cBhvr>
                                        <p:cTn id="7" dur="500"/>
                                        <p:tgtEl>
                                          <p:spTgt spid="5"/>
                                        </p:tgtEl>
                                        <p:attrNameLst>
                                          <p:attrName>ppt_h</p:attrName>
                                        </p:attrNameLst>
                                      </p:cBhvr>
                                      <p:tavLst>
                                        <p:tav tm="0">
                                          <p:val>
                                            <p:strVal val="ppt_h"/>
                                          </p:val>
                                        </p:tav>
                                        <p:tav tm="100000">
                                          <p:val>
                                            <p:fltVal val="0"/>
                                          </p:val>
                                        </p:tav>
                                      </p:tavLst>
                                    </p:anim>
                                    <p:animEffect transition="out" filter="fade">
                                      <p:cBhvr>
                                        <p:cTn id="8" dur="500"/>
                                        <p:tgtEl>
                                          <p:spTgt spid="5"/>
                                        </p:tgtEl>
                                      </p:cBhvr>
                                    </p:animEffect>
                                    <p:set>
                                      <p:cBhvr>
                                        <p:cTn id="9" dur="1" fill="hold">
                                          <p:stCondLst>
                                            <p:cond delay="4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6"/>
                                        </p:tgtEl>
                                        <p:attrNameLst>
                                          <p:attrName>ppt_w</p:attrName>
                                        </p:attrNameLst>
                                      </p:cBhvr>
                                      <p:tavLst>
                                        <p:tav tm="0">
                                          <p:val>
                                            <p:strVal val="ppt_w"/>
                                          </p:val>
                                        </p:tav>
                                        <p:tav tm="100000">
                                          <p:val>
                                            <p:fltVal val="0"/>
                                          </p:val>
                                        </p:tav>
                                      </p:tavLst>
                                    </p:anim>
                                    <p:anim calcmode="lin" valueType="num">
                                      <p:cBhvr>
                                        <p:cTn id="14" dur="500"/>
                                        <p:tgtEl>
                                          <p:spTgt spid="6"/>
                                        </p:tgtEl>
                                        <p:attrNameLst>
                                          <p:attrName>ppt_h</p:attrName>
                                        </p:attrNameLst>
                                      </p:cBhvr>
                                      <p:tavLst>
                                        <p:tav tm="0">
                                          <p:val>
                                            <p:strVal val="ppt_h"/>
                                          </p:val>
                                        </p:tav>
                                        <p:tav tm="100000">
                                          <p:val>
                                            <p:fltVal val="0"/>
                                          </p:val>
                                        </p:tav>
                                      </p:tavLst>
                                    </p:anim>
                                    <p:animEffect transition="out" filter="fade">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8"/>
                                        </p:tgtEl>
                                        <p:attrNameLst>
                                          <p:attrName>ppt_w</p:attrName>
                                        </p:attrNameLst>
                                      </p:cBhvr>
                                      <p:tavLst>
                                        <p:tav tm="0">
                                          <p:val>
                                            <p:strVal val="ppt_w"/>
                                          </p:val>
                                        </p:tav>
                                        <p:tav tm="100000">
                                          <p:val>
                                            <p:fltVal val="0"/>
                                          </p:val>
                                        </p:tav>
                                      </p:tavLst>
                                    </p:anim>
                                    <p:anim calcmode="lin" valueType="num">
                                      <p:cBhvr>
                                        <p:cTn id="21" dur="500"/>
                                        <p:tgtEl>
                                          <p:spTgt spid="8"/>
                                        </p:tgtEl>
                                        <p:attrNameLst>
                                          <p:attrName>ppt_h</p:attrName>
                                        </p:attrNameLst>
                                      </p:cBhvr>
                                      <p:tavLst>
                                        <p:tav tm="0">
                                          <p:val>
                                            <p:strVal val="ppt_h"/>
                                          </p:val>
                                        </p:tav>
                                        <p:tav tm="100000">
                                          <p:val>
                                            <p:fltVal val="0"/>
                                          </p:val>
                                        </p:tav>
                                      </p:tavLst>
                                    </p:anim>
                                    <p:animEffect transition="out" filter="fade">
                                      <p:cBhvr>
                                        <p:cTn id="22" dur="500"/>
                                        <p:tgtEl>
                                          <p:spTgt spid="8"/>
                                        </p:tgtEl>
                                      </p:cBhvr>
                                    </p:animEffect>
                                    <p:set>
                                      <p:cBhvr>
                                        <p:cTn id="23" dur="1" fill="hold">
                                          <p:stCondLst>
                                            <p:cond delay="499"/>
                                          </p:stCondLst>
                                        </p:cTn>
                                        <p:tgtEl>
                                          <p:spTgt spid="8"/>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7"/>
                                        </p:tgtEl>
                                        <p:attrNameLst>
                                          <p:attrName>ppt_w</p:attrName>
                                        </p:attrNameLst>
                                      </p:cBhvr>
                                      <p:tavLst>
                                        <p:tav tm="0">
                                          <p:val>
                                            <p:strVal val="ppt_w"/>
                                          </p:val>
                                        </p:tav>
                                        <p:tav tm="100000">
                                          <p:val>
                                            <p:fltVal val="0"/>
                                          </p:val>
                                        </p:tav>
                                      </p:tavLst>
                                    </p:anim>
                                    <p:anim calcmode="lin" valueType="num">
                                      <p:cBhvr>
                                        <p:cTn id="28" dur="500"/>
                                        <p:tgtEl>
                                          <p:spTgt spid="7"/>
                                        </p:tgtEl>
                                        <p:attrNameLst>
                                          <p:attrName>ppt_h</p:attrName>
                                        </p:attrNameLst>
                                      </p:cBhvr>
                                      <p:tavLst>
                                        <p:tav tm="0">
                                          <p:val>
                                            <p:strVal val="ppt_h"/>
                                          </p:val>
                                        </p:tav>
                                        <p:tav tm="100000">
                                          <p:val>
                                            <p:fltVal val="0"/>
                                          </p:val>
                                        </p:tav>
                                      </p:tavLst>
                                    </p:anim>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SENGE</a:t>
            </a:r>
            <a:br>
              <a:rPr lang="en-GB" dirty="0"/>
            </a:br>
            <a:r>
              <a:rPr lang="en-GB" dirty="0"/>
              <a:t>b.1947</a:t>
            </a:r>
          </a:p>
        </p:txBody>
      </p:sp>
      <p:sp>
        <p:nvSpPr>
          <p:cNvPr id="3" name="Content Placeholder 2"/>
          <p:cNvSpPr>
            <a:spLocks noGrp="1"/>
          </p:cNvSpPr>
          <p:nvPr>
            <p:ph idx="1"/>
          </p:nvPr>
        </p:nvSpPr>
        <p:spPr/>
        <p:txBody>
          <a:bodyPr>
            <a:normAutofit/>
          </a:bodyPr>
          <a:lstStyle/>
          <a:p>
            <a:r>
              <a:rPr lang="en-GB" sz="3600" dirty="0"/>
              <a:t>In an environment of rapid change only those organisations that have the flexibility and skills to adapt will survive</a:t>
            </a:r>
          </a:p>
          <a:p>
            <a:endParaRPr lang="en-GB" sz="3600" dirty="0"/>
          </a:p>
          <a:p>
            <a:r>
              <a:rPr lang="en-GB" sz="3600" dirty="0"/>
              <a:t>To outperform the competition, organisations must gain the commitment of all employees, no matter what their level, and nurture their capacity to learn.</a:t>
            </a:r>
          </a:p>
        </p:txBody>
      </p:sp>
      <p:pic>
        <p:nvPicPr>
          <p:cNvPr id="4" name="Picture 3"/>
          <p:cNvPicPr>
            <a:picLocks noChangeAspect="1"/>
          </p:cNvPicPr>
          <p:nvPr/>
        </p:nvPicPr>
        <p:blipFill>
          <a:blip r:embed="rId2"/>
          <a:stretch>
            <a:fillRect/>
          </a:stretch>
        </p:blipFill>
        <p:spPr>
          <a:xfrm>
            <a:off x="9913620" y="105791"/>
            <a:ext cx="2129028" cy="2154374"/>
          </a:xfrm>
          <a:prstGeom prst="rect">
            <a:avLst/>
          </a:prstGeom>
        </p:spPr>
      </p:pic>
      <p:sp>
        <p:nvSpPr>
          <p:cNvPr id="5" name="Slide Number Placeholder 4"/>
          <p:cNvSpPr>
            <a:spLocks noGrp="1"/>
          </p:cNvSpPr>
          <p:nvPr>
            <p:ph type="sldNum" sz="quarter" idx="12"/>
          </p:nvPr>
        </p:nvSpPr>
        <p:spPr/>
        <p:txBody>
          <a:bodyPr/>
          <a:lstStyle/>
          <a:p>
            <a:fld id="{CE0E1087-B2CA-4FD5-830B-0ACDF9C4A1F8}" type="slidenum">
              <a:rPr lang="en-GB" smtClean="0"/>
              <a:t>39</a:t>
            </a:fld>
            <a:endParaRPr lang="en-GB"/>
          </a:p>
        </p:txBody>
      </p:sp>
    </p:spTree>
    <p:extLst>
      <p:ext uri="{BB962C8B-B14F-4D97-AF65-F5344CB8AC3E}">
        <p14:creationId xmlns:p14="http://schemas.microsoft.com/office/powerpoint/2010/main" val="290497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838200" y="1825625"/>
            <a:ext cx="11039272" cy="4594630"/>
          </a:xfrm>
        </p:spPr>
        <p:txBody>
          <a:bodyPr>
            <a:normAutofit/>
          </a:bodyPr>
          <a:lstStyle/>
          <a:p>
            <a:pPr marL="514350" indent="-514350">
              <a:buFont typeface="+mj-lt"/>
              <a:buAutoNum type="arabicPeriod"/>
            </a:pPr>
            <a:r>
              <a:rPr lang="en-GB" sz="3200" b="1" dirty="0">
                <a:latin typeface="Arial" panose="020B0604020202020204" pitchFamily="34" charset="0"/>
                <a:cs typeface="Arial" panose="020B0604020202020204" pitchFamily="34" charset="0"/>
              </a:rPr>
              <a:t>Systems thinking </a:t>
            </a:r>
            <a:r>
              <a:rPr lang="en-GB" sz="3200" dirty="0">
                <a:latin typeface="Arial" panose="020B0604020202020204" pitchFamily="34" charset="0"/>
                <a:cs typeface="Arial" panose="020B0604020202020204" pitchFamily="34" charset="0"/>
              </a:rPr>
              <a:t>– fundamental to the learning organisation philosophy is the ability to see the whole, rather than focusing on the parts.</a:t>
            </a:r>
          </a:p>
          <a:p>
            <a:pPr marL="514350" indent="-514350">
              <a:buAutoNum type="arabicPeriod"/>
            </a:pPr>
            <a:endParaRPr lang="en-GB" sz="3200" dirty="0">
              <a:latin typeface="Arial" panose="020B0604020202020204" pitchFamily="34" charset="0"/>
              <a:cs typeface="Arial" panose="020B0604020202020204" pitchFamily="34" charset="0"/>
            </a:endParaRPr>
          </a:p>
          <a:p>
            <a:pPr marL="514350" indent="-514350">
              <a:buFont typeface="+mj-lt"/>
              <a:buAutoNum type="arabicPeriod"/>
            </a:pPr>
            <a:r>
              <a:rPr lang="en-GB" sz="3200" b="1" dirty="0">
                <a:latin typeface="Arial" panose="020B0604020202020204" pitchFamily="34" charset="0"/>
                <a:cs typeface="Arial" panose="020B0604020202020204" pitchFamily="34" charset="0"/>
              </a:rPr>
              <a:t>Personal mastery </a:t>
            </a:r>
            <a:r>
              <a:rPr lang="en-GB" sz="3200" dirty="0">
                <a:latin typeface="Arial" panose="020B0604020202020204" pitchFamily="34" charset="0"/>
                <a:cs typeface="Arial" panose="020B0604020202020204" pitchFamily="34" charset="0"/>
              </a:rPr>
              <a:t>– the proficiency to live in ‘a continual learning mode’, which brings self confidence to the individual, who is not afraid to admit ignorance and the need to grow.</a:t>
            </a:r>
          </a:p>
        </p:txBody>
      </p:sp>
      <p:sp>
        <p:nvSpPr>
          <p:cNvPr id="4" name="Slide Number Placeholder 3"/>
          <p:cNvSpPr>
            <a:spLocks noGrp="1"/>
          </p:cNvSpPr>
          <p:nvPr>
            <p:ph type="sldNum" sz="quarter" idx="12"/>
          </p:nvPr>
        </p:nvSpPr>
        <p:spPr/>
        <p:txBody>
          <a:bodyPr/>
          <a:lstStyle/>
          <a:p>
            <a:fld id="{CE0E1087-B2CA-4FD5-830B-0ACDF9C4A1F8}" type="slidenum">
              <a:rPr lang="en-GB" smtClean="0"/>
              <a:t>40</a:t>
            </a:fld>
            <a:endParaRPr lang="en-GB"/>
          </a:p>
        </p:txBody>
      </p:sp>
    </p:spTree>
    <p:extLst>
      <p:ext uri="{BB962C8B-B14F-4D97-AF65-F5344CB8AC3E}">
        <p14:creationId xmlns:p14="http://schemas.microsoft.com/office/powerpoint/2010/main" val="11681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838200" y="1825624"/>
            <a:ext cx="11156004" cy="4701635"/>
          </a:xfrm>
        </p:spPr>
        <p:txBody>
          <a:bodyPr>
            <a:normAutofit/>
          </a:bodyPr>
          <a:lstStyle/>
          <a:p>
            <a:pPr marL="514350" indent="-514350">
              <a:buFont typeface="+mj-lt"/>
              <a:buAutoNum type="arabicPeriod" startAt="3"/>
            </a:pPr>
            <a:r>
              <a:rPr lang="en-GB" sz="3200" b="1" i="0" u="none" strike="noStrike" baseline="0" dirty="0">
                <a:latin typeface="Arial" panose="020B0604020202020204" pitchFamily="34" charset="0"/>
                <a:cs typeface="Arial" panose="020B0604020202020204" pitchFamily="34" charset="0"/>
              </a:rPr>
              <a:t>Mental models </a:t>
            </a:r>
            <a:r>
              <a:rPr lang="en-GB" sz="3200" b="0" i="0" u="none" strike="noStrike" baseline="0" dirty="0">
                <a:latin typeface="Arial" panose="020B0604020202020204" pitchFamily="34" charset="0"/>
                <a:cs typeface="Arial" panose="020B0604020202020204" pitchFamily="34" charset="0"/>
              </a:rPr>
              <a:t>– deeply ingrained assumptions, generalisations or even pictures and images that influence how we understand the world and how we take action.</a:t>
            </a:r>
          </a:p>
          <a:p>
            <a:pPr marL="514350" indent="-514350">
              <a:buFont typeface="+mj-lt"/>
              <a:buAutoNum type="arabicPeriod" startAt="3"/>
            </a:pPr>
            <a:endParaRPr lang="en-GB" sz="3200" b="0" i="0" u="none" strike="noStrike" baseline="0" dirty="0">
              <a:latin typeface="Arial" panose="020B0604020202020204" pitchFamily="34" charset="0"/>
              <a:cs typeface="Arial" panose="020B0604020202020204" pitchFamily="34" charset="0"/>
            </a:endParaRPr>
          </a:p>
          <a:p>
            <a:pPr marL="514350" indent="-514350">
              <a:buFont typeface="+mj-lt"/>
              <a:buAutoNum type="arabicPeriod" startAt="3"/>
            </a:pPr>
            <a:r>
              <a:rPr lang="en-GB" sz="3200" b="1" i="0" u="none" strike="noStrike" baseline="0" dirty="0">
                <a:latin typeface="Arial" panose="020B0604020202020204" pitchFamily="34" charset="0"/>
                <a:cs typeface="Arial" panose="020B0604020202020204" pitchFamily="34" charset="0"/>
              </a:rPr>
              <a:t>Building shared vision </a:t>
            </a:r>
            <a:r>
              <a:rPr lang="en-GB" sz="3200" b="0" i="0" u="none" strike="noStrike" baseline="0" dirty="0">
                <a:latin typeface="Arial" panose="020B0604020202020204" pitchFamily="34" charset="0"/>
                <a:cs typeface="Arial" panose="020B0604020202020204" pitchFamily="34" charset="0"/>
              </a:rPr>
              <a:t>– a genuine vision that encourages people to excel and learn because they want to.</a:t>
            </a:r>
          </a:p>
        </p:txBody>
      </p:sp>
      <p:sp>
        <p:nvSpPr>
          <p:cNvPr id="4" name="Slide Number Placeholder 3"/>
          <p:cNvSpPr>
            <a:spLocks noGrp="1"/>
          </p:cNvSpPr>
          <p:nvPr>
            <p:ph type="sldNum" sz="quarter" idx="12"/>
          </p:nvPr>
        </p:nvSpPr>
        <p:spPr/>
        <p:txBody>
          <a:bodyPr/>
          <a:lstStyle/>
          <a:p>
            <a:fld id="{CE0E1087-B2CA-4FD5-830B-0ACDF9C4A1F8}" type="slidenum">
              <a:rPr lang="en-GB" smtClean="0"/>
              <a:t>41</a:t>
            </a:fld>
            <a:endParaRPr lang="en-GB"/>
          </a:p>
        </p:txBody>
      </p:sp>
    </p:spTree>
    <p:extLst>
      <p:ext uri="{BB962C8B-B14F-4D97-AF65-F5344CB8AC3E}">
        <p14:creationId xmlns:p14="http://schemas.microsoft.com/office/powerpoint/2010/main" val="33763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basic disciplines for the learning organisation</a:t>
            </a:r>
          </a:p>
        </p:txBody>
      </p:sp>
      <p:sp>
        <p:nvSpPr>
          <p:cNvPr id="3" name="Content Placeholder 2"/>
          <p:cNvSpPr>
            <a:spLocks noGrp="1"/>
          </p:cNvSpPr>
          <p:nvPr>
            <p:ph idx="1"/>
          </p:nvPr>
        </p:nvSpPr>
        <p:spPr>
          <a:xfrm>
            <a:off x="749808" y="2185416"/>
            <a:ext cx="4919472" cy="4341843"/>
          </a:xfrm>
        </p:spPr>
        <p:txBody>
          <a:bodyPr>
            <a:normAutofit/>
          </a:bodyPr>
          <a:lstStyle/>
          <a:p>
            <a:pPr marL="0" indent="0">
              <a:buNone/>
            </a:pPr>
            <a:r>
              <a:rPr lang="en-GB" sz="3200" b="1" i="0" u="none" strike="noStrike" baseline="0" dirty="0">
                <a:latin typeface="Arial" panose="020B0604020202020204" pitchFamily="34" charset="0"/>
                <a:cs typeface="Arial" panose="020B0604020202020204" pitchFamily="34" charset="0"/>
              </a:rPr>
              <a:t>5. Team learning </a:t>
            </a:r>
            <a:r>
              <a:rPr lang="en-GB" sz="3200" b="0" i="0" u="none" strike="noStrike" baseline="0" dirty="0">
                <a:latin typeface="Arial" panose="020B0604020202020204" pitchFamily="34" charset="0"/>
                <a:cs typeface="Arial" panose="020B0604020202020204" pitchFamily="34" charset="0"/>
              </a:rPr>
              <a:t>– because</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people need to be able to act</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together and learn from</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each other in order to</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achieve maximum</a:t>
            </a:r>
            <a:r>
              <a:rPr lang="en-GB" sz="3200" b="0" i="0" u="none" strike="noStrike" dirty="0">
                <a:latin typeface="Arial" panose="020B0604020202020204" pitchFamily="34" charset="0"/>
                <a:cs typeface="Arial" panose="020B0604020202020204" pitchFamily="34" charset="0"/>
              </a:rPr>
              <a:t> </a:t>
            </a:r>
            <a:r>
              <a:rPr lang="en-GB" sz="3200" b="0" i="0" u="none" strike="noStrike" baseline="0" dirty="0">
                <a:latin typeface="Arial" panose="020B0604020202020204" pitchFamily="34" charset="0"/>
                <a:cs typeface="Arial" panose="020B0604020202020204" pitchFamily="34" charset="0"/>
              </a:rPr>
              <a:t>creativity and innovation.</a:t>
            </a:r>
            <a:endParaRPr lang="en-GB" sz="3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CE0E1087-B2CA-4FD5-830B-0ACDF9C4A1F8}" type="slidenum">
              <a:rPr lang="en-GB" smtClean="0">
                <a:solidFill>
                  <a:prstClr val="black">
                    <a:tint val="75000"/>
                  </a:prstClr>
                </a:solidFill>
              </a:rPr>
              <a:pPr/>
              <a:t>42</a:t>
            </a:fld>
            <a:endParaRPr lang="en-GB">
              <a:solidFill>
                <a:prstClr val="black">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9280" y="2185416"/>
            <a:ext cx="6496431" cy="3057144"/>
          </a:xfrm>
          <a:prstGeom prst="rect">
            <a:avLst/>
          </a:prstGeom>
        </p:spPr>
      </p:pic>
    </p:spTree>
    <p:extLst>
      <p:ext uri="{BB962C8B-B14F-4D97-AF65-F5344CB8AC3E}">
        <p14:creationId xmlns:p14="http://schemas.microsoft.com/office/powerpoint/2010/main" val="20497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CE0E1087-B2CA-4FD5-830B-0ACDF9C4A1F8}" type="slidenum">
              <a:rPr lang="en-GB" smtClean="0"/>
              <a:t>43</a:t>
            </a:fld>
            <a:endParaRPr lang="en-GB"/>
          </a:p>
        </p:txBody>
      </p:sp>
    </p:spTree>
    <p:extLst>
      <p:ext uri="{BB962C8B-B14F-4D97-AF65-F5344CB8AC3E}">
        <p14:creationId xmlns:p14="http://schemas.microsoft.com/office/powerpoint/2010/main" val="3596204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199" y="1502229"/>
            <a:ext cx="10765971" cy="4674734"/>
          </a:xfrm>
        </p:spPr>
        <p:txBody>
          <a:bodyPr>
            <a:normAutofit fontScale="92500" lnSpcReduction="20000"/>
          </a:bodyPr>
          <a:lstStyle/>
          <a:p>
            <a:r>
              <a:rPr lang="en-GB" dirty="0" err="1"/>
              <a:t>Argyris</a:t>
            </a:r>
            <a:r>
              <a:rPr lang="en-GB" dirty="0"/>
              <a:t> C (1976) ‘Increasing Leadership Effectiveness’, John Wiley and Sons Ltd.</a:t>
            </a:r>
          </a:p>
          <a:p>
            <a:r>
              <a:rPr lang="en-GB" dirty="0" err="1">
                <a:solidFill>
                  <a:prstClr val="black"/>
                </a:solidFill>
              </a:rPr>
              <a:t>Heslop</a:t>
            </a:r>
            <a:r>
              <a:rPr lang="en-GB" dirty="0">
                <a:solidFill>
                  <a:prstClr val="black"/>
                </a:solidFill>
              </a:rPr>
              <a:t>, D (2016) ‘Political System,’ an article for the Encyclopaedia available at </a:t>
            </a:r>
            <a:r>
              <a:rPr lang="en-GB" dirty="0">
                <a:solidFill>
                  <a:prstClr val="black"/>
                </a:solidFill>
                <a:hlinkClick r:id="rId2"/>
              </a:rPr>
              <a:t>https://www.britannica.com/topic/political-system</a:t>
            </a:r>
            <a:r>
              <a:rPr lang="en-GB" dirty="0">
                <a:solidFill>
                  <a:prstClr val="black"/>
                </a:solidFill>
              </a:rPr>
              <a:t> </a:t>
            </a:r>
            <a:endParaRPr lang="en-GB" dirty="0"/>
          </a:p>
          <a:p>
            <a:r>
              <a:rPr lang="en-GB" dirty="0"/>
              <a:t>Kellerman B (2004) ‘Leadership: warts and all’, Harvard Business Review, January, pp. 40–45.</a:t>
            </a:r>
          </a:p>
          <a:p>
            <a:r>
              <a:rPr lang="en-GB" dirty="0" err="1"/>
              <a:t>Luthans</a:t>
            </a:r>
            <a:r>
              <a:rPr lang="en-GB" dirty="0"/>
              <a:t> F(1988) ‘Successful versus effective real managers’, Academy of Management Executive, </a:t>
            </a:r>
            <a:r>
              <a:rPr lang="en-GB" dirty="0" err="1"/>
              <a:t>vol</a:t>
            </a:r>
            <a:r>
              <a:rPr lang="en-GB" dirty="0"/>
              <a:t> II, no. 2.</a:t>
            </a:r>
          </a:p>
          <a:p>
            <a:r>
              <a:rPr lang="en-GB" dirty="0"/>
              <a:t>Pollard (1978) Developments in Management Thought.</a:t>
            </a:r>
          </a:p>
          <a:p>
            <a:pPr lvl="0"/>
            <a:r>
              <a:rPr lang="en-GB" sz="2600" dirty="0" err="1">
                <a:solidFill>
                  <a:prstClr val="black"/>
                </a:solidFill>
              </a:rPr>
              <a:t>Roskin</a:t>
            </a:r>
            <a:r>
              <a:rPr lang="en-GB" sz="2600" dirty="0">
                <a:solidFill>
                  <a:prstClr val="black"/>
                </a:solidFill>
              </a:rPr>
              <a:t>, MG (2009) ‘Political Science’, an article for the Encyclopaedia available at </a:t>
            </a:r>
            <a:r>
              <a:rPr lang="en-GB" sz="2600" dirty="0">
                <a:solidFill>
                  <a:prstClr val="black"/>
                </a:solidFill>
                <a:hlinkClick r:id="rId3"/>
              </a:rPr>
              <a:t>https://www.britannica.com/topic/political-science</a:t>
            </a:r>
            <a:r>
              <a:rPr lang="en-GB" sz="2600" dirty="0">
                <a:solidFill>
                  <a:prstClr val="black"/>
                </a:solidFill>
              </a:rPr>
              <a:t> </a:t>
            </a:r>
            <a:endParaRPr lang="en-GB" dirty="0"/>
          </a:p>
          <a:p>
            <a:r>
              <a:rPr lang="en-GB" dirty="0"/>
              <a:t>Robinson D (2005) Management Theorists – Thinkers for the 21st Century: a three part series. Training Journal, January, February and March 2005.</a:t>
            </a:r>
          </a:p>
          <a:p>
            <a:endParaRPr lang="en-GB" dirty="0"/>
          </a:p>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44</a:t>
            </a:fld>
            <a:endParaRPr lang="en-GB"/>
          </a:p>
        </p:txBody>
      </p:sp>
    </p:spTree>
    <p:extLst>
      <p:ext uri="{BB962C8B-B14F-4D97-AF65-F5344CB8AC3E}">
        <p14:creationId xmlns:p14="http://schemas.microsoft.com/office/powerpoint/2010/main" val="29713937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92500" lnSpcReduction="10000"/>
          </a:bodyPr>
          <a:lstStyle/>
          <a:p>
            <a:r>
              <a:rPr lang="en-GB" dirty="0" smtClean="0"/>
              <a:t>Abrahams, M (2012) Improbable research: why random selection of MPs may be the best, available at </a:t>
            </a:r>
            <a:r>
              <a:rPr lang="en-GB" dirty="0" smtClean="0">
                <a:hlinkClick r:id="rId2"/>
              </a:rPr>
              <a:t>https://www.theguardian.com/education/2012/apr/16/improbable-research-politicians-random-selection</a:t>
            </a:r>
            <a:r>
              <a:rPr lang="en-GB" dirty="0" smtClean="0"/>
              <a:t> </a:t>
            </a:r>
          </a:p>
          <a:p>
            <a:r>
              <a:rPr lang="en-GB" dirty="0" err="1" smtClean="0"/>
              <a:t>Gray</a:t>
            </a:r>
            <a:r>
              <a:rPr lang="en-GB" dirty="0"/>
              <a:t>, A (2016) The troubling charts that show young people are losing faith in democracy, available at </a:t>
            </a:r>
            <a:r>
              <a:rPr lang="en-GB" dirty="0">
                <a:hlinkClick r:id="rId3"/>
              </a:rPr>
              <a:t>https://www.weforum.org/agenda/2016/12/charts-that-show-young-people-losing-faith-in-democracy/</a:t>
            </a:r>
            <a:r>
              <a:rPr lang="en-GB" dirty="0"/>
              <a:t> </a:t>
            </a:r>
          </a:p>
          <a:p>
            <a:r>
              <a:rPr lang="en-GB" dirty="0"/>
              <a:t>Williams Z, (2016) Our democracy is broken: here’s a utopian idea for fixing it, Guardian online 9</a:t>
            </a:r>
            <a:r>
              <a:rPr lang="en-GB" baseline="30000" dirty="0"/>
              <a:t>th</a:t>
            </a:r>
            <a:r>
              <a:rPr lang="en-GB" dirty="0"/>
              <a:t> January 2017 available at </a:t>
            </a:r>
            <a:r>
              <a:rPr lang="en-GB" dirty="0">
                <a:hlinkClick r:id="rId4"/>
              </a:rPr>
              <a:t>https://www.theguardian.com/commentisfree/2017/jan/09/citizens-juries-democratic-utopia-politics</a:t>
            </a:r>
            <a:r>
              <a:rPr lang="en-GB" dirty="0"/>
              <a:t>, </a:t>
            </a:r>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45</a:t>
            </a:fld>
            <a:endParaRPr lang="en-GB">
              <a:solidFill>
                <a:prstClr val="black">
                  <a:tint val="75000"/>
                </a:prstClr>
              </a:solidFill>
            </a:endParaRPr>
          </a:p>
        </p:txBody>
      </p:sp>
    </p:spTree>
    <p:extLst>
      <p:ext uri="{BB962C8B-B14F-4D97-AF65-F5344CB8AC3E}">
        <p14:creationId xmlns:p14="http://schemas.microsoft.com/office/powerpoint/2010/main" val="368278002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CE0E1087-B2CA-4FD5-830B-0ACDF9C4A1F8}" type="slidenum">
              <a:rPr lang="en-GB" smtClean="0"/>
              <a:t>46</a:t>
            </a:fld>
            <a:endParaRPr lang="en-GB"/>
          </a:p>
        </p:txBody>
      </p:sp>
    </p:spTree>
    <p:extLst>
      <p:ext uri="{BB962C8B-B14F-4D97-AF65-F5344CB8AC3E}">
        <p14:creationId xmlns:p14="http://schemas.microsoft.com/office/powerpoint/2010/main" val="14513262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617</TotalTime>
  <Words>2217</Words>
  <Application>Microsoft Office PowerPoint</Application>
  <PresentationFormat>Widescreen</PresentationFormat>
  <Paragraphs>278</Paragraphs>
  <Slides>46</Slides>
  <Notes>6</Notes>
  <HiddenSlides>3</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46</vt:i4>
      </vt:variant>
    </vt:vector>
  </HeadingPairs>
  <TitlesOfParts>
    <vt:vector size="52" baseType="lpstr">
      <vt:lpstr>Arial</vt:lpstr>
      <vt:lpstr>Calibri</vt:lpstr>
      <vt:lpstr>Calibri Light</vt:lpstr>
      <vt:lpstr>Lucida Sans Unicode</vt:lpstr>
      <vt:lpstr>Office Theme</vt:lpstr>
      <vt:lpstr>1_Office Theme</vt:lpstr>
      <vt:lpstr>Management:  Theories and Theorists</vt:lpstr>
      <vt:lpstr>Aims and objective</vt:lpstr>
      <vt:lpstr>Politicians, leaders and heads of state</vt:lpstr>
      <vt:lpstr>Political systems</vt:lpstr>
      <vt:lpstr>John Locke (1688-1774)</vt:lpstr>
      <vt:lpstr>The significance of ideas …</vt:lpstr>
      <vt:lpstr>NICCOLO MACHIAVELLI, 1469–1527</vt:lpstr>
      <vt:lpstr>NICCOLO MACHIAVELLI, 1469–1527</vt:lpstr>
      <vt:lpstr>Applying a business concept to public services?</vt:lpstr>
      <vt:lpstr>Successful Managers</vt:lpstr>
      <vt:lpstr>Argyris and Luthans</vt:lpstr>
      <vt:lpstr>Argyris and Luthans</vt:lpstr>
      <vt:lpstr>The ethics of leading …</vt:lpstr>
      <vt:lpstr>The ethics of leading …</vt:lpstr>
      <vt:lpstr>HENRI FAYOL 1841–1925</vt:lpstr>
      <vt:lpstr>Fayol’s functions of management</vt:lpstr>
      <vt:lpstr>Fayol’s Principles of Management</vt:lpstr>
      <vt:lpstr>Fayol’s Principles of Management</vt:lpstr>
      <vt:lpstr>Fayol’s Principles of Management</vt:lpstr>
      <vt:lpstr>Moorcroft’s 10 ‘New’ Principles </vt:lpstr>
      <vt:lpstr>FW TAYLOR 1856–1915</vt:lpstr>
      <vt:lpstr>FW TAYLOR 1856–1915</vt:lpstr>
      <vt:lpstr>Frank B and Lilian M Gilbreth</vt:lpstr>
      <vt:lpstr>MAX WEBER, 1864–1920</vt:lpstr>
      <vt:lpstr>PowerPoint Presentation</vt:lpstr>
      <vt:lpstr>MAX WEBER, 1864–1920</vt:lpstr>
      <vt:lpstr>Weber’s characteristics of bureaucracy</vt:lpstr>
      <vt:lpstr>Weber’s characteristics of bureaucracy</vt:lpstr>
      <vt:lpstr>JD Mooney 1884 - 1957</vt:lpstr>
      <vt:lpstr>JD Mooney 1884 - 1957</vt:lpstr>
      <vt:lpstr>MARY PARKER FOLLETT, 1868–1933</vt:lpstr>
      <vt:lpstr>ABRAHAM MASLOW, 1908–1970</vt:lpstr>
      <vt:lpstr>PowerPoint Presentation</vt:lpstr>
      <vt:lpstr>PETER DRUCKER, 1909 - 2005</vt:lpstr>
      <vt:lpstr>GEERT HOFSTEDE b.1928</vt:lpstr>
      <vt:lpstr>GEERT HOFSTEDE b.1928</vt:lpstr>
      <vt:lpstr>HENRY MINTZBERG b.1939</vt:lpstr>
      <vt:lpstr>Mintzberg’s ‘bounded rationality’  Open University Business School as cited in Robinson (2005)</vt:lpstr>
      <vt:lpstr>PETER SENGE b.1947</vt:lpstr>
      <vt:lpstr>5 basic disciplines for the learning organisation</vt:lpstr>
      <vt:lpstr>5 basic disciplines for the learning organisation</vt:lpstr>
      <vt:lpstr>5 basic disciplines for the learning organisation</vt:lpstr>
      <vt:lpstr>PowerPoint Presentation</vt:lpstr>
      <vt:lpstr>References</vt:lpstr>
      <vt:lpstr>Bibliography</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Theorists</dc:title>
  <dc:creator>Mike Durke</dc:creator>
  <cp:lastModifiedBy>Mike Durke</cp:lastModifiedBy>
  <cp:revision>32</cp:revision>
  <dcterms:created xsi:type="dcterms:W3CDTF">2016-02-01T15:15:18Z</dcterms:created>
  <dcterms:modified xsi:type="dcterms:W3CDTF">2018-03-29T16:41:17Z</dcterms:modified>
</cp:coreProperties>
</file>