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2" r:id="rId4"/>
    <p:sldId id="283" r:id="rId5"/>
    <p:sldId id="284" r:id="rId6"/>
    <p:sldId id="285" r:id="rId7"/>
    <p:sldId id="295" r:id="rId8"/>
    <p:sldId id="264" r:id="rId9"/>
    <p:sldId id="298" r:id="rId10"/>
    <p:sldId id="286" r:id="rId11"/>
    <p:sldId id="287" r:id="rId12"/>
    <p:sldId id="288" r:id="rId13"/>
    <p:sldId id="297" r:id="rId14"/>
    <p:sldId id="274" r:id="rId15"/>
    <p:sldId id="299" r:id="rId16"/>
    <p:sldId id="300" r:id="rId17"/>
    <p:sldId id="301" r:id="rId18"/>
    <p:sldId id="302" r:id="rId19"/>
    <p:sldId id="303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1CF6A3-179E-5653-9E61-6202B3976ECD}" v="46" dt="2026-06-23T11:31:25.502"/>
    <p1510:client id="{AD893FBF-31EC-847D-B75E-D76F4C16BF01}" v="4" dt="2026-06-23T10:08:09.2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dney Meshesha Batunde Williams (2321171)" userId="S::2321171@student.uwtsd.ac.uk::12b957c5-e880-4692-abbc-9c1fb2b7c29a" providerId="AD" clId="Web-{1F1CF6A3-179E-5653-9E61-6202B3976ECD}"/>
    <pc:docChg chg="addSld delSld modSld">
      <pc:chgData name="Sydney Meshesha Batunde Williams (2321171)" userId="S::2321171@student.uwtsd.ac.uk::12b957c5-e880-4692-abbc-9c1fb2b7c29a" providerId="AD" clId="Web-{1F1CF6A3-179E-5653-9E61-6202B3976ECD}" dt="2026-06-23T11:31:25.502" v="59" actId="20577"/>
      <pc:docMkLst>
        <pc:docMk/>
      </pc:docMkLst>
      <pc:sldChg chg="modSp del">
        <pc:chgData name="Sydney Meshesha Batunde Williams (2321171)" userId="S::2321171@student.uwtsd.ac.uk::12b957c5-e880-4692-abbc-9c1fb2b7c29a" providerId="AD" clId="Web-{1F1CF6A3-179E-5653-9E61-6202B3976ECD}" dt="2026-06-23T11:24:13.792" v="10"/>
        <pc:sldMkLst>
          <pc:docMk/>
          <pc:sldMk cId="202559815" sldId="275"/>
        </pc:sldMkLst>
        <pc:spChg chg="mod">
          <ac:chgData name="Sydney Meshesha Batunde Williams (2321171)" userId="S::2321171@student.uwtsd.ac.uk::12b957c5-e880-4692-abbc-9c1fb2b7c29a" providerId="AD" clId="Web-{1F1CF6A3-179E-5653-9E61-6202B3976ECD}" dt="2026-06-23T11:23:58.619" v="9" actId="20577"/>
          <ac:spMkLst>
            <pc:docMk/>
            <pc:sldMk cId="202559815" sldId="275"/>
            <ac:spMk id="3" creationId="{95061E5A-32CD-53EF-D0C9-AC1122009649}"/>
          </ac:spMkLst>
        </pc:spChg>
      </pc:sldChg>
      <pc:sldChg chg="del">
        <pc:chgData name="Sydney Meshesha Batunde Williams (2321171)" userId="S::2321171@student.uwtsd.ac.uk::12b957c5-e880-4692-abbc-9c1fb2b7c29a" providerId="AD" clId="Web-{1F1CF6A3-179E-5653-9E61-6202B3976ECD}" dt="2026-06-23T11:23:12.493" v="4"/>
        <pc:sldMkLst>
          <pc:docMk/>
          <pc:sldMk cId="2421624954" sldId="276"/>
        </pc:sldMkLst>
      </pc:sldChg>
      <pc:sldChg chg="del">
        <pc:chgData name="Sydney Meshesha Batunde Williams (2321171)" userId="S::2321171@student.uwtsd.ac.uk::12b957c5-e880-4692-abbc-9c1fb2b7c29a" providerId="AD" clId="Web-{1F1CF6A3-179E-5653-9E61-6202B3976ECD}" dt="2026-06-23T11:23:08.509" v="2"/>
        <pc:sldMkLst>
          <pc:docMk/>
          <pc:sldMk cId="141604435" sldId="277"/>
        </pc:sldMkLst>
      </pc:sldChg>
      <pc:sldChg chg="del">
        <pc:chgData name="Sydney Meshesha Batunde Williams (2321171)" userId="S::2321171@student.uwtsd.ac.uk::12b957c5-e880-4692-abbc-9c1fb2b7c29a" providerId="AD" clId="Web-{1F1CF6A3-179E-5653-9E61-6202B3976ECD}" dt="2026-06-23T11:23:11.165" v="3"/>
        <pc:sldMkLst>
          <pc:docMk/>
          <pc:sldMk cId="3764851602" sldId="278"/>
        </pc:sldMkLst>
      </pc:sldChg>
      <pc:sldChg chg="del">
        <pc:chgData name="Sydney Meshesha Batunde Williams (2321171)" userId="S::2321171@student.uwtsd.ac.uk::12b957c5-e880-4692-abbc-9c1fb2b7c29a" providerId="AD" clId="Web-{1F1CF6A3-179E-5653-9E61-6202B3976ECD}" dt="2026-06-23T11:23:13.509" v="5"/>
        <pc:sldMkLst>
          <pc:docMk/>
          <pc:sldMk cId="4164023223" sldId="279"/>
        </pc:sldMkLst>
      </pc:sldChg>
      <pc:sldChg chg="del">
        <pc:chgData name="Sydney Meshesha Batunde Williams (2321171)" userId="S::2321171@student.uwtsd.ac.uk::12b957c5-e880-4692-abbc-9c1fb2b7c29a" providerId="AD" clId="Web-{1F1CF6A3-179E-5653-9E61-6202B3976ECD}" dt="2026-06-23T11:23:14.478" v="6"/>
        <pc:sldMkLst>
          <pc:docMk/>
          <pc:sldMk cId="1219314610" sldId="280"/>
        </pc:sldMkLst>
      </pc:sldChg>
      <pc:sldChg chg="del">
        <pc:chgData name="Sydney Meshesha Batunde Williams (2321171)" userId="S::2321171@student.uwtsd.ac.uk::12b957c5-e880-4692-abbc-9c1fb2b7c29a" providerId="AD" clId="Web-{1F1CF6A3-179E-5653-9E61-6202B3976ECD}" dt="2026-06-23T11:23:15.118" v="7"/>
        <pc:sldMkLst>
          <pc:docMk/>
          <pc:sldMk cId="68046643" sldId="281"/>
        </pc:sldMkLst>
      </pc:sldChg>
      <pc:sldChg chg="modSp new">
        <pc:chgData name="Sydney Meshesha Batunde Williams (2321171)" userId="S::2321171@student.uwtsd.ac.uk::12b957c5-e880-4692-abbc-9c1fb2b7c29a" providerId="AD" clId="Web-{1F1CF6A3-179E-5653-9E61-6202B3976ECD}" dt="2026-06-23T11:30:08.220" v="52" actId="20577"/>
        <pc:sldMkLst>
          <pc:docMk/>
          <pc:sldMk cId="53152781" sldId="299"/>
        </pc:sldMkLst>
        <pc:spChg chg="mod">
          <ac:chgData name="Sydney Meshesha Batunde Williams (2321171)" userId="S::2321171@student.uwtsd.ac.uk::12b957c5-e880-4692-abbc-9c1fb2b7c29a" providerId="AD" clId="Web-{1F1CF6A3-179E-5653-9E61-6202B3976ECD}" dt="2026-06-23T11:25:22.277" v="20" actId="20577"/>
          <ac:spMkLst>
            <pc:docMk/>
            <pc:sldMk cId="53152781" sldId="299"/>
            <ac:spMk id="2" creationId="{B707BB2A-7790-CBF1-C791-71FDB2FA7BF4}"/>
          </ac:spMkLst>
        </pc:spChg>
        <pc:spChg chg="mod">
          <ac:chgData name="Sydney Meshesha Batunde Williams (2321171)" userId="S::2321171@student.uwtsd.ac.uk::12b957c5-e880-4692-abbc-9c1fb2b7c29a" providerId="AD" clId="Web-{1F1CF6A3-179E-5653-9E61-6202B3976ECD}" dt="2026-06-23T11:30:08.220" v="52" actId="20577"/>
          <ac:spMkLst>
            <pc:docMk/>
            <pc:sldMk cId="53152781" sldId="299"/>
            <ac:spMk id="3" creationId="{0F208498-093E-B02E-FCD1-BFC4371398EA}"/>
          </ac:spMkLst>
        </pc:spChg>
      </pc:sldChg>
      <pc:sldChg chg="modSp new">
        <pc:chgData name="Sydney Meshesha Batunde Williams (2321171)" userId="S::2321171@student.uwtsd.ac.uk::12b957c5-e880-4692-abbc-9c1fb2b7c29a" providerId="AD" clId="Web-{1F1CF6A3-179E-5653-9E61-6202B3976ECD}" dt="2026-06-23T11:30:23.329" v="53" actId="20577"/>
        <pc:sldMkLst>
          <pc:docMk/>
          <pc:sldMk cId="985612575" sldId="300"/>
        </pc:sldMkLst>
        <pc:spChg chg="mod">
          <ac:chgData name="Sydney Meshesha Batunde Williams (2321171)" userId="S::2321171@student.uwtsd.ac.uk::12b957c5-e880-4692-abbc-9c1fb2b7c29a" providerId="AD" clId="Web-{1F1CF6A3-179E-5653-9E61-6202B3976ECD}" dt="2026-06-23T11:27:41.718" v="37" actId="20577"/>
          <ac:spMkLst>
            <pc:docMk/>
            <pc:sldMk cId="985612575" sldId="300"/>
            <ac:spMk id="2" creationId="{E56CF5B2-C9A0-3FF4-9C03-CDDBA98A0196}"/>
          </ac:spMkLst>
        </pc:spChg>
        <pc:spChg chg="mod">
          <ac:chgData name="Sydney Meshesha Batunde Williams (2321171)" userId="S::2321171@student.uwtsd.ac.uk::12b957c5-e880-4692-abbc-9c1fb2b7c29a" providerId="AD" clId="Web-{1F1CF6A3-179E-5653-9E61-6202B3976ECD}" dt="2026-06-23T11:30:23.329" v="53" actId="20577"/>
          <ac:spMkLst>
            <pc:docMk/>
            <pc:sldMk cId="985612575" sldId="300"/>
            <ac:spMk id="3" creationId="{04FEF998-4E44-EEA8-8E87-82225CA44E3F}"/>
          </ac:spMkLst>
        </pc:spChg>
      </pc:sldChg>
      <pc:sldChg chg="modSp new">
        <pc:chgData name="Sydney Meshesha Batunde Williams (2321171)" userId="S::2321171@student.uwtsd.ac.uk::12b957c5-e880-4692-abbc-9c1fb2b7c29a" providerId="AD" clId="Web-{1F1CF6A3-179E-5653-9E61-6202B3976ECD}" dt="2026-06-23T11:30:39.439" v="55" actId="20577"/>
        <pc:sldMkLst>
          <pc:docMk/>
          <pc:sldMk cId="894841007" sldId="301"/>
        </pc:sldMkLst>
        <pc:spChg chg="mod">
          <ac:chgData name="Sydney Meshesha Batunde Williams (2321171)" userId="S::2321171@student.uwtsd.ac.uk::12b957c5-e880-4692-abbc-9c1fb2b7c29a" providerId="AD" clId="Web-{1F1CF6A3-179E-5653-9E61-6202B3976ECD}" dt="2026-06-23T11:27:46.968" v="38" actId="20577"/>
          <ac:spMkLst>
            <pc:docMk/>
            <pc:sldMk cId="894841007" sldId="301"/>
            <ac:spMk id="2" creationId="{66BAF6EB-4385-20C2-0BED-C0EEC58F692D}"/>
          </ac:spMkLst>
        </pc:spChg>
        <pc:spChg chg="mod">
          <ac:chgData name="Sydney Meshesha Batunde Williams (2321171)" userId="S::2321171@student.uwtsd.ac.uk::12b957c5-e880-4692-abbc-9c1fb2b7c29a" providerId="AD" clId="Web-{1F1CF6A3-179E-5653-9E61-6202B3976ECD}" dt="2026-06-23T11:30:39.439" v="55" actId="20577"/>
          <ac:spMkLst>
            <pc:docMk/>
            <pc:sldMk cId="894841007" sldId="301"/>
            <ac:spMk id="3" creationId="{5D85849D-0C43-C476-94C0-AC8FA23B9966}"/>
          </ac:spMkLst>
        </pc:spChg>
      </pc:sldChg>
      <pc:sldChg chg="modSp new">
        <pc:chgData name="Sydney Meshesha Batunde Williams (2321171)" userId="S::2321171@student.uwtsd.ac.uk::12b957c5-e880-4692-abbc-9c1fb2b7c29a" providerId="AD" clId="Web-{1F1CF6A3-179E-5653-9E61-6202B3976ECD}" dt="2026-06-23T11:31:11.096" v="58" actId="20577"/>
        <pc:sldMkLst>
          <pc:docMk/>
          <pc:sldMk cId="643799894" sldId="302"/>
        </pc:sldMkLst>
        <pc:spChg chg="mod">
          <ac:chgData name="Sydney Meshesha Batunde Williams (2321171)" userId="S::2321171@student.uwtsd.ac.uk::12b957c5-e880-4692-abbc-9c1fb2b7c29a" providerId="AD" clId="Web-{1F1CF6A3-179E-5653-9E61-6202B3976ECD}" dt="2026-06-23T11:27:51.765" v="39" actId="20577"/>
          <ac:spMkLst>
            <pc:docMk/>
            <pc:sldMk cId="643799894" sldId="302"/>
            <ac:spMk id="2" creationId="{06252367-100B-7B7C-F5EE-F6E78D0D5912}"/>
          </ac:spMkLst>
        </pc:spChg>
        <pc:spChg chg="mod">
          <ac:chgData name="Sydney Meshesha Batunde Williams (2321171)" userId="S::2321171@student.uwtsd.ac.uk::12b957c5-e880-4692-abbc-9c1fb2b7c29a" providerId="AD" clId="Web-{1F1CF6A3-179E-5653-9E61-6202B3976ECD}" dt="2026-06-23T11:31:11.096" v="58" actId="20577"/>
          <ac:spMkLst>
            <pc:docMk/>
            <pc:sldMk cId="643799894" sldId="302"/>
            <ac:spMk id="3" creationId="{B385AF9F-E71E-1F80-514F-5DAAC5AEB37F}"/>
          </ac:spMkLst>
        </pc:spChg>
      </pc:sldChg>
      <pc:sldChg chg="modSp new">
        <pc:chgData name="Sydney Meshesha Batunde Williams (2321171)" userId="S::2321171@student.uwtsd.ac.uk::12b957c5-e880-4692-abbc-9c1fb2b7c29a" providerId="AD" clId="Web-{1F1CF6A3-179E-5653-9E61-6202B3976ECD}" dt="2026-06-23T11:31:25.502" v="59" actId="20577"/>
        <pc:sldMkLst>
          <pc:docMk/>
          <pc:sldMk cId="352852504" sldId="303"/>
        </pc:sldMkLst>
        <pc:spChg chg="mod">
          <ac:chgData name="Sydney Meshesha Batunde Williams (2321171)" userId="S::2321171@student.uwtsd.ac.uk::12b957c5-e880-4692-abbc-9c1fb2b7c29a" providerId="AD" clId="Web-{1F1CF6A3-179E-5653-9E61-6202B3976ECD}" dt="2026-06-23T11:27:56.187" v="40" actId="20577"/>
          <ac:spMkLst>
            <pc:docMk/>
            <pc:sldMk cId="352852504" sldId="303"/>
            <ac:spMk id="2" creationId="{E53E8EC9-B7FD-E05E-018F-4B1D242B131A}"/>
          </ac:spMkLst>
        </pc:spChg>
        <pc:spChg chg="mod">
          <ac:chgData name="Sydney Meshesha Batunde Williams (2321171)" userId="S::2321171@student.uwtsd.ac.uk::12b957c5-e880-4692-abbc-9c1fb2b7c29a" providerId="AD" clId="Web-{1F1CF6A3-179E-5653-9E61-6202B3976ECD}" dt="2026-06-23T11:31:25.502" v="59" actId="20577"/>
          <ac:spMkLst>
            <pc:docMk/>
            <pc:sldMk cId="352852504" sldId="303"/>
            <ac:spMk id="3" creationId="{99423D1D-B532-89B2-3764-EEC98B35ED4B}"/>
          </ac:spMkLst>
        </pc:spChg>
      </pc:sldChg>
    </pc:docChg>
  </pc:docChgLst>
  <pc:docChgLst>
    <pc:chgData name="Sydney Meshesha Batunde Williams (2321171)" userId="S::2321171@student.uwtsd.ac.uk::12b957c5-e880-4692-abbc-9c1fb2b7c29a" providerId="AD" clId="Web-{AD893FBF-31EC-847D-B75E-D76F4C16BF01}"/>
    <pc:docChg chg="modSld">
      <pc:chgData name="Sydney Meshesha Batunde Williams (2321171)" userId="S::2321171@student.uwtsd.ac.uk::12b957c5-e880-4692-abbc-9c1fb2b7c29a" providerId="AD" clId="Web-{AD893FBF-31EC-847D-B75E-D76F4C16BF01}" dt="2026-06-23T10:08:09.209" v="3" actId="20577"/>
      <pc:docMkLst>
        <pc:docMk/>
      </pc:docMkLst>
      <pc:sldChg chg="modSp">
        <pc:chgData name="Sydney Meshesha Batunde Williams (2321171)" userId="S::2321171@student.uwtsd.ac.uk::12b957c5-e880-4692-abbc-9c1fb2b7c29a" providerId="AD" clId="Web-{AD893FBF-31EC-847D-B75E-D76F4C16BF01}" dt="2026-06-23T10:08:09.209" v="3" actId="20577"/>
        <pc:sldMkLst>
          <pc:docMk/>
          <pc:sldMk cId="109857222" sldId="256"/>
        </pc:sldMkLst>
        <pc:spChg chg="mod">
          <ac:chgData name="Sydney Meshesha Batunde Williams (2321171)" userId="S::2321171@student.uwtsd.ac.uk::12b957c5-e880-4692-abbc-9c1fb2b7c29a" providerId="AD" clId="Web-{AD893FBF-31EC-847D-B75E-D76F4C16BF01}" dt="2026-06-23T10:08:09.209" v="3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80D980-03E3-491D-8A2D-DC22582E6623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9E9FF2-A8C7-49A0-B88B-D8D20EDE4FEF}">
      <dgm:prSet phldrT="[Text]" phldr="0" custT="1"/>
      <dgm:spPr/>
      <dgm:t>
        <a:bodyPr/>
        <a:lstStyle/>
        <a:p>
          <a:pPr algn="l" rtl="0"/>
          <a:r>
            <a:rPr lang="en-GB" sz="3200" b="1"/>
            <a:t>Limitations</a:t>
          </a:r>
          <a:endParaRPr lang="en-GB" sz="3200" b="1">
            <a:latin typeface="Aptos Display" panose="020F0302020204030204"/>
          </a:endParaRPr>
        </a:p>
      </dgm:t>
    </dgm:pt>
    <dgm:pt modelId="{13898D22-11D4-4A7C-A89F-2A11F22DB536}" type="parTrans" cxnId="{386BF5B0-D9C2-4A18-A0E1-F1DBD15DA0B2}">
      <dgm:prSet/>
      <dgm:spPr/>
    </dgm:pt>
    <dgm:pt modelId="{0640DEFD-C7E2-47D8-A13A-0A6AB6EC06EA}" type="sibTrans" cxnId="{386BF5B0-D9C2-4A18-A0E1-F1DBD15DA0B2}">
      <dgm:prSet/>
      <dgm:spPr/>
    </dgm:pt>
    <dgm:pt modelId="{45CCEBF3-3283-4435-9C0A-B809E94CAD9F}">
      <dgm:prSet phldrT="[Text]" phldr="0" custT="1"/>
      <dgm:spPr/>
      <dgm:t>
        <a:bodyPr/>
        <a:lstStyle/>
        <a:p>
          <a:pPr algn="l"/>
          <a:r>
            <a:rPr lang="en-GB" sz="2400"/>
            <a:t>✗ </a:t>
          </a:r>
          <a:r>
            <a:rPr lang="en-GB" sz="1800"/>
            <a:t>Potential loss of autonomy</a:t>
          </a:r>
        </a:p>
      </dgm:t>
    </dgm:pt>
    <dgm:pt modelId="{ECEFCC7F-4CE0-4B14-8BAD-317C742F9A9D}" type="parTrans" cxnId="{1689E49F-A43F-46A5-84CA-FFDCD5BD49A7}">
      <dgm:prSet/>
      <dgm:spPr/>
    </dgm:pt>
    <dgm:pt modelId="{9EAC114C-B69B-44EE-8321-48DB1B1F7F6E}" type="sibTrans" cxnId="{1689E49F-A43F-46A5-84CA-FFDCD5BD49A7}">
      <dgm:prSet/>
      <dgm:spPr/>
    </dgm:pt>
    <dgm:pt modelId="{B909735F-8652-46C7-AF93-5221DEDCEBED}">
      <dgm:prSet phldrT="[Text]" phldr="0" custT="1"/>
      <dgm:spPr/>
      <dgm:t>
        <a:bodyPr/>
        <a:lstStyle/>
        <a:p>
          <a:pPr algn="l"/>
          <a:r>
            <a:rPr lang="en-GB" sz="1800"/>
            <a:t>✗</a:t>
          </a:r>
          <a:r>
            <a:rPr lang="en-GB" sz="2000"/>
            <a:t> Institutional routines</a:t>
          </a:r>
        </a:p>
      </dgm:t>
    </dgm:pt>
    <dgm:pt modelId="{109CD1E6-7ACD-4069-910F-B9069CD0335F}" type="parTrans" cxnId="{B43BF1CF-7ACD-43DF-9F70-9B9303A18A30}">
      <dgm:prSet/>
      <dgm:spPr/>
    </dgm:pt>
    <dgm:pt modelId="{BAC6E56D-762A-4663-8BB1-9C727E6F87C4}" type="sibTrans" cxnId="{B43BF1CF-7ACD-43DF-9F70-9B9303A18A30}">
      <dgm:prSet/>
      <dgm:spPr/>
    </dgm:pt>
    <dgm:pt modelId="{5DD5C135-D8AC-4BBC-8479-2F60166BAE8A}">
      <dgm:prSet phldrT="[Text]" phldr="0" custT="1"/>
      <dgm:spPr/>
      <dgm:t>
        <a:bodyPr/>
        <a:lstStyle/>
        <a:p>
          <a:pPr algn="l"/>
          <a:r>
            <a:rPr lang="en-GB" sz="2000"/>
            <a:t>✗ High costs</a:t>
          </a:r>
        </a:p>
      </dgm:t>
    </dgm:pt>
    <dgm:pt modelId="{8B389DF3-5A5C-4663-BDE4-83C5C2A77532}" type="parTrans" cxnId="{6B3C4883-2DCD-4CB2-BB51-EF0C52752173}">
      <dgm:prSet/>
      <dgm:spPr/>
    </dgm:pt>
    <dgm:pt modelId="{0F63B72C-DF02-48F8-970F-9BEF6C3671E6}" type="sibTrans" cxnId="{6B3C4883-2DCD-4CB2-BB51-EF0C52752173}">
      <dgm:prSet/>
      <dgm:spPr/>
    </dgm:pt>
    <dgm:pt modelId="{30E03307-539B-4241-9D3A-4FD774B5CD82}">
      <dgm:prSet phldrT="[Text]" phldr="0" custT="1"/>
      <dgm:spPr/>
      <dgm:t>
        <a:bodyPr/>
        <a:lstStyle/>
        <a:p>
          <a:pPr algn="l"/>
          <a:r>
            <a:rPr lang="en-GB" sz="2000"/>
            <a:t>✗ Variable quality</a:t>
          </a:r>
        </a:p>
      </dgm:t>
    </dgm:pt>
    <dgm:pt modelId="{5CEE54DC-2B5C-4AAF-950C-6766518E97DB}" type="parTrans" cxnId="{46DCFAB0-1C7F-43AC-9040-AAD2A9AA76D6}">
      <dgm:prSet/>
      <dgm:spPr/>
    </dgm:pt>
    <dgm:pt modelId="{C4274583-E605-44A4-8B78-A23A926AED16}" type="sibTrans" cxnId="{46DCFAB0-1C7F-43AC-9040-AAD2A9AA76D6}">
      <dgm:prSet/>
      <dgm:spPr/>
    </dgm:pt>
    <dgm:pt modelId="{18E5ABA1-0F40-4C4D-B481-97B6E70CBD48}">
      <dgm:prSet phldrT="[Text]" phldr="0" custT="1"/>
      <dgm:spPr/>
      <dgm:t>
        <a:bodyPr/>
        <a:lstStyle/>
        <a:p>
          <a:pPr algn="l" rtl="0"/>
          <a:r>
            <a:rPr lang="en-GB" sz="2800" b="1"/>
            <a:t>Strengths</a:t>
          </a:r>
          <a:endParaRPr lang="en-GB" sz="2800" b="1">
            <a:latin typeface="Aptos Display" panose="020F0302020204030204"/>
          </a:endParaRPr>
        </a:p>
      </dgm:t>
    </dgm:pt>
    <dgm:pt modelId="{7F62B5D8-0BB2-4C5A-AD23-566DAA06E907}" type="parTrans" cxnId="{4B5BF16E-CA87-43F9-9F43-A3E249594BD8}">
      <dgm:prSet/>
      <dgm:spPr/>
    </dgm:pt>
    <dgm:pt modelId="{A3DD04AF-A271-40EC-9403-2BC2982290EB}" type="sibTrans" cxnId="{4B5BF16E-CA87-43F9-9F43-A3E249594BD8}">
      <dgm:prSet/>
      <dgm:spPr/>
    </dgm:pt>
    <dgm:pt modelId="{7F0E1426-65ED-4D96-B85A-464002C32BBF}">
      <dgm:prSet phldrT="[Text]" phldr="0" custT="1"/>
      <dgm:spPr/>
      <dgm:t>
        <a:bodyPr/>
        <a:lstStyle/>
        <a:p>
          <a:pPr algn="l"/>
          <a:r>
            <a:rPr lang="en-GB" sz="1400"/>
            <a:t>✓</a:t>
          </a:r>
          <a:r>
            <a:rPr lang="en-GB" sz="1800"/>
            <a:t> 24-hour support</a:t>
          </a:r>
        </a:p>
      </dgm:t>
    </dgm:pt>
    <dgm:pt modelId="{94D2815E-1DF6-4495-AC90-1214F7BED501}" type="parTrans" cxnId="{D224C6CC-143F-4025-AC23-E7D95FD3DF0B}">
      <dgm:prSet/>
      <dgm:spPr/>
    </dgm:pt>
    <dgm:pt modelId="{E15DB762-5A44-47AA-BAF0-0A76AAC98D1A}" type="sibTrans" cxnId="{D224C6CC-143F-4025-AC23-E7D95FD3DF0B}">
      <dgm:prSet/>
      <dgm:spPr/>
    </dgm:pt>
    <dgm:pt modelId="{1E279145-745A-4532-9260-D6718B58CE6C}">
      <dgm:prSet phldrT="[Text]" phldr="0" custT="1"/>
      <dgm:spPr/>
      <dgm:t>
        <a:bodyPr/>
        <a:lstStyle/>
        <a:p>
          <a:pPr algn="l"/>
          <a:r>
            <a:rPr lang="en-GB" sz="1800"/>
            <a:t>✓ Increased safety</a:t>
          </a:r>
        </a:p>
      </dgm:t>
    </dgm:pt>
    <dgm:pt modelId="{4B67C2F4-D04F-4355-B20E-7E336A6164B5}" type="parTrans" cxnId="{8C694B96-B279-4D29-AAA5-A987FCBDAC6E}">
      <dgm:prSet/>
      <dgm:spPr/>
    </dgm:pt>
    <dgm:pt modelId="{94F4D5FD-C591-469F-A279-9D5C2D60688A}" type="sibTrans" cxnId="{8C694B96-B279-4D29-AAA5-A987FCBDAC6E}">
      <dgm:prSet/>
      <dgm:spPr/>
    </dgm:pt>
    <dgm:pt modelId="{64C3B6CC-5F7E-418C-BA7A-4CBBAF699200}">
      <dgm:prSet phldrT="[Text]" phldr="0" custT="1"/>
      <dgm:spPr/>
      <dgm:t>
        <a:bodyPr/>
        <a:lstStyle/>
        <a:p>
          <a:pPr algn="l"/>
          <a:r>
            <a:rPr lang="en-GB" sz="1800"/>
            <a:t>✓ Specialist dementia care</a:t>
          </a:r>
        </a:p>
      </dgm:t>
    </dgm:pt>
    <dgm:pt modelId="{B369162B-8F33-4CA1-83D4-081D84681EF5}" type="parTrans" cxnId="{941FB721-CE76-4006-B45E-F7439665D216}">
      <dgm:prSet/>
      <dgm:spPr/>
    </dgm:pt>
    <dgm:pt modelId="{828A3AD4-1324-4324-B946-1D753064DC3E}" type="sibTrans" cxnId="{941FB721-CE76-4006-B45E-F7439665D216}">
      <dgm:prSet/>
      <dgm:spPr/>
    </dgm:pt>
    <dgm:pt modelId="{2A3E0EEC-6108-4D2D-B35A-22844F683A77}">
      <dgm:prSet phldrT="[Text]" phldr="0" custT="1"/>
      <dgm:spPr/>
      <dgm:t>
        <a:bodyPr/>
        <a:lstStyle/>
        <a:p>
          <a:pPr algn="l"/>
          <a:r>
            <a:rPr lang="en-GB" sz="1800"/>
            <a:t>✓ Reduced hospital </a:t>
          </a:r>
          <a:r>
            <a:rPr lang="en-GB" sz="1800">
              <a:latin typeface="Aptos Display" panose="020F0302020204030204"/>
            </a:rPr>
            <a:t>admission</a:t>
          </a:r>
          <a:endParaRPr lang="en-GB" sz="1800"/>
        </a:p>
      </dgm:t>
    </dgm:pt>
    <dgm:pt modelId="{4E02B686-175E-433D-A71F-12D8055DC084}" type="parTrans" cxnId="{B7F9234B-E60B-43FF-AA6D-697926F78870}">
      <dgm:prSet/>
      <dgm:spPr/>
    </dgm:pt>
    <dgm:pt modelId="{1A8790BD-3D6E-4A50-BCEF-CA8DCDF3B118}" type="sibTrans" cxnId="{B7F9234B-E60B-43FF-AA6D-697926F78870}">
      <dgm:prSet/>
      <dgm:spPr/>
    </dgm:pt>
    <dgm:pt modelId="{2ECDA799-10FF-4EF2-A347-2E70B46E2766}" type="pres">
      <dgm:prSet presAssocID="{EE80D980-03E3-491D-8A2D-DC22582E6623}" presName="linear" presStyleCnt="0">
        <dgm:presLayoutVars>
          <dgm:animLvl val="lvl"/>
          <dgm:resizeHandles val="exact"/>
        </dgm:presLayoutVars>
      </dgm:prSet>
      <dgm:spPr/>
    </dgm:pt>
    <dgm:pt modelId="{DDF87A78-B606-4646-950F-8B59183B5524}" type="pres">
      <dgm:prSet presAssocID="{18E5ABA1-0F40-4C4D-B481-97B6E70CBD48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C772C83C-BB9E-4012-AA65-54D422F42D5D}" type="pres">
      <dgm:prSet presAssocID="{A3DD04AF-A271-40EC-9403-2BC2982290EB}" presName="spacer" presStyleCnt="0"/>
      <dgm:spPr/>
    </dgm:pt>
    <dgm:pt modelId="{11208A45-C824-485F-94D8-6CC4E24766EE}" type="pres">
      <dgm:prSet presAssocID="{7F0E1426-65ED-4D96-B85A-464002C32BBF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EFF8F3A5-7BCA-4CD0-8B81-104E25F5542B}" type="pres">
      <dgm:prSet presAssocID="{E15DB762-5A44-47AA-BAF0-0A76AAC98D1A}" presName="spacer" presStyleCnt="0"/>
      <dgm:spPr/>
    </dgm:pt>
    <dgm:pt modelId="{740C5DFD-0BB2-4674-AF90-2CC8B122D33B}" type="pres">
      <dgm:prSet presAssocID="{1E279145-745A-4532-9260-D6718B58CE6C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D045073C-5437-4392-8516-9D8FBCA1123B}" type="pres">
      <dgm:prSet presAssocID="{94F4D5FD-C591-469F-A279-9D5C2D60688A}" presName="spacer" presStyleCnt="0"/>
      <dgm:spPr/>
    </dgm:pt>
    <dgm:pt modelId="{2B8A7647-938A-4E06-BD95-F0A2DD1347DD}" type="pres">
      <dgm:prSet presAssocID="{64C3B6CC-5F7E-418C-BA7A-4CBBAF699200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AF043AA1-52E2-4027-A7D3-A7A785127409}" type="pres">
      <dgm:prSet presAssocID="{828A3AD4-1324-4324-B946-1D753064DC3E}" presName="spacer" presStyleCnt="0"/>
      <dgm:spPr/>
    </dgm:pt>
    <dgm:pt modelId="{80A7BB5E-2EA2-42FF-B27F-A950648C9A8C}" type="pres">
      <dgm:prSet presAssocID="{2A3E0EEC-6108-4D2D-B35A-22844F683A77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B7F30CC7-F5F5-4611-BA5C-914E0304E11A}" type="pres">
      <dgm:prSet presAssocID="{1A8790BD-3D6E-4A50-BCEF-CA8DCDF3B118}" presName="spacer" presStyleCnt="0"/>
      <dgm:spPr/>
    </dgm:pt>
    <dgm:pt modelId="{38B6EC3F-6EC4-4C38-80BF-EA5C8EC1C57C}" type="pres">
      <dgm:prSet presAssocID="{3A9E9FF2-A8C7-49A0-B88B-D8D20EDE4FEF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C580CE55-2354-48E3-9B91-D629F3716429}" type="pres">
      <dgm:prSet presAssocID="{0640DEFD-C7E2-47D8-A13A-0A6AB6EC06EA}" presName="spacer" presStyleCnt="0"/>
      <dgm:spPr/>
    </dgm:pt>
    <dgm:pt modelId="{1D2424CC-72DD-445C-A321-E8C307E6372E}" type="pres">
      <dgm:prSet presAssocID="{45CCEBF3-3283-4435-9C0A-B809E94CAD9F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04ADDED8-1ECE-43BF-8697-E3F8C2A302A5}" type="pres">
      <dgm:prSet presAssocID="{9EAC114C-B69B-44EE-8321-48DB1B1F7F6E}" presName="spacer" presStyleCnt="0"/>
      <dgm:spPr/>
    </dgm:pt>
    <dgm:pt modelId="{C89C3AB8-D49A-4680-89F7-61BBE33F6931}" type="pres">
      <dgm:prSet presAssocID="{B909735F-8652-46C7-AF93-5221DEDCEBED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7CFB623E-439B-4962-9813-0B4555391F4B}" type="pres">
      <dgm:prSet presAssocID="{BAC6E56D-762A-4663-8BB1-9C727E6F87C4}" presName="spacer" presStyleCnt="0"/>
      <dgm:spPr/>
    </dgm:pt>
    <dgm:pt modelId="{E5F0C7A2-E11A-4C8F-9FB7-9EBE7F5BD82F}" type="pres">
      <dgm:prSet presAssocID="{5DD5C135-D8AC-4BBC-8479-2F60166BAE8A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336A6697-DD7D-454B-A673-962483F12535}" type="pres">
      <dgm:prSet presAssocID="{0F63B72C-DF02-48F8-970F-9BEF6C3671E6}" presName="spacer" presStyleCnt="0"/>
      <dgm:spPr/>
    </dgm:pt>
    <dgm:pt modelId="{BB4E776E-C52A-4F90-BE1B-9A38DD1440B8}" type="pres">
      <dgm:prSet presAssocID="{30E03307-539B-4241-9D3A-4FD774B5CD82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941FB721-CE76-4006-B45E-F7439665D216}" srcId="{EE80D980-03E3-491D-8A2D-DC22582E6623}" destId="{64C3B6CC-5F7E-418C-BA7A-4CBBAF699200}" srcOrd="3" destOrd="0" parTransId="{B369162B-8F33-4CA1-83D4-081D84681EF5}" sibTransId="{828A3AD4-1324-4324-B946-1D753064DC3E}"/>
    <dgm:cxn modelId="{B7F9234B-E60B-43FF-AA6D-697926F78870}" srcId="{EE80D980-03E3-491D-8A2D-DC22582E6623}" destId="{2A3E0EEC-6108-4D2D-B35A-22844F683A77}" srcOrd="4" destOrd="0" parTransId="{4E02B686-175E-433D-A71F-12D8055DC084}" sibTransId="{1A8790BD-3D6E-4A50-BCEF-CA8DCDF3B118}"/>
    <dgm:cxn modelId="{606EF16D-546D-45F0-8790-454674814338}" type="presOf" srcId="{1E279145-745A-4532-9260-D6718B58CE6C}" destId="{740C5DFD-0BB2-4674-AF90-2CC8B122D33B}" srcOrd="0" destOrd="0" presId="urn:microsoft.com/office/officeart/2005/8/layout/vList2"/>
    <dgm:cxn modelId="{4B5BF16E-CA87-43F9-9F43-A3E249594BD8}" srcId="{EE80D980-03E3-491D-8A2D-DC22582E6623}" destId="{18E5ABA1-0F40-4C4D-B481-97B6E70CBD48}" srcOrd="0" destOrd="0" parTransId="{7F62B5D8-0BB2-4C5A-AD23-566DAA06E907}" sibTransId="{A3DD04AF-A271-40EC-9403-2BC2982290EB}"/>
    <dgm:cxn modelId="{85AFD873-15AF-4870-B9FF-118DC48EBF5C}" type="presOf" srcId="{3A9E9FF2-A8C7-49A0-B88B-D8D20EDE4FEF}" destId="{38B6EC3F-6EC4-4C38-80BF-EA5C8EC1C57C}" srcOrd="0" destOrd="0" presId="urn:microsoft.com/office/officeart/2005/8/layout/vList2"/>
    <dgm:cxn modelId="{13060479-0487-4845-9874-52354D7B2552}" type="presOf" srcId="{2A3E0EEC-6108-4D2D-B35A-22844F683A77}" destId="{80A7BB5E-2EA2-42FF-B27F-A950648C9A8C}" srcOrd="0" destOrd="0" presId="urn:microsoft.com/office/officeart/2005/8/layout/vList2"/>
    <dgm:cxn modelId="{6B3C4883-2DCD-4CB2-BB51-EF0C52752173}" srcId="{EE80D980-03E3-491D-8A2D-DC22582E6623}" destId="{5DD5C135-D8AC-4BBC-8479-2F60166BAE8A}" srcOrd="8" destOrd="0" parTransId="{8B389DF3-5A5C-4663-BDE4-83C5C2A77532}" sibTransId="{0F63B72C-DF02-48F8-970F-9BEF6C3671E6}"/>
    <dgm:cxn modelId="{453FF886-A394-4EFF-BA0F-0483262D9AEC}" type="presOf" srcId="{5DD5C135-D8AC-4BBC-8479-2F60166BAE8A}" destId="{E5F0C7A2-E11A-4C8F-9FB7-9EBE7F5BD82F}" srcOrd="0" destOrd="0" presId="urn:microsoft.com/office/officeart/2005/8/layout/vList2"/>
    <dgm:cxn modelId="{87392B95-24FF-477F-968F-A6F99B051966}" type="presOf" srcId="{B909735F-8652-46C7-AF93-5221DEDCEBED}" destId="{C89C3AB8-D49A-4680-89F7-61BBE33F6931}" srcOrd="0" destOrd="0" presId="urn:microsoft.com/office/officeart/2005/8/layout/vList2"/>
    <dgm:cxn modelId="{8C694B96-B279-4D29-AAA5-A987FCBDAC6E}" srcId="{EE80D980-03E3-491D-8A2D-DC22582E6623}" destId="{1E279145-745A-4532-9260-D6718B58CE6C}" srcOrd="2" destOrd="0" parTransId="{4B67C2F4-D04F-4355-B20E-7E336A6164B5}" sibTransId="{94F4D5FD-C591-469F-A279-9D5C2D60688A}"/>
    <dgm:cxn modelId="{1689E49F-A43F-46A5-84CA-FFDCD5BD49A7}" srcId="{EE80D980-03E3-491D-8A2D-DC22582E6623}" destId="{45CCEBF3-3283-4435-9C0A-B809E94CAD9F}" srcOrd="6" destOrd="0" parTransId="{ECEFCC7F-4CE0-4B14-8BAD-317C742F9A9D}" sibTransId="{9EAC114C-B69B-44EE-8321-48DB1B1F7F6E}"/>
    <dgm:cxn modelId="{64FDE4A5-23CA-4D99-A319-D1C91BFF1D60}" type="presOf" srcId="{18E5ABA1-0F40-4C4D-B481-97B6E70CBD48}" destId="{DDF87A78-B606-4646-950F-8B59183B5524}" srcOrd="0" destOrd="0" presId="urn:microsoft.com/office/officeart/2005/8/layout/vList2"/>
    <dgm:cxn modelId="{E0F53DB0-0B5F-4414-AC93-153F8D93068E}" type="presOf" srcId="{30E03307-539B-4241-9D3A-4FD774B5CD82}" destId="{BB4E776E-C52A-4F90-BE1B-9A38DD1440B8}" srcOrd="0" destOrd="0" presId="urn:microsoft.com/office/officeart/2005/8/layout/vList2"/>
    <dgm:cxn modelId="{386BF5B0-D9C2-4A18-A0E1-F1DBD15DA0B2}" srcId="{EE80D980-03E3-491D-8A2D-DC22582E6623}" destId="{3A9E9FF2-A8C7-49A0-B88B-D8D20EDE4FEF}" srcOrd="5" destOrd="0" parTransId="{13898D22-11D4-4A7C-A89F-2A11F22DB536}" sibTransId="{0640DEFD-C7E2-47D8-A13A-0A6AB6EC06EA}"/>
    <dgm:cxn modelId="{46DCFAB0-1C7F-43AC-9040-AAD2A9AA76D6}" srcId="{EE80D980-03E3-491D-8A2D-DC22582E6623}" destId="{30E03307-539B-4241-9D3A-4FD774B5CD82}" srcOrd="9" destOrd="0" parTransId="{5CEE54DC-2B5C-4AAF-950C-6766518E97DB}" sibTransId="{C4274583-E605-44A4-8B78-A23A926AED16}"/>
    <dgm:cxn modelId="{781EADB4-8353-42A8-B416-6FDD01AF0233}" type="presOf" srcId="{64C3B6CC-5F7E-418C-BA7A-4CBBAF699200}" destId="{2B8A7647-938A-4E06-BD95-F0A2DD1347DD}" srcOrd="0" destOrd="0" presId="urn:microsoft.com/office/officeart/2005/8/layout/vList2"/>
    <dgm:cxn modelId="{B1C2DCB9-2205-46B7-B76C-DB7C37A40892}" type="presOf" srcId="{7F0E1426-65ED-4D96-B85A-464002C32BBF}" destId="{11208A45-C824-485F-94D8-6CC4E24766EE}" srcOrd="0" destOrd="0" presId="urn:microsoft.com/office/officeart/2005/8/layout/vList2"/>
    <dgm:cxn modelId="{D224C6CC-143F-4025-AC23-E7D95FD3DF0B}" srcId="{EE80D980-03E3-491D-8A2D-DC22582E6623}" destId="{7F0E1426-65ED-4D96-B85A-464002C32BBF}" srcOrd="1" destOrd="0" parTransId="{94D2815E-1DF6-4495-AC90-1214F7BED501}" sibTransId="{E15DB762-5A44-47AA-BAF0-0A76AAC98D1A}"/>
    <dgm:cxn modelId="{B43BF1CF-7ACD-43DF-9F70-9B9303A18A30}" srcId="{EE80D980-03E3-491D-8A2D-DC22582E6623}" destId="{B909735F-8652-46C7-AF93-5221DEDCEBED}" srcOrd="7" destOrd="0" parTransId="{109CD1E6-7ACD-4069-910F-B9069CD0335F}" sibTransId="{BAC6E56D-762A-4663-8BB1-9C727E6F87C4}"/>
    <dgm:cxn modelId="{6637F9DE-507A-48E7-A554-B03F0E6295FC}" type="presOf" srcId="{EE80D980-03E3-491D-8A2D-DC22582E6623}" destId="{2ECDA799-10FF-4EF2-A347-2E70B46E2766}" srcOrd="0" destOrd="0" presId="urn:microsoft.com/office/officeart/2005/8/layout/vList2"/>
    <dgm:cxn modelId="{84A141F7-E2D2-4C96-B024-6E1874328885}" type="presOf" srcId="{45CCEBF3-3283-4435-9C0A-B809E94CAD9F}" destId="{1D2424CC-72DD-445C-A321-E8C307E6372E}" srcOrd="0" destOrd="0" presId="urn:microsoft.com/office/officeart/2005/8/layout/vList2"/>
    <dgm:cxn modelId="{A2E3BEEA-BEB5-4E09-B37B-53979DBDA622}" type="presParOf" srcId="{2ECDA799-10FF-4EF2-A347-2E70B46E2766}" destId="{DDF87A78-B606-4646-950F-8B59183B5524}" srcOrd="0" destOrd="0" presId="urn:microsoft.com/office/officeart/2005/8/layout/vList2"/>
    <dgm:cxn modelId="{39CF68FC-7BEE-4E17-82B5-B355E0D86229}" type="presParOf" srcId="{2ECDA799-10FF-4EF2-A347-2E70B46E2766}" destId="{C772C83C-BB9E-4012-AA65-54D422F42D5D}" srcOrd="1" destOrd="0" presId="urn:microsoft.com/office/officeart/2005/8/layout/vList2"/>
    <dgm:cxn modelId="{B70628E1-CAD5-4536-984F-D5FDA169FB5C}" type="presParOf" srcId="{2ECDA799-10FF-4EF2-A347-2E70B46E2766}" destId="{11208A45-C824-485F-94D8-6CC4E24766EE}" srcOrd="2" destOrd="0" presId="urn:microsoft.com/office/officeart/2005/8/layout/vList2"/>
    <dgm:cxn modelId="{EB8C1B8B-9EA0-4544-B654-C5119470F10A}" type="presParOf" srcId="{2ECDA799-10FF-4EF2-A347-2E70B46E2766}" destId="{EFF8F3A5-7BCA-4CD0-8B81-104E25F5542B}" srcOrd="3" destOrd="0" presId="urn:microsoft.com/office/officeart/2005/8/layout/vList2"/>
    <dgm:cxn modelId="{87D9A524-973D-474E-AB7E-9CA133A1C945}" type="presParOf" srcId="{2ECDA799-10FF-4EF2-A347-2E70B46E2766}" destId="{740C5DFD-0BB2-4674-AF90-2CC8B122D33B}" srcOrd="4" destOrd="0" presId="urn:microsoft.com/office/officeart/2005/8/layout/vList2"/>
    <dgm:cxn modelId="{1D0836A9-3128-4F66-B87E-72A21674B27E}" type="presParOf" srcId="{2ECDA799-10FF-4EF2-A347-2E70B46E2766}" destId="{D045073C-5437-4392-8516-9D8FBCA1123B}" srcOrd="5" destOrd="0" presId="urn:microsoft.com/office/officeart/2005/8/layout/vList2"/>
    <dgm:cxn modelId="{8A705144-267F-4596-99AA-3FCFEB682D7E}" type="presParOf" srcId="{2ECDA799-10FF-4EF2-A347-2E70B46E2766}" destId="{2B8A7647-938A-4E06-BD95-F0A2DD1347DD}" srcOrd="6" destOrd="0" presId="urn:microsoft.com/office/officeart/2005/8/layout/vList2"/>
    <dgm:cxn modelId="{177DE03B-EBCB-441C-A68B-8C18B0B26A00}" type="presParOf" srcId="{2ECDA799-10FF-4EF2-A347-2E70B46E2766}" destId="{AF043AA1-52E2-4027-A7D3-A7A785127409}" srcOrd="7" destOrd="0" presId="urn:microsoft.com/office/officeart/2005/8/layout/vList2"/>
    <dgm:cxn modelId="{76C395F5-9594-4DCF-926B-4B2828277EF1}" type="presParOf" srcId="{2ECDA799-10FF-4EF2-A347-2E70B46E2766}" destId="{80A7BB5E-2EA2-42FF-B27F-A950648C9A8C}" srcOrd="8" destOrd="0" presId="urn:microsoft.com/office/officeart/2005/8/layout/vList2"/>
    <dgm:cxn modelId="{845670B7-DED2-486E-A640-5B230FFF63D8}" type="presParOf" srcId="{2ECDA799-10FF-4EF2-A347-2E70B46E2766}" destId="{B7F30CC7-F5F5-4611-BA5C-914E0304E11A}" srcOrd="9" destOrd="0" presId="urn:microsoft.com/office/officeart/2005/8/layout/vList2"/>
    <dgm:cxn modelId="{D52004FF-5C55-49BE-9268-D04746143E0C}" type="presParOf" srcId="{2ECDA799-10FF-4EF2-A347-2E70B46E2766}" destId="{38B6EC3F-6EC4-4C38-80BF-EA5C8EC1C57C}" srcOrd="10" destOrd="0" presId="urn:microsoft.com/office/officeart/2005/8/layout/vList2"/>
    <dgm:cxn modelId="{C2282456-FF8B-4131-A529-E44DAC3C81D9}" type="presParOf" srcId="{2ECDA799-10FF-4EF2-A347-2E70B46E2766}" destId="{C580CE55-2354-48E3-9B91-D629F3716429}" srcOrd="11" destOrd="0" presId="urn:microsoft.com/office/officeart/2005/8/layout/vList2"/>
    <dgm:cxn modelId="{8DD51CF1-7B52-43C5-A23C-BE9F41CD059A}" type="presParOf" srcId="{2ECDA799-10FF-4EF2-A347-2E70B46E2766}" destId="{1D2424CC-72DD-445C-A321-E8C307E6372E}" srcOrd="12" destOrd="0" presId="urn:microsoft.com/office/officeart/2005/8/layout/vList2"/>
    <dgm:cxn modelId="{31F62DBF-E1DF-4B26-9318-B6D025837CA7}" type="presParOf" srcId="{2ECDA799-10FF-4EF2-A347-2E70B46E2766}" destId="{04ADDED8-1ECE-43BF-8697-E3F8C2A302A5}" srcOrd="13" destOrd="0" presId="urn:microsoft.com/office/officeart/2005/8/layout/vList2"/>
    <dgm:cxn modelId="{BBCBC5E2-C7DF-48C9-A771-677FCC8971EA}" type="presParOf" srcId="{2ECDA799-10FF-4EF2-A347-2E70B46E2766}" destId="{C89C3AB8-D49A-4680-89F7-61BBE33F6931}" srcOrd="14" destOrd="0" presId="urn:microsoft.com/office/officeart/2005/8/layout/vList2"/>
    <dgm:cxn modelId="{7AC33463-FA25-482D-9B84-08297836DF36}" type="presParOf" srcId="{2ECDA799-10FF-4EF2-A347-2E70B46E2766}" destId="{7CFB623E-439B-4962-9813-0B4555391F4B}" srcOrd="15" destOrd="0" presId="urn:microsoft.com/office/officeart/2005/8/layout/vList2"/>
    <dgm:cxn modelId="{3BCE52D0-5BA5-446E-BD2B-934F007EA8AA}" type="presParOf" srcId="{2ECDA799-10FF-4EF2-A347-2E70B46E2766}" destId="{E5F0C7A2-E11A-4C8F-9FB7-9EBE7F5BD82F}" srcOrd="16" destOrd="0" presId="urn:microsoft.com/office/officeart/2005/8/layout/vList2"/>
    <dgm:cxn modelId="{6FA53E1D-4538-4B72-B090-8631FCE13058}" type="presParOf" srcId="{2ECDA799-10FF-4EF2-A347-2E70B46E2766}" destId="{336A6697-DD7D-454B-A673-962483F12535}" srcOrd="17" destOrd="0" presId="urn:microsoft.com/office/officeart/2005/8/layout/vList2"/>
    <dgm:cxn modelId="{24C7C2F7-5F75-40D9-AD8A-98F10C900A85}" type="presParOf" srcId="{2ECDA799-10FF-4EF2-A347-2E70B46E2766}" destId="{BB4E776E-C52A-4F90-BE1B-9A38DD1440B8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F87A78-B606-4646-950F-8B59183B5524}">
      <dsp:nvSpPr>
        <dsp:cNvPr id="0" name=""/>
        <dsp:cNvSpPr/>
      </dsp:nvSpPr>
      <dsp:spPr>
        <a:xfrm>
          <a:off x="0" y="1352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Strengths</a:t>
          </a:r>
          <a:endParaRPr lang="en-GB" sz="2800" b="1" kern="1200">
            <a:latin typeface="Aptos Display" panose="020F0302020204030204"/>
          </a:endParaRPr>
        </a:p>
      </dsp:txBody>
      <dsp:txXfrm>
        <a:off x="17524" y="18876"/>
        <a:ext cx="4089690" cy="323936"/>
      </dsp:txXfrm>
    </dsp:sp>
    <dsp:sp modelId="{11208A45-C824-485F-94D8-6CC4E24766EE}">
      <dsp:nvSpPr>
        <dsp:cNvPr id="0" name=""/>
        <dsp:cNvSpPr/>
      </dsp:nvSpPr>
      <dsp:spPr>
        <a:xfrm>
          <a:off x="0" y="366925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1350239"/>
                <a:satOff val="-92"/>
                <a:lumOff val="21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350239"/>
                <a:satOff val="-92"/>
                <a:lumOff val="21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350239"/>
                <a:satOff val="-92"/>
                <a:lumOff val="21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✓</a:t>
          </a:r>
          <a:r>
            <a:rPr lang="en-GB" sz="1800" kern="1200"/>
            <a:t> 24-hour support</a:t>
          </a:r>
        </a:p>
      </dsp:txBody>
      <dsp:txXfrm>
        <a:off x="17524" y="384449"/>
        <a:ext cx="4089690" cy="323936"/>
      </dsp:txXfrm>
    </dsp:sp>
    <dsp:sp modelId="{740C5DFD-0BB2-4674-AF90-2CC8B122D33B}">
      <dsp:nvSpPr>
        <dsp:cNvPr id="0" name=""/>
        <dsp:cNvSpPr/>
      </dsp:nvSpPr>
      <dsp:spPr>
        <a:xfrm>
          <a:off x="0" y="732497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2700478"/>
                <a:satOff val="-184"/>
                <a:lumOff val="43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00478"/>
                <a:satOff val="-184"/>
                <a:lumOff val="43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00478"/>
                <a:satOff val="-184"/>
                <a:lumOff val="43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✓ Increased safety</a:t>
          </a:r>
        </a:p>
      </dsp:txBody>
      <dsp:txXfrm>
        <a:off x="17524" y="750021"/>
        <a:ext cx="4089690" cy="323936"/>
      </dsp:txXfrm>
    </dsp:sp>
    <dsp:sp modelId="{2B8A7647-938A-4E06-BD95-F0A2DD1347DD}">
      <dsp:nvSpPr>
        <dsp:cNvPr id="0" name=""/>
        <dsp:cNvSpPr/>
      </dsp:nvSpPr>
      <dsp:spPr>
        <a:xfrm>
          <a:off x="0" y="1098069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✓ Specialist dementia care</a:t>
          </a:r>
        </a:p>
      </dsp:txBody>
      <dsp:txXfrm>
        <a:off x="17524" y="1115593"/>
        <a:ext cx="4089690" cy="323936"/>
      </dsp:txXfrm>
    </dsp:sp>
    <dsp:sp modelId="{80A7BB5E-2EA2-42FF-B27F-A950648C9A8C}">
      <dsp:nvSpPr>
        <dsp:cNvPr id="0" name=""/>
        <dsp:cNvSpPr/>
      </dsp:nvSpPr>
      <dsp:spPr>
        <a:xfrm>
          <a:off x="0" y="1463642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5400955"/>
                <a:satOff val="-367"/>
                <a:lumOff val="87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400955"/>
                <a:satOff val="-367"/>
                <a:lumOff val="87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400955"/>
                <a:satOff val="-367"/>
                <a:lumOff val="87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✓ Reduced hospital </a:t>
          </a:r>
          <a:r>
            <a:rPr lang="en-GB" sz="1800" kern="1200">
              <a:latin typeface="Aptos Display" panose="020F0302020204030204"/>
            </a:rPr>
            <a:t>admission</a:t>
          </a:r>
          <a:endParaRPr lang="en-GB" sz="1800" kern="1200"/>
        </a:p>
      </dsp:txBody>
      <dsp:txXfrm>
        <a:off x="17524" y="1481166"/>
        <a:ext cx="4089690" cy="323936"/>
      </dsp:txXfrm>
    </dsp:sp>
    <dsp:sp modelId="{38B6EC3F-6EC4-4C38-80BF-EA5C8EC1C57C}">
      <dsp:nvSpPr>
        <dsp:cNvPr id="0" name=""/>
        <dsp:cNvSpPr/>
      </dsp:nvSpPr>
      <dsp:spPr>
        <a:xfrm>
          <a:off x="0" y="1829214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6751195"/>
                <a:satOff val="-459"/>
                <a:lumOff val="108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1195"/>
                <a:satOff val="-459"/>
                <a:lumOff val="108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1195"/>
                <a:satOff val="-459"/>
                <a:lumOff val="108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/>
            <a:t>Limitations</a:t>
          </a:r>
          <a:endParaRPr lang="en-GB" sz="3200" b="1" kern="1200">
            <a:latin typeface="Aptos Display" panose="020F0302020204030204"/>
          </a:endParaRPr>
        </a:p>
      </dsp:txBody>
      <dsp:txXfrm>
        <a:off x="17524" y="1846738"/>
        <a:ext cx="4089690" cy="323936"/>
      </dsp:txXfrm>
    </dsp:sp>
    <dsp:sp modelId="{1D2424CC-72DD-445C-A321-E8C307E6372E}">
      <dsp:nvSpPr>
        <dsp:cNvPr id="0" name=""/>
        <dsp:cNvSpPr/>
      </dsp:nvSpPr>
      <dsp:spPr>
        <a:xfrm>
          <a:off x="0" y="2194787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✗ </a:t>
          </a:r>
          <a:r>
            <a:rPr lang="en-GB" sz="1800" kern="1200"/>
            <a:t>Potential loss of autonomy</a:t>
          </a:r>
        </a:p>
      </dsp:txBody>
      <dsp:txXfrm>
        <a:off x="17524" y="2212311"/>
        <a:ext cx="4089690" cy="323936"/>
      </dsp:txXfrm>
    </dsp:sp>
    <dsp:sp modelId="{C89C3AB8-D49A-4680-89F7-61BBE33F6931}">
      <dsp:nvSpPr>
        <dsp:cNvPr id="0" name=""/>
        <dsp:cNvSpPr/>
      </dsp:nvSpPr>
      <dsp:spPr>
        <a:xfrm>
          <a:off x="0" y="2560359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9451672"/>
                <a:satOff val="-642"/>
                <a:lumOff val="152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451672"/>
                <a:satOff val="-642"/>
                <a:lumOff val="152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451672"/>
                <a:satOff val="-642"/>
                <a:lumOff val="152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✗</a:t>
          </a:r>
          <a:r>
            <a:rPr lang="en-GB" sz="2000" kern="1200"/>
            <a:t> Institutional routines</a:t>
          </a:r>
        </a:p>
      </dsp:txBody>
      <dsp:txXfrm>
        <a:off x="17524" y="2577883"/>
        <a:ext cx="4089690" cy="323936"/>
      </dsp:txXfrm>
    </dsp:sp>
    <dsp:sp modelId="{E5F0C7A2-E11A-4C8F-9FB7-9EBE7F5BD82F}">
      <dsp:nvSpPr>
        <dsp:cNvPr id="0" name=""/>
        <dsp:cNvSpPr/>
      </dsp:nvSpPr>
      <dsp:spPr>
        <a:xfrm>
          <a:off x="0" y="2925931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10801911"/>
                <a:satOff val="-734"/>
                <a:lumOff val="17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0801911"/>
                <a:satOff val="-734"/>
                <a:lumOff val="17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0801911"/>
                <a:satOff val="-734"/>
                <a:lumOff val="17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✗ High costs</a:t>
          </a:r>
        </a:p>
      </dsp:txBody>
      <dsp:txXfrm>
        <a:off x="17524" y="2943455"/>
        <a:ext cx="4089690" cy="323936"/>
      </dsp:txXfrm>
    </dsp:sp>
    <dsp:sp modelId="{BB4E776E-C52A-4F90-BE1B-9A38DD1440B8}">
      <dsp:nvSpPr>
        <dsp:cNvPr id="0" name=""/>
        <dsp:cNvSpPr/>
      </dsp:nvSpPr>
      <dsp:spPr>
        <a:xfrm>
          <a:off x="0" y="3291504"/>
          <a:ext cx="4124738" cy="358984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✗ Variable quality</a:t>
          </a:r>
        </a:p>
      </dsp:txBody>
      <dsp:txXfrm>
        <a:off x="17524" y="3309028"/>
        <a:ext cx="4089690" cy="3239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zheimers.org.uk/" TargetMode="External"/><Relationship Id="rId7" Type="http://schemas.openxmlformats.org/officeDocument/2006/relationships/hyperlink" Target="https://ageing-better.org.uk/" TargetMode="External"/><Relationship Id="rId2" Type="http://schemas.openxmlformats.org/officeDocument/2006/relationships/hyperlink" Target="https://www.ageuk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arersuk.org/" TargetMode="External"/><Relationship Id="rId5" Type="http://schemas.openxmlformats.org/officeDocument/2006/relationships/hyperlink" Target="https://www.cqc.org.uk/" TargetMode="External"/><Relationship Id="rId4" Type="http://schemas.openxmlformats.org/officeDocument/2006/relationships/hyperlink" Target="https://www.bgs.org.uk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uk/" TargetMode="External"/><Relationship Id="rId2" Type="http://schemas.openxmlformats.org/officeDocument/2006/relationships/hyperlink" Target="https://www.gov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elpage.org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ependentage.org/" TargetMode="External"/><Relationship Id="rId2" Type="http://schemas.openxmlformats.org/officeDocument/2006/relationships/hyperlink" Target="https://www.parliament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ocal.gov.uk/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killsforcare.org.uk/" TargetMode="External"/><Relationship Id="rId3" Type="http://schemas.openxmlformats.org/officeDocument/2006/relationships/hyperlink" Target="https://www.nice.org.uk/" TargetMode="External"/><Relationship Id="rId7" Type="http://schemas.openxmlformats.org/officeDocument/2006/relationships/hyperlink" Target="https://www.scie.org.uk/" TargetMode="External"/><Relationship Id="rId2" Type="http://schemas.openxmlformats.org/officeDocument/2006/relationships/hyperlink" Target="https://www.longtermplan.nhs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cn.org.uk/" TargetMode="External"/><Relationship Id="rId5" Type="http://schemas.openxmlformats.org/officeDocument/2006/relationships/hyperlink" Target="https://www.ons.gov.uk/" TargetMode="External"/><Relationship Id="rId4" Type="http://schemas.openxmlformats.org/officeDocument/2006/relationships/hyperlink" Target="https://www.gov.uk/" TargetMode="External"/><Relationship Id="rId9" Type="http://schemas.openxmlformats.org/officeDocument/2006/relationships/hyperlink" Target="https://www.kingsfund.org.uk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" TargetMode="External"/><Relationship Id="rId2" Type="http://schemas.openxmlformats.org/officeDocument/2006/relationships/hyperlink" Target="https://www.un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ubtitle 2"/>
          <p:cNvSpPr>
            <a:spLocks noGrp="1"/>
          </p:cNvSpPr>
          <p:nvPr>
            <p:ph type="body" sz="half" idx="4294967295"/>
          </p:nvPr>
        </p:nvSpPr>
        <p:spPr>
          <a:xfrm>
            <a:off x="847039" y="417916"/>
            <a:ext cx="10896828" cy="356927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4000">
                <a:solidFill>
                  <a:schemeClr val="tx2"/>
                </a:solidFill>
              </a:rPr>
              <a:t>Evaluating the Care and Support Needs of Older People in the UK</a:t>
            </a:r>
          </a:p>
          <a:p>
            <a:pPr marL="285750"/>
            <a:r>
              <a:rPr lang="en-US" sz="4000">
                <a:solidFill>
                  <a:schemeClr val="tx2"/>
                </a:solidFill>
              </a:rPr>
              <a:t>BMHP6027: Empowering the Older Person </a:t>
            </a:r>
          </a:p>
          <a:p>
            <a:pPr marL="285750"/>
            <a:r>
              <a:rPr lang="en-US" sz="4000">
                <a:solidFill>
                  <a:schemeClr val="tx2"/>
                </a:solidFill>
              </a:rPr>
              <a:t>Student Name :Sydney Williams</a:t>
            </a:r>
          </a:p>
          <a:p>
            <a:pPr marL="285750"/>
            <a:r>
              <a:rPr lang="en-US" sz="4000">
                <a:solidFill>
                  <a:schemeClr val="tx2"/>
                </a:solidFill>
              </a:rPr>
              <a:t>Student ID :2321171</a:t>
            </a:r>
          </a:p>
          <a:p>
            <a:pPr marL="285750"/>
            <a:r>
              <a:rPr lang="en-US" sz="4000">
                <a:solidFill>
                  <a:schemeClr val="tx2"/>
                </a:solidFill>
              </a:rPr>
              <a:t>Lecturer Name :Dr. Fahad Khan </a:t>
            </a:r>
          </a:p>
          <a:p>
            <a:pPr marL="285750"/>
            <a:endParaRPr lang="en-US" sz="200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Picture 10" descr="Hogeweyk Village">
            <a:extLst>
              <a:ext uri="{FF2B5EF4-FFF2-40B4-BE49-F238E27FC236}">
                <a16:creationId xmlns:a16="http://schemas.microsoft.com/office/drawing/2014/main" id="{28077FC3-123A-AE40-7364-47846BCB06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1820" y="2653614"/>
            <a:ext cx="4204769" cy="432334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F4431C0-6C46-6567-8BB7-C0EA389ED2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10"/>
    </mc:Choice>
    <mc:Fallback xmlns="">
      <p:transition spd="slow" advTm="132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D66E4-07F7-0C2D-138A-F0E9CF2BB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Introduction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54" name="Rectangle 153">
            <a:extLst>
              <a:ext uri="{FF2B5EF4-FFF2-40B4-BE49-F238E27FC236}">
                <a16:creationId xmlns:a16="http://schemas.microsoft.com/office/drawing/2014/main" id="{0C5AE9F6-F52C-BBBA-17A8-F7A4D9BD2338}"/>
              </a:ext>
            </a:extLst>
          </p:cNvPr>
          <p:cNvSpPr/>
          <p:nvPr/>
        </p:nvSpPr>
        <p:spPr>
          <a:xfrm>
            <a:off x="4351" y="1233118"/>
            <a:ext cx="12185666" cy="21785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  <a:ea typeface="+mn-lt"/>
                <a:cs typeface="+mn-lt"/>
              </a:rPr>
              <a:t>Ageing is a biological, psychological, and social process associated with gradual changes in physical and cognitive functioning (Bond et al., 2021).</a:t>
            </a:r>
            <a:endParaRPr lang="en-US">
              <a:solidFill>
                <a:schemeClr val="bg1"/>
              </a:solidFill>
            </a:endParaRPr>
          </a:p>
          <a:p>
            <a:pPr marL="285750" indent="-285750" algn="ctr">
              <a:buFont typeface="Arial,Sans-Serif"/>
              <a:buChar char="•"/>
            </a:pPr>
            <a:r>
              <a:rPr lang="en-GB" sz="1600">
                <a:solidFill>
                  <a:schemeClr val="bg1"/>
                </a:solidFill>
                <a:ea typeface="+mn-lt"/>
                <a:cs typeface="+mn-lt"/>
              </a:rPr>
              <a:t>Older adults are commonly defined as individuals aged 65 years and over (Age UK, 2023; ONS, 2023).</a:t>
            </a:r>
            <a:endParaRPr lang="en-GB" sz="160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  <a:ea typeface="+mn-lt"/>
                <a:cs typeface="+mn-lt"/>
              </a:rPr>
              <a:t>The UK's ageing population is increasing demand for health and social care services (ONS, 2023)</a:t>
            </a:r>
            <a:endParaRPr lang="en-GB" sz="160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 algn="ctr">
              <a:buFont typeface="Arial"/>
              <a:buChar char="•"/>
            </a:pPr>
            <a:r>
              <a:rPr lang="en-GB">
                <a:solidFill>
                  <a:schemeClr val="bg1"/>
                </a:solidFill>
                <a:ea typeface="+mn-lt"/>
                <a:cs typeface="+mn-lt"/>
              </a:rPr>
              <a:t>Older adults may experience complex physical, psychological, and social care needs.</a:t>
            </a:r>
            <a:endParaRPr lang="en-GB"/>
          </a:p>
          <a:p>
            <a:pPr marL="285750" indent="-285750" algn="ctr">
              <a:buFont typeface="Arial"/>
              <a:buChar char="•"/>
            </a:pPr>
            <a:endParaRPr lang="en-GB" sz="1600">
              <a:solidFill>
                <a:schemeClr val="bg1"/>
              </a:solidFill>
            </a:endParaRPr>
          </a:p>
          <a:p>
            <a:pPr marL="285750" indent="-285750" algn="ctr">
              <a:buFont typeface="Arial"/>
              <a:buChar char="•"/>
            </a:pPr>
            <a:endParaRPr lang="en-GB" sz="1600">
              <a:solidFill>
                <a:schemeClr val="bg1"/>
              </a:solidFill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C2E0E3FE-FD54-041A-BD0F-543373C6E50B}"/>
              </a:ext>
            </a:extLst>
          </p:cNvPr>
          <p:cNvSpPr/>
          <p:nvPr/>
        </p:nvSpPr>
        <p:spPr>
          <a:xfrm>
            <a:off x="5197" y="3427310"/>
            <a:ext cx="12186756" cy="97588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>
                <a:solidFill>
                  <a:schemeClr val="bg1"/>
                </a:solidFill>
                <a:ea typeface="+mn-lt"/>
                <a:cs typeface="+mn-lt"/>
              </a:rPr>
              <a:t>The presentation will evaluate how effectively these settings promote independence, empowerment, and quality of life.</a:t>
            </a:r>
            <a:r>
              <a:rPr lang="en-GB" sz="16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(Care Act , 2014)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773313-466E-768F-1400-0FC699C1A139}"/>
              </a:ext>
            </a:extLst>
          </p:cNvPr>
          <p:cNvSpPr txBox="1"/>
          <p:nvPr/>
        </p:nvSpPr>
        <p:spPr>
          <a:xfrm>
            <a:off x="251946" y="2782677"/>
            <a:ext cx="1194228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solidFill>
                  <a:schemeClr val="bg1"/>
                </a:solidFill>
                <a:ea typeface="+mn-lt"/>
                <a:cs typeface="+mn-lt"/>
              </a:rPr>
              <a:t>.Ageism is the stereotyping, prejudice, or discrimination of individuals based on their age, particularly older adults, which can negatively affect their opportunities, wellbeing, and quality of care</a:t>
            </a:r>
            <a:endParaRPr lang="en-GB">
              <a:solidFill>
                <a:schemeClr val="bg1"/>
              </a:solidFill>
            </a:endParaRPr>
          </a:p>
          <a:p>
            <a:pPr algn="l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82B445-ADD1-DAB2-2942-D58BB260B597}"/>
              </a:ext>
            </a:extLst>
          </p:cNvPr>
          <p:cNvSpPr/>
          <p:nvPr/>
        </p:nvSpPr>
        <p:spPr>
          <a:xfrm>
            <a:off x="3394769" y="918"/>
            <a:ext cx="4660134" cy="12265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INTRODUCTION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F8CA248-0CBA-97BE-4FDA-03A4AF0F2D70}"/>
              </a:ext>
            </a:extLst>
          </p:cNvPr>
          <p:cNvSpPr/>
          <p:nvPr/>
        </p:nvSpPr>
        <p:spPr>
          <a:xfrm>
            <a:off x="10361" y="4415534"/>
            <a:ext cx="12179145" cy="24383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ea typeface="+mn-lt"/>
                <a:cs typeface="+mn-lt"/>
              </a:rPr>
              <a:t>This presentation examines also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The ageing population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Theories of ageing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Policy and legislation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Domiciliary and residential care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Technological innovations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Case studies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Recommendations for practice</a:t>
            </a:r>
            <a:endParaRPr lang="en-GB"/>
          </a:p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01059CF-337D-2AC7-4052-B16090E073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2395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43"/>
    </mc:Choice>
    <mc:Fallback xmlns="">
      <p:transition spd="slow" advTm="66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83942D-CB55-1D4C-0649-13621FB6F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599" y="3348111"/>
            <a:ext cx="5203038" cy="3399421"/>
          </a:xfrm>
        </p:spPr>
        <p:txBody>
          <a:bodyPr anchor="ctr">
            <a:normAutofit/>
          </a:bodyPr>
          <a:lstStyle/>
          <a:p>
            <a:pPr algn="ctr"/>
            <a:r>
              <a:rPr lang="en-GB" sz="4300">
                <a:solidFill>
                  <a:srgbClr val="FFFFFF"/>
                </a:solidFill>
                <a:latin typeface="Aptos"/>
              </a:rPr>
              <a:t> THE AGEING POPULATION </a:t>
            </a:r>
          </a:p>
        </p:txBody>
      </p:sp>
      <p:sp>
        <p:nvSpPr>
          <p:cNvPr id="78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0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D0C28-2F1C-6D59-9994-AA715D6E6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1000"/>
            </a:br>
            <a:endParaRPr lang="en-US" sz="1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1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1000">
              <a:solidFill>
                <a:srgbClr val="000000">
                  <a:alpha val="80000"/>
                </a:srgbClr>
              </a:solidFill>
            </a:endParaRPr>
          </a:p>
          <a:p>
            <a:endParaRPr lang="en-GB" sz="100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82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74353CB8-A24D-9702-D27C-A2E38FD5C95C}"/>
              </a:ext>
            </a:extLst>
          </p:cNvPr>
          <p:cNvSpPr/>
          <p:nvPr/>
        </p:nvSpPr>
        <p:spPr>
          <a:xfrm>
            <a:off x="-1810" y="-890529"/>
            <a:ext cx="12958658" cy="40538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Around </a:t>
            </a:r>
            <a:r>
              <a:rPr lang="en-GB" b="1">
                <a:ea typeface="+mn-lt"/>
                <a:cs typeface="+mn-lt"/>
              </a:rPr>
              <a:t>11 million people</a:t>
            </a:r>
            <a:r>
              <a:rPr lang="en-GB">
                <a:ea typeface="+mn-lt"/>
                <a:cs typeface="+mn-lt"/>
              </a:rPr>
              <a:t> in the UK are aged 65+ (ONS, 2023). </a:t>
            </a:r>
            <a:endParaRPr lang="en-US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By </a:t>
            </a:r>
            <a:r>
              <a:rPr lang="en-GB" b="1">
                <a:ea typeface="+mn-lt"/>
                <a:cs typeface="+mn-lt"/>
              </a:rPr>
              <a:t>2043</a:t>
            </a:r>
            <a:r>
              <a:rPr lang="en-GB">
                <a:ea typeface="+mn-lt"/>
                <a:cs typeface="+mn-lt"/>
              </a:rPr>
              <a:t>, around </a:t>
            </a:r>
            <a:r>
              <a:rPr lang="en-GB" b="1">
                <a:ea typeface="+mn-lt"/>
                <a:cs typeface="+mn-lt"/>
              </a:rPr>
              <a:t>24% of the population</a:t>
            </a:r>
            <a:r>
              <a:rPr lang="en-GB">
                <a:ea typeface="+mn-lt"/>
                <a:cs typeface="+mn-lt"/>
              </a:rPr>
              <a:t> will be aged 65+ (ONS, 2023).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944,000</a:t>
            </a:r>
            <a:r>
              <a:rPr lang="en-GB" b="1">
                <a:ea typeface="+mn-lt"/>
                <a:cs typeface="+mn-lt"/>
              </a:rPr>
              <a:t> people</a:t>
            </a:r>
            <a:r>
              <a:rPr lang="en-GB">
                <a:ea typeface="+mn-lt"/>
                <a:cs typeface="+mn-lt"/>
              </a:rPr>
              <a:t> live with dementia, projected to rise to </a:t>
            </a:r>
            <a:r>
              <a:rPr lang="en-GB" b="1">
                <a:ea typeface="+mn-lt"/>
                <a:cs typeface="+mn-lt"/>
              </a:rPr>
              <a:t>1.4 million by 2040</a:t>
            </a:r>
            <a:r>
              <a:rPr lang="en-GB">
                <a:ea typeface="+mn-lt"/>
                <a:cs typeface="+mn-lt"/>
              </a:rPr>
              <a:t> (Alzheimer's Society, 2024).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Healthy life expectancy in England is approximately </a:t>
            </a:r>
            <a:r>
              <a:rPr lang="en-GB" b="1">
                <a:ea typeface="+mn-lt"/>
                <a:cs typeface="+mn-lt"/>
              </a:rPr>
              <a:t>63 years for men and 64 years for women</a:t>
            </a:r>
            <a:r>
              <a:rPr lang="en-GB">
                <a:ea typeface="+mn-lt"/>
                <a:cs typeface="+mn-lt"/>
              </a:rPr>
              <a:t>, meaning many people spend later life living with ill health (ONS, 2023). </a:t>
            </a:r>
          </a:p>
          <a:p>
            <a:pPr algn="ctr">
              <a:buFont typeface="Arial"/>
              <a:buChar char="•"/>
            </a:pP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Healthy life expectancy stays lower than overall life expectancy (ONS, 2023)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 b="1">
                <a:ea typeface="+mn-lt"/>
                <a:cs typeface="+mn-lt"/>
              </a:rPr>
              <a:t>131,000 adult social care vacancies</a:t>
            </a:r>
            <a:r>
              <a:rPr lang="en-GB">
                <a:ea typeface="+mn-lt"/>
                <a:cs typeface="+mn-lt"/>
              </a:rPr>
              <a:t> (Skills for Care, 2024).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Around </a:t>
            </a:r>
            <a:r>
              <a:rPr lang="en-GB" b="1">
                <a:ea typeface="+mn-lt"/>
                <a:cs typeface="+mn-lt"/>
              </a:rPr>
              <a:t>1.4 million older people in England report experiencing chronic loneliness</a:t>
            </a:r>
            <a:r>
              <a:rPr lang="en-GB">
                <a:ea typeface="+mn-lt"/>
                <a:cs typeface="+mn-lt"/>
              </a:rPr>
              <a:t> (Age UK, 2023).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Loneliness has been linked to increased risks of depression, cognitive decline, and hospital admission (Age UK, 2023).</a:t>
            </a:r>
            <a:endParaRPr lang="en-GB"/>
          </a:p>
          <a:p>
            <a:pPr algn="ctr">
              <a:buFont typeface="Arial"/>
              <a:buChar char="•"/>
            </a:pPr>
            <a:endParaRPr lang="en-GB"/>
          </a:p>
          <a:p>
            <a:pPr marL="285750" indent="-285750" algn="ctr">
              <a:buFont typeface="Arial"/>
              <a:buChar char="•"/>
            </a:pPr>
            <a:endParaRPr lang="en-GB"/>
          </a:p>
          <a:p>
            <a:pPr algn="ctr"/>
            <a:endParaRPr lang="en-GB" b="1">
              <a:ea typeface="+mn-lt"/>
              <a:cs typeface="+mn-lt"/>
            </a:endParaRPr>
          </a:p>
          <a:p>
            <a:pPr algn="ctr"/>
            <a:r>
              <a:rPr lang="en-GB">
                <a:ea typeface="+mn-lt"/>
                <a:cs typeface="+mn-lt"/>
              </a:rPr>
              <a:t>Increasing life expectancy has not been matched by equivalent increases in healthy life expectancy, placing growing pressure on health and social care services (ONS, 2023).</a:t>
            </a:r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273BF9C-8A47-648C-1C52-604BD4765F60}"/>
              </a:ext>
            </a:extLst>
          </p:cNvPr>
          <p:cNvSpPr/>
          <p:nvPr/>
        </p:nvSpPr>
        <p:spPr>
          <a:xfrm>
            <a:off x="8381517" y="3170491"/>
            <a:ext cx="4584512" cy="30427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b="1"/>
              <a:t>Current Care Needs</a:t>
            </a:r>
            <a:endParaRPr lang="en-US" sz="2400" b="1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Physical health needs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Dementia care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Emotional wellbeing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Social inclusion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Long-term condition management</a:t>
            </a:r>
            <a:endParaRPr lang="en-GB"/>
          </a:p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D57A61-6BA6-C4CB-B6D0-F8A4D7A0C95F}"/>
              </a:ext>
            </a:extLst>
          </p:cNvPr>
          <p:cNvSpPr/>
          <p:nvPr/>
        </p:nvSpPr>
        <p:spPr>
          <a:xfrm>
            <a:off x="967" y="6094792"/>
            <a:ext cx="12965065" cy="7560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  <a:p>
            <a:pPr algn="ctr"/>
            <a:r>
              <a:rPr lang="en-GB">
                <a:ea typeface="+mn-lt"/>
                <a:cs typeface="+mn-lt"/>
              </a:rPr>
              <a:t>The key challenge is not simply supporting more older people but meeting increasingly complex care needs within constrained resources.</a:t>
            </a:r>
            <a:endParaRPr lang="en-GB"/>
          </a:p>
          <a:p>
            <a:pPr algn="ctr"/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B5F64D61-40DC-F060-2CCE-4843FB8138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4949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26"/>
    </mc:Choice>
    <mc:Fallback xmlns="">
      <p:transition spd="slow" advTm="70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56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479A8E7-2EFD-0A65-7D4D-46F07CD17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484" y="5378"/>
            <a:ext cx="3702580" cy="119388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THEORIES OF AGEING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369CD05-2A17-91D9-C2B5-642CF034F6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7940145"/>
              </p:ext>
            </p:extLst>
          </p:nvPr>
        </p:nvGraphicFramePr>
        <p:xfrm>
          <a:off x="6005304" y="990402"/>
          <a:ext cx="5407003" cy="5125657"/>
        </p:xfrm>
        <a:graphic>
          <a:graphicData uri="http://schemas.openxmlformats.org/drawingml/2006/table">
            <a:tbl>
              <a:tblPr firstRow="1" bandRow="1">
                <a:solidFill>
                  <a:srgbClr val="F2F2F2">
                    <a:alpha val="30196"/>
                  </a:srgbClr>
                </a:solidFill>
                <a:tableStyleId>{5C22544A-7EE6-4342-B048-85BDC9FD1C3A}</a:tableStyleId>
              </a:tblPr>
              <a:tblGrid>
                <a:gridCol w="2038058">
                  <a:extLst>
                    <a:ext uri="{9D8B030D-6E8A-4147-A177-3AD203B41FA5}">
                      <a16:colId xmlns:a16="http://schemas.microsoft.com/office/drawing/2014/main" val="114431463"/>
                    </a:ext>
                  </a:extLst>
                </a:gridCol>
                <a:gridCol w="1677461">
                  <a:extLst>
                    <a:ext uri="{9D8B030D-6E8A-4147-A177-3AD203B41FA5}">
                      <a16:colId xmlns:a16="http://schemas.microsoft.com/office/drawing/2014/main" val="2976248461"/>
                    </a:ext>
                  </a:extLst>
                </a:gridCol>
                <a:gridCol w="1691484">
                  <a:extLst>
                    <a:ext uri="{9D8B030D-6E8A-4147-A177-3AD203B41FA5}">
                      <a16:colId xmlns:a16="http://schemas.microsoft.com/office/drawing/2014/main" val="55562249"/>
                    </a:ext>
                  </a:extLst>
                </a:gridCol>
              </a:tblGrid>
              <a:tr h="81543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0" cap="none" spc="0">
                          <a:solidFill>
                            <a:schemeClr val="bg1"/>
                          </a:solidFill>
                        </a:rPr>
                        <a:t>Theory</a:t>
                      </a:r>
                    </a:p>
                  </a:txBody>
                  <a:tcPr marL="150008" marR="199395" marT="115391" marB="115391" anchor="ctr">
                    <a:lnL w="19050" cap="flat" cmpd="sng" algn="ctr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0" cap="none" spc="0">
                          <a:solidFill>
                            <a:schemeClr val="bg1"/>
                          </a:solidFill>
                        </a:rPr>
                        <a:t>Main Idea</a:t>
                      </a:r>
                    </a:p>
                  </a:txBody>
                  <a:tcPr marL="150008" marR="199395" marT="115391" marB="11539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b="0" cap="none" spc="0">
                          <a:solidFill>
                            <a:schemeClr val="bg1"/>
                          </a:solidFill>
                        </a:rPr>
                        <a:t>Critical Evaluation</a:t>
                      </a:r>
                    </a:p>
                  </a:txBody>
                  <a:tcPr marL="150008" marR="199395" marT="115391" marB="11539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4521438"/>
                  </a:ext>
                </a:extLst>
              </a:tr>
              <a:tr h="13539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Activity Theory </a:t>
                      </a:r>
                      <a:r>
                        <a:rPr lang="en-GB" sz="1800" b="0" i="0" u="none" strike="noStrike" cap="none" spc="0" noProof="0">
                          <a:solidFill>
                            <a:schemeClr val="tx1"/>
                          </a:solidFill>
                          <a:latin typeface="Aptos"/>
                        </a:rPr>
                        <a:t>(Havighurst, 1961; Shah et al., 2021).</a:t>
                      </a:r>
                      <a:endParaRPr lang="en-GB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50008" marR="172809" marT="115391" marB="115391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Active participation improves wellbeing</a:t>
                      </a:r>
                    </a:p>
                  </a:txBody>
                  <a:tcPr marL="150008" marR="172809" marT="115391" marB="115391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Assumes all older adults can remain active</a:t>
                      </a:r>
                    </a:p>
                  </a:txBody>
                  <a:tcPr marL="150008" marR="172809" marT="115391" marB="115391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430054"/>
                  </a:ext>
                </a:extLst>
              </a:tr>
              <a:tr h="13539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Continuity Theory</a:t>
                      </a:r>
                      <a:r>
                        <a:rPr lang="en-GB" sz="1800" b="0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(Atchley, 1989 </a:t>
                      </a:r>
                      <a:r>
                        <a:rPr lang="en-GB" sz="1800" b="1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Stapley et al. (2025)</a:t>
                      </a:r>
                      <a:r>
                        <a:rPr lang="en-GB" sz="1800" b="0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 )</a:t>
                      </a:r>
                      <a:endParaRPr lang="en-GB" sz="18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50008" marR="172809" marT="115391" marB="115391" anchor="ctr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Maintaining routines supports identity</a:t>
                      </a:r>
                    </a:p>
                  </a:txBody>
                  <a:tcPr marL="150008" marR="172809" marT="115391" marB="115391" anchor="ctr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Illness may prevent continuity</a:t>
                      </a:r>
                    </a:p>
                  </a:txBody>
                  <a:tcPr marL="150008" marR="172809" marT="115391" marB="115391" anchor="ctr">
                    <a:lnL w="6350" cap="flat" cmpd="sng" algn="ctr">
                      <a:noFill/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3263136"/>
                  </a:ext>
                </a:extLst>
              </a:tr>
              <a:tr h="13539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Disengagement Theory (Cumming and Henry, 1961 </a:t>
                      </a:r>
                      <a:r>
                        <a:rPr lang="en-GB" sz="1800" b="0" i="0" u="none" strike="noStrike" cap="none" spc="0" noProof="0">
                          <a:solidFill>
                            <a:schemeClr val="tx1"/>
                          </a:solidFill>
                          <a:latin typeface="Aptos"/>
                        </a:rPr>
                        <a:t>Lin et al. (2024</a:t>
                      </a: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marL="150008" marR="172809" marT="115391" marB="115391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Withdrawal is natural</a:t>
                      </a:r>
                    </a:p>
                  </a:txBody>
                  <a:tcPr marL="150008" marR="172809" marT="115391" marB="115391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Criticised as ageist and outdated</a:t>
                      </a:r>
                    </a:p>
                  </a:txBody>
                  <a:tcPr marL="150008" marR="172809" marT="115391" marB="115391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03373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F6CAA9D-A933-9E15-02D7-CD89EC396F8F}"/>
              </a:ext>
            </a:extLst>
          </p:cNvPr>
          <p:cNvSpPr/>
          <p:nvPr/>
        </p:nvSpPr>
        <p:spPr>
          <a:xfrm>
            <a:off x="119218" y="1371862"/>
            <a:ext cx="5073265" cy="547721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ea typeface="+mn-lt"/>
                <a:cs typeface="+mn-lt"/>
              </a:rPr>
              <a:t>Three key theories help explain ageing. </a:t>
            </a:r>
            <a:r>
              <a:rPr lang="en-GB" b="1">
                <a:ea typeface="+mn-lt"/>
                <a:cs typeface="+mn-lt"/>
              </a:rPr>
              <a:t>Activity Theory</a:t>
            </a:r>
            <a:r>
              <a:rPr lang="en-GB">
                <a:ea typeface="+mn-lt"/>
                <a:cs typeface="+mn-lt"/>
              </a:rPr>
              <a:t> (Havighurst, 1961) suggests that wellbeing is enhanced through social participation, a view supported by </a:t>
            </a:r>
            <a:r>
              <a:rPr lang="en-GB" b="1">
                <a:ea typeface="+mn-lt"/>
                <a:cs typeface="+mn-lt"/>
              </a:rPr>
              <a:t>Lin et al. (2024)</a:t>
            </a:r>
            <a:r>
              <a:rPr lang="en-GB">
                <a:ea typeface="+mn-lt"/>
                <a:cs typeface="+mn-lt"/>
              </a:rPr>
              <a:t> and </a:t>
            </a:r>
            <a:r>
              <a:rPr lang="en-GB" b="1">
                <a:ea typeface="+mn-lt"/>
                <a:cs typeface="+mn-lt"/>
              </a:rPr>
              <a:t>Zhou et al. (2025)</a:t>
            </a:r>
            <a:r>
              <a:rPr lang="en-GB">
                <a:ea typeface="+mn-lt"/>
                <a:cs typeface="+mn-lt"/>
              </a:rPr>
              <a:t>. </a:t>
            </a:r>
            <a:r>
              <a:rPr lang="en-GB" b="1">
                <a:ea typeface="+mn-lt"/>
                <a:cs typeface="+mn-lt"/>
              </a:rPr>
              <a:t>Continuity Theory</a:t>
            </a:r>
            <a:r>
              <a:rPr lang="en-GB">
                <a:ea typeface="+mn-lt"/>
                <a:cs typeface="+mn-lt"/>
              </a:rPr>
              <a:t> (Atchley, 1989) argues that maintaining familiar routines and identities promotes wellbeing, which is supported by </a:t>
            </a:r>
            <a:r>
              <a:rPr lang="en-GB" b="1">
                <a:ea typeface="+mn-lt"/>
                <a:cs typeface="+mn-lt"/>
              </a:rPr>
              <a:t>Stapley et al. (2025)</a:t>
            </a:r>
            <a:r>
              <a:rPr lang="en-GB">
                <a:ea typeface="+mn-lt"/>
                <a:cs typeface="+mn-lt"/>
              </a:rPr>
              <a:t>. In contrast, </a:t>
            </a:r>
            <a:r>
              <a:rPr lang="en-GB" b="1">
                <a:ea typeface="+mn-lt"/>
                <a:cs typeface="+mn-lt"/>
              </a:rPr>
              <a:t>Disengagement Theory</a:t>
            </a:r>
            <a:r>
              <a:rPr lang="en-GB">
                <a:ea typeface="+mn-lt"/>
                <a:cs typeface="+mn-lt"/>
              </a:rPr>
              <a:t> (Cumming &amp; Henry, 1961) suggests social withdrawal is a natural part of ageing. However, recent research challenges this view, showing that continued engagement leads to better health and quality of life (Ejiri et al., 2022).</a:t>
            </a:r>
            <a:endParaRPr lang="en-US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7932BE4-610D-F69A-FDF4-AF11D70F1F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6789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41"/>
    </mc:Choice>
    <mc:Fallback xmlns="">
      <p:transition spd="slow" advTm="57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09FE565-B5EF-464B-6C8F-F42F250E5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484" y="739835"/>
            <a:ext cx="3702580" cy="1616203"/>
          </a:xfrm>
        </p:spPr>
        <p:txBody>
          <a:bodyPr anchor="b">
            <a:normAutofit/>
          </a:bodyPr>
          <a:lstStyle/>
          <a:p>
            <a:r>
              <a:rPr lang="en-GB" sz="32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Policy and Legislation </a:t>
            </a:r>
            <a:endParaRPr lang="en-US" sz="32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59E37-C45A-15F2-FEFD-DB30B9A39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484" y="2459116"/>
            <a:ext cx="3702579" cy="3524823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GB" sz="200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A581A61-8510-C359-F4E7-D3A1985B97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535520"/>
              </p:ext>
            </p:extLst>
          </p:nvPr>
        </p:nvGraphicFramePr>
        <p:xfrm>
          <a:off x="5137727" y="23090"/>
          <a:ext cx="7049199" cy="682778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43742">
                  <a:extLst>
                    <a:ext uri="{9D8B030D-6E8A-4147-A177-3AD203B41FA5}">
                      <a16:colId xmlns:a16="http://schemas.microsoft.com/office/drawing/2014/main" val="1590016704"/>
                    </a:ext>
                  </a:extLst>
                </a:gridCol>
                <a:gridCol w="1801819">
                  <a:extLst>
                    <a:ext uri="{9D8B030D-6E8A-4147-A177-3AD203B41FA5}">
                      <a16:colId xmlns:a16="http://schemas.microsoft.com/office/drawing/2014/main" val="651434329"/>
                    </a:ext>
                  </a:extLst>
                </a:gridCol>
                <a:gridCol w="1801819">
                  <a:extLst>
                    <a:ext uri="{9D8B030D-6E8A-4147-A177-3AD203B41FA5}">
                      <a16:colId xmlns:a16="http://schemas.microsoft.com/office/drawing/2014/main" val="1693506902"/>
                    </a:ext>
                  </a:extLst>
                </a:gridCol>
                <a:gridCol w="1801819">
                  <a:extLst>
                    <a:ext uri="{9D8B030D-6E8A-4147-A177-3AD203B41FA5}">
                      <a16:colId xmlns:a16="http://schemas.microsoft.com/office/drawing/2014/main" val="4071588276"/>
                    </a:ext>
                  </a:extLst>
                </a:gridCol>
              </a:tblGrid>
              <a:tr h="750718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7984336"/>
                  </a:ext>
                </a:extLst>
              </a:tr>
              <a:tr h="14136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7632918"/>
                  </a:ext>
                </a:extLst>
              </a:tr>
              <a:tr h="152400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7025477"/>
                  </a:ext>
                </a:extLst>
              </a:tr>
              <a:tr h="1725679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1144776"/>
                  </a:ext>
                </a:extLst>
              </a:tr>
              <a:tr h="14136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11544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6314A5A-2949-FF14-885A-AFE259C619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6974166"/>
              </p:ext>
            </p:extLst>
          </p:nvPr>
        </p:nvGraphicFramePr>
        <p:xfrm>
          <a:off x="5278915" y="-73445"/>
          <a:ext cx="6912428" cy="689457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456214">
                  <a:extLst>
                    <a:ext uri="{9D8B030D-6E8A-4147-A177-3AD203B41FA5}">
                      <a16:colId xmlns:a16="http://schemas.microsoft.com/office/drawing/2014/main" val="1703377205"/>
                    </a:ext>
                  </a:extLst>
                </a:gridCol>
                <a:gridCol w="3456214">
                  <a:extLst>
                    <a:ext uri="{9D8B030D-6E8A-4147-A177-3AD203B41FA5}">
                      <a16:colId xmlns:a16="http://schemas.microsoft.com/office/drawing/2014/main" val="2502045489"/>
                    </a:ext>
                  </a:extLst>
                </a:gridCol>
              </a:tblGrid>
              <a:tr h="7840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Policy/Legislation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Care Need Supported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914226"/>
                  </a:ext>
                </a:extLst>
              </a:tr>
              <a:tr h="13789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Care Act 2014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Independence, wellbeing, and personalisation </a:t>
                      </a:r>
                      <a:r>
                        <a:rPr lang="en-GB" b="1"/>
                        <a:t>(Care Act, 2014)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6457814"/>
                  </a:ext>
                </a:extLst>
              </a:tr>
              <a:tr h="19737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Equality Act 2010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Protection from age discrimination </a:t>
                      </a:r>
                      <a:r>
                        <a:rPr lang="en-GB" b="1"/>
                        <a:t>(Equality Act, 2010)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4569803"/>
                  </a:ext>
                </a:extLst>
              </a:tr>
              <a:tr h="13789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Human Rights Act 1998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Dignity, autonomy, and privacy </a:t>
                      </a:r>
                      <a:r>
                        <a:rPr lang="en-GB" b="1"/>
                        <a:t>(Human Rights Act, 1998)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3642231"/>
                  </a:ext>
                </a:extLst>
              </a:tr>
              <a:tr h="13789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NHS Long Term Plan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Prevention and integrated care </a:t>
                      </a:r>
                      <a:r>
                        <a:rPr lang="en-GB" b="1"/>
                        <a:t>(NHS England, 2019)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5385459"/>
                  </a:ext>
                </a:extLst>
              </a:tr>
            </a:tbl>
          </a:graphicData>
        </a:graphic>
      </p:graphicFrame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598A016-0909-46C6-9476-0A066AD00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7034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27"/>
    </mc:Choice>
    <mc:Fallback xmlns="">
      <p:transition spd="slow" advTm="52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7C32DF3D-3F59-481D-A237-77C31AD492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2CB6D7-9B05-B04E-7A75-644714D4D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-2186818"/>
            <a:ext cx="4101737" cy="8401351"/>
          </a:xfrm>
        </p:spPr>
        <p:txBody>
          <a:bodyPr anchor="ctr">
            <a:normAutofit/>
          </a:bodyPr>
          <a:lstStyle/>
          <a:p>
            <a:r>
              <a:rPr lang="en-GB" sz="3200">
                <a:latin typeface="Aptos"/>
              </a:rPr>
              <a:t>OVERVIEW OF CURRENT CARE SERVICES</a:t>
            </a:r>
            <a:endParaRPr lang="en-US" sz="3200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32F02326-30C4-4095-988F-932A425AE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39686" y="0"/>
            <a:ext cx="7152315" cy="6858000"/>
          </a:xfrm>
          <a:custGeom>
            <a:avLst/>
            <a:gdLst>
              <a:gd name="connsiteX0" fmla="*/ 17101 w 7152315"/>
              <a:gd name="connsiteY0" fmla="*/ 0 h 6858000"/>
              <a:gd name="connsiteX1" fmla="*/ 7152315 w 7152315"/>
              <a:gd name="connsiteY1" fmla="*/ 0 h 6858000"/>
              <a:gd name="connsiteX2" fmla="*/ 7152315 w 7152315"/>
              <a:gd name="connsiteY2" fmla="*/ 6858000 h 6858000"/>
              <a:gd name="connsiteX3" fmla="*/ 15999 w 7152315"/>
              <a:gd name="connsiteY3" fmla="*/ 6858000 h 6858000"/>
              <a:gd name="connsiteX4" fmla="*/ 9729 w 7152315"/>
              <a:gd name="connsiteY4" fmla="*/ 6734157 h 6858000"/>
              <a:gd name="connsiteX5" fmla="*/ 15819 w 7152315"/>
              <a:gd name="connsiteY5" fmla="*/ 6122264 h 6858000"/>
              <a:gd name="connsiteX6" fmla="*/ 11379 w 7152315"/>
              <a:gd name="connsiteY6" fmla="*/ 5614784 h 6858000"/>
              <a:gd name="connsiteX7" fmla="*/ 20006 w 7152315"/>
              <a:gd name="connsiteY7" fmla="*/ 5204359 h 6858000"/>
              <a:gd name="connsiteX8" fmla="*/ 16962 w 7152315"/>
              <a:gd name="connsiteY8" fmla="*/ 4811696 h 6858000"/>
              <a:gd name="connsiteX9" fmla="*/ 13409 w 7152315"/>
              <a:gd name="connsiteY9" fmla="*/ 4358135 h 6858000"/>
              <a:gd name="connsiteX10" fmla="*/ 12774 w 7152315"/>
              <a:gd name="connsiteY10" fmla="*/ 4038423 h 6858000"/>
              <a:gd name="connsiteX11" fmla="*/ 10110 w 7152315"/>
              <a:gd name="connsiteY11" fmla="*/ 3630663 h 6858000"/>
              <a:gd name="connsiteX12" fmla="*/ 16581 w 7152315"/>
              <a:gd name="connsiteY12" fmla="*/ 3275427 h 6858000"/>
              <a:gd name="connsiteX13" fmla="*/ 27872 w 7152315"/>
              <a:gd name="connsiteY13" fmla="*/ 2871219 h 6858000"/>
              <a:gd name="connsiteX14" fmla="*/ 17596 w 7152315"/>
              <a:gd name="connsiteY14" fmla="*/ 2235600 h 6858000"/>
              <a:gd name="connsiteX15" fmla="*/ 14170 w 7152315"/>
              <a:gd name="connsiteY15" fmla="*/ 1894827 h 6858000"/>
              <a:gd name="connsiteX16" fmla="*/ 11632 w 7152315"/>
              <a:gd name="connsiteY16" fmla="*/ 1603026 h 6858000"/>
              <a:gd name="connsiteX17" fmla="*/ 14551 w 7152315"/>
              <a:gd name="connsiteY17" fmla="*/ 1307799 h 6858000"/>
              <a:gd name="connsiteX18" fmla="*/ 14551 w 7152315"/>
              <a:gd name="connsiteY18" fmla="*/ 887733 h 6858000"/>
              <a:gd name="connsiteX19" fmla="*/ 849 w 7152315"/>
              <a:gd name="connsiteY19" fmla="*/ 349169 h 6858000"/>
              <a:gd name="connsiteX20" fmla="*/ 1404 w 7152315"/>
              <a:gd name="connsiteY20" fmla="*/ 16059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152315" h="6858000">
                <a:moveTo>
                  <a:pt x="17101" y="0"/>
                </a:moveTo>
                <a:lnTo>
                  <a:pt x="7152315" y="0"/>
                </a:lnTo>
                <a:lnTo>
                  <a:pt x="7152315" y="6858000"/>
                </a:lnTo>
                <a:lnTo>
                  <a:pt x="15999" y="6858000"/>
                </a:lnTo>
                <a:lnTo>
                  <a:pt x="9729" y="6734157"/>
                </a:lnTo>
                <a:cubicBezTo>
                  <a:pt x="5924" y="6530150"/>
                  <a:pt x="12521" y="6326271"/>
                  <a:pt x="15819" y="6122264"/>
                </a:cubicBezTo>
                <a:cubicBezTo>
                  <a:pt x="18484" y="5952766"/>
                  <a:pt x="-1689" y="5783013"/>
                  <a:pt x="11379" y="5614784"/>
                </a:cubicBezTo>
                <a:cubicBezTo>
                  <a:pt x="22112" y="5478259"/>
                  <a:pt x="24992" y="5341214"/>
                  <a:pt x="20006" y="5204359"/>
                </a:cubicBezTo>
                <a:cubicBezTo>
                  <a:pt x="14932" y="5073429"/>
                  <a:pt x="13917" y="4942537"/>
                  <a:pt x="16962" y="4811696"/>
                </a:cubicBezTo>
                <a:cubicBezTo>
                  <a:pt x="20640" y="4660467"/>
                  <a:pt x="16962" y="4509238"/>
                  <a:pt x="13409" y="4358135"/>
                </a:cubicBezTo>
                <a:cubicBezTo>
                  <a:pt x="10872" y="4251565"/>
                  <a:pt x="10998" y="4144994"/>
                  <a:pt x="12774" y="4038423"/>
                </a:cubicBezTo>
                <a:cubicBezTo>
                  <a:pt x="15185" y="3902545"/>
                  <a:pt x="19879" y="3766540"/>
                  <a:pt x="10110" y="3630663"/>
                </a:cubicBezTo>
                <a:cubicBezTo>
                  <a:pt x="1178" y="3512306"/>
                  <a:pt x="3347" y="3393378"/>
                  <a:pt x="16581" y="3275427"/>
                </a:cubicBezTo>
                <a:cubicBezTo>
                  <a:pt x="33403" y="3141377"/>
                  <a:pt x="37183" y="3006006"/>
                  <a:pt x="27872" y="2871219"/>
                </a:cubicBezTo>
                <a:cubicBezTo>
                  <a:pt x="11315" y="2659765"/>
                  <a:pt x="7890" y="2447486"/>
                  <a:pt x="17596" y="2235600"/>
                </a:cubicBezTo>
                <a:cubicBezTo>
                  <a:pt x="22797" y="2122038"/>
                  <a:pt x="21655" y="2008261"/>
                  <a:pt x="14170" y="1894827"/>
                </a:cubicBezTo>
                <a:cubicBezTo>
                  <a:pt x="8144" y="1797670"/>
                  <a:pt x="7294" y="1700272"/>
                  <a:pt x="11632" y="1603026"/>
                </a:cubicBezTo>
                <a:cubicBezTo>
                  <a:pt x="15566" y="1504575"/>
                  <a:pt x="17215" y="1406124"/>
                  <a:pt x="14551" y="1307799"/>
                </a:cubicBezTo>
                <a:cubicBezTo>
                  <a:pt x="10872" y="1168242"/>
                  <a:pt x="10110" y="1027798"/>
                  <a:pt x="14551" y="887733"/>
                </a:cubicBezTo>
                <a:cubicBezTo>
                  <a:pt x="20894" y="708085"/>
                  <a:pt x="3132" y="528817"/>
                  <a:pt x="849" y="349169"/>
                </a:cubicBezTo>
                <a:cubicBezTo>
                  <a:pt x="24" y="286241"/>
                  <a:pt x="-769" y="223346"/>
                  <a:pt x="1404" y="1605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2CB5FA-8EAC-E70A-8166-E2782D0F3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5528" y="114526"/>
            <a:ext cx="3058327" cy="2866556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endParaRPr lang="en-GB" sz="1500">
              <a:solidFill>
                <a:srgbClr val="FFFFFF"/>
              </a:solidFill>
            </a:endParaRPr>
          </a:p>
          <a:p>
            <a:r>
              <a:rPr lang="en-GB" sz="1500">
                <a:solidFill>
                  <a:srgbClr val="FFFFFF"/>
                </a:solidFill>
              </a:rPr>
              <a:t>Current Services</a:t>
            </a:r>
          </a:p>
          <a:p>
            <a:r>
              <a:rPr lang="en-GB" sz="1500">
                <a:solidFill>
                  <a:srgbClr val="FFFFFF"/>
                </a:solidFill>
                <a:ea typeface="+mn-lt"/>
                <a:cs typeface="+mn-lt"/>
              </a:rPr>
              <a:t>Domiciliary care </a:t>
            </a:r>
            <a:endParaRPr lang="en-GB" sz="1500">
              <a:solidFill>
                <a:srgbClr val="FFFFFF"/>
              </a:solidFill>
            </a:endParaRPr>
          </a:p>
          <a:p>
            <a:r>
              <a:rPr lang="en-GB" sz="1500">
                <a:solidFill>
                  <a:srgbClr val="FFFFFF"/>
                </a:solidFill>
                <a:ea typeface="+mn-lt"/>
                <a:cs typeface="+mn-lt"/>
              </a:rPr>
              <a:t>Residential care </a:t>
            </a:r>
            <a:endParaRPr lang="en-GB" sz="1500">
              <a:solidFill>
                <a:srgbClr val="FFFFFF"/>
              </a:solidFill>
            </a:endParaRPr>
          </a:p>
          <a:p>
            <a:r>
              <a:rPr lang="en-GB" sz="1500">
                <a:solidFill>
                  <a:srgbClr val="FFFFFF"/>
                </a:solidFill>
                <a:ea typeface="+mn-lt"/>
                <a:cs typeface="+mn-lt"/>
              </a:rPr>
              <a:t>Nursing homes </a:t>
            </a:r>
            <a:endParaRPr lang="en-GB" sz="1500">
              <a:solidFill>
                <a:srgbClr val="FFFFFF"/>
              </a:solidFill>
            </a:endParaRPr>
          </a:p>
          <a:p>
            <a:r>
              <a:rPr lang="en-GB" sz="1500">
                <a:solidFill>
                  <a:srgbClr val="FFFFFF"/>
                </a:solidFill>
                <a:ea typeface="+mn-lt"/>
                <a:cs typeface="+mn-lt"/>
              </a:rPr>
              <a:t>Day centres </a:t>
            </a:r>
            <a:endParaRPr lang="en-GB" sz="1500">
              <a:solidFill>
                <a:srgbClr val="FFFFFF"/>
              </a:solidFill>
            </a:endParaRPr>
          </a:p>
          <a:p>
            <a:r>
              <a:rPr lang="en-GB" sz="1500">
                <a:solidFill>
                  <a:srgbClr val="FFFFFF"/>
                </a:solidFill>
                <a:ea typeface="+mn-lt"/>
                <a:cs typeface="+mn-lt"/>
              </a:rPr>
              <a:t>Hospice services </a:t>
            </a:r>
            <a:endParaRPr lang="en-GB" sz="1500">
              <a:solidFill>
                <a:srgbClr val="FFFFFF"/>
              </a:solidFill>
            </a:endParaRPr>
          </a:p>
          <a:p>
            <a:r>
              <a:rPr lang="en-GB" sz="1500">
                <a:solidFill>
                  <a:srgbClr val="FFFFFF"/>
                </a:solidFill>
                <a:ea typeface="+mn-lt"/>
                <a:cs typeface="+mn-lt"/>
              </a:rPr>
              <a:t>Community support </a:t>
            </a:r>
          </a:p>
          <a:p>
            <a:pPr marL="0" indent="0">
              <a:buNone/>
            </a:pPr>
            <a:r>
              <a:rPr lang="en-GB" sz="1500">
                <a:solidFill>
                  <a:srgbClr val="FFFFFF"/>
                </a:solidFill>
                <a:ea typeface="+mn-lt"/>
                <a:cs typeface="+mn-lt"/>
              </a:rPr>
              <a:t>programmes </a:t>
            </a:r>
            <a:endParaRPr lang="en-GB" sz="1500">
              <a:solidFill>
                <a:srgbClr val="FFFFFF"/>
              </a:solidFill>
            </a:endParaRPr>
          </a:p>
          <a:p>
            <a:endParaRPr lang="en-GB" sz="1500">
              <a:solidFill>
                <a:srgbClr val="FFFFFF"/>
              </a:solidFill>
            </a:endParaRPr>
          </a:p>
          <a:p>
            <a:endParaRPr lang="en-GB" sz="1500">
              <a:solidFill>
                <a:srgbClr val="FFFFFF"/>
              </a:solidFill>
            </a:endParaRPr>
          </a:p>
          <a:p>
            <a:endParaRPr lang="en-GB" sz="1500">
              <a:solidFill>
                <a:srgbClr val="FFFFFF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008716-A858-32AB-2F93-E729128A51A0}"/>
              </a:ext>
            </a:extLst>
          </p:cNvPr>
          <p:cNvSpPr/>
          <p:nvPr/>
        </p:nvSpPr>
        <p:spPr>
          <a:xfrm>
            <a:off x="7124765" y="1"/>
            <a:ext cx="5070805" cy="323607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u="sng"/>
              <a:t>Why These Two Services?</a:t>
            </a:r>
            <a:endParaRPr lang="en-US" sz="2400" u="sng"/>
          </a:p>
          <a:p>
            <a:pPr algn="ctr"/>
            <a:r>
              <a:rPr lang="en-GB" sz="1600">
                <a:ea typeface="+mn-lt"/>
                <a:cs typeface="+mn-lt"/>
              </a:rPr>
              <a:t>Domiciliary care and residential care are:</a:t>
            </a:r>
            <a:endParaRPr lang="en-GB" sz="1600"/>
          </a:p>
          <a:p>
            <a:pPr algn="ctr"/>
            <a:r>
              <a:rPr lang="en-GB" sz="1600">
                <a:ea typeface="+mn-lt"/>
                <a:cs typeface="+mn-lt"/>
              </a:rPr>
              <a:t>✓ The most common forms of long-term social care(King's Fund, 2023; Skills for Care, 2024)</a:t>
            </a:r>
            <a:endParaRPr lang="en-GB" sz="1600"/>
          </a:p>
          <a:p>
            <a:pPr algn="ctr"/>
            <a:r>
              <a:rPr lang="en-GB" sz="1600">
                <a:ea typeface="+mn-lt"/>
                <a:cs typeface="+mn-lt"/>
              </a:rPr>
              <a:t>✓ Directly influenced by major UK policies, including the Care Act 2014 and NHS Long Term Plan </a:t>
            </a:r>
            <a:r>
              <a:rPr lang="en-GB" sz="1600" b="1">
                <a:ea typeface="+mn-lt"/>
                <a:cs typeface="+mn-lt"/>
              </a:rPr>
              <a:t>(</a:t>
            </a:r>
            <a:r>
              <a:rPr lang="en-GB" sz="1600">
                <a:ea typeface="+mn-lt"/>
                <a:cs typeface="+mn-lt"/>
              </a:rPr>
              <a:t>Care Act, 2014; NHS England, 2019)</a:t>
            </a:r>
            <a:endParaRPr lang="en-GB" sz="1600"/>
          </a:p>
          <a:p>
            <a:pPr algn="ctr"/>
            <a:r>
              <a:rPr lang="en-GB" sz="1600">
                <a:ea typeface="+mn-lt"/>
                <a:cs typeface="+mn-lt"/>
              </a:rPr>
              <a:t>✓ Strongly linked to ageing theories (Havighurst, 1961; Shah et al., 2021).✓ Useful for comparing independence and protection (Means, 2017; Victor, 2010)</a:t>
            </a:r>
          </a:p>
          <a:p>
            <a:pPr algn="ctr"/>
            <a:r>
              <a:rPr lang="en-GB" sz="1600">
                <a:ea typeface="+mn-lt"/>
                <a:cs typeface="+mn-lt"/>
              </a:rPr>
              <a:t> protection</a:t>
            </a:r>
            <a:endParaRPr lang="en-GB" sz="1600"/>
          </a:p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EBD92C-A23C-C35B-06D0-FBDEBAF5C0E2}"/>
              </a:ext>
            </a:extLst>
          </p:cNvPr>
          <p:cNvSpPr/>
          <p:nvPr/>
        </p:nvSpPr>
        <p:spPr>
          <a:xfrm>
            <a:off x="5919768" y="3144267"/>
            <a:ext cx="6272231" cy="370937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  <a:p>
            <a:pPr algn="ctr"/>
            <a:endParaRPr lang="en-GB"/>
          </a:p>
          <a:p>
            <a:pPr algn="ctr"/>
            <a:r>
              <a:rPr lang="en-GB">
                <a:ea typeface="+mn-lt"/>
                <a:cs typeface="+mn-lt"/>
              </a:rPr>
              <a:t>Domiciliary care represents policy goals of independence, personalisation and ageing in place (Care Act, 2014; NHS England, 2019), while residential care represents safeguarding and the management of complex physical, cognitive, and social care needs (Care Act, 2014; NICE, 2023).</a:t>
            </a:r>
            <a:endParaRPr lang="en-GB"/>
          </a:p>
          <a:p>
            <a:pPr algn="ctr"/>
            <a:r>
              <a:rPr lang="en-GB"/>
              <a:t>Critical Judgement</a:t>
            </a:r>
          </a:p>
          <a:p>
            <a:pPr algn="ctr"/>
            <a:r>
              <a:rPr lang="en-GB">
                <a:ea typeface="+mn-lt"/>
                <a:cs typeface="+mn-lt"/>
              </a:rPr>
              <a:t>Comparing these services allows a deeper evaluation of how policy objectives and ageing theories are translated into practice, particularly the balance between independence, autonomy, and protection (Atchley, 1989; (Havighurst, 1961; Shah et al., 2021).; King's Fund, 2023).</a:t>
            </a:r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910315-CDF6-45B1-4B77-AD2EA8ABE296}"/>
              </a:ext>
            </a:extLst>
          </p:cNvPr>
          <p:cNvSpPr/>
          <p:nvPr/>
        </p:nvSpPr>
        <p:spPr>
          <a:xfrm>
            <a:off x="1968" y="3653797"/>
            <a:ext cx="5908710" cy="309022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Community care activity">
            <a:extLst>
              <a:ext uri="{FF2B5EF4-FFF2-40B4-BE49-F238E27FC236}">
                <a16:creationId xmlns:a16="http://schemas.microsoft.com/office/drawing/2014/main" id="{64DABC41-985A-6CC9-719D-2361B5CBD9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9" y="3147340"/>
            <a:ext cx="5919730" cy="3721487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3BFEF7C-5374-A182-6D4E-F19B56AB1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4401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97"/>
    </mc:Choice>
    <mc:Fallback xmlns="">
      <p:transition spd="slow" advTm="69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77EAAE-DBCA-C913-A03C-8A060FA02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70570E79-7F3E-1C0E-6AFD-1F864D191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933CFF7-85D3-A2B1-21AD-4FDB9996D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0387683-E628-DBA9-757D-92E628E946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93AFA05-23A4-139C-B18A-C17997C9A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A22FD10A-9F10-B40E-FEBB-0F499CCBC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293B4FD-213C-2822-042B-4D66F1B95C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C31959-5BB4-CB08-4F44-37C6D5CE7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Domiciliary Care </a:t>
            </a:r>
          </a:p>
          <a:p>
            <a:pPr algn="r"/>
            <a:br>
              <a:rPr lang="en-US" sz="4000"/>
            </a:b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ADF95B55-199E-7935-D327-ABE289D0BC15}"/>
              </a:ext>
            </a:extLst>
          </p:cNvPr>
          <p:cNvSpPr/>
          <p:nvPr/>
        </p:nvSpPr>
        <p:spPr>
          <a:xfrm>
            <a:off x="3902170" y="3272688"/>
            <a:ext cx="3720521" cy="358602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/>
              <a:t>LIMITATION</a:t>
            </a:r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Workforce shortages affect continuity of care </a:t>
            </a:r>
            <a:r>
              <a:rPr lang="en-GB" b="1">
                <a:ea typeface="+mn-lt"/>
                <a:cs typeface="+mn-lt"/>
              </a:rPr>
              <a:t>(Skills for Care, 2024)</a:t>
            </a:r>
            <a:r>
              <a:rPr lang="en-GB">
                <a:ea typeface="+mn-lt"/>
                <a:cs typeface="+mn-lt"/>
              </a:rPr>
              <a:t>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Risk of fragmented care and inconsistent support </a:t>
            </a:r>
            <a:r>
              <a:rPr lang="en-GB" b="1">
                <a:ea typeface="+mn-lt"/>
                <a:cs typeface="+mn-lt"/>
              </a:rPr>
              <a:t>(King's Fund, 2023)</a:t>
            </a:r>
            <a:r>
              <a:rPr lang="en-GB">
                <a:ea typeface="+mn-lt"/>
                <a:cs typeface="+mn-lt"/>
              </a:rPr>
              <a:t>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Increased reliance on family carers </a:t>
            </a:r>
            <a:r>
              <a:rPr lang="en-GB" b="1">
                <a:ea typeface="+mn-lt"/>
                <a:cs typeface="+mn-lt"/>
              </a:rPr>
              <a:t>(Means, 2017)</a:t>
            </a:r>
            <a:r>
              <a:rPr lang="en-GB">
                <a:ea typeface="+mn-lt"/>
                <a:cs typeface="+mn-lt"/>
              </a:rPr>
              <a:t>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Potential for loneliness and social isolation </a:t>
            </a:r>
            <a:r>
              <a:rPr lang="en-GB" b="1">
                <a:ea typeface="+mn-lt"/>
                <a:cs typeface="+mn-lt"/>
              </a:rPr>
              <a:t>(Age UK, 2023)</a:t>
            </a:r>
            <a:endParaRPr lang="en-GB"/>
          </a:p>
          <a:p>
            <a:pPr algn="ctr"/>
            <a:endParaRPr lang="en-GB"/>
          </a:p>
          <a:p>
            <a:pPr algn="ctr"/>
            <a:endParaRPr lang="en-GB"/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0727D0CD-3912-926F-237B-7090905D969D}"/>
              </a:ext>
            </a:extLst>
          </p:cNvPr>
          <p:cNvSpPr/>
          <p:nvPr/>
        </p:nvSpPr>
        <p:spPr>
          <a:xfrm>
            <a:off x="6854497" y="-1568"/>
            <a:ext cx="3356712" cy="327927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Around 70% of older adults prefer to remain at home (Age UK, 2023) </a:t>
            </a:r>
            <a:endParaRPr lang="en-US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Adult social care vacancy rates are still above 8% (Skills for Care, 2024)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131,000 social care vacancies (Skills for Care, 2024)</a:t>
            </a:r>
            <a:endParaRPr lang="en-GB"/>
          </a:p>
          <a:p>
            <a:pPr algn="ctr"/>
            <a:endParaRPr lang="en-GB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E1EBEF94-0B01-6C9B-2D29-F2635F7BD0A0}"/>
              </a:ext>
            </a:extLst>
          </p:cNvPr>
          <p:cNvSpPr/>
          <p:nvPr/>
        </p:nvSpPr>
        <p:spPr>
          <a:xfrm>
            <a:off x="7621294" y="3263153"/>
            <a:ext cx="4560379" cy="358339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/>
              <a:t>Domiciliary Care</a:t>
            </a:r>
            <a:r>
              <a:rPr lang="en-GB"/>
              <a:t>: Theory Links</a:t>
            </a:r>
            <a:endParaRPr lang="en-US"/>
          </a:p>
          <a:p>
            <a:pPr algn="ctr"/>
            <a:r>
              <a:rPr lang="en-GB" b="1">
                <a:ea typeface="+mn-lt"/>
                <a:cs typeface="+mn-lt"/>
              </a:rPr>
              <a:t>Continuity Theory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Maintains familiar routines and identity.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Supports ageing in place. </a:t>
            </a:r>
            <a:endParaRPr lang="en-GB"/>
          </a:p>
          <a:p>
            <a:pPr algn="ctr"/>
            <a:r>
              <a:rPr lang="en-GB" b="1">
                <a:ea typeface="+mn-lt"/>
                <a:cs typeface="+mn-lt"/>
              </a:rPr>
              <a:t>Activity Theory</a:t>
            </a:r>
            <a:r>
              <a:rPr lang="en-GB">
                <a:ea typeface="+mn-lt"/>
                <a:cs typeface="+mn-lt"/>
              </a:rPr>
              <a:t>(Havighurst, 1961; Shah et al., 2021).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Encourages social participation. 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Promotes independence and wellbeing. </a:t>
            </a:r>
            <a:endParaRPr lang="en-GB"/>
          </a:p>
          <a:p>
            <a:pPr algn="ctr"/>
            <a:r>
              <a:rPr lang="en-GB" b="1">
                <a:ea typeface="+mn-lt"/>
                <a:cs typeface="+mn-lt"/>
              </a:rPr>
              <a:t>Disengagement Theory</a:t>
            </a: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Challenges the idea that withdrawal from society is inevitable.</a:t>
            </a:r>
            <a:r>
              <a:rPr lang="en-GB">
                <a:solidFill>
                  <a:schemeClr val="bg1"/>
                </a:solidFill>
                <a:ea typeface="+mn-lt"/>
                <a:cs typeface="+mn-lt"/>
              </a:rPr>
              <a:t>(Cumming and Henry, 1961 Lin et al. (2024)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57" name="Rectangle 256">
            <a:extLst>
              <a:ext uri="{FF2B5EF4-FFF2-40B4-BE49-F238E27FC236}">
                <a16:creationId xmlns:a16="http://schemas.microsoft.com/office/drawing/2014/main" id="{F9D4A42F-6532-B505-F478-D27A18411FBB}"/>
              </a:ext>
            </a:extLst>
          </p:cNvPr>
          <p:cNvSpPr/>
          <p:nvPr/>
        </p:nvSpPr>
        <p:spPr>
          <a:xfrm>
            <a:off x="10204318" y="9368"/>
            <a:ext cx="1980931" cy="324738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ea typeface="+mn-lt"/>
                <a:cs typeface="+mn-lt"/>
              </a:rPr>
              <a:t>The model is theoretically effective but increasingly constrained by funding pressures and recruitment difficulties.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8FBDE9-6B5C-FE85-03B2-64563E97C099}"/>
              </a:ext>
            </a:extLst>
          </p:cNvPr>
          <p:cNvSpPr/>
          <p:nvPr/>
        </p:nvSpPr>
        <p:spPr>
          <a:xfrm>
            <a:off x="918" y="3277257"/>
            <a:ext cx="3898133" cy="35676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/>
              <a:buChar char="•"/>
            </a:pP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Around </a:t>
            </a:r>
            <a:r>
              <a:rPr lang="en-GB" b="1">
                <a:ea typeface="+mn-lt"/>
                <a:cs typeface="+mn-lt"/>
              </a:rPr>
              <a:t>818,000 people receive long-term support from adult social care services each year</a:t>
            </a:r>
            <a:r>
              <a:rPr lang="en-GB">
                <a:ea typeface="+mn-lt"/>
                <a:cs typeface="+mn-lt"/>
              </a:rPr>
              <a:t> (NHS Digital, 2023). </a:t>
            </a:r>
            <a:endParaRPr lang="en-GB"/>
          </a:p>
          <a:p>
            <a:pPr algn="ctr"/>
            <a:r>
              <a:rPr lang="en-GB" b="1">
                <a:ea typeface="+mn-lt"/>
                <a:cs typeface="+mn-lt"/>
              </a:rPr>
              <a:t>Critical point:</a:t>
            </a:r>
            <a:endParaRPr lang="en-GB"/>
          </a:p>
          <a:p>
            <a:pPr algn="ctr"/>
            <a:r>
              <a:rPr lang="en-GB">
                <a:ea typeface="+mn-lt"/>
                <a:cs typeface="+mn-lt"/>
              </a:rPr>
              <a:t>Despite strong public preference for ageing in place, workforce shortages continue to undermine continuity and quality of care (Skills for Care, 2024).</a:t>
            </a:r>
            <a:endParaRPr lang="en-GB"/>
          </a:p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778793-D138-97AA-6F9D-82573219916B}"/>
              </a:ext>
            </a:extLst>
          </p:cNvPr>
          <p:cNvSpPr/>
          <p:nvPr/>
        </p:nvSpPr>
        <p:spPr>
          <a:xfrm>
            <a:off x="3900365" y="-8524"/>
            <a:ext cx="2961696" cy="32738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buFont typeface="Arial"/>
              <a:buChar char="•"/>
            </a:pPr>
            <a:r>
              <a:rPr lang="en-GB" b="1">
                <a:solidFill>
                  <a:schemeClr val="bg1"/>
                </a:solidFill>
                <a:ea typeface="+mn-lt"/>
                <a:cs typeface="+mn-lt"/>
              </a:rPr>
              <a:t>STRENGHTS </a:t>
            </a:r>
            <a:endParaRPr lang="en-GB" b="1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  <a:ea typeface="+mn-lt"/>
                <a:cs typeface="+mn-lt"/>
              </a:rPr>
              <a:t>Promotes independence and ageing in place </a:t>
            </a:r>
            <a:r>
              <a:rPr lang="en-GB" sz="1400" b="1">
                <a:solidFill>
                  <a:schemeClr val="bg1"/>
                </a:solidFill>
                <a:ea typeface="+mn-lt"/>
                <a:cs typeface="+mn-lt"/>
              </a:rPr>
              <a:t>(Care Act, 2014)</a:t>
            </a:r>
            <a:r>
              <a:rPr lang="en-GB" sz="1400">
                <a:solidFill>
                  <a:schemeClr val="bg1"/>
                </a:solidFill>
                <a:ea typeface="+mn-lt"/>
                <a:cs typeface="+mn-lt"/>
              </a:rPr>
              <a:t> </a:t>
            </a:r>
            <a:endParaRPr lang="en-GB" sz="14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  <a:ea typeface="+mn-lt"/>
                <a:cs typeface="+mn-lt"/>
              </a:rPr>
              <a:t>Maintains familiar routines and identity </a:t>
            </a:r>
            <a:r>
              <a:rPr lang="en-GB" sz="1400" b="1">
                <a:solidFill>
                  <a:schemeClr val="bg1"/>
                </a:solidFill>
                <a:ea typeface="+mn-lt"/>
                <a:cs typeface="+mn-lt"/>
              </a:rPr>
              <a:t>(Atchley, 1989)</a:t>
            </a:r>
            <a:r>
              <a:rPr lang="en-GB" sz="1400">
                <a:solidFill>
                  <a:schemeClr val="bg1"/>
                </a:solidFill>
                <a:ea typeface="+mn-lt"/>
                <a:cs typeface="+mn-lt"/>
              </a:rPr>
              <a:t> </a:t>
            </a:r>
            <a:endParaRPr lang="en-GB">
              <a:solidFill>
                <a:schemeClr val="bg1"/>
              </a:solidFill>
            </a:endParaRPr>
          </a:p>
          <a:p>
            <a:pPr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  <a:ea typeface="+mn-lt"/>
                <a:cs typeface="+mn-lt"/>
              </a:rPr>
              <a:t>Encourages social participation and community engagement </a:t>
            </a:r>
            <a:r>
              <a:rPr lang="en-GB" sz="1400" b="1">
                <a:solidFill>
                  <a:schemeClr val="bg1"/>
                </a:solidFill>
                <a:ea typeface="+mn-lt"/>
                <a:cs typeface="+mn-lt"/>
              </a:rPr>
              <a:t>(Havighurst, 1961)</a:t>
            </a:r>
            <a:r>
              <a:rPr lang="en-GB" sz="1400">
                <a:solidFill>
                  <a:schemeClr val="bg1"/>
                </a:solidFill>
                <a:ea typeface="+mn-lt"/>
                <a:cs typeface="+mn-lt"/>
              </a:rPr>
              <a:t> </a:t>
            </a:r>
            <a:endParaRPr lang="en-GB">
              <a:solidFill>
                <a:schemeClr val="bg1"/>
              </a:solidFill>
            </a:endParaRPr>
          </a:p>
          <a:p>
            <a:pPr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  <a:ea typeface="+mn-lt"/>
                <a:cs typeface="+mn-lt"/>
              </a:rPr>
              <a:t>Preferred by many older adults, with around 70% wishing to remain at home </a:t>
            </a:r>
            <a:r>
              <a:rPr lang="en-GB" sz="1400" b="1">
                <a:solidFill>
                  <a:schemeClr val="bg1"/>
                </a:solidFill>
                <a:ea typeface="+mn-lt"/>
                <a:cs typeface="+mn-lt"/>
              </a:rPr>
              <a:t>(Age UK, 2023)</a:t>
            </a:r>
            <a:endParaRPr lang="en-GB"/>
          </a:p>
          <a:p>
            <a:pPr marL="285750" indent="-285750">
              <a:buFont typeface="Arial"/>
              <a:buChar char="•"/>
            </a:pPr>
            <a:endParaRPr lang="en-GB" sz="14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D4F5665-10E5-7EB6-DB07-F6E407809E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1238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31"/>
    </mc:Choice>
    <mc:Fallback xmlns="">
      <p:transition spd="slow" advTm="60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C73BCF-A6D0-A493-A8D6-2D0530B63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849" y="1716413"/>
            <a:ext cx="2483894" cy="2363702"/>
          </a:xfrm>
        </p:spPr>
        <p:txBody>
          <a:bodyPr anchor="b">
            <a:normAutofit/>
          </a:bodyPr>
          <a:lstStyle/>
          <a:p>
            <a:pPr algn="r"/>
            <a:r>
              <a:rPr lang="en-GB" sz="34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Residential Care </a:t>
            </a:r>
          </a:p>
          <a:p>
            <a:pPr algn="r"/>
            <a:br>
              <a:rPr lang="en-US" sz="3400"/>
            </a:br>
            <a:endParaRPr lang="en-US" sz="34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AF7B27-0AC1-E7B6-F64B-7E7F08885F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9462633"/>
              </p:ext>
            </p:extLst>
          </p:nvPr>
        </p:nvGraphicFramePr>
        <p:xfrm>
          <a:off x="4032883" y="7647"/>
          <a:ext cx="4124738" cy="3651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7" name="Rectangle 136">
            <a:extLst>
              <a:ext uri="{FF2B5EF4-FFF2-40B4-BE49-F238E27FC236}">
                <a16:creationId xmlns:a16="http://schemas.microsoft.com/office/drawing/2014/main" id="{5FFD8957-642C-9BC9-40AF-36DEBF887435}"/>
              </a:ext>
            </a:extLst>
          </p:cNvPr>
          <p:cNvSpPr/>
          <p:nvPr/>
        </p:nvSpPr>
        <p:spPr>
          <a:xfrm>
            <a:off x="8154898" y="5195"/>
            <a:ext cx="4036811" cy="377805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 algn="ctr">
              <a:buFont typeface="Arial,Sans-Serif"/>
              <a:buChar char="•"/>
            </a:pPr>
            <a:r>
              <a:rPr lang="en-GB"/>
              <a:t>Approximately </a:t>
            </a:r>
            <a:r>
              <a:rPr lang="en-GB" b="1"/>
              <a:t>400,000 people live-in UK care homes</a:t>
            </a:r>
            <a:r>
              <a:rPr lang="en-GB"/>
              <a:t> (King's Fund,2023). </a:t>
            </a:r>
            <a:endParaRPr lang="en-US">
              <a:solidFill>
                <a:srgbClr val="000000"/>
              </a:solidFill>
            </a:endParaRPr>
          </a:p>
          <a:p>
            <a:pPr marL="285750" indent="-285750" algn="ctr">
              <a:buFont typeface="Arial,Sans-Serif"/>
              <a:buChar char="•"/>
            </a:pPr>
            <a:r>
              <a:rPr lang="en-GB"/>
              <a:t>Around </a:t>
            </a:r>
            <a:r>
              <a:rPr lang="en-GB" b="1"/>
              <a:t>70% of care home residents have dementia or severe memory problems</a:t>
            </a:r>
            <a:r>
              <a:rPr lang="en-GB"/>
              <a:t> (Alzheimer's Society, 2024). </a:t>
            </a:r>
          </a:p>
          <a:p>
            <a:pPr algn="ctr">
              <a:buFont typeface="Arial"/>
              <a:buChar char="•"/>
            </a:pPr>
            <a:endParaRPr lang="en-GB"/>
          </a:p>
          <a:p>
            <a:pPr marL="285750" indent="-285750" algn="ctr">
              <a:buFont typeface="Arial,Sans-Serif"/>
              <a:buChar char="•"/>
            </a:pPr>
            <a:endParaRPr lang="en-GB"/>
          </a:p>
          <a:p>
            <a:pPr algn="ctr"/>
            <a:endParaRPr lang="en-GB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4A2EC507-FF2A-0DF0-2A8C-EE9DEF81CB33}"/>
              </a:ext>
            </a:extLst>
          </p:cNvPr>
          <p:cNvSpPr/>
          <p:nvPr/>
        </p:nvSpPr>
        <p:spPr>
          <a:xfrm>
            <a:off x="8161662" y="2895915"/>
            <a:ext cx="4030046" cy="39649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ea typeface="+mn-lt"/>
                <a:cs typeface="+mn-lt"/>
              </a:rPr>
              <a:t>Residential care provides essential support for individuals with complex needs.</a:t>
            </a:r>
            <a:endParaRPr lang="en-US"/>
          </a:p>
          <a:p>
            <a:pPr algn="ctr"/>
            <a:r>
              <a:rPr lang="en-GB">
                <a:ea typeface="+mn-lt"/>
                <a:cs typeface="+mn-lt"/>
              </a:rPr>
              <a:t>However, tensions exist between safeguarding and empowerment, as risk-management approaches can reduce opportunities for personal choice.</a:t>
            </a:r>
            <a:endParaRPr lang="en-GB"/>
          </a:p>
          <a:p>
            <a:pPr algn="ctr"/>
            <a:endParaRPr lang="en-GB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225D013D-1587-C06F-BF81-17029C42E099}"/>
              </a:ext>
            </a:extLst>
          </p:cNvPr>
          <p:cNvSpPr/>
          <p:nvPr/>
        </p:nvSpPr>
        <p:spPr>
          <a:xfrm>
            <a:off x="4048459" y="3665526"/>
            <a:ext cx="4110254" cy="318167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 </a:t>
            </a:r>
            <a:r>
              <a:rPr lang="en-GB" b="1">
                <a:ea typeface="+mn-lt"/>
                <a:cs typeface="+mn-lt"/>
              </a:rPr>
              <a:t>Activity Theory</a:t>
            </a:r>
            <a:r>
              <a:rPr lang="en-GB">
                <a:ea typeface="+mn-lt"/>
                <a:cs typeface="+mn-lt"/>
              </a:rPr>
              <a:t> → Social activities promote engagement and wellbeing (Havighurst, 1961; Shah et al., 2021).</a:t>
            </a:r>
            <a:endParaRPr lang="en-GB"/>
          </a:p>
          <a:p>
            <a:pPr algn="ctr"/>
            <a:r>
              <a:rPr lang="en-GB" b="1">
                <a:ea typeface="+mn-lt"/>
                <a:cs typeface="+mn-lt"/>
              </a:rPr>
              <a:t>Continuity Theory</a:t>
            </a:r>
            <a:r>
              <a:rPr lang="en-GB">
                <a:ea typeface="+mn-lt"/>
                <a:cs typeface="+mn-lt"/>
              </a:rPr>
              <a:t> → Person-centred care helps maintain identity and routines (Atchley, 1989 </a:t>
            </a:r>
            <a:r>
              <a:rPr lang="en-GB">
                <a:solidFill>
                  <a:schemeClr val="bg1"/>
                </a:solidFill>
                <a:ea typeface="+mn-lt"/>
                <a:cs typeface="+mn-lt"/>
              </a:rPr>
              <a:t>(Atchley, 1989 </a:t>
            </a:r>
            <a:r>
              <a:rPr lang="en-GB" b="1">
                <a:solidFill>
                  <a:schemeClr val="bg1"/>
                </a:solidFill>
                <a:ea typeface="+mn-lt"/>
                <a:cs typeface="+mn-lt"/>
              </a:rPr>
              <a:t>Stapley et al. 2025)</a:t>
            </a:r>
            <a:r>
              <a:rPr lang="en-GB">
                <a:solidFill>
                  <a:schemeClr val="bg1"/>
                </a:solidFill>
                <a:ea typeface="+mn-lt"/>
                <a:cs typeface="+mn-lt"/>
              </a:rPr>
              <a:t> </a:t>
            </a:r>
            <a:endParaRPr lang="en-GB">
              <a:solidFill>
                <a:schemeClr val="bg1"/>
              </a:solidFill>
            </a:endParaRPr>
          </a:p>
          <a:p>
            <a:pPr algn="ctr"/>
            <a:r>
              <a:rPr lang="en-GB" b="1">
                <a:ea typeface="+mn-lt"/>
                <a:cs typeface="+mn-lt"/>
              </a:rPr>
              <a:t>Care Act 2014</a:t>
            </a:r>
            <a:r>
              <a:rPr lang="en-GB">
                <a:ea typeface="+mn-lt"/>
                <a:cs typeface="+mn-lt"/>
              </a:rPr>
              <a:t> → Wellbeing, safeguarding, and personalisation</a:t>
            </a:r>
            <a:endParaRPr lang="en-GB"/>
          </a:p>
          <a:p>
            <a:pPr algn="ctr"/>
            <a:r>
              <a:rPr lang="en-GB" b="1">
                <a:ea typeface="+mn-lt"/>
                <a:cs typeface="+mn-lt"/>
              </a:rPr>
              <a:t>Human Rights Act 1998</a:t>
            </a:r>
            <a:r>
              <a:rPr lang="en-GB">
                <a:ea typeface="+mn-lt"/>
                <a:cs typeface="+mn-lt"/>
              </a:rPr>
              <a:t> → Dignity, respect, and autonomy</a:t>
            </a:r>
            <a:endParaRPr lang="en-GB"/>
          </a:p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3A43858-CBCB-6C49-892A-A080B83C2AF8}"/>
              </a:ext>
            </a:extLst>
          </p:cNvPr>
          <p:cNvSpPr/>
          <p:nvPr/>
        </p:nvSpPr>
        <p:spPr>
          <a:xfrm>
            <a:off x="2492" y="3791506"/>
            <a:ext cx="4026664" cy="305350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/>
              <a:buChar char="•"/>
            </a:pPr>
            <a:endParaRPr lang="en-GB"/>
          </a:p>
          <a:p>
            <a:pPr marL="285750" indent="-285750"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Average weekly care home fees often exceed </a:t>
            </a:r>
            <a:r>
              <a:rPr lang="en-GB" b="1">
                <a:ea typeface="+mn-lt"/>
                <a:cs typeface="+mn-lt"/>
              </a:rPr>
              <a:t>£1,000 per week</a:t>
            </a:r>
            <a:r>
              <a:rPr lang="en-GB">
                <a:ea typeface="+mn-lt"/>
                <a:cs typeface="+mn-lt"/>
              </a:rPr>
              <a:t>, creating affordability concerns for self-funding residents (King's Fund, 2023).</a:t>
            </a:r>
            <a:endParaRPr lang="en-GB"/>
          </a:p>
          <a:p>
            <a:pPr algn="ctr"/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6AD9D38-7EFC-ADF6-2EBF-7407F35D96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0587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99"/>
    </mc:Choice>
    <mc:Fallback xmlns="">
      <p:transition spd="slow" advTm="52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BF0889A-8186-EB67-65F0-352D44301C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3479297"/>
              </p:ext>
            </p:extLst>
          </p:nvPr>
        </p:nvGraphicFramePr>
        <p:xfrm>
          <a:off x="64265" y="587566"/>
          <a:ext cx="12014754" cy="569817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12999">
                  <a:extLst>
                    <a:ext uri="{9D8B030D-6E8A-4147-A177-3AD203B41FA5}">
                      <a16:colId xmlns:a16="http://schemas.microsoft.com/office/drawing/2014/main" val="3029591348"/>
                    </a:ext>
                  </a:extLst>
                </a:gridCol>
                <a:gridCol w="2080350">
                  <a:extLst>
                    <a:ext uri="{9D8B030D-6E8A-4147-A177-3AD203B41FA5}">
                      <a16:colId xmlns:a16="http://schemas.microsoft.com/office/drawing/2014/main" val="2318453951"/>
                    </a:ext>
                  </a:extLst>
                </a:gridCol>
                <a:gridCol w="1962264">
                  <a:extLst>
                    <a:ext uri="{9D8B030D-6E8A-4147-A177-3AD203B41FA5}">
                      <a16:colId xmlns:a16="http://schemas.microsoft.com/office/drawing/2014/main" val="260371615"/>
                    </a:ext>
                  </a:extLst>
                </a:gridCol>
                <a:gridCol w="2198441">
                  <a:extLst>
                    <a:ext uri="{9D8B030D-6E8A-4147-A177-3AD203B41FA5}">
                      <a16:colId xmlns:a16="http://schemas.microsoft.com/office/drawing/2014/main" val="237980457"/>
                    </a:ext>
                  </a:extLst>
                </a:gridCol>
                <a:gridCol w="2080350">
                  <a:extLst>
                    <a:ext uri="{9D8B030D-6E8A-4147-A177-3AD203B41FA5}">
                      <a16:colId xmlns:a16="http://schemas.microsoft.com/office/drawing/2014/main" val="4146120232"/>
                    </a:ext>
                  </a:extLst>
                </a:gridCol>
                <a:gridCol w="2080350">
                  <a:extLst>
                    <a:ext uri="{9D8B030D-6E8A-4147-A177-3AD203B41FA5}">
                      <a16:colId xmlns:a16="http://schemas.microsoft.com/office/drawing/2014/main" val="1883508611"/>
                    </a:ext>
                  </a:extLst>
                </a:gridCol>
              </a:tblGrid>
              <a:tr h="567319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Technology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Domiciliary Care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Residential Care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Benefits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Limitations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Theory Link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8034713"/>
                  </a:ext>
                </a:extLst>
              </a:tr>
              <a:tr h="1448692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Telecare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Emergency monitoring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Resident monitoring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Improves safety and rapid response </a:t>
                      </a:r>
                      <a:r>
                        <a:rPr lang="en-GB" sz="1800" b="0" i="1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(NICE, 2023)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May reduce face-to-face interaction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Continuity Theory</a:t>
                      </a: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 – supports ageing in familiar environments </a:t>
                      </a:r>
                      <a:r>
                        <a:rPr lang="en-GB" sz="1800" b="0" i="1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(Atchley, 1989</a:t>
                      </a: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(Atchley, 1989 </a:t>
                      </a:r>
                      <a:r>
                        <a:rPr lang="en-GB" sz="1800" b="1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Stapley et al. (2025)</a:t>
                      </a: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 )</a:t>
                      </a:r>
                      <a:r>
                        <a:rPr lang="en-GB" sz="1800" b="0" i="1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)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303074"/>
                  </a:ext>
                </a:extLst>
              </a:tr>
              <a:tr h="1671566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Falls Detectors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Home alerts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Staff alerts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Reduces injury risk </a:t>
                      </a:r>
                      <a:r>
                        <a:rPr lang="en-GB" sz="1800" b="0" i="1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(NICE, 2023)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False alarms may create anxiety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Continuity Theory</a:t>
                      </a: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 – helps older adults remain at home safely</a:t>
                      </a: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(Atchley, 1989 </a:t>
                      </a:r>
                      <a:r>
                        <a:rPr lang="en-GB" sz="1800" b="1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Stapley et al. (2025)</a:t>
                      </a: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 )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945344"/>
                  </a:ext>
                </a:extLst>
              </a:tr>
              <a:tr h="1134639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Medication Systems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Medication reminders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err="1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eMAR</a:t>
                      </a: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 systems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Reduces medication errors </a:t>
                      </a:r>
                      <a:r>
                        <a:rPr lang="en-GB" sz="1800" b="0" i="1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(NHS England, 2019)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Over-reliance on technology may reduce personal involvement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Activity Theory</a:t>
                      </a: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Google Sans Text"/>
                        </a:rPr>
                        <a:t> – promotes self-management and independence(</a:t>
                      </a:r>
                      <a:r>
                        <a:rPr lang="en-GB" sz="1500" b="1" i="0" u="none" strike="noStrike" noProof="0">
                          <a:solidFill>
                            <a:schemeClr val="tx1"/>
                          </a:solidFill>
                          <a:effectLst/>
                          <a:latin typeface="Aptos"/>
                        </a:rPr>
                        <a:t>Havighurst, 1961; Shah et al., 2021)</a:t>
                      </a:r>
                      <a:endParaRPr lang="en-US" sz="900" b="1" i="0">
                        <a:solidFill>
                          <a:srgbClr val="000000"/>
                        </a:solidFill>
                        <a:effectLst/>
                        <a:latin typeface="Segoe UI"/>
                      </a:endParaRPr>
                    </a:p>
                  </a:txBody>
                  <a:tcPr marL="95726" marR="95726" marT="63818" marB="63818" anchor="ctr">
                    <a:lnL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4C7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5016503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11F2F1F-7F68-057C-B5DF-A42392657922}"/>
              </a:ext>
            </a:extLst>
          </p:cNvPr>
          <p:cNvSpPr txBox="1"/>
          <p:nvPr/>
        </p:nvSpPr>
        <p:spPr>
          <a:xfrm>
            <a:off x="2200750" y="136923"/>
            <a:ext cx="7783416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u="sng">
                <a:ea typeface="+mn-lt"/>
                <a:cs typeface="+mn-lt"/>
              </a:rPr>
              <a:t>Technological Innovations in Residential and Domiciliary Care</a:t>
            </a:r>
            <a:endParaRPr lang="en-US" sz="2000" b="1" u="sng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A129803-FB88-34A8-34AC-B1908DC824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6080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37"/>
    </mc:Choice>
    <mc:Fallback xmlns="">
      <p:transition spd="slow" advTm="121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87BF42CA-AD55-48B4-8949-C4DCA60A6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6AE1D3D-3106-4CB2-AA7C-0C1642AC0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A31B6AF-B711-4CDB-8C2B-16E963DDC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8137" y="0"/>
            <a:ext cx="5646974" cy="6483075"/>
            <a:chOff x="-19221" y="0"/>
            <a:chExt cx="5646974" cy="6483075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A818331-E13C-49C6-B98D-A60AD0E85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37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67C4629D-4AB7-48D4-A61B-1AE1837A7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4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1E30050-9FC4-4CC7-8C0B-BF5EFD106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E7E03733-50FD-49A6-B226-40F6A0AD45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76241"/>
              <a:ext cx="5517475" cy="6130481"/>
            </a:xfrm>
            <a:custGeom>
              <a:avLst/>
              <a:gdLst>
                <a:gd name="connsiteX0" fmla="*/ 2549095 w 5517475"/>
                <a:gd name="connsiteY0" fmla="*/ 0 h 6130481"/>
                <a:gd name="connsiteX1" fmla="*/ 4804175 w 5517475"/>
                <a:gd name="connsiteY1" fmla="*/ 1134258 h 6130481"/>
                <a:gd name="connsiteX2" fmla="*/ 5411838 w 5517475"/>
                <a:gd name="connsiteY2" fmla="*/ 3362353 h 6130481"/>
                <a:gd name="connsiteX3" fmla="*/ 4601621 w 5517475"/>
                <a:gd name="connsiteY3" fmla="*/ 5293280 h 6130481"/>
                <a:gd name="connsiteX4" fmla="*/ 2481577 w 5517475"/>
                <a:gd name="connsiteY4" fmla="*/ 6130481 h 6130481"/>
                <a:gd name="connsiteX5" fmla="*/ 243517 w 5517475"/>
                <a:gd name="connsiteY5" fmla="*/ 5212325 h 6130481"/>
                <a:gd name="connsiteX6" fmla="*/ 34587 w 5517475"/>
                <a:gd name="connsiteY6" fmla="*/ 4985345 h 6130481"/>
                <a:gd name="connsiteX7" fmla="*/ 0 w 5517475"/>
                <a:gd name="connsiteY7" fmla="*/ 4939620 h 6130481"/>
                <a:gd name="connsiteX8" fmla="*/ 0 w 5517475"/>
                <a:gd name="connsiteY8" fmla="*/ 3799573 h 6130481"/>
                <a:gd name="connsiteX9" fmla="*/ 64364 w 5517475"/>
                <a:gd name="connsiteY9" fmla="*/ 3974159 h 6130481"/>
                <a:gd name="connsiteX10" fmla="*/ 636644 w 5517475"/>
                <a:gd name="connsiteY10" fmla="*/ 4813600 h 6130481"/>
                <a:gd name="connsiteX11" fmla="*/ 2481577 w 5517475"/>
                <a:gd name="connsiteY11" fmla="*/ 5570406 h 6130481"/>
                <a:gd name="connsiteX12" fmla="*/ 3449896 w 5517475"/>
                <a:gd name="connsiteY12" fmla="*/ 5407153 h 6130481"/>
                <a:gd name="connsiteX13" fmla="*/ 4205695 w 5517475"/>
                <a:gd name="connsiteY13" fmla="*/ 4897241 h 6130481"/>
                <a:gd name="connsiteX14" fmla="*/ 4461434 w 5517475"/>
                <a:gd name="connsiteY14" fmla="*/ 4564802 h 6130481"/>
                <a:gd name="connsiteX15" fmla="*/ 4588969 w 5517475"/>
                <a:gd name="connsiteY15" fmla="*/ 4149952 h 6130481"/>
                <a:gd name="connsiteX16" fmla="*/ 4886585 w 5517475"/>
                <a:gd name="connsiteY16" fmla="*/ 3168421 h 6130481"/>
                <a:gd name="connsiteX17" fmla="*/ 4877964 w 5517475"/>
                <a:gd name="connsiteY17" fmla="*/ 2321590 h 6130481"/>
                <a:gd name="connsiteX18" fmla="*/ 4382048 w 5517475"/>
                <a:gd name="connsiteY18" fmla="*/ 1501856 h 6130481"/>
                <a:gd name="connsiteX19" fmla="*/ 3551900 w 5517475"/>
                <a:gd name="connsiteY19" fmla="*/ 808425 h 6130481"/>
                <a:gd name="connsiteX20" fmla="*/ 2549095 w 5517475"/>
                <a:gd name="connsiteY20" fmla="*/ 559851 h 6130481"/>
                <a:gd name="connsiteX21" fmla="*/ 1712566 w 5517475"/>
                <a:gd name="connsiteY21" fmla="*/ 812008 h 6130481"/>
                <a:gd name="connsiteX22" fmla="*/ 906044 w 5517475"/>
                <a:gd name="connsiteY22" fmla="*/ 1502976 h 6130481"/>
                <a:gd name="connsiteX23" fmla="*/ 558825 w 5517475"/>
                <a:gd name="connsiteY23" fmla="*/ 1831049 h 6130481"/>
                <a:gd name="connsiteX24" fmla="*/ 25063 w 5517475"/>
                <a:gd name="connsiteY24" fmla="*/ 2389556 h 6130481"/>
                <a:gd name="connsiteX25" fmla="*/ 0 w 5517475"/>
                <a:gd name="connsiteY25" fmla="*/ 2432109 h 6130481"/>
                <a:gd name="connsiteX26" fmla="*/ 0 w 5517475"/>
                <a:gd name="connsiteY26" fmla="*/ 1587383 h 6130481"/>
                <a:gd name="connsiteX27" fmla="*/ 76951 w 5517475"/>
                <a:gd name="connsiteY27" fmla="*/ 1513741 h 6130481"/>
                <a:gd name="connsiteX28" fmla="*/ 510118 w 5517475"/>
                <a:gd name="connsiteY28" fmla="*/ 1107273 h 6130481"/>
                <a:gd name="connsiteX29" fmla="*/ 2549095 w 5517475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475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3899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799573"/>
                  </a:lnTo>
                  <a:lnTo>
                    <a:pt x="64364" y="3974159"/>
                  </a:lnTo>
                  <a:cubicBezTo>
                    <a:pt x="198841" y="4289243"/>
                    <a:pt x="391429" y="4571632"/>
                    <a:pt x="636644" y="4813600"/>
                  </a:cubicBezTo>
                  <a:cubicBezTo>
                    <a:pt x="1131328" y="5301566"/>
                    <a:pt x="1786578" y="5570406"/>
                    <a:pt x="2481577" y="5570406"/>
                  </a:cubicBezTo>
                  <a:cubicBezTo>
                    <a:pt x="2854550" y="5570406"/>
                    <a:pt x="3171314" y="5516996"/>
                    <a:pt x="3449896" y="5407153"/>
                  </a:cubicBezTo>
                  <a:cubicBezTo>
                    <a:pt x="3723103" y="5299438"/>
                    <a:pt x="3970333" y="5132603"/>
                    <a:pt x="4205695" y="4897241"/>
                  </a:cubicBezTo>
                  <a:cubicBezTo>
                    <a:pt x="4369395" y="4733653"/>
                    <a:pt x="4426836" y="4637358"/>
                    <a:pt x="4461434" y="4564802"/>
                  </a:cubicBezTo>
                  <a:cubicBezTo>
                    <a:pt x="4510701" y="4461453"/>
                    <a:pt x="4543509" y="4330784"/>
                    <a:pt x="4588969" y="4149952"/>
                  </a:cubicBezTo>
                  <a:cubicBezTo>
                    <a:pt x="4646969" y="3918846"/>
                    <a:pt x="4726468" y="3602194"/>
                    <a:pt x="4886585" y="3168421"/>
                  </a:cubicBezTo>
                  <a:cubicBezTo>
                    <a:pt x="4984560" y="2902940"/>
                    <a:pt x="4981760" y="2626037"/>
                    <a:pt x="4877964" y="2321590"/>
                  </a:cubicBezTo>
                  <a:cubicBezTo>
                    <a:pt x="4786260" y="2052526"/>
                    <a:pt x="4614834" y="1769129"/>
                    <a:pt x="4382048" y="1501856"/>
                  </a:cubicBezTo>
                  <a:cubicBezTo>
                    <a:pt x="4110072" y="1189683"/>
                    <a:pt x="3838544" y="962832"/>
                    <a:pt x="3551900" y="808425"/>
                  </a:cubicBezTo>
                  <a:cubicBezTo>
                    <a:pt x="3241183" y="641141"/>
                    <a:pt x="2913222" y="559851"/>
                    <a:pt x="2549095" y="559851"/>
                  </a:cubicBezTo>
                  <a:cubicBezTo>
                    <a:pt x="2253830" y="559851"/>
                    <a:pt x="1988013" y="640134"/>
                    <a:pt x="1712566" y="812008"/>
                  </a:cubicBezTo>
                  <a:cubicBezTo>
                    <a:pt x="1428385" y="989593"/>
                    <a:pt x="1158313" y="1250707"/>
                    <a:pt x="906044" y="1502976"/>
                  </a:cubicBezTo>
                  <a:cubicBezTo>
                    <a:pt x="788140" y="1620769"/>
                    <a:pt x="671579" y="1727700"/>
                    <a:pt x="558825" y="1831049"/>
                  </a:cubicBezTo>
                  <a:cubicBezTo>
                    <a:pt x="340371" y="2031140"/>
                    <a:pt x="151813" y="2204022"/>
                    <a:pt x="25063" y="2389556"/>
                  </a:cubicBezTo>
                  <a:lnTo>
                    <a:pt x="0" y="2432109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8A614510-A9F4-41B6-B78E-F49E390C7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74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9B41BAC-63BE-0AE6-4535-2DC059D6B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tx2"/>
                </a:solidFill>
                <a:latin typeface="Aptos"/>
              </a:rPr>
              <a:t>Critical Evaluation of Technology</a:t>
            </a:r>
            <a:endParaRPr lang="en-US" sz="40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7CF29-E8C3-C36E-44D8-E374F7EBB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5948" y="3144"/>
            <a:ext cx="6940252" cy="6849408"/>
          </a:xfr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endParaRPr lang="en-GB" sz="1500">
              <a:solidFill>
                <a:schemeClr val="tx2"/>
              </a:solidFill>
            </a:endParaRPr>
          </a:p>
          <a:p>
            <a:r>
              <a:rPr lang="en-GB" sz="1800" b="1">
                <a:solidFill>
                  <a:schemeClr val="tx2"/>
                </a:solidFill>
              </a:rPr>
              <a:t>Challenges</a:t>
            </a: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✗ Digital exclusion</a:t>
            </a:r>
            <a:endParaRPr lang="en-GB" sz="1500">
              <a:solidFill>
                <a:schemeClr val="tx2"/>
              </a:solidFill>
            </a:endParaRP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✗ Privacy concerns</a:t>
            </a:r>
            <a:endParaRPr lang="en-GB" sz="1500">
              <a:solidFill>
                <a:schemeClr val="tx2"/>
              </a:solidFill>
            </a:endParaRP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✗ Cost of implementation</a:t>
            </a:r>
            <a:endParaRPr lang="en-GB" sz="1500">
              <a:solidFill>
                <a:schemeClr val="tx2"/>
              </a:solidFill>
            </a:endParaRP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✗ Reduced human interaction</a:t>
            </a:r>
            <a:endParaRPr lang="en-GB" sz="150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500">
              <a:solidFill>
                <a:schemeClr val="tx2"/>
              </a:solidFill>
            </a:endParaRP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Around </a:t>
            </a:r>
            <a:r>
              <a:rPr lang="en-GB" sz="1500" b="1">
                <a:solidFill>
                  <a:schemeClr val="tx2"/>
                </a:solidFill>
                <a:ea typeface="+mn-lt"/>
                <a:cs typeface="+mn-lt"/>
              </a:rPr>
              <a:t>33% of adults aged 75+ lack basic digital skills</a:t>
            </a:r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 (Age UK, 2023). </a:t>
            </a:r>
            <a:endParaRPr lang="en-GB" sz="1500">
              <a:solidFill>
                <a:schemeClr val="tx2"/>
              </a:solidFill>
            </a:endParaRP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Telecare interventions have been associated with reductions in emergency hospital admissions in some studies (NICE, 2023). </a:t>
            </a:r>
            <a:endParaRPr lang="en-GB" sz="1500">
              <a:solidFill>
                <a:schemeClr val="tx2"/>
              </a:solidFill>
            </a:endParaRP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More than </a:t>
            </a:r>
            <a:r>
              <a:rPr lang="en-GB" sz="1500" b="1">
                <a:solidFill>
                  <a:schemeClr val="tx2"/>
                </a:solidFill>
                <a:ea typeface="+mn-lt"/>
                <a:cs typeface="+mn-lt"/>
              </a:rPr>
              <a:t>80% of UK households now have internet access</a:t>
            </a:r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, yet significant age-related digital inequalities remain (ONS, 2023). </a:t>
            </a:r>
            <a:endParaRPr lang="en-GB" sz="150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500" b="1">
              <a:solidFill>
                <a:schemeClr val="tx2"/>
              </a:solidFill>
            </a:endParaRPr>
          </a:p>
          <a:p>
            <a:r>
              <a:rPr lang="en-GB" sz="1500">
                <a:solidFill>
                  <a:schemeClr val="tx2"/>
                </a:solidFill>
                <a:ea typeface="+mn-lt"/>
                <a:cs typeface="+mn-lt"/>
              </a:rPr>
              <a:t>Technology may improve efficiency, but benefits are not equally distributed across the older population</a:t>
            </a:r>
            <a:endParaRPr lang="en-GB" sz="1500">
              <a:solidFill>
                <a:schemeClr val="tx2"/>
              </a:solidFill>
            </a:endParaRPr>
          </a:p>
          <a:p>
            <a:endParaRPr lang="en-GB" sz="1500">
              <a:solidFill>
                <a:schemeClr val="tx2"/>
              </a:solidFill>
            </a:endParaRPr>
          </a:p>
          <a:p>
            <a:endParaRPr lang="en-GB" sz="1500">
              <a:solidFill>
                <a:schemeClr val="tx2"/>
              </a:solidFill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FE0F925-F248-1123-4108-826B9BE7B8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3325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609"/>
    </mc:Choice>
    <mc:Fallback xmlns="">
      <p:transition spd="slow" advTm="78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EA00281-E6FC-0830-9F1C-0570AE154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484" y="-646453"/>
            <a:ext cx="3702580" cy="115716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Case Study 1:</a:t>
            </a:r>
            <a:endParaRPr lang="en-US" sz="3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1E06E0-05AD-F255-3736-3EBF2018C20C}"/>
              </a:ext>
            </a:extLst>
          </p:cNvPr>
          <p:cNvSpPr txBox="1"/>
          <p:nvPr/>
        </p:nvSpPr>
        <p:spPr>
          <a:xfrm>
            <a:off x="200313" y="512804"/>
            <a:ext cx="4900400" cy="605896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rgbClr val="FFFFFF"/>
                </a:solidFill>
              </a:rPr>
              <a:t>Case Study 1: </a:t>
            </a:r>
            <a:r>
              <a:rPr lang="en-US" sz="2000" b="1" err="1">
                <a:solidFill>
                  <a:srgbClr val="FFFFFF"/>
                </a:solidFill>
              </a:rPr>
              <a:t>Hogeweyk</a:t>
            </a:r>
            <a:r>
              <a:rPr lang="en-US" sz="2000" b="1">
                <a:solidFill>
                  <a:srgbClr val="FFFFFF"/>
                </a:solidFill>
              </a:rPr>
              <a:t> Dementia Village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0CC1F63-3B24-3FC6-E59C-D161A5B023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6144978"/>
              </p:ext>
            </p:extLst>
          </p:nvPr>
        </p:nvGraphicFramePr>
        <p:xfrm>
          <a:off x="6986530" y="2111566"/>
          <a:ext cx="5147040" cy="4736847"/>
        </p:xfrm>
        <a:graphic>
          <a:graphicData uri="http://schemas.openxmlformats.org/drawingml/2006/table">
            <a:tbl>
              <a:tblPr firstRow="1" bandRow="1">
                <a:noFill/>
                <a:tableStyleId>{8EC20E35-A176-4012-BC5E-935CFFF8708E}</a:tableStyleId>
              </a:tblPr>
              <a:tblGrid>
                <a:gridCol w="1262742">
                  <a:extLst>
                    <a:ext uri="{9D8B030D-6E8A-4147-A177-3AD203B41FA5}">
                      <a16:colId xmlns:a16="http://schemas.microsoft.com/office/drawing/2014/main" val="3520276110"/>
                    </a:ext>
                  </a:extLst>
                </a:gridCol>
                <a:gridCol w="3884298">
                  <a:extLst>
                    <a:ext uri="{9D8B030D-6E8A-4147-A177-3AD203B41FA5}">
                      <a16:colId xmlns:a16="http://schemas.microsoft.com/office/drawing/2014/main" val="2996869397"/>
                    </a:ext>
                  </a:extLst>
                </a:gridCol>
              </a:tblGrid>
              <a:tr h="440098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b="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b="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2400251"/>
                  </a:ext>
                </a:extLst>
              </a:tr>
              <a:tr h="64856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1405629"/>
                  </a:ext>
                </a:extLst>
              </a:tr>
              <a:tr h="5674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8410377"/>
                  </a:ext>
                </a:extLst>
              </a:tr>
              <a:tr h="64856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0129973"/>
                  </a:ext>
                </a:extLst>
              </a:tr>
              <a:tr h="5674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793915"/>
                  </a:ext>
                </a:extLst>
              </a:tr>
              <a:tr h="64856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60975"/>
                  </a:ext>
                </a:extLst>
              </a:tr>
              <a:tr h="5674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1178833"/>
                  </a:ext>
                </a:extLst>
              </a:tr>
              <a:tr h="64856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2857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7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15128" marR="115128" marT="76345" marB="76345" anchor="ctr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2857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561093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103755A-72C4-0DFA-6D4E-7DF21AC37194}"/>
              </a:ext>
            </a:extLst>
          </p:cNvPr>
          <p:cNvSpPr txBox="1"/>
          <p:nvPr/>
        </p:nvSpPr>
        <p:spPr>
          <a:xfrm>
            <a:off x="5190256" y="5115"/>
            <a:ext cx="700305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Hogeweyk supports over </a:t>
            </a:r>
            <a:r>
              <a:rPr lang="en-GB" b="1">
                <a:ea typeface="+mn-lt"/>
                <a:cs typeface="+mn-lt"/>
              </a:rPr>
              <a:t>150 residents living with dementia</a:t>
            </a:r>
            <a:r>
              <a:rPr lang="en-GB">
                <a:ea typeface="+mn-lt"/>
                <a:cs typeface="+mn-lt"/>
              </a:rPr>
              <a:t> (Verbeek et al., 2020).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Residents live in small households of approximately </a:t>
            </a:r>
            <a:r>
              <a:rPr lang="en-GB" b="1">
                <a:ea typeface="+mn-lt"/>
                <a:cs typeface="+mn-lt"/>
              </a:rPr>
              <a:t>6–8 people</a:t>
            </a:r>
            <a:r>
              <a:rPr lang="en-GB">
                <a:ea typeface="+mn-lt"/>
                <a:cs typeface="+mn-lt"/>
              </a:rPr>
              <a:t>, rather than large institutional units (Verbeek et al., 2020).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Critical point:</a:t>
            </a:r>
            <a:endParaRPr lang="en-GB"/>
          </a:p>
          <a:p>
            <a:r>
              <a:rPr lang="en-GB">
                <a:ea typeface="+mn-lt"/>
                <a:cs typeface="+mn-lt"/>
              </a:rPr>
              <a:t>The model demonstrates positive outcomes but requires significant staffing and infrastructure investment.</a:t>
            </a:r>
            <a:endParaRPr lang="en-GB"/>
          </a:p>
          <a:p>
            <a:pPr algn="l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81EECD3-1ADC-B02E-32DA-802CBF294F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992510"/>
              </p:ext>
            </p:extLst>
          </p:nvPr>
        </p:nvGraphicFramePr>
        <p:xfrm>
          <a:off x="5196289" y="2249277"/>
          <a:ext cx="7010424" cy="46040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52606">
                  <a:extLst>
                    <a:ext uri="{9D8B030D-6E8A-4147-A177-3AD203B41FA5}">
                      <a16:colId xmlns:a16="http://schemas.microsoft.com/office/drawing/2014/main" val="1110003970"/>
                    </a:ext>
                  </a:extLst>
                </a:gridCol>
                <a:gridCol w="1752606">
                  <a:extLst>
                    <a:ext uri="{9D8B030D-6E8A-4147-A177-3AD203B41FA5}">
                      <a16:colId xmlns:a16="http://schemas.microsoft.com/office/drawing/2014/main" val="3968656325"/>
                    </a:ext>
                  </a:extLst>
                </a:gridCol>
                <a:gridCol w="1752606">
                  <a:extLst>
                    <a:ext uri="{9D8B030D-6E8A-4147-A177-3AD203B41FA5}">
                      <a16:colId xmlns:a16="http://schemas.microsoft.com/office/drawing/2014/main" val="1108146125"/>
                    </a:ext>
                  </a:extLst>
                </a:gridCol>
                <a:gridCol w="1752606">
                  <a:extLst>
                    <a:ext uri="{9D8B030D-6E8A-4147-A177-3AD203B41FA5}">
                      <a16:colId xmlns:a16="http://schemas.microsoft.com/office/drawing/2014/main" val="569739774"/>
                    </a:ext>
                  </a:extLst>
                </a:gridCol>
              </a:tblGrid>
              <a:tr h="867718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4858368"/>
                  </a:ext>
                </a:extLst>
              </a:tr>
              <a:tr h="124543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3924944"/>
                  </a:ext>
                </a:extLst>
              </a:tr>
              <a:tr h="124543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2170"/>
                  </a:ext>
                </a:extLst>
              </a:tr>
              <a:tr h="124543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299642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9AE1021-D8F4-4756-C38A-E7BA215DEE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559587"/>
              </p:ext>
            </p:extLst>
          </p:nvPr>
        </p:nvGraphicFramePr>
        <p:xfrm>
          <a:off x="5205469" y="2074843"/>
          <a:ext cx="6988680" cy="4754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47170">
                  <a:extLst>
                    <a:ext uri="{9D8B030D-6E8A-4147-A177-3AD203B41FA5}">
                      <a16:colId xmlns:a16="http://schemas.microsoft.com/office/drawing/2014/main" val="1200044734"/>
                    </a:ext>
                  </a:extLst>
                </a:gridCol>
                <a:gridCol w="1747170">
                  <a:extLst>
                    <a:ext uri="{9D8B030D-6E8A-4147-A177-3AD203B41FA5}">
                      <a16:colId xmlns:a16="http://schemas.microsoft.com/office/drawing/2014/main" val="603070750"/>
                    </a:ext>
                  </a:extLst>
                </a:gridCol>
                <a:gridCol w="1747170">
                  <a:extLst>
                    <a:ext uri="{9D8B030D-6E8A-4147-A177-3AD203B41FA5}">
                      <a16:colId xmlns:a16="http://schemas.microsoft.com/office/drawing/2014/main" val="3558048345"/>
                    </a:ext>
                  </a:extLst>
                </a:gridCol>
                <a:gridCol w="1747170">
                  <a:extLst>
                    <a:ext uri="{9D8B030D-6E8A-4147-A177-3AD203B41FA5}">
                      <a16:colId xmlns:a16="http://schemas.microsoft.com/office/drawing/2014/main" val="3557616421"/>
                    </a:ext>
                  </a:extLst>
                </a:gridCol>
              </a:tblGrid>
              <a:tr h="3253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Theory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Policy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Service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Outcome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4243588"/>
                  </a:ext>
                </a:extLst>
              </a:tr>
              <a:tr h="13084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Activity Theory</a:t>
                      </a:r>
                      <a:r>
                        <a:rPr lang="en-GB"/>
                        <a:t> </a:t>
                      </a:r>
                      <a:r>
                        <a:rPr lang="en-GB" sz="1800" b="0" i="0" u="none" strike="noStrike" noProof="0">
                          <a:latin typeface="Aptos"/>
                        </a:rPr>
                        <a:t>(Havighurst, 1961; Shah et al., 2021).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Care Act 2014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Dementia Village Model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Increased social engagement (Verbeek et al., 2020)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5527008"/>
                  </a:ext>
                </a:extLst>
              </a:tr>
              <a:tr h="13084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Continuity Theory</a:t>
                      </a:r>
                      <a:r>
                        <a:rPr lang="en-GB"/>
                        <a:t> (Atchley, 1989 </a:t>
                      </a:r>
                      <a:r>
                        <a:rPr lang="en-GB" sz="1800" b="1" i="0" u="none" strike="noStrike" noProof="0">
                          <a:latin typeface="Aptos"/>
                        </a:rPr>
                        <a:t>Stapley et al. (2025)</a:t>
                      </a:r>
                      <a:r>
                        <a:rPr lang="en-GB" sz="1800" b="0" i="0" u="none" strike="noStrike" noProof="0">
                          <a:latin typeface="Aptos"/>
                        </a:rPr>
                        <a:t> </a:t>
                      </a:r>
                      <a:r>
                        <a:rPr lang="en-GB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Human Rights Act 1998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Person-centred living environment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Maintained identity and routines (Verbeek et al., 2020)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7904104"/>
                  </a:ext>
                </a:extLst>
              </a:tr>
              <a:tr h="13084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Activity Theory</a:t>
                      </a:r>
                      <a:r>
                        <a:rPr lang="en-GB"/>
                        <a:t> </a:t>
                      </a:r>
                      <a:r>
                        <a:rPr lang="en-GB" sz="1800" b="0" i="0" u="none" strike="noStrike" noProof="0">
                          <a:latin typeface="Aptos"/>
                        </a:rPr>
                        <a:t>(Havighurst, 1961; Shah et al., 2021).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NHS Long Term Plan</a:t>
                      </a:r>
                      <a:r>
                        <a:rPr lang="en-GB"/>
                        <a:t> (NHS England, 2019)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Community-style dementia care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Improved wellbeing and autonomy (Verbeek et al., 2020)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239167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4D09D61-2F0D-9780-876E-DDE8F59ED834}"/>
              </a:ext>
            </a:extLst>
          </p:cNvPr>
          <p:cNvSpPr txBox="1"/>
          <p:nvPr/>
        </p:nvSpPr>
        <p:spPr>
          <a:xfrm>
            <a:off x="201976" y="2116156"/>
            <a:ext cx="4985134" cy="477377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Strengths</a:t>
            </a:r>
          </a:p>
          <a:p>
            <a:pPr>
              <a:buFont typeface=""/>
              <a:buChar char="•"/>
            </a:pPr>
            <a:r>
              <a:rPr lang="en-US"/>
              <a:t>Promotes independence and autonomy (Verbeek et al., 2020) </a:t>
            </a:r>
          </a:p>
          <a:p>
            <a:pPr>
              <a:buFont typeface=""/>
              <a:buChar char="•"/>
            </a:pPr>
            <a:r>
              <a:rPr lang="en-US"/>
              <a:t>Encourages meaningful daily activities </a:t>
            </a:r>
            <a:r>
              <a:rPr lang="en-US">
                <a:ea typeface="+mn-lt"/>
                <a:cs typeface="+mn-lt"/>
              </a:rPr>
              <a:t>(Havighurst, 1961; Shah et al., 2021).</a:t>
            </a:r>
          </a:p>
          <a:p>
            <a:pPr>
              <a:buFont typeface=""/>
              <a:buChar char="•"/>
            </a:pPr>
            <a:r>
              <a:rPr lang="en-US"/>
              <a:t>Supports identity and familiar routines (Atchley, 1989) </a:t>
            </a:r>
          </a:p>
          <a:p>
            <a:pPr>
              <a:buFont typeface=""/>
              <a:buChar char="•"/>
            </a:pPr>
            <a:r>
              <a:rPr lang="en-US"/>
              <a:t>Aligns with person-centered care principles in the Care Act 2014 </a:t>
            </a:r>
          </a:p>
          <a:p>
            <a:r>
              <a:rPr lang="en-US" b="1"/>
              <a:t>Weaknesses</a:t>
            </a:r>
          </a:p>
          <a:p>
            <a:pPr>
              <a:buFont typeface=""/>
              <a:buChar char="•"/>
            </a:pPr>
            <a:r>
              <a:rPr lang="en-US"/>
              <a:t>High staffing and operational costs (Verbeek et al., 2020) </a:t>
            </a:r>
          </a:p>
          <a:p>
            <a:pPr>
              <a:buFont typeface=""/>
              <a:buChar char="•"/>
            </a:pPr>
            <a:r>
              <a:rPr lang="en-US"/>
              <a:t>Difficult to replicate across the UK (King's Fund, 2023) </a:t>
            </a:r>
          </a:p>
          <a:p>
            <a:pPr>
              <a:buFont typeface=""/>
              <a:buChar char="•"/>
            </a:pPr>
            <a:r>
              <a:rPr lang="en-US"/>
              <a:t>Requires specialist dementia-trained staff (Verbeek et al., 2020)</a:t>
            </a:r>
          </a:p>
          <a:p>
            <a:pPr algn="ctr"/>
            <a:endParaRPr lang="en-GB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846E2E2A-93B7-0F56-B9B8-94D06481F5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6429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32"/>
    </mc:Choice>
    <mc:Fallback xmlns="">
      <p:transition spd="slow" advTm="102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D01AB77-360D-A169-D811-34ADC29EE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300000">
            <a:off x="496418" y="157205"/>
            <a:ext cx="3766847" cy="35844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Case Study 2:</a:t>
            </a:r>
            <a:endParaRPr lang="en-US" sz="32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A3A9BF-7BE3-7A01-0635-A3524EDF0E34}"/>
              </a:ext>
            </a:extLst>
          </p:cNvPr>
          <p:cNvSpPr txBox="1"/>
          <p:nvPr/>
        </p:nvSpPr>
        <p:spPr>
          <a:xfrm>
            <a:off x="-62648" y="1821060"/>
            <a:ext cx="5255169" cy="702372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>
                <a:solidFill>
                  <a:srgbClr val="FFFFFF"/>
                </a:solidFill>
              </a:rPr>
              <a:t>: Age UK Befriending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>
                <a:solidFill>
                  <a:srgbClr val="FFFFFF"/>
                </a:solidFill>
                <a:ea typeface="+mn-lt"/>
                <a:cs typeface="+mn-lt"/>
              </a:rPr>
              <a:t>Limitations</a:t>
            </a:r>
            <a:endParaRPr lang="en-US"/>
          </a:p>
          <a:p>
            <a:pP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FF"/>
                </a:solidFill>
                <a:ea typeface="+mn-lt"/>
                <a:cs typeface="+mn-lt"/>
              </a:rPr>
              <a:t>Reliance on volunteers and charitable funding (Age UK, 2023) </a:t>
            </a:r>
            <a:endParaRPr lang="en-US"/>
          </a:p>
          <a:p>
            <a:pP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FF"/>
                </a:solidFill>
                <a:ea typeface="+mn-lt"/>
                <a:cs typeface="+mn-lt"/>
              </a:rPr>
              <a:t>Availability varies across regions </a:t>
            </a:r>
            <a:endParaRPr lang="en-US"/>
          </a:p>
          <a:p>
            <a:pP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FFFFFF"/>
                </a:solidFill>
                <a:ea typeface="+mn-lt"/>
                <a:cs typeface="+mn-lt"/>
              </a:rPr>
              <a:t>Long-term sustainability concerns (King's Fund, 2023)</a:t>
            </a:r>
            <a:endParaRPr lang="en-US"/>
          </a:p>
          <a:p>
            <a:pPr>
              <a:buFont typeface="Arial" panose="020B0604020202020204" pitchFamily="34" charset="0"/>
              <a:buChar char="•"/>
            </a:pPr>
            <a:endParaRPr lang="en-US" b="1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184BC6-BAA0-7217-93ED-6F8950BBED4B}"/>
              </a:ext>
            </a:extLst>
          </p:cNvPr>
          <p:cNvSpPr txBox="1"/>
          <p:nvPr/>
        </p:nvSpPr>
        <p:spPr>
          <a:xfrm>
            <a:off x="5101596" y="154498"/>
            <a:ext cx="7094862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Around </a:t>
            </a:r>
            <a:r>
              <a:rPr lang="en-GB" b="1">
                <a:ea typeface="+mn-lt"/>
                <a:cs typeface="+mn-lt"/>
              </a:rPr>
              <a:t>1.4 million older people in England report experiencing chronic loneliness</a:t>
            </a:r>
            <a:r>
              <a:rPr lang="en-GB">
                <a:ea typeface="+mn-lt"/>
                <a:cs typeface="+mn-lt"/>
              </a:rPr>
              <a:t> (Age UK, 2023). 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Loneliness has been linked to increased risks of depression, cognitive decline, and hospital admission (Age UK, 2023). </a:t>
            </a:r>
            <a:endParaRPr lang="en-GB"/>
          </a:p>
          <a:p>
            <a:endParaRPr lang="en-GB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4DAB7E49-449C-2ECA-3D7E-737860BDFA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0369328"/>
              </p:ext>
            </p:extLst>
          </p:nvPr>
        </p:nvGraphicFramePr>
        <p:xfrm>
          <a:off x="5260554" y="1643349"/>
          <a:ext cx="6901628" cy="523423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25407">
                  <a:extLst>
                    <a:ext uri="{9D8B030D-6E8A-4147-A177-3AD203B41FA5}">
                      <a16:colId xmlns:a16="http://schemas.microsoft.com/office/drawing/2014/main" val="1144137524"/>
                    </a:ext>
                  </a:extLst>
                </a:gridCol>
                <a:gridCol w="1725407">
                  <a:extLst>
                    <a:ext uri="{9D8B030D-6E8A-4147-A177-3AD203B41FA5}">
                      <a16:colId xmlns:a16="http://schemas.microsoft.com/office/drawing/2014/main" val="69154237"/>
                    </a:ext>
                  </a:extLst>
                </a:gridCol>
                <a:gridCol w="1725407">
                  <a:extLst>
                    <a:ext uri="{9D8B030D-6E8A-4147-A177-3AD203B41FA5}">
                      <a16:colId xmlns:a16="http://schemas.microsoft.com/office/drawing/2014/main" val="3071118038"/>
                    </a:ext>
                  </a:extLst>
                </a:gridCol>
                <a:gridCol w="1725407">
                  <a:extLst>
                    <a:ext uri="{9D8B030D-6E8A-4147-A177-3AD203B41FA5}">
                      <a16:colId xmlns:a16="http://schemas.microsoft.com/office/drawing/2014/main" val="782108326"/>
                    </a:ext>
                  </a:extLst>
                </a:gridCol>
              </a:tblGrid>
              <a:tr h="4064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1334461"/>
                  </a:ext>
                </a:extLst>
              </a:tr>
              <a:tr h="1551802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0224770"/>
                  </a:ext>
                </a:extLst>
              </a:tr>
              <a:tr h="16380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947858"/>
                  </a:ext>
                </a:extLst>
              </a:tr>
              <a:tr h="16380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b="1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1715187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8C0441E-A332-D937-37BB-20366DC04C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892213"/>
              </p:ext>
            </p:extLst>
          </p:nvPr>
        </p:nvGraphicFramePr>
        <p:xfrm>
          <a:off x="5104481" y="1588265"/>
          <a:ext cx="7043056" cy="4754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60764">
                  <a:extLst>
                    <a:ext uri="{9D8B030D-6E8A-4147-A177-3AD203B41FA5}">
                      <a16:colId xmlns:a16="http://schemas.microsoft.com/office/drawing/2014/main" val="204739061"/>
                    </a:ext>
                  </a:extLst>
                </a:gridCol>
                <a:gridCol w="1760764">
                  <a:extLst>
                    <a:ext uri="{9D8B030D-6E8A-4147-A177-3AD203B41FA5}">
                      <a16:colId xmlns:a16="http://schemas.microsoft.com/office/drawing/2014/main" val="2973490022"/>
                    </a:ext>
                  </a:extLst>
                </a:gridCol>
                <a:gridCol w="1760764">
                  <a:extLst>
                    <a:ext uri="{9D8B030D-6E8A-4147-A177-3AD203B41FA5}">
                      <a16:colId xmlns:a16="http://schemas.microsoft.com/office/drawing/2014/main" val="3326550704"/>
                    </a:ext>
                  </a:extLst>
                </a:gridCol>
                <a:gridCol w="1760764">
                  <a:extLst>
                    <a:ext uri="{9D8B030D-6E8A-4147-A177-3AD203B41FA5}">
                      <a16:colId xmlns:a16="http://schemas.microsoft.com/office/drawing/2014/main" val="1483920114"/>
                    </a:ext>
                  </a:extLst>
                </a:gridCol>
              </a:tblGrid>
              <a:tr h="1866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Theory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Policy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Service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Outcome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6237579"/>
                  </a:ext>
                </a:extLst>
              </a:tr>
              <a:tr h="8827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Activity Theory</a:t>
                      </a:r>
                      <a:r>
                        <a:rPr lang="en-GB"/>
                        <a:t> </a:t>
                      </a:r>
                      <a:r>
                        <a:rPr lang="en-GB" sz="1800" b="0" i="0" u="none" strike="noStrike" noProof="0">
                          <a:latin typeface="Aptos"/>
                        </a:rPr>
                        <a:t>(Havighurst, 1961; Shah et al., 2021).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Care Act 2014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Befriending Service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Reduced loneliness and increased social participation (Age UK, 2023)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7292535"/>
                  </a:ext>
                </a:extLst>
              </a:tr>
              <a:tr h="6053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Continuity Theory</a:t>
                      </a:r>
                      <a:r>
                        <a:rPr lang="en-GB"/>
                        <a:t>  </a:t>
                      </a: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(Atchley, 1989 </a:t>
                      </a:r>
                      <a:r>
                        <a:rPr lang="en-GB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Stapley et al. 2025)</a:t>
                      </a: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 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NHS Long Term Plan</a:t>
                      </a:r>
                      <a:r>
                        <a:rPr lang="en-GB"/>
                        <a:t> (NHS England, 2019)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Community support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Improved confidence and independence (Age UK, 2023)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956318"/>
                  </a:ext>
                </a:extLst>
              </a:tr>
              <a:tr h="7414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Activity Theory</a:t>
                      </a:r>
                      <a:r>
                        <a:rPr lang="en-GB"/>
                        <a:t> </a:t>
                      </a:r>
                      <a:r>
                        <a:rPr lang="en-GB" sz="1800" b="0" i="0" u="none" strike="noStrike" noProof="0">
                          <a:latin typeface="Aptos"/>
                        </a:rPr>
                        <a:t>(Havighurst, 1961; Shah et al., 2021).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Equality Act 2010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Social inclusion activities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Enhanced wellbeing and community engagement (Age UK, 2023)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25379"/>
                  </a:ext>
                </a:extLst>
              </a:tr>
            </a:tbl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36C8999-2536-D814-BBA0-33B4D54DB1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6298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397"/>
    </mc:Choice>
    <mc:Fallback xmlns="">
      <p:transition spd="slow" advTm="91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4861B0-09EB-83ED-023B-6FE116DDE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RECOMMENDATION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AAAF616-DD27-2F81-BA23-3FED1D655F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2405161"/>
              </p:ext>
            </p:extLst>
          </p:nvPr>
        </p:nvGraphicFramePr>
        <p:xfrm>
          <a:off x="4039518" y="128530"/>
          <a:ext cx="8004673" cy="6788114"/>
        </p:xfrm>
        <a:graphic>
          <a:graphicData uri="http://schemas.openxmlformats.org/drawingml/2006/table">
            <a:tbl>
              <a:tblPr bandRow="1">
                <a:noFill/>
                <a:tableStyleId>{5C22544A-7EE6-4342-B048-85BDC9FD1C3A}</a:tableStyleId>
              </a:tblPr>
              <a:tblGrid>
                <a:gridCol w="2686484">
                  <a:extLst>
                    <a:ext uri="{9D8B030D-6E8A-4147-A177-3AD203B41FA5}">
                      <a16:colId xmlns:a16="http://schemas.microsoft.com/office/drawing/2014/main" val="2405661608"/>
                    </a:ext>
                  </a:extLst>
                </a:gridCol>
                <a:gridCol w="2669884">
                  <a:extLst>
                    <a:ext uri="{9D8B030D-6E8A-4147-A177-3AD203B41FA5}">
                      <a16:colId xmlns:a16="http://schemas.microsoft.com/office/drawing/2014/main" val="817351997"/>
                    </a:ext>
                  </a:extLst>
                </a:gridCol>
                <a:gridCol w="2648305">
                  <a:extLst>
                    <a:ext uri="{9D8B030D-6E8A-4147-A177-3AD203B41FA5}">
                      <a16:colId xmlns:a16="http://schemas.microsoft.com/office/drawing/2014/main" val="2525264399"/>
                    </a:ext>
                  </a:extLst>
                </a:gridCol>
              </a:tblGrid>
              <a:tr h="11337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Recommendation</a:t>
                      </a:r>
                    </a:p>
                  </a:txBody>
                  <a:tcPr marL="85861" marR="85861" marT="42931" marB="85861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Theory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Policy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337699"/>
                  </a:ext>
                </a:extLst>
              </a:tr>
              <a:tr h="7310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Increase investment in community services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Activity Theory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500" b="0" i="0" u="none" strike="noStrike" cap="none" spc="0" noProof="0">
                          <a:solidFill>
                            <a:schemeClr val="tx1"/>
                          </a:solidFill>
                          <a:latin typeface="Aptos"/>
                        </a:rPr>
                        <a:t>(Havighurst, 1961; Shah et al., 2021).</a:t>
                      </a: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Care Act 2014</a:t>
                      </a: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1120330"/>
                  </a:ext>
                </a:extLst>
              </a:tr>
              <a:tr h="7310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Improve workforce recruitment and retention</a:t>
                      </a:r>
                    </a:p>
                  </a:txBody>
                  <a:tcPr marL="85861" marR="85861" marT="42931" marB="85861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Activity Theory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500" b="0" i="0" u="none" strike="noStrike" cap="none" spc="0" noProof="0">
                          <a:solidFill>
                            <a:schemeClr val="tx1"/>
                          </a:solidFill>
                          <a:latin typeface="Aptos"/>
                        </a:rPr>
                        <a:t>(Havighurst, 1961; Shah et al., 2021).</a:t>
                      </a: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NHS Long Term Plan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(NHS England, 2019)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5469020"/>
                  </a:ext>
                </a:extLst>
              </a:tr>
              <a:tr h="7310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Expand digital inclusion programmes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Activity Theory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500" b="0" i="0" u="none" strike="noStrike" cap="none" spc="0" noProof="0">
                          <a:solidFill>
                            <a:schemeClr val="tx1"/>
                          </a:solidFill>
                          <a:latin typeface="Aptos"/>
                        </a:rPr>
                        <a:t>(Havighurst, 1961; Shah et al., 2021).</a:t>
                      </a: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NHS Long Term Plan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(NHS England, 2019)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620941"/>
                  </a:ext>
                </a:extLst>
              </a:tr>
              <a:tr h="10489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Strengthen personalised care planning</a:t>
                      </a:r>
                    </a:p>
                  </a:txBody>
                  <a:tcPr marL="85861" marR="85861" marT="42931" marB="85861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Continuity Theory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(Atchley, 1989 </a:t>
                      </a:r>
                      <a:r>
                        <a:rPr lang="en-GB" sz="1800" b="0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(Atchley, 1989 </a:t>
                      </a:r>
                      <a:r>
                        <a:rPr lang="en-GB" sz="1800" b="1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Stapley et al. (2025)</a:t>
                      </a:r>
                      <a:r>
                        <a:rPr lang="en-GB" sz="1800" b="0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 )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Care Act 2014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; </a:t>
                      </a: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Human Rights Act 1998</a:t>
                      </a: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0548834"/>
                  </a:ext>
                </a:extLst>
              </a:tr>
              <a:tr h="10489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Support family carers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Continuity Theory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(Atchley, 1989 </a:t>
                      </a:r>
                      <a:r>
                        <a:rPr lang="en-GB" sz="1800" b="0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(Atchley, 1989 </a:t>
                      </a:r>
                      <a:r>
                        <a:rPr lang="en-GB" sz="1800" b="1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Stapley et al. (2025)</a:t>
                      </a:r>
                      <a:r>
                        <a:rPr lang="en-GB" sz="1800" b="0" i="0" u="none" strike="noStrike" cap="none" spc="0" noProof="0">
                          <a:solidFill>
                            <a:srgbClr val="000000"/>
                          </a:solidFill>
                          <a:latin typeface="Aptos"/>
                        </a:rPr>
                        <a:t> )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Care Act 2014</a:t>
                      </a: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533634"/>
                  </a:ext>
                </a:extLst>
              </a:tr>
              <a:tr h="132443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Reduce social isolation through befriending programmes</a:t>
                      </a:r>
                    </a:p>
                  </a:txBody>
                  <a:tcPr marL="85861" marR="85861" marT="42931" marB="85861" anchor="ctr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Disengagement Theory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 (challenging withdrawal) (Cumming and Henry, 1961</a:t>
                      </a:r>
                      <a:r>
                        <a:rPr lang="en-GB" sz="1800" b="0" i="0" u="none" strike="noStrike" cap="none" spc="0" noProof="0">
                          <a:solidFill>
                            <a:schemeClr val="tx1"/>
                          </a:solidFill>
                          <a:latin typeface="Aptos"/>
                        </a:rPr>
                        <a:t> Lin et al. 2024)</a:t>
                      </a:r>
                      <a:endParaRPr lang="en-GB" sz="1800" b="0" i="0" u="none" strike="noStrike" cap="none" spc="0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Equality Act 2010</a:t>
                      </a:r>
                      <a:r>
                        <a:rPr lang="en-GB" sz="1500" cap="none" spc="0">
                          <a:solidFill>
                            <a:schemeClr val="tx1"/>
                          </a:solidFill>
                        </a:rPr>
                        <a:t>; </a:t>
                      </a:r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NHS Long Term Plan</a:t>
                      </a:r>
                      <a:endParaRPr lang="en-GB" sz="1500" cap="none" spc="0">
                        <a:solidFill>
                          <a:schemeClr val="tx1"/>
                        </a:solidFill>
                      </a:endParaRPr>
                    </a:p>
                  </a:txBody>
                  <a:tcPr marL="85861" marR="85861" marT="42931" marB="8586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1453778"/>
                  </a:ext>
                </a:extLst>
              </a:tr>
            </a:tbl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E255507-AFE9-1D63-93D8-38DFA37924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8818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68"/>
    </mc:Choice>
    <mc:Fallback xmlns="">
      <p:transition spd="slow" advTm="88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0FAD2D-88EE-1B64-D7BF-68D4A8E03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1605"/>
            <a:ext cx="5529174" cy="1713855"/>
          </a:xfrm>
        </p:spPr>
        <p:txBody>
          <a:bodyPr anchor="b">
            <a:normAutofit fontScale="90000"/>
          </a:bodyPr>
          <a:lstStyle/>
          <a:p>
            <a:r>
              <a:rPr lang="en-GB" sz="3600" b="1">
                <a:latin typeface="Calibri"/>
                <a:ea typeface="Calibri"/>
                <a:cs typeface="Calibri"/>
              </a:rPr>
              <a:t>Conclusion</a:t>
            </a:r>
            <a:endParaRPr lang="en-US" sz="3600" b="1"/>
          </a:p>
          <a:p>
            <a:br>
              <a:rPr lang="en-US" sz="4300"/>
            </a:br>
            <a:endParaRPr lang="en-US" sz="43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wo people holding each other's hands">
            <a:extLst>
              <a:ext uri="{FF2B5EF4-FFF2-40B4-BE49-F238E27FC236}">
                <a16:creationId xmlns:a16="http://schemas.microsoft.com/office/drawing/2014/main" id="{363EB23F-E569-AAB2-4297-18D2284D00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422" r="19827" b="-2"/>
          <a:stretch>
            <a:fillRect/>
          </a:stretch>
        </p:blipFill>
        <p:spPr>
          <a:xfrm>
            <a:off x="7242" y="1216732"/>
            <a:ext cx="4074741" cy="5555642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18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4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687379CB-0A94-BD9C-B7D4-D6E2E7CD4D5F}"/>
              </a:ext>
            </a:extLst>
          </p:cNvPr>
          <p:cNvSpPr/>
          <p:nvPr/>
        </p:nvSpPr>
        <p:spPr>
          <a:xfrm>
            <a:off x="4189164" y="1443"/>
            <a:ext cx="8001913" cy="685432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The ageing population is increasing demand for health and social care services across the UK.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 b="1">
                <a:ea typeface="+mn-lt"/>
                <a:cs typeface="+mn-lt"/>
              </a:rPr>
              <a:t>Domiciliary care</a:t>
            </a:r>
            <a:r>
              <a:rPr lang="en-GB">
                <a:ea typeface="+mn-lt"/>
                <a:cs typeface="+mn-lt"/>
              </a:rPr>
              <a:t> promotes independence and ageing in place, reflecting </a:t>
            </a:r>
            <a:r>
              <a:rPr lang="en-GB" b="1">
                <a:ea typeface="+mn-lt"/>
                <a:cs typeface="+mn-lt"/>
              </a:rPr>
              <a:t>Continuity Theory</a:t>
            </a:r>
            <a:r>
              <a:rPr lang="en-GB">
                <a:ea typeface="+mn-lt"/>
                <a:cs typeface="+mn-lt"/>
              </a:rPr>
              <a:t> by enabling older adults to maintain familiar routines, relationships, and identities.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 b="1">
                <a:ea typeface="+mn-lt"/>
                <a:cs typeface="+mn-lt"/>
              </a:rPr>
              <a:t>Residential care</a:t>
            </a:r>
            <a:r>
              <a:rPr lang="en-GB">
                <a:ea typeface="+mn-lt"/>
                <a:cs typeface="+mn-lt"/>
              </a:rPr>
              <a:t> provides essential support for individuals with complex needs and can promote engagement and wellbeing in line with </a:t>
            </a:r>
            <a:r>
              <a:rPr lang="en-GB" b="1">
                <a:ea typeface="+mn-lt"/>
                <a:cs typeface="+mn-lt"/>
              </a:rPr>
              <a:t>Activity Theory</a:t>
            </a:r>
            <a:r>
              <a:rPr lang="en-GB">
                <a:ea typeface="+mn-lt"/>
                <a:cs typeface="+mn-lt"/>
              </a:rPr>
              <a:t>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 b="1">
                <a:ea typeface="+mn-lt"/>
                <a:cs typeface="+mn-lt"/>
              </a:rPr>
              <a:t>Technology</a:t>
            </a:r>
            <a:r>
              <a:rPr lang="en-GB">
                <a:ea typeface="+mn-lt"/>
                <a:cs typeface="+mn-lt"/>
              </a:rPr>
              <a:t> can enhance safety, independence, and access to care; however, it should complement rather than replace human relationships, as excessive reliance may contribute to social isolation and aspects of </a:t>
            </a:r>
            <a:r>
              <a:rPr lang="en-GB" b="1">
                <a:ea typeface="+mn-lt"/>
                <a:cs typeface="+mn-lt"/>
              </a:rPr>
              <a:t>Disengagement Theory</a:t>
            </a:r>
            <a:r>
              <a:rPr lang="en-GB">
                <a:ea typeface="+mn-lt"/>
                <a:cs typeface="+mn-lt"/>
              </a:rPr>
              <a:t>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The </a:t>
            </a:r>
            <a:r>
              <a:rPr lang="en-GB" b="1">
                <a:ea typeface="+mn-lt"/>
                <a:cs typeface="+mn-lt"/>
              </a:rPr>
              <a:t>Care Act 2014</a:t>
            </a:r>
            <a:r>
              <a:rPr lang="en-GB">
                <a:ea typeface="+mn-lt"/>
                <a:cs typeface="+mn-lt"/>
              </a:rPr>
              <a:t>, </a:t>
            </a:r>
            <a:r>
              <a:rPr lang="en-GB" b="1">
                <a:ea typeface="+mn-lt"/>
                <a:cs typeface="+mn-lt"/>
              </a:rPr>
              <a:t>Equality Act 2010</a:t>
            </a:r>
            <a:r>
              <a:rPr lang="en-GB">
                <a:ea typeface="+mn-lt"/>
                <a:cs typeface="+mn-lt"/>
              </a:rPr>
              <a:t>, and </a:t>
            </a:r>
            <a:r>
              <a:rPr lang="en-GB" b="1">
                <a:ea typeface="+mn-lt"/>
                <a:cs typeface="+mn-lt"/>
              </a:rPr>
              <a:t>NHS Long Term Plan</a:t>
            </a:r>
            <a:r>
              <a:rPr lang="en-GB">
                <a:ea typeface="+mn-lt"/>
                <a:cs typeface="+mn-lt"/>
              </a:rPr>
              <a:t> provide a strong framework for supporting older adults.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However, workforce shortages, funding pressures, and rising demand continue to limit effective implementation.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Modern social care largely rejects </a:t>
            </a:r>
            <a:r>
              <a:rPr lang="en-GB" b="1">
                <a:ea typeface="+mn-lt"/>
                <a:cs typeface="+mn-lt"/>
              </a:rPr>
              <a:t>Disengagement Theory</a:t>
            </a:r>
            <a:r>
              <a:rPr lang="en-GB">
                <a:ea typeface="+mn-lt"/>
                <a:cs typeface="+mn-lt"/>
              </a:rPr>
              <a:t>, as contemporary evidence shows that social participation and inclusion are associated with better health and wellbeing.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Future improvements require sustained investment in services, workforce development, digital inclusion, and preventative community support. </a:t>
            </a:r>
            <a:endParaRPr lang="en-GB"/>
          </a:p>
          <a:p>
            <a:pPr algn="ctr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Overall, promoting </a:t>
            </a:r>
            <a:r>
              <a:rPr lang="en-GB" b="1">
                <a:ea typeface="+mn-lt"/>
                <a:cs typeface="+mn-lt"/>
              </a:rPr>
              <a:t>Activity Theory</a:t>
            </a:r>
            <a:r>
              <a:rPr lang="en-GB">
                <a:ea typeface="+mn-lt"/>
                <a:cs typeface="+mn-lt"/>
              </a:rPr>
              <a:t> and </a:t>
            </a:r>
            <a:r>
              <a:rPr lang="en-GB" b="1">
                <a:ea typeface="+mn-lt"/>
                <a:cs typeface="+mn-lt"/>
              </a:rPr>
              <a:t>Continuity Theory</a:t>
            </a:r>
            <a:r>
              <a:rPr lang="en-GB">
                <a:ea typeface="+mn-lt"/>
                <a:cs typeface="+mn-lt"/>
              </a:rPr>
              <a:t> principles is essential to supporting independence, dignity, wellbeing, and person-centred care in later life. </a:t>
            </a:r>
            <a:endParaRPr lang="en-GB"/>
          </a:p>
          <a:p>
            <a:pPr marL="285750" indent="-285750" algn="ctr">
              <a:buFont typeface="Arial"/>
              <a:buChar char="•"/>
            </a:pP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5118E2-66B8-2CCD-3040-2D699C53B571}"/>
              </a:ext>
            </a:extLst>
          </p:cNvPr>
          <p:cNvSpPr/>
          <p:nvPr/>
        </p:nvSpPr>
        <p:spPr>
          <a:xfrm>
            <a:off x="3540" y="-1442"/>
            <a:ext cx="3870592" cy="112555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/>
              <a:t>CONCLUSION </a:t>
            </a:r>
          </a:p>
        </p:txBody>
      </p:sp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BB8FF81-C4D4-56F7-A578-862A06F0C4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5498" y="58312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48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91"/>
    </mc:Choice>
    <mc:Fallback xmlns="">
      <p:transition spd="slow" advTm="50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17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7BB2A-7790-CBF1-C791-71FDB2FA7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08498-093E-B02E-FCD1-BFC4371398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Age UK (2024) </a:t>
            </a:r>
            <a:r>
              <a:rPr lang="en-GB" sz="1100" i="1">
                <a:latin typeface="Arial"/>
                <a:ea typeface="+mn-lt"/>
                <a:cs typeface="Arial"/>
              </a:rPr>
              <a:t>Later life in the United Kingdom</a:t>
            </a:r>
            <a:r>
              <a:rPr lang="en-GB" sz="1100">
                <a:latin typeface="Arial"/>
                <a:ea typeface="+mn-lt"/>
                <a:cs typeface="Arial"/>
              </a:rPr>
              <a:t>. London: Age UK. Available at: </a:t>
            </a:r>
            <a:r>
              <a:rPr lang="en-GB" sz="1100" dirty="0">
                <a:latin typeface="Arial"/>
                <a:ea typeface="+mn-lt"/>
                <a:cs typeface="Arial"/>
                <a:hlinkClick r:id="rId2"/>
              </a:rPr>
              <a:t>https://www.ageuk.org.uk/</a:t>
            </a:r>
            <a:r>
              <a:rPr lang="en-GB" sz="1100">
                <a:latin typeface="Arial"/>
                <a:ea typeface="+mn-lt"/>
                <a:cs typeface="Arial"/>
              </a:rPr>
              <a:t> (Accessed: 19 May 2026).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Age UK (2025) </a:t>
            </a:r>
            <a:r>
              <a:rPr lang="en-GB" sz="1100" i="1">
                <a:latin typeface="Arial"/>
                <a:ea typeface="+mn-lt"/>
                <a:cs typeface="Arial"/>
              </a:rPr>
              <a:t>Digital inclusion and older people</a:t>
            </a:r>
            <a:r>
              <a:rPr lang="en-GB" sz="1100">
                <a:latin typeface="Arial"/>
                <a:ea typeface="+mn-lt"/>
                <a:cs typeface="Arial"/>
              </a:rPr>
              <a:t>. London: Age UK. Available at: </a:t>
            </a:r>
            <a:r>
              <a:rPr lang="en-GB" sz="1100" dirty="0">
                <a:latin typeface="Arial"/>
                <a:ea typeface="+mn-lt"/>
                <a:cs typeface="Arial"/>
                <a:hlinkClick r:id="rId2"/>
              </a:rPr>
              <a:t>https://www.ageuk.org.uk/</a:t>
            </a:r>
            <a:r>
              <a:rPr lang="en-GB" sz="1100">
                <a:latin typeface="Arial"/>
                <a:ea typeface="+mn-lt"/>
                <a:cs typeface="Arial"/>
              </a:rPr>
              <a:t> (Accessed: 1 May 2026).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Alzheimer’s Society (2023) </a:t>
            </a:r>
            <a:r>
              <a:rPr lang="en-GB" sz="1100" i="1">
                <a:latin typeface="Arial"/>
                <a:ea typeface="+mn-lt"/>
                <a:cs typeface="Arial"/>
              </a:rPr>
              <a:t>Dementia UK report</a:t>
            </a:r>
            <a:r>
              <a:rPr lang="en-GB" sz="1100">
                <a:latin typeface="Arial"/>
                <a:ea typeface="+mn-lt"/>
                <a:cs typeface="Arial"/>
              </a:rPr>
              <a:t>. London: Alzheimer’s Society. Available at: </a:t>
            </a:r>
            <a:r>
              <a:rPr lang="en-GB" sz="1100" dirty="0">
                <a:latin typeface="Arial"/>
                <a:ea typeface="+mn-lt"/>
                <a:cs typeface="Arial"/>
                <a:hlinkClick r:id="rId3"/>
              </a:rPr>
              <a:t>https://www.alzheimers.org.uk/</a:t>
            </a:r>
            <a:r>
              <a:rPr lang="en-GB" sz="1100">
                <a:latin typeface="Arial"/>
                <a:ea typeface="+mn-lt"/>
                <a:cs typeface="Arial"/>
              </a:rPr>
              <a:t> (Accessed: 2 May 2026).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Atchley, R.C. (1989) ‘A continuity theory of normal ageing’, </a:t>
            </a:r>
            <a:r>
              <a:rPr lang="en-GB" sz="1100" i="1">
                <a:latin typeface="Arial"/>
                <a:ea typeface="+mn-lt"/>
                <a:cs typeface="Arial"/>
              </a:rPr>
              <a:t>The Gerontologist</a:t>
            </a:r>
            <a:r>
              <a:rPr lang="en-GB" sz="1100">
                <a:latin typeface="Arial"/>
                <a:ea typeface="+mn-lt"/>
                <a:cs typeface="Arial"/>
              </a:rPr>
              <a:t>, 29(2), pp. 183–190.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Baltes, P.B. and Baltes, M.M. (1990) </a:t>
            </a:r>
            <a:r>
              <a:rPr lang="en-GB" sz="1100" i="1">
                <a:latin typeface="Arial"/>
                <a:ea typeface="+mn-lt"/>
                <a:cs typeface="Arial"/>
              </a:rPr>
              <a:t>Successful ageing: Perspectives from the behavioural sciences</a:t>
            </a:r>
            <a:r>
              <a:rPr lang="en-GB" sz="1100">
                <a:latin typeface="Arial"/>
                <a:ea typeface="+mn-lt"/>
                <a:cs typeface="Arial"/>
              </a:rPr>
              <a:t>. Cambridge: Cambridge University Press.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Bowlby, J. (1980) </a:t>
            </a:r>
            <a:r>
              <a:rPr lang="en-GB" sz="1100" i="1">
                <a:latin typeface="Arial"/>
                <a:ea typeface="+mn-lt"/>
                <a:cs typeface="Arial"/>
              </a:rPr>
              <a:t>Attachment and loss: Loss, sadness and depression</a:t>
            </a:r>
            <a:r>
              <a:rPr lang="en-GB" sz="1100">
                <a:latin typeface="Arial"/>
                <a:ea typeface="+mn-lt"/>
                <a:cs typeface="Arial"/>
              </a:rPr>
              <a:t>. London: Hogarth Press.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British Geriatrics Society (2024) </a:t>
            </a:r>
            <a:r>
              <a:rPr lang="en-GB" sz="1100" i="1">
                <a:latin typeface="Arial"/>
                <a:ea typeface="+mn-lt"/>
                <a:cs typeface="Arial"/>
              </a:rPr>
              <a:t>Fit for frailty guidelines</a:t>
            </a:r>
            <a:r>
              <a:rPr lang="en-GB" sz="1100">
                <a:latin typeface="Arial"/>
                <a:ea typeface="+mn-lt"/>
                <a:cs typeface="Arial"/>
              </a:rPr>
              <a:t>. London: BGS. Available at: </a:t>
            </a:r>
            <a:r>
              <a:rPr lang="en-GB" sz="1100" dirty="0">
                <a:latin typeface="Arial"/>
                <a:ea typeface="+mn-lt"/>
                <a:cs typeface="Arial"/>
                <a:hlinkClick r:id="rId4"/>
              </a:rPr>
              <a:t>https://www.bgs.org.uk/</a:t>
            </a:r>
            <a:r>
              <a:rPr lang="en-GB" sz="1100">
                <a:latin typeface="Arial"/>
                <a:ea typeface="+mn-lt"/>
                <a:cs typeface="Arial"/>
              </a:rPr>
              <a:t> (Accessed: 3 May 2026).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Brooker, D. (2007) </a:t>
            </a:r>
            <a:r>
              <a:rPr lang="en-GB" sz="1100" i="1">
                <a:latin typeface="Arial"/>
                <a:ea typeface="+mn-lt"/>
                <a:cs typeface="Arial"/>
              </a:rPr>
              <a:t>Person-centred dementia care: Making services better</a:t>
            </a:r>
            <a:r>
              <a:rPr lang="en-GB" sz="1100">
                <a:latin typeface="Arial"/>
                <a:ea typeface="+mn-lt"/>
                <a:cs typeface="Arial"/>
              </a:rPr>
              <a:t>. London: Jessica Kingsley Publishers.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Care Quality Commission (2024) </a:t>
            </a:r>
            <a:r>
              <a:rPr lang="en-GB" sz="1100" i="1">
                <a:latin typeface="Arial"/>
                <a:ea typeface="+mn-lt"/>
                <a:cs typeface="Arial"/>
              </a:rPr>
              <a:t>The state of health care and adult social care in England</a:t>
            </a:r>
            <a:r>
              <a:rPr lang="en-GB" sz="1100">
                <a:latin typeface="Arial"/>
                <a:ea typeface="+mn-lt"/>
                <a:cs typeface="Arial"/>
              </a:rPr>
              <a:t>. London: CQC. Available at: </a:t>
            </a:r>
            <a:r>
              <a:rPr lang="en-GB" sz="1100" dirty="0">
                <a:latin typeface="Arial"/>
                <a:ea typeface="+mn-lt"/>
                <a:cs typeface="Arial"/>
                <a:hlinkClick r:id="rId5"/>
              </a:rPr>
              <a:t>https://www.cqc.org.uk/</a:t>
            </a:r>
            <a:r>
              <a:rPr lang="en-GB" sz="1100" dirty="0">
                <a:latin typeface="Arial"/>
                <a:ea typeface="+mn-lt"/>
                <a:cs typeface="Arial"/>
              </a:rPr>
              <a:t> </a:t>
            </a:r>
            <a:r>
              <a:rPr lang="en-GB" sz="1100">
                <a:latin typeface="Arial"/>
                <a:ea typeface="+mn-lt"/>
                <a:cs typeface="Arial"/>
              </a:rPr>
              <a:t>(Accessed: 21 May 2026).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Carers UK (2023) </a:t>
            </a:r>
            <a:r>
              <a:rPr lang="en-GB" sz="1100" i="1">
                <a:latin typeface="Arial"/>
                <a:ea typeface="+mn-lt"/>
                <a:cs typeface="Arial"/>
              </a:rPr>
              <a:t>State of caring report</a:t>
            </a:r>
            <a:r>
              <a:rPr lang="en-GB" sz="1100">
                <a:latin typeface="Arial"/>
                <a:ea typeface="+mn-lt"/>
                <a:cs typeface="Arial"/>
              </a:rPr>
              <a:t>. London: Carers UK. Available at: </a:t>
            </a:r>
            <a:r>
              <a:rPr lang="en-GB" sz="1100" dirty="0">
                <a:latin typeface="Arial"/>
                <a:ea typeface="+mn-lt"/>
                <a:cs typeface="Arial"/>
                <a:hlinkClick r:id="rId6"/>
              </a:rPr>
              <a:t>https://www.carersuk.org/</a:t>
            </a:r>
            <a:r>
              <a:rPr lang="en-GB" sz="1100">
                <a:latin typeface="Arial"/>
                <a:ea typeface="+mn-lt"/>
                <a:cs typeface="Arial"/>
              </a:rPr>
              <a:t> (Accessed: 21 May 2026).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Centre for Ageing Better (2023) </a:t>
            </a:r>
            <a:r>
              <a:rPr lang="en-GB" sz="1100" i="1">
                <a:latin typeface="Arial"/>
                <a:ea typeface="+mn-lt"/>
                <a:cs typeface="Arial"/>
              </a:rPr>
              <a:t>Ageing in a digital world</a:t>
            </a:r>
            <a:r>
              <a:rPr lang="en-GB" sz="1100">
                <a:latin typeface="Arial"/>
                <a:ea typeface="+mn-lt"/>
                <a:cs typeface="Arial"/>
              </a:rPr>
              <a:t>. London: Centre for Ageing Better. Available at: </a:t>
            </a:r>
            <a:r>
              <a:rPr lang="en-GB" sz="1100" dirty="0">
                <a:latin typeface="Arial"/>
                <a:ea typeface="+mn-lt"/>
                <a:cs typeface="Arial"/>
                <a:hlinkClick r:id="rId7"/>
              </a:rPr>
              <a:t>https://ageing-better.org.uk/</a:t>
            </a:r>
            <a:r>
              <a:rPr lang="en-GB" sz="1100">
                <a:latin typeface="Arial"/>
                <a:ea typeface="+mn-lt"/>
                <a:cs typeface="Arial"/>
              </a:rPr>
              <a:t> (Accessed: 7 May 2026).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latin typeface="Arial"/>
                <a:ea typeface="+mn-lt"/>
                <a:cs typeface="Arial"/>
              </a:rPr>
              <a:t>Cumming, E. and Henry, W. (1961) </a:t>
            </a:r>
            <a:r>
              <a:rPr lang="en-GB" sz="1100" i="1">
                <a:latin typeface="Arial"/>
                <a:ea typeface="+mn-lt"/>
                <a:cs typeface="Arial"/>
              </a:rPr>
              <a:t>Growing old: The process of disengagement</a:t>
            </a:r>
            <a:r>
              <a:rPr lang="en-GB" sz="1100">
                <a:latin typeface="Arial"/>
                <a:ea typeface="+mn-lt"/>
                <a:cs typeface="Arial"/>
              </a:rPr>
              <a:t>. New York: Basic Books.</a:t>
            </a:r>
            <a:endParaRPr lang="en-GB" sz="1100">
              <a:latin typeface="Arial"/>
              <a:cs typeface="Arial"/>
            </a:endParaRPr>
          </a:p>
          <a:p>
            <a:pPr>
              <a:buFont typeface="Wingdings" panose="020B0604020202020204" pitchFamily="34" charset="0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1527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CF5B2-C9A0-3FF4-9C03-CDDBA98A0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EF998-4E44-EEA8-8E87-82225CA44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Dahlgren, G. and Whitehead, M. (1991) </a:t>
            </a:r>
            <a:r>
              <a:rPr lang="en-GB" sz="1100" i="1">
                <a:ea typeface="+mn-lt"/>
                <a:cs typeface="+mn-lt"/>
              </a:rPr>
              <a:t>Policies and strategies to promote social equity in health</a:t>
            </a:r>
            <a:r>
              <a:rPr lang="en-GB" sz="1100">
                <a:ea typeface="+mn-lt"/>
                <a:cs typeface="+mn-lt"/>
              </a:rPr>
              <a:t>. Stockholm: Institute for Futures Studies.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Davidson, K. et al. (2019) </a:t>
            </a:r>
            <a:r>
              <a:rPr lang="en-GB" sz="1100" i="1">
                <a:ea typeface="+mn-lt"/>
                <a:cs typeface="+mn-lt"/>
              </a:rPr>
              <a:t>Social policy and ageing</a:t>
            </a:r>
            <a:r>
              <a:rPr lang="en-GB" sz="1100">
                <a:ea typeface="+mn-lt"/>
                <a:cs typeface="+mn-lt"/>
              </a:rPr>
              <a:t>. London: Sage Publications.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Department of Health (2022) </a:t>
            </a:r>
            <a:r>
              <a:rPr lang="en-GB" sz="1100" i="1">
                <a:ea typeface="+mn-lt"/>
                <a:cs typeface="+mn-lt"/>
              </a:rPr>
              <a:t>Adult social care reform white paper</a:t>
            </a:r>
            <a:r>
              <a:rPr lang="en-GB" sz="1100">
                <a:ea typeface="+mn-lt"/>
                <a:cs typeface="+mn-lt"/>
              </a:rPr>
              <a:t>. London: HMSO. Available at: </a:t>
            </a:r>
            <a:r>
              <a:rPr lang="en-GB" sz="1100" dirty="0">
                <a:ea typeface="+mn-lt"/>
                <a:cs typeface="+mn-lt"/>
                <a:hlinkClick r:id="rId2"/>
              </a:rPr>
              <a:t>https://www.gov.uk/</a:t>
            </a:r>
            <a:r>
              <a:rPr lang="en-GB" sz="1100" dirty="0">
                <a:ea typeface="+mn-lt"/>
                <a:cs typeface="+mn-lt"/>
              </a:rPr>
              <a:t> </a:t>
            </a:r>
            <a:r>
              <a:rPr lang="en-GB" sz="1100">
                <a:ea typeface="+mn-lt"/>
                <a:cs typeface="+mn-lt"/>
              </a:rPr>
              <a:t>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Department of Health and Social Care (2014) </a:t>
            </a:r>
            <a:r>
              <a:rPr lang="en-GB" sz="1100" i="1">
                <a:ea typeface="+mn-lt"/>
                <a:cs typeface="+mn-lt"/>
              </a:rPr>
              <a:t>Care Act 2014</a:t>
            </a:r>
            <a:r>
              <a:rPr lang="en-GB" sz="1100">
                <a:ea typeface="+mn-lt"/>
                <a:cs typeface="+mn-lt"/>
              </a:rPr>
              <a:t>. London: HMSO. Available at: </a:t>
            </a:r>
            <a:r>
              <a:rPr lang="en-GB" sz="1100" dirty="0">
                <a:ea typeface="+mn-lt"/>
                <a:cs typeface="+mn-lt"/>
                <a:hlinkClick r:id="rId3"/>
              </a:rPr>
              <a:t>https://www.legislation.gov.uk/</a:t>
            </a:r>
            <a:r>
              <a:rPr lang="en-GB" sz="1100" dirty="0">
                <a:ea typeface="+mn-lt"/>
                <a:cs typeface="+mn-lt"/>
              </a:rPr>
              <a:t> </a:t>
            </a:r>
            <a:r>
              <a:rPr lang="en-GB" sz="1100">
                <a:ea typeface="+mn-lt"/>
                <a:cs typeface="+mn-lt"/>
              </a:rPr>
              <a:t>(Accessed: 7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Finch, J. and Mason, J. (1993) </a:t>
            </a:r>
            <a:r>
              <a:rPr lang="en-GB" sz="1100" i="1">
                <a:ea typeface="+mn-lt"/>
                <a:cs typeface="+mn-lt"/>
              </a:rPr>
              <a:t>Negotiating family responsibilities</a:t>
            </a:r>
            <a:r>
              <a:rPr lang="en-GB" sz="1100">
                <a:ea typeface="+mn-lt"/>
                <a:cs typeface="+mn-lt"/>
              </a:rPr>
              <a:t>. London: Routledge.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 dirty="0">
                <a:ea typeface="+mn-lt"/>
                <a:cs typeface="+mn-lt"/>
              </a:rPr>
              <a:t>Giddens, A. (2009) </a:t>
            </a:r>
            <a:r>
              <a:rPr lang="en-GB" sz="1100" i="1" dirty="0">
                <a:ea typeface="+mn-lt"/>
                <a:cs typeface="+mn-lt"/>
              </a:rPr>
              <a:t>Sociology</a:t>
            </a:r>
            <a:r>
              <a:rPr lang="en-GB" sz="1100" dirty="0">
                <a:ea typeface="+mn-lt"/>
                <a:cs typeface="+mn-lt"/>
              </a:rPr>
              <a:t>. 6th </a:t>
            </a:r>
            <a:r>
              <a:rPr lang="en-GB" sz="1100" dirty="0" err="1">
                <a:ea typeface="+mn-lt"/>
                <a:cs typeface="+mn-lt"/>
              </a:rPr>
              <a:t>edn</a:t>
            </a:r>
            <a:r>
              <a:rPr lang="en-GB" sz="1100" dirty="0">
                <a:ea typeface="+mn-lt"/>
                <a:cs typeface="+mn-lt"/>
              </a:rPr>
              <a:t>. Cambridge: Polity Press.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Great Britain (1998) </a:t>
            </a:r>
            <a:r>
              <a:rPr lang="en-GB" sz="1100" i="1">
                <a:ea typeface="+mn-lt"/>
                <a:cs typeface="+mn-lt"/>
              </a:rPr>
              <a:t>Human Rights Act 1998</a:t>
            </a:r>
            <a:r>
              <a:rPr lang="en-GB" sz="1100">
                <a:ea typeface="+mn-lt"/>
                <a:cs typeface="+mn-lt"/>
              </a:rPr>
              <a:t>. London: The Stationery Office.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Great Britain (2005) </a:t>
            </a:r>
            <a:r>
              <a:rPr lang="en-GB" sz="1100" i="1">
                <a:ea typeface="+mn-lt"/>
                <a:cs typeface="+mn-lt"/>
              </a:rPr>
              <a:t>Mental Capacity Act 2005</a:t>
            </a:r>
            <a:r>
              <a:rPr lang="en-GB" sz="1100">
                <a:ea typeface="+mn-lt"/>
                <a:cs typeface="+mn-lt"/>
              </a:rPr>
              <a:t>. London: The Stationery Office.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Great Britain (2010) </a:t>
            </a:r>
            <a:r>
              <a:rPr lang="en-GB" sz="1100" i="1">
                <a:ea typeface="+mn-lt"/>
                <a:cs typeface="+mn-lt"/>
              </a:rPr>
              <a:t>Equality Act 2010</a:t>
            </a:r>
            <a:r>
              <a:rPr lang="en-GB" sz="1100">
                <a:ea typeface="+mn-lt"/>
                <a:cs typeface="+mn-lt"/>
              </a:rPr>
              <a:t>. London: The Stationery Office.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Havighurst, R.J. (1961) ‘Successful ageing’, </a:t>
            </a:r>
            <a:r>
              <a:rPr lang="en-GB" sz="1100" i="1">
                <a:ea typeface="+mn-lt"/>
                <a:cs typeface="+mn-lt"/>
              </a:rPr>
              <a:t>The Gerontologist</a:t>
            </a:r>
            <a:r>
              <a:rPr lang="en-GB" sz="1100">
                <a:ea typeface="+mn-lt"/>
                <a:cs typeface="+mn-lt"/>
              </a:rPr>
              <a:t>, 1(1), pp. 8–13.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 dirty="0">
                <a:ea typeface="+mn-lt"/>
                <a:cs typeface="+mn-lt"/>
              </a:rPr>
              <a:t>HelpAge International (2022) </a:t>
            </a:r>
            <a:r>
              <a:rPr lang="en-GB" sz="1100" i="1" dirty="0">
                <a:ea typeface="+mn-lt"/>
                <a:cs typeface="+mn-lt"/>
              </a:rPr>
              <a:t>Global </a:t>
            </a:r>
            <a:r>
              <a:rPr lang="en-GB" sz="1100" i="1" dirty="0" err="1">
                <a:ea typeface="+mn-lt"/>
                <a:cs typeface="+mn-lt"/>
              </a:rPr>
              <a:t>AgeWatch</a:t>
            </a:r>
            <a:r>
              <a:rPr lang="en-GB" sz="1100" i="1" dirty="0">
                <a:ea typeface="+mn-lt"/>
                <a:cs typeface="+mn-lt"/>
              </a:rPr>
              <a:t> insights</a:t>
            </a:r>
            <a:r>
              <a:rPr lang="en-GB" sz="1100" dirty="0">
                <a:ea typeface="+mn-lt"/>
                <a:cs typeface="+mn-lt"/>
              </a:rPr>
              <a:t>. London: HelpAge International. Available at: </a:t>
            </a:r>
            <a:r>
              <a:rPr lang="en-GB" sz="1100" dirty="0">
                <a:ea typeface="+mn-lt"/>
                <a:cs typeface="+mn-lt"/>
                <a:hlinkClick r:id="rId4"/>
              </a:rPr>
              <a:t>https://www.helpage.org/</a:t>
            </a:r>
            <a:r>
              <a:rPr lang="en-GB" sz="1100" dirty="0">
                <a:ea typeface="+mn-lt"/>
                <a:cs typeface="+mn-lt"/>
              </a:rPr>
              <a:t> 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 dirty="0">
                <a:ea typeface="+mn-lt"/>
                <a:cs typeface="+mn-lt"/>
              </a:rPr>
              <a:t>Higgs, P. and </a:t>
            </a:r>
            <a:r>
              <a:rPr lang="en-GB" sz="1100" dirty="0" err="1">
                <a:ea typeface="+mn-lt"/>
                <a:cs typeface="+mn-lt"/>
              </a:rPr>
              <a:t>Gilleard</a:t>
            </a:r>
            <a:r>
              <a:rPr lang="en-GB" sz="1100" dirty="0">
                <a:ea typeface="+mn-lt"/>
                <a:cs typeface="+mn-lt"/>
              </a:rPr>
              <a:t>, C. (2016) </a:t>
            </a:r>
            <a:r>
              <a:rPr lang="en-GB" sz="1100" i="1" dirty="0">
                <a:ea typeface="+mn-lt"/>
                <a:cs typeface="+mn-lt"/>
              </a:rPr>
              <a:t>Personhood, identity and care in advanced old age</a:t>
            </a:r>
            <a:r>
              <a:rPr lang="en-GB" sz="1100" dirty="0">
                <a:ea typeface="+mn-lt"/>
                <a:cs typeface="+mn-lt"/>
              </a:rPr>
              <a:t>. Bristol: Policy Press.</a:t>
            </a:r>
            <a:endParaRPr lang="en-GB" sz="1100" dirty="0"/>
          </a:p>
          <a:p>
            <a:pPr>
              <a:buFont typeface="Wingdings" panose="020B0604020202020204" pitchFamily="34" charset="0"/>
              <a:buChar char="v"/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985612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AF6EB-4385-20C2-0BED-C0EEC58F6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5849D-0C43-C476-94C0-AC8FA23B99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62500" lnSpcReduction="20000"/>
          </a:bodyPr>
          <a:lstStyle/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House of Commons Health and Social Care Committee (2022) </a:t>
            </a:r>
            <a:r>
              <a:rPr lang="en-GB" i="1">
                <a:ea typeface="+mn-lt"/>
                <a:cs typeface="+mn-lt"/>
              </a:rPr>
              <a:t>Workforce burnout and resilience in social care</a:t>
            </a:r>
            <a:r>
              <a:rPr lang="en-GB">
                <a:ea typeface="+mn-lt"/>
                <a:cs typeface="+mn-lt"/>
              </a:rPr>
              <a:t>. London: UK Parliament. 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https://www.parliament.uk/</a:t>
            </a:r>
            <a:r>
              <a:rPr lang="en-GB">
                <a:ea typeface="+mn-lt"/>
                <a:cs typeface="+mn-lt"/>
              </a:rPr>
              <a:t> (Accessed: 21 May 2026).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Independent Age (2023) </a:t>
            </a:r>
            <a:r>
              <a:rPr lang="en-GB" i="1">
                <a:ea typeface="+mn-lt"/>
                <a:cs typeface="+mn-lt"/>
              </a:rPr>
              <a:t>The hidden costs of ageing</a:t>
            </a:r>
            <a:r>
              <a:rPr lang="en-GB">
                <a:ea typeface="+mn-lt"/>
                <a:cs typeface="+mn-lt"/>
              </a:rPr>
              <a:t>. London: Independent Age. 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https://www.independentage.org/</a:t>
            </a:r>
            <a:r>
              <a:rPr lang="en-GB">
                <a:ea typeface="+mn-lt"/>
                <a:cs typeface="+mn-lt"/>
              </a:rPr>
              <a:t> (Accessed: 21 May 2026).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 dirty="0" err="1">
                <a:ea typeface="+mn-lt"/>
                <a:cs typeface="+mn-lt"/>
              </a:rPr>
              <a:t>Kitwood</a:t>
            </a:r>
            <a:r>
              <a:rPr lang="en-GB" dirty="0">
                <a:ea typeface="+mn-lt"/>
                <a:cs typeface="+mn-lt"/>
              </a:rPr>
              <a:t>, T. (1997) </a:t>
            </a:r>
            <a:r>
              <a:rPr lang="en-GB" i="1" dirty="0">
                <a:ea typeface="+mn-lt"/>
                <a:cs typeface="+mn-lt"/>
              </a:rPr>
              <a:t>Dementia reconsidered: The person comes first</a:t>
            </a:r>
            <a:r>
              <a:rPr lang="en-GB" dirty="0">
                <a:ea typeface="+mn-lt"/>
                <a:cs typeface="+mn-lt"/>
              </a:rPr>
              <a:t>. Buckingham: Open University Press.</a:t>
            </a:r>
            <a:endParaRPr lang="en-GB" dirty="0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Laslett, P. (1989) </a:t>
            </a:r>
            <a:r>
              <a:rPr lang="en-GB" i="1">
                <a:ea typeface="+mn-lt"/>
                <a:cs typeface="+mn-lt"/>
              </a:rPr>
              <a:t>A fresh map of life: The emergence of the third age</a:t>
            </a:r>
            <a:r>
              <a:rPr lang="en-GB">
                <a:ea typeface="+mn-lt"/>
                <a:cs typeface="+mn-lt"/>
              </a:rPr>
              <a:t>. London: Weidenfeld and Nicolson.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 dirty="0">
                <a:ea typeface="+mn-lt"/>
                <a:cs typeface="+mn-lt"/>
              </a:rPr>
              <a:t>Lawton, M.P. and </a:t>
            </a:r>
            <a:r>
              <a:rPr lang="en-GB" dirty="0" err="1">
                <a:ea typeface="+mn-lt"/>
                <a:cs typeface="+mn-lt"/>
              </a:rPr>
              <a:t>Nahemow</a:t>
            </a:r>
            <a:r>
              <a:rPr lang="en-GB" dirty="0">
                <a:ea typeface="+mn-lt"/>
                <a:cs typeface="+mn-lt"/>
              </a:rPr>
              <a:t>, L. (1973) ‘Ecology and the ageing process’, in Eisdorfer, C. and Lawton, M.P. (eds.) </a:t>
            </a:r>
            <a:r>
              <a:rPr lang="en-GB" i="1" dirty="0">
                <a:ea typeface="+mn-lt"/>
                <a:cs typeface="+mn-lt"/>
              </a:rPr>
              <a:t>The psychology of adult development and ageing</a:t>
            </a:r>
            <a:r>
              <a:rPr lang="en-GB" dirty="0">
                <a:ea typeface="+mn-lt"/>
                <a:cs typeface="+mn-lt"/>
              </a:rPr>
              <a:t>. Washington, DC: American Psychological Association, pp. 619–674.</a:t>
            </a:r>
            <a:endParaRPr lang="en-GB" dirty="0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Local Government Association (2023) </a:t>
            </a:r>
            <a:r>
              <a:rPr lang="en-GB" i="1">
                <a:ea typeface="+mn-lt"/>
                <a:cs typeface="+mn-lt"/>
              </a:rPr>
              <a:t>Adult social care funding pressures</a:t>
            </a:r>
            <a:r>
              <a:rPr lang="en-GB">
                <a:ea typeface="+mn-lt"/>
                <a:cs typeface="+mn-lt"/>
              </a:rPr>
              <a:t>. London: LGA. Available at: </a:t>
            </a:r>
            <a:r>
              <a:rPr lang="en-GB" dirty="0">
                <a:ea typeface="+mn-lt"/>
                <a:cs typeface="+mn-lt"/>
                <a:hlinkClick r:id="rId4"/>
              </a:rPr>
              <a:t>https://www.local.gov.uk/</a:t>
            </a:r>
            <a:r>
              <a:rPr lang="en-GB">
                <a:ea typeface="+mn-lt"/>
                <a:cs typeface="+mn-lt"/>
              </a:rPr>
              <a:t> (Accessed: 21 May 2026).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Marmot, M. (2020) </a:t>
            </a:r>
            <a:r>
              <a:rPr lang="en-GB" i="1">
                <a:ea typeface="+mn-lt"/>
                <a:cs typeface="+mn-lt"/>
              </a:rPr>
              <a:t>Health equity in England: The Marmot review 10 years on</a:t>
            </a:r>
            <a:r>
              <a:rPr lang="en-GB">
                <a:ea typeface="+mn-lt"/>
                <a:cs typeface="+mn-lt"/>
              </a:rPr>
              <a:t>. London: Institute of Health Equity.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Marmot, M. and Allen, J. (2020) </a:t>
            </a:r>
            <a:r>
              <a:rPr lang="en-GB" i="1">
                <a:ea typeface="+mn-lt"/>
                <a:cs typeface="+mn-lt"/>
              </a:rPr>
              <a:t>Build back fairer: The COVID-19 Marmot review</a:t>
            </a:r>
            <a:r>
              <a:rPr lang="en-GB">
                <a:ea typeface="+mn-lt"/>
                <a:cs typeface="+mn-lt"/>
              </a:rPr>
              <a:t>. London: Institute of Health Equity.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Milligan, C. (2009) </a:t>
            </a:r>
            <a:r>
              <a:rPr lang="en-GB" i="1">
                <a:ea typeface="+mn-lt"/>
                <a:cs typeface="+mn-lt"/>
              </a:rPr>
              <a:t>There’s no place like home: Place and care in an ageing society</a:t>
            </a:r>
            <a:r>
              <a:rPr lang="en-GB">
                <a:ea typeface="+mn-lt"/>
                <a:cs typeface="+mn-lt"/>
              </a:rPr>
              <a:t>. Farnham: Ashgate.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841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52367-100B-7B7C-F5EE-F6E78D0D5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85AF9F-E71E-1F80-514F-5DAAC5AEB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7625"/>
            <a:ext cx="10515600" cy="552699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NHS England (2019) </a:t>
            </a:r>
            <a:r>
              <a:rPr lang="en-GB" sz="1100" i="1">
                <a:ea typeface="+mn-lt"/>
                <a:cs typeface="+mn-lt"/>
              </a:rPr>
              <a:t>The NHS long term plan</a:t>
            </a:r>
            <a:r>
              <a:rPr lang="en-GB" sz="1100">
                <a:ea typeface="+mn-lt"/>
                <a:cs typeface="+mn-lt"/>
              </a:rPr>
              <a:t>. London: NHS England. Available at: </a:t>
            </a:r>
            <a:r>
              <a:rPr lang="en-GB" sz="1100" dirty="0">
                <a:ea typeface="+mn-lt"/>
                <a:cs typeface="+mn-lt"/>
                <a:hlinkClick r:id="rId2"/>
              </a:rPr>
              <a:t>https://www.longtermplan.nhs.uk/</a:t>
            </a:r>
            <a:r>
              <a:rPr lang="en-GB" sz="1100">
                <a:ea typeface="+mn-lt"/>
                <a:cs typeface="+mn-lt"/>
              </a:rPr>
              <a:t> (Accessed: 7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NICE (2015) </a:t>
            </a:r>
            <a:r>
              <a:rPr lang="en-GB" sz="1100" i="1">
                <a:ea typeface="+mn-lt"/>
                <a:cs typeface="+mn-lt"/>
              </a:rPr>
              <a:t>Home care: Delivering personal care and practical support to older people living in their own homes (NG21).</a:t>
            </a:r>
            <a:r>
              <a:rPr lang="en-GB" sz="1100">
                <a:ea typeface="+mn-lt"/>
                <a:cs typeface="+mn-lt"/>
              </a:rPr>
              <a:t> London: NICE. Available at: </a:t>
            </a:r>
            <a:r>
              <a:rPr lang="en-GB" sz="1100" dirty="0">
                <a:ea typeface="+mn-lt"/>
                <a:cs typeface="+mn-lt"/>
                <a:hlinkClick r:id="rId3"/>
              </a:rPr>
              <a:t>https://www.nice.org.uk/</a:t>
            </a:r>
            <a:r>
              <a:rPr lang="en-GB" sz="1100">
                <a:ea typeface="+mn-lt"/>
                <a:cs typeface="+mn-lt"/>
              </a:rPr>
              <a:t> 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NICE (2015) </a:t>
            </a:r>
            <a:r>
              <a:rPr lang="en-GB" sz="1100" i="1">
                <a:ea typeface="+mn-lt"/>
                <a:cs typeface="+mn-lt"/>
              </a:rPr>
              <a:t>Older people with social care needs and multiple long-term conditions (NG22).</a:t>
            </a:r>
            <a:r>
              <a:rPr lang="en-GB" sz="1100">
                <a:ea typeface="+mn-lt"/>
                <a:cs typeface="+mn-lt"/>
              </a:rPr>
              <a:t> London: NICE. Available at: </a:t>
            </a:r>
            <a:r>
              <a:rPr lang="en-GB" sz="1100" dirty="0">
                <a:ea typeface="+mn-lt"/>
                <a:cs typeface="+mn-lt"/>
                <a:hlinkClick r:id="rId3"/>
              </a:rPr>
              <a:t>https://www.nice.org.uk/</a:t>
            </a:r>
            <a:r>
              <a:rPr lang="en-GB" sz="1100">
                <a:ea typeface="+mn-lt"/>
                <a:cs typeface="+mn-lt"/>
              </a:rPr>
              <a:t> 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Nolan, M. et al. (2004) </a:t>
            </a:r>
            <a:r>
              <a:rPr lang="en-GB" sz="1100" i="1">
                <a:ea typeface="+mn-lt"/>
                <a:cs typeface="+mn-lt"/>
              </a:rPr>
              <a:t>Beyond ‘person-centred’ care: A new vision for gerontological nursing</a:t>
            </a:r>
            <a:r>
              <a:rPr lang="en-GB" sz="1100">
                <a:ea typeface="+mn-lt"/>
                <a:cs typeface="+mn-lt"/>
              </a:rPr>
              <a:t>. Newcastle: University of Sheffield.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 dirty="0">
                <a:ea typeface="+mn-lt"/>
                <a:cs typeface="+mn-lt"/>
              </a:rPr>
              <a:t>OECD (2023) </a:t>
            </a:r>
            <a:r>
              <a:rPr lang="en-GB" sz="1100" i="1" dirty="0">
                <a:ea typeface="+mn-lt"/>
                <a:cs typeface="+mn-lt"/>
              </a:rPr>
              <a:t>Health at a glance 2023</a:t>
            </a:r>
            <a:r>
              <a:rPr lang="en-GB" sz="1100" dirty="0">
                <a:ea typeface="+mn-lt"/>
                <a:cs typeface="+mn-lt"/>
              </a:rPr>
              <a:t>. Paris: OECD Publishing.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Office for Health Improvement and Disparities (2023) </a:t>
            </a:r>
            <a:r>
              <a:rPr lang="en-GB" sz="1100" i="1">
                <a:ea typeface="+mn-lt"/>
                <a:cs typeface="+mn-lt"/>
              </a:rPr>
              <a:t>Older adults’ health and wellbeing profile</a:t>
            </a:r>
            <a:r>
              <a:rPr lang="en-GB" sz="1100">
                <a:ea typeface="+mn-lt"/>
                <a:cs typeface="+mn-lt"/>
              </a:rPr>
              <a:t>. London: OHID. Available at: </a:t>
            </a:r>
            <a:r>
              <a:rPr lang="en-GB" sz="1100" dirty="0">
                <a:ea typeface="+mn-lt"/>
                <a:cs typeface="+mn-lt"/>
                <a:hlinkClick r:id="rId4"/>
              </a:rPr>
              <a:t>https://www.gov.uk/</a:t>
            </a:r>
            <a:r>
              <a:rPr lang="en-GB" sz="1100">
                <a:ea typeface="+mn-lt"/>
                <a:cs typeface="+mn-lt"/>
              </a:rPr>
              <a:t> 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Office for National Statistics (2024) </a:t>
            </a:r>
            <a:r>
              <a:rPr lang="en-GB" sz="1100" i="1">
                <a:ea typeface="+mn-lt"/>
                <a:cs typeface="+mn-lt"/>
              </a:rPr>
              <a:t>Living longer: Ageing population data</a:t>
            </a:r>
            <a:r>
              <a:rPr lang="en-GB" sz="1100">
                <a:ea typeface="+mn-lt"/>
                <a:cs typeface="+mn-lt"/>
              </a:rPr>
              <a:t>. Newport: ONS. Available at: </a:t>
            </a:r>
            <a:r>
              <a:rPr lang="en-GB" sz="1100" dirty="0">
                <a:ea typeface="+mn-lt"/>
                <a:cs typeface="+mn-lt"/>
                <a:hlinkClick r:id="rId5"/>
              </a:rPr>
              <a:t>https://www.ons.gov.uk/</a:t>
            </a:r>
            <a:r>
              <a:rPr lang="en-GB" sz="1100">
                <a:ea typeface="+mn-lt"/>
                <a:cs typeface="+mn-lt"/>
              </a:rPr>
              <a:t> 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 dirty="0">
                <a:ea typeface="+mn-lt"/>
                <a:cs typeface="+mn-lt"/>
              </a:rPr>
              <a:t>Payne, M. (2020) </a:t>
            </a:r>
            <a:r>
              <a:rPr lang="en-GB" sz="1100" i="1" dirty="0">
                <a:ea typeface="+mn-lt"/>
                <a:cs typeface="+mn-lt"/>
              </a:rPr>
              <a:t>Modern social work theory</a:t>
            </a:r>
            <a:r>
              <a:rPr lang="en-GB" sz="1100" dirty="0">
                <a:ea typeface="+mn-lt"/>
                <a:cs typeface="+mn-lt"/>
              </a:rPr>
              <a:t>. 5th </a:t>
            </a:r>
            <a:r>
              <a:rPr lang="en-GB" sz="1100" dirty="0" err="1">
                <a:ea typeface="+mn-lt"/>
                <a:cs typeface="+mn-lt"/>
              </a:rPr>
              <a:t>edn</a:t>
            </a:r>
            <a:r>
              <a:rPr lang="en-GB" sz="1100" dirty="0">
                <a:ea typeface="+mn-lt"/>
                <a:cs typeface="+mn-lt"/>
              </a:rPr>
              <a:t>. Oxford: Oxford University Press.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Phillipson, C. (2013) </a:t>
            </a:r>
            <a:r>
              <a:rPr lang="en-GB" sz="1100" i="1">
                <a:ea typeface="+mn-lt"/>
                <a:cs typeface="+mn-lt"/>
              </a:rPr>
              <a:t>Ageing</a:t>
            </a:r>
            <a:r>
              <a:rPr lang="en-GB" sz="1100">
                <a:ea typeface="+mn-lt"/>
                <a:cs typeface="+mn-lt"/>
              </a:rPr>
              <a:t>. Cambridge: Polity Press.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Public Health England (2021) </a:t>
            </a:r>
            <a:r>
              <a:rPr lang="en-GB" sz="1100" i="1">
                <a:ea typeface="+mn-lt"/>
                <a:cs typeface="+mn-lt"/>
              </a:rPr>
              <a:t>Health profile for England</a:t>
            </a:r>
            <a:r>
              <a:rPr lang="en-GB" sz="1100">
                <a:ea typeface="+mn-lt"/>
                <a:cs typeface="+mn-lt"/>
              </a:rPr>
              <a:t>. London: PHE. Available at: </a:t>
            </a:r>
            <a:r>
              <a:rPr lang="en-GB" sz="1100" dirty="0">
                <a:ea typeface="+mn-lt"/>
                <a:cs typeface="+mn-lt"/>
                <a:hlinkClick r:id="rId4"/>
              </a:rPr>
              <a:t>https://www.gov.uk/</a:t>
            </a:r>
            <a:r>
              <a:rPr lang="en-GB" sz="1100">
                <a:ea typeface="+mn-lt"/>
                <a:cs typeface="+mn-lt"/>
              </a:rPr>
              <a:t> 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Rowe, J.W. and Kahn, R.L. (1997) ‘Successful ageing’, </a:t>
            </a:r>
            <a:r>
              <a:rPr lang="en-GB" sz="1100" i="1">
                <a:ea typeface="+mn-lt"/>
                <a:cs typeface="+mn-lt"/>
              </a:rPr>
              <a:t>The Gerontologist</a:t>
            </a:r>
            <a:r>
              <a:rPr lang="en-GB" sz="1100">
                <a:ea typeface="+mn-lt"/>
                <a:cs typeface="+mn-lt"/>
              </a:rPr>
              <a:t>, 37(4), pp. 433–440.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Royal College of Nursing (2023) </a:t>
            </a:r>
            <a:r>
              <a:rPr lang="en-GB" sz="1100" i="1">
                <a:ea typeface="+mn-lt"/>
                <a:cs typeface="+mn-lt"/>
              </a:rPr>
              <a:t>Older people’s care report</a:t>
            </a:r>
            <a:r>
              <a:rPr lang="en-GB" sz="1100">
                <a:ea typeface="+mn-lt"/>
                <a:cs typeface="+mn-lt"/>
              </a:rPr>
              <a:t>. London: RCN. Available at: </a:t>
            </a:r>
            <a:r>
              <a:rPr lang="en-GB" sz="1100" dirty="0">
                <a:ea typeface="+mn-lt"/>
                <a:cs typeface="+mn-lt"/>
                <a:hlinkClick r:id="rId6"/>
              </a:rPr>
              <a:t>https://www.rcn.org.uk/</a:t>
            </a:r>
            <a:r>
              <a:rPr lang="en-GB" sz="1100">
                <a:ea typeface="+mn-lt"/>
                <a:cs typeface="+mn-lt"/>
              </a:rPr>
              <a:t> (Accessed: 21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SCIE (2023) </a:t>
            </a:r>
            <a:r>
              <a:rPr lang="en-GB" sz="1100" i="1">
                <a:ea typeface="+mn-lt"/>
                <a:cs typeface="+mn-lt"/>
              </a:rPr>
              <a:t>Reablement: Supporting older people towards independence</a:t>
            </a:r>
            <a:r>
              <a:rPr lang="en-GB" sz="1100">
                <a:ea typeface="+mn-lt"/>
                <a:cs typeface="+mn-lt"/>
              </a:rPr>
              <a:t>. London: Social Care Institute for Excellence. Available at: </a:t>
            </a:r>
            <a:r>
              <a:rPr lang="en-GB" sz="1100" dirty="0">
                <a:ea typeface="+mn-lt"/>
                <a:cs typeface="+mn-lt"/>
                <a:hlinkClick r:id="rId7"/>
              </a:rPr>
              <a:t>https://www.scie.org.uk/</a:t>
            </a:r>
            <a:r>
              <a:rPr lang="en-GB" sz="1100" dirty="0">
                <a:ea typeface="+mn-lt"/>
                <a:cs typeface="+mn-lt"/>
              </a:rPr>
              <a:t> </a:t>
            </a:r>
            <a:r>
              <a:rPr lang="en-GB" sz="1100">
                <a:ea typeface="+mn-lt"/>
                <a:cs typeface="+mn-lt"/>
              </a:rPr>
              <a:t>(Accessed: 22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Sixsmith, J. and Sixsmith, A. (2008) ‘Ageing in place in the United Kingdom’, </a:t>
            </a:r>
            <a:r>
              <a:rPr lang="en-GB" sz="1100" i="1">
                <a:ea typeface="+mn-lt"/>
                <a:cs typeface="+mn-lt"/>
              </a:rPr>
              <a:t>Ageing International</a:t>
            </a:r>
            <a:r>
              <a:rPr lang="en-GB" sz="1100">
                <a:ea typeface="+mn-lt"/>
                <a:cs typeface="+mn-lt"/>
              </a:rPr>
              <a:t>, 32(3), pp. 219–235.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Skills for Care (2024) </a:t>
            </a:r>
            <a:r>
              <a:rPr lang="en-GB" sz="1100" i="1">
                <a:ea typeface="+mn-lt"/>
                <a:cs typeface="+mn-lt"/>
              </a:rPr>
              <a:t>State of the adult social care sector and workforce in England</a:t>
            </a:r>
            <a:r>
              <a:rPr lang="en-GB" sz="1100">
                <a:ea typeface="+mn-lt"/>
                <a:cs typeface="+mn-lt"/>
              </a:rPr>
              <a:t>. Leeds: Skills for Care. Available at: </a:t>
            </a:r>
            <a:r>
              <a:rPr lang="en-GB" sz="1100" dirty="0">
                <a:ea typeface="+mn-lt"/>
                <a:cs typeface="+mn-lt"/>
                <a:hlinkClick r:id="rId8"/>
              </a:rPr>
              <a:t>https://www.skillsforcare.org.uk/</a:t>
            </a:r>
            <a:r>
              <a:rPr lang="en-GB" sz="1100">
                <a:ea typeface="+mn-lt"/>
                <a:cs typeface="+mn-lt"/>
              </a:rPr>
              <a:t> (Accessed: 3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The King’s Fund (2024) </a:t>
            </a:r>
            <a:r>
              <a:rPr lang="en-GB" sz="1100" i="1">
                <a:ea typeface="+mn-lt"/>
                <a:cs typeface="+mn-lt"/>
              </a:rPr>
              <a:t>Social Care 360</a:t>
            </a:r>
            <a:r>
              <a:rPr lang="en-GB" sz="1100">
                <a:ea typeface="+mn-lt"/>
                <a:cs typeface="+mn-lt"/>
              </a:rPr>
              <a:t>. London: The King’s Fund. Available at: </a:t>
            </a:r>
            <a:r>
              <a:rPr lang="en-GB" sz="1100" dirty="0">
                <a:ea typeface="+mn-lt"/>
                <a:cs typeface="+mn-lt"/>
                <a:hlinkClick r:id="rId9"/>
              </a:rPr>
              <a:t>https://www.kingsfund.org.uk/</a:t>
            </a:r>
            <a:r>
              <a:rPr lang="en-GB" sz="1100">
                <a:ea typeface="+mn-lt"/>
                <a:cs typeface="+mn-lt"/>
              </a:rPr>
              <a:t> (Accessed: 1 May 2026).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r>
              <a:rPr lang="en-GB" sz="1100">
                <a:ea typeface="+mn-lt"/>
                <a:cs typeface="+mn-lt"/>
              </a:rPr>
              <a:t>Townsend, P. (1981) ‘The structured dependency of the elderly’, </a:t>
            </a:r>
            <a:r>
              <a:rPr lang="en-GB" sz="1100" i="1">
                <a:ea typeface="+mn-lt"/>
                <a:cs typeface="+mn-lt"/>
              </a:rPr>
              <a:t>Ageing and Society</a:t>
            </a:r>
            <a:r>
              <a:rPr lang="en-GB" sz="1100">
                <a:ea typeface="+mn-lt"/>
                <a:cs typeface="+mn-lt"/>
              </a:rPr>
              <a:t>, 1(1), pp. 5–28.</a:t>
            </a:r>
            <a:endParaRPr lang="en-GB" sz="1100"/>
          </a:p>
          <a:p>
            <a:pPr>
              <a:buFont typeface="Wingdings" panose="020B0604020202020204" pitchFamily="34" charset="0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37998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E8EC9-B7FD-E05E-018F-4B1D242B1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 </a:t>
            </a: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23D1D-B532-89B2-3764-EEC98B35ED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40000" lnSpcReduction="20000"/>
          </a:bodyPr>
          <a:lstStyle/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United Nations (2022) </a:t>
            </a:r>
            <a:r>
              <a:rPr lang="en-GB" i="1">
                <a:ea typeface="+mn-lt"/>
                <a:cs typeface="+mn-lt"/>
              </a:rPr>
              <a:t>World population ageing report</a:t>
            </a:r>
            <a:r>
              <a:rPr lang="en-GB">
                <a:ea typeface="+mn-lt"/>
                <a:cs typeface="+mn-lt"/>
              </a:rPr>
              <a:t>. New York: United Nations. 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https://www.un.org/</a:t>
            </a:r>
            <a:r>
              <a:rPr lang="en-GB">
                <a:ea typeface="+mn-lt"/>
                <a:cs typeface="+mn-lt"/>
              </a:rPr>
              <a:t> (Accessed: 23 May 2026).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Verbeek, H. et al. (2020) ‘Allowing residents to maintain their lifestyle in dementia care villages’, </a:t>
            </a:r>
            <a:r>
              <a:rPr lang="en-GB" i="1">
                <a:ea typeface="+mn-lt"/>
                <a:cs typeface="+mn-lt"/>
              </a:rPr>
              <a:t>BMC Geriatrics</a:t>
            </a:r>
            <a:r>
              <a:rPr lang="en-GB">
                <a:ea typeface="+mn-lt"/>
                <a:cs typeface="+mn-lt"/>
              </a:rPr>
              <a:t>, 20(1), pp. 1–10.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Victor, C.R. (2018) </a:t>
            </a:r>
            <a:r>
              <a:rPr lang="en-GB" i="1">
                <a:ea typeface="+mn-lt"/>
                <a:cs typeface="+mn-lt"/>
              </a:rPr>
              <a:t>Ageing, health and care</a:t>
            </a:r>
            <a:r>
              <a:rPr lang="en-GB">
                <a:ea typeface="+mn-lt"/>
                <a:cs typeface="+mn-lt"/>
              </a:rPr>
              <a:t>. Bristol: Policy Press.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 dirty="0">
                <a:ea typeface="+mn-lt"/>
                <a:cs typeface="+mn-lt"/>
              </a:rPr>
              <a:t>Victor, C.R., </a:t>
            </a:r>
            <a:r>
              <a:rPr lang="en-GB" dirty="0" err="1">
                <a:ea typeface="+mn-lt"/>
                <a:cs typeface="+mn-lt"/>
              </a:rPr>
              <a:t>Scambler</a:t>
            </a:r>
            <a:r>
              <a:rPr lang="en-GB" dirty="0">
                <a:ea typeface="+mn-lt"/>
                <a:cs typeface="+mn-lt"/>
              </a:rPr>
              <a:t>, S.J., Bowling, A. and Bond, J. (2005) </a:t>
            </a:r>
            <a:r>
              <a:rPr lang="en-GB" i="1" dirty="0">
                <a:ea typeface="+mn-lt"/>
                <a:cs typeface="+mn-lt"/>
              </a:rPr>
              <a:t>The social world of older people: Understanding loneliness and social isolation in later life</a:t>
            </a:r>
            <a:r>
              <a:rPr lang="en-GB" dirty="0">
                <a:ea typeface="+mn-lt"/>
                <a:cs typeface="+mn-lt"/>
              </a:rPr>
              <a:t>. Maidenhead: Open University Press.</a:t>
            </a:r>
            <a:endParaRPr lang="en-GB" dirty="0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Walker, A. (2019) </a:t>
            </a:r>
            <a:r>
              <a:rPr lang="en-GB" i="1">
                <a:ea typeface="+mn-lt"/>
                <a:cs typeface="+mn-lt"/>
              </a:rPr>
              <a:t>The new social ageing</a:t>
            </a:r>
            <a:r>
              <a:rPr lang="en-GB">
                <a:ea typeface="+mn-lt"/>
                <a:cs typeface="+mn-lt"/>
              </a:rPr>
              <a:t>. Bristol: Policy Press.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Walker, A. and Maltby, T. (2012) ‘Active ageing: A strategic policy solution to demographic ageing in the European Union’, </a:t>
            </a:r>
            <a:r>
              <a:rPr lang="en-GB" i="1">
                <a:ea typeface="+mn-lt"/>
                <a:cs typeface="+mn-lt"/>
              </a:rPr>
              <a:t>International Journal of Social Welfare</a:t>
            </a:r>
            <a:r>
              <a:rPr lang="en-GB">
                <a:ea typeface="+mn-lt"/>
                <a:cs typeface="+mn-lt"/>
              </a:rPr>
              <a:t>, 21(S1), pp. S117–S130.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 dirty="0">
                <a:ea typeface="+mn-lt"/>
                <a:cs typeface="+mn-lt"/>
              </a:rPr>
              <a:t>Wiles, J.L., </a:t>
            </a:r>
            <a:r>
              <a:rPr lang="en-GB" dirty="0" err="1">
                <a:ea typeface="+mn-lt"/>
                <a:cs typeface="+mn-lt"/>
              </a:rPr>
              <a:t>Leibing</a:t>
            </a:r>
            <a:r>
              <a:rPr lang="en-GB" dirty="0">
                <a:ea typeface="+mn-lt"/>
                <a:cs typeface="+mn-lt"/>
              </a:rPr>
              <a:t>, A., Guberman, N., Reeve, J. and Allen, R.E.S. (2012) ‘The meaning of “ageing in place” to older people’, </a:t>
            </a:r>
            <a:r>
              <a:rPr lang="en-GB" i="1" dirty="0">
                <a:ea typeface="+mn-lt"/>
                <a:cs typeface="+mn-lt"/>
              </a:rPr>
              <a:t>The Gerontologist</a:t>
            </a:r>
            <a:r>
              <a:rPr lang="en-GB" dirty="0">
                <a:ea typeface="+mn-lt"/>
                <a:cs typeface="+mn-lt"/>
              </a:rPr>
              <a:t>, 52(3), pp. 357–366.</a:t>
            </a:r>
            <a:endParaRPr lang="en-GB" dirty="0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World Health Organization (2007) </a:t>
            </a:r>
            <a:r>
              <a:rPr lang="en-GB" i="1">
                <a:ea typeface="+mn-lt"/>
                <a:cs typeface="+mn-lt"/>
              </a:rPr>
              <a:t>Global age-friendly cities: A guide</a:t>
            </a:r>
            <a:r>
              <a:rPr lang="en-GB">
                <a:ea typeface="+mn-lt"/>
                <a:cs typeface="+mn-lt"/>
              </a:rPr>
              <a:t>. Geneva: World Health Organization.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World Health Organization (2015) </a:t>
            </a:r>
            <a:r>
              <a:rPr lang="en-GB" i="1">
                <a:ea typeface="+mn-lt"/>
                <a:cs typeface="+mn-lt"/>
              </a:rPr>
              <a:t>World report on ageing and health</a:t>
            </a:r>
            <a:r>
              <a:rPr lang="en-GB">
                <a:ea typeface="+mn-lt"/>
                <a:cs typeface="+mn-lt"/>
              </a:rPr>
              <a:t>. Geneva: World Health Organization.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World Health Organization (2021) </a:t>
            </a:r>
            <a:r>
              <a:rPr lang="en-GB" i="1">
                <a:ea typeface="+mn-lt"/>
                <a:cs typeface="+mn-lt"/>
              </a:rPr>
              <a:t>Decade of healthy ageing 2021–2030</a:t>
            </a:r>
            <a:r>
              <a:rPr lang="en-GB">
                <a:ea typeface="+mn-lt"/>
                <a:cs typeface="+mn-lt"/>
              </a:rPr>
              <a:t>. Geneva: WHO. 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https://www.who.int/</a:t>
            </a:r>
            <a:r>
              <a:rPr lang="en-GB">
                <a:ea typeface="+mn-lt"/>
                <a:cs typeface="+mn-lt"/>
              </a:rPr>
              <a:t> (Accessed: 27 May 2026).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World Health Organization (2021) </a:t>
            </a:r>
            <a:r>
              <a:rPr lang="en-GB" i="1">
                <a:ea typeface="+mn-lt"/>
                <a:cs typeface="+mn-lt"/>
              </a:rPr>
              <a:t>Global report on ageism</a:t>
            </a:r>
            <a:r>
              <a:rPr lang="en-GB">
                <a:ea typeface="+mn-lt"/>
                <a:cs typeface="+mn-lt"/>
              </a:rPr>
              <a:t>. Geneva: WHO. 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https://www.who.int/</a:t>
            </a:r>
            <a:r>
              <a:rPr lang="en-GB">
                <a:ea typeface="+mn-lt"/>
                <a:cs typeface="+mn-lt"/>
              </a:rPr>
              <a:t> (Accessed: 26 May 2026).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World Health Organization (2022) </a:t>
            </a:r>
            <a:r>
              <a:rPr lang="en-GB" i="1">
                <a:ea typeface="+mn-lt"/>
                <a:cs typeface="+mn-lt"/>
              </a:rPr>
              <a:t>Ageing and health</a:t>
            </a:r>
            <a:r>
              <a:rPr lang="en-GB">
                <a:ea typeface="+mn-lt"/>
                <a:cs typeface="+mn-lt"/>
              </a:rPr>
              <a:t>. Geneva: WHO. 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https://www.who.int/</a:t>
            </a:r>
            <a:r>
              <a:rPr lang="en-GB">
                <a:ea typeface="+mn-lt"/>
                <a:cs typeface="+mn-lt"/>
              </a:rPr>
              <a:t> (Accessed: 27 May 2026).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r>
              <a:rPr lang="en-GB" dirty="0" err="1">
                <a:ea typeface="+mn-lt"/>
                <a:cs typeface="+mn-lt"/>
              </a:rPr>
              <a:t>Yeandle</a:t>
            </a:r>
            <a:r>
              <a:rPr lang="en-GB" dirty="0">
                <a:ea typeface="+mn-lt"/>
                <a:cs typeface="+mn-lt"/>
              </a:rPr>
              <a:t>, S. and Buckner, L. (2017) </a:t>
            </a:r>
            <a:r>
              <a:rPr lang="en-GB" i="1" dirty="0">
                <a:ea typeface="+mn-lt"/>
                <a:cs typeface="+mn-lt"/>
              </a:rPr>
              <a:t>Older workers and caregiving</a:t>
            </a:r>
            <a:r>
              <a:rPr lang="en-GB" dirty="0">
                <a:ea typeface="+mn-lt"/>
                <a:cs typeface="+mn-lt"/>
              </a:rPr>
              <a:t>. London: Carers UK.</a:t>
            </a:r>
            <a:endParaRPr lang="en-GB" dirty="0"/>
          </a:p>
          <a:p>
            <a:pPr>
              <a:buFont typeface="Wingdings" panose="020B0604020202020204" pitchFamily="34" charset="0"/>
              <a:buChar char="v"/>
            </a:pPr>
            <a:r>
              <a:rPr lang="en-GB">
                <a:ea typeface="+mn-lt"/>
                <a:cs typeface="+mn-lt"/>
              </a:rPr>
              <a:t>Zarit, S.H., Reever, K.E. and Bach-Peterson, J. (1980) ‘Relatives of the impaired elderly: Correlates of feelings of burden’, </a:t>
            </a:r>
            <a:r>
              <a:rPr lang="en-GB" i="1">
                <a:ea typeface="+mn-lt"/>
                <a:cs typeface="+mn-lt"/>
              </a:rPr>
              <a:t>The Gerontologist</a:t>
            </a:r>
            <a:r>
              <a:rPr lang="en-GB">
                <a:ea typeface="+mn-lt"/>
                <a:cs typeface="+mn-lt"/>
              </a:rPr>
              <a:t>, 20(6), pp. 649–655.</a:t>
            </a:r>
            <a:endParaRPr lang="en-GB"/>
          </a:p>
          <a:p>
            <a:pPr>
              <a:buFont typeface="Wingdings" panose="020B0604020202020204" pitchFamily="34" charset="0"/>
              <a:buChar char="v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52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Introduction</vt:lpstr>
      <vt:lpstr> THE AGEING POPULATION </vt:lpstr>
      <vt:lpstr>THEORIES OF AGEING</vt:lpstr>
      <vt:lpstr>Policy and Legislation </vt:lpstr>
      <vt:lpstr>OVERVIEW OF CURRENT CARE SERVICES</vt:lpstr>
      <vt:lpstr>Domiciliary Care   </vt:lpstr>
      <vt:lpstr>Residential Care   </vt:lpstr>
      <vt:lpstr>PowerPoint Presentation</vt:lpstr>
      <vt:lpstr>Critical Evaluation of Technology</vt:lpstr>
      <vt:lpstr>Case Study 1:</vt:lpstr>
      <vt:lpstr>Case Study 2:</vt:lpstr>
      <vt:lpstr>RECOMMENDATION</vt:lpstr>
      <vt:lpstr>Conclusion  </vt:lpstr>
      <vt:lpstr>REFERENCES </vt:lpstr>
      <vt:lpstr>REFERENCES  </vt:lpstr>
      <vt:lpstr>REFERENCES  </vt:lpstr>
      <vt:lpstr>REFERENCES  </vt:lpstr>
      <vt:lpstr>REFERENCES 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UWTSD</dc:creator>
  <cp:revision>49</cp:revision>
  <dcterms:created xsi:type="dcterms:W3CDTF">2026-05-21T20:11:05Z</dcterms:created>
  <dcterms:modified xsi:type="dcterms:W3CDTF">2026-06-23T11:31:32Z</dcterms:modified>
</cp:coreProperties>
</file>