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135848-BBB4-92E4-525E-EB75FEFA0D3F}" v="2809" dt="2023-05-31T23:16:13.6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5128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5270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19131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9207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7875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74393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2586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51856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0494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88753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431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5/31/2023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3835859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en.wikipedia.org/wiki/Marriott_Vacation_Club" TargetMode="External"/><Relationship Id="rId7" Type="http://schemas.openxmlformats.org/officeDocument/2006/relationships/hyperlink" Target="https://www.marriott.com/en-gb/marriott-vacation-club-timeshares/vacation.mi" TargetMode="External"/><Relationship Id="rId2" Type="http://schemas.openxmlformats.org/officeDocument/2006/relationships/hyperlink" Target="https://upgradedpoints.com/travel/hotels/marriott-vacation-club-resorts/" TargetMode="External"/><Relationship Id="rId1" Type="http://schemas.openxmlformats.org/officeDocument/2006/relationships/slideLayout" Target="../slideLayouts/slideLayout2.xml"/><Relationship Id="rId6" Type="http://schemas.openxmlformats.org/officeDocument/2006/relationships/hyperlink" Target="https://www.nerdwallet.com/article/travel/is-marriott-vacation-club-worth-it" TargetMode="External"/><Relationship Id="rId5" Type="http://schemas.openxmlformats.org/officeDocument/2006/relationships/hyperlink" Target="https://www.marriottvacationclub.com/news-press-releases/2010/06/2010-06-21-Marriott-Vacation-Club-Introduces-New-Vacation-Ownership-Program.shtml" TargetMode="External"/><Relationship Id="rId4" Type="http://schemas.openxmlformats.org/officeDocument/2006/relationships/hyperlink" Target="http://www.marriottvacationclub.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524003" y="1999615"/>
            <a:ext cx="9144000" cy="2764028"/>
          </a:xfrm>
        </p:spPr>
        <p:txBody>
          <a:bodyPr anchor="ctr">
            <a:normAutofit/>
          </a:bodyPr>
          <a:lstStyle/>
          <a:p>
            <a:r>
              <a:rPr lang="en-GB" sz="7200">
                <a:ea typeface="Calibri Light"/>
                <a:cs typeface="Calibri Light"/>
              </a:rPr>
              <a:t>Marriot International Brand</a:t>
            </a:r>
            <a:endParaRPr lang="en-US" sz="7200">
              <a:ea typeface="Calibri Light"/>
              <a:cs typeface="Calibri Light"/>
            </a:endParaRPr>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rmAutofit/>
          </a:bodyPr>
          <a:lstStyle/>
          <a:p>
            <a:r>
              <a:rPr lang="en-GB" sz="2800">
                <a:ea typeface="Calibri"/>
                <a:cs typeface="Calibri"/>
              </a:rPr>
              <a:t>Marriot vacation club </a:t>
            </a:r>
          </a:p>
        </p:txBody>
      </p:sp>
      <p:sp>
        <p:nvSpPr>
          <p:cNvPr id="31"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282D45-45BA-AC70-0B6D-3217ED96779D}"/>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kern="1200">
                <a:solidFill>
                  <a:schemeClr val="tx1"/>
                </a:solidFill>
                <a:latin typeface="+mj-lt"/>
                <a:ea typeface="+mj-ea"/>
                <a:cs typeface="+mj-cs"/>
              </a:rPr>
              <a:t>Hospitality And Guests Services </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75B6933-9480-EB0B-05AD-4CEF7AF0DE48}"/>
              </a:ext>
            </a:extLst>
          </p:cNvPr>
          <p:cNvSpPr txBox="1"/>
          <p:nvPr/>
        </p:nvSpPr>
        <p:spPr>
          <a:xfrm>
            <a:off x="3221440" y="5169089"/>
            <a:ext cx="28000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Nikola </a:t>
            </a:r>
            <a:r>
              <a:rPr lang="en-GB" dirty="0" err="1">
                <a:ea typeface="Calibri"/>
                <a:cs typeface="Calibri"/>
              </a:rPr>
              <a:t>Krugova</a:t>
            </a:r>
            <a:r>
              <a:rPr lang="en-GB" dirty="0">
                <a:ea typeface="Calibri"/>
                <a:cs typeface="Calibri"/>
              </a:rPr>
              <a:t> </a:t>
            </a:r>
            <a:endParaRPr lang="en-GB" dirty="0"/>
          </a:p>
        </p:txBody>
      </p:sp>
      <p:sp>
        <p:nvSpPr>
          <p:cNvPr id="5" name="TextBox 4">
            <a:extLst>
              <a:ext uri="{FF2B5EF4-FFF2-40B4-BE49-F238E27FC236}">
                <a16:creationId xmlns:a16="http://schemas.microsoft.com/office/drawing/2014/main" id="{7D7C6AF2-54D6-77B4-9FF9-F15252220345}"/>
              </a:ext>
            </a:extLst>
          </p:cNvPr>
          <p:cNvSpPr txBox="1"/>
          <p:nvPr/>
        </p:nvSpPr>
        <p:spPr>
          <a:xfrm>
            <a:off x="5061044" y="51747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Calibri"/>
                <a:cs typeface="Calibri"/>
              </a:rPr>
              <a:t>2221639</a:t>
            </a:r>
            <a:endParaRPr lang="en-GB" dirty="0"/>
          </a:p>
        </p:txBody>
      </p:sp>
      <p:sp>
        <p:nvSpPr>
          <p:cNvPr id="6" name="TextBox 5">
            <a:extLst>
              <a:ext uri="{FF2B5EF4-FFF2-40B4-BE49-F238E27FC236}">
                <a16:creationId xmlns:a16="http://schemas.microsoft.com/office/drawing/2014/main" id="{61DE5D9B-85FD-0D68-F4C8-66EBEA463B97}"/>
              </a:ext>
            </a:extLst>
          </p:cNvPr>
          <p:cNvSpPr txBox="1"/>
          <p:nvPr/>
        </p:nvSpPr>
        <p:spPr>
          <a:xfrm>
            <a:off x="6570827" y="51776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Charlotte Joyner </a:t>
            </a:r>
            <a:endParaRPr lang="en-GB" dirty="0"/>
          </a:p>
        </p:txBody>
      </p:sp>
    </p:spTree>
    <p:extLst>
      <p:ext uri="{BB962C8B-B14F-4D97-AF65-F5344CB8AC3E}">
        <p14:creationId xmlns:p14="http://schemas.microsoft.com/office/powerpoint/2010/main" val="2737841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67C6067-B0F6-56B4-84D7-0D74F7E7BCAB}"/>
              </a:ext>
            </a:extLst>
          </p:cNvPr>
          <p:cNvSpPr>
            <a:spLocks noGrp="1"/>
          </p:cNvSpPr>
          <p:nvPr>
            <p:ph type="title"/>
          </p:nvPr>
        </p:nvSpPr>
        <p:spPr>
          <a:xfrm>
            <a:off x="753925" y="1321056"/>
            <a:ext cx="10684151" cy="4096008"/>
          </a:xfrm>
        </p:spPr>
        <p:txBody>
          <a:bodyPr vert="horz" lIns="91440" tIns="45720" rIns="91440" bIns="45720" rtlCol="0" anchor="b">
            <a:normAutofit/>
          </a:bodyPr>
          <a:lstStyle/>
          <a:p>
            <a:pPr algn="ctr"/>
            <a:r>
              <a:rPr lang="en-US" sz="2400" dirty="0">
                <a:solidFill>
                  <a:srgbClr val="000000"/>
                </a:solidFill>
                <a:ea typeface="Calibri Light"/>
                <a:cs typeface="Calibri Light"/>
              </a:rPr>
              <a:t>The first property opened in 2002 in South Lake Tahoe, California. In 2007, Marriot Vacation Club  international began to market its core timeshare brand as Marriot Vacation Club. In 2010 , the company launched its points-based Marriot Vocation Club Destinations program in North America and Caribbean. In 1996, Marriot Vacation Club opened its first European property called Marriott's Marbella Beach Club in Costa Del  Sol, Spain. </a:t>
            </a:r>
            <a:endParaRPr lang="en-US" sz="2400" kern="1200" dirty="0">
              <a:solidFill>
                <a:srgbClr val="000000"/>
              </a:solidFill>
              <a:latin typeface="+mj-lt"/>
              <a:ea typeface="Calibri Light"/>
              <a:cs typeface="Calibri Light"/>
            </a:endParaRPr>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04154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4" name="Freeform: Shape 83">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6" name="Freeform: Shape 85">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37BA97-09CF-E92D-9943-6ADAB9698A13}"/>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2300" kern="1200">
                <a:solidFill>
                  <a:schemeClr val="tx1"/>
                </a:solidFill>
                <a:latin typeface="+mj-lt"/>
                <a:ea typeface="+mj-ea"/>
                <a:cs typeface="+mj-cs"/>
              </a:rPr>
              <a:t>Main Consumers </a:t>
            </a:r>
            <a:br>
              <a:rPr lang="en-US" sz="2300" kern="1200">
                <a:solidFill>
                  <a:schemeClr val="tx1"/>
                </a:solidFill>
                <a:latin typeface="+mj-lt"/>
                <a:ea typeface="+mj-ea"/>
                <a:cs typeface="+mj-cs"/>
              </a:rPr>
            </a:br>
            <a:r>
              <a:rPr lang="en-US" sz="2300" kern="1200">
                <a:solidFill>
                  <a:schemeClr val="tx1"/>
                </a:solidFill>
                <a:latin typeface="+mj-lt"/>
                <a:ea typeface="+mj-ea"/>
                <a:cs typeface="+mj-cs"/>
              </a:rPr>
              <a:t>The main consumers are families from all over the world because the hotels are family friendly, businessmen for meetings  as they offer conference rooms, rich people for spa and relax, couples or single people for fun and parties and friends to spend time together    </a:t>
            </a:r>
            <a:br>
              <a:rPr lang="en-US" sz="2300" kern="1200">
                <a:solidFill>
                  <a:schemeClr val="tx1"/>
                </a:solidFill>
                <a:latin typeface="+mj-lt"/>
                <a:ea typeface="+mj-ea"/>
                <a:cs typeface="+mj-cs"/>
              </a:rPr>
            </a:br>
            <a:endParaRPr lang="en-US" sz="2300" kern="1200">
              <a:solidFill>
                <a:schemeClr val="tx1"/>
              </a:solidFill>
              <a:latin typeface="+mj-lt"/>
              <a:ea typeface="+mj-ea"/>
              <a:cs typeface="+mj-cs"/>
            </a:endParaRPr>
          </a:p>
        </p:txBody>
      </p:sp>
      <p:sp>
        <p:nvSpPr>
          <p:cNvPr id="88" name="Rectangle 87">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9660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descr="An infinity pool in a modern home">
            <a:extLst>
              <a:ext uri="{FF2B5EF4-FFF2-40B4-BE49-F238E27FC236}">
                <a16:creationId xmlns:a16="http://schemas.microsoft.com/office/drawing/2014/main" id="{7A5ADE9C-5535-380E-1380-FA5C37EECC1A}"/>
              </a:ext>
            </a:extLst>
          </p:cNvPr>
          <p:cNvPicPr>
            <a:picLocks noChangeAspect="1"/>
          </p:cNvPicPr>
          <p:nvPr/>
        </p:nvPicPr>
        <p:blipFill rotWithShape="1">
          <a:blip r:embed="rId2">
            <a:alphaModFix amt="35000"/>
          </a:blip>
          <a:srcRect t="8045" b="7685"/>
          <a:stretch/>
        </p:blipFill>
        <p:spPr>
          <a:xfrm>
            <a:off x="1" y="1"/>
            <a:ext cx="12192000" cy="6857999"/>
          </a:xfrm>
          <a:prstGeom prst="rect">
            <a:avLst/>
          </a:prstGeom>
        </p:spPr>
      </p:pic>
      <p:sp>
        <p:nvSpPr>
          <p:cNvPr id="2" name="Title 1">
            <a:extLst>
              <a:ext uri="{FF2B5EF4-FFF2-40B4-BE49-F238E27FC236}">
                <a16:creationId xmlns:a16="http://schemas.microsoft.com/office/drawing/2014/main" id="{8F26875B-6428-D79C-293B-79B182F05AC7}"/>
              </a:ext>
            </a:extLst>
          </p:cNvPr>
          <p:cNvSpPr>
            <a:spLocks noGrp="1"/>
          </p:cNvSpPr>
          <p:nvPr>
            <p:ph type="title"/>
          </p:nvPr>
        </p:nvSpPr>
        <p:spPr>
          <a:xfrm>
            <a:off x="838199" y="1065862"/>
            <a:ext cx="6052955" cy="4726276"/>
          </a:xfrm>
        </p:spPr>
        <p:txBody>
          <a:bodyPr>
            <a:normAutofit/>
          </a:bodyPr>
          <a:lstStyle/>
          <a:p>
            <a:pPr algn="r"/>
            <a:r>
              <a:rPr lang="en-GB" sz="8000">
                <a:ln w="22225">
                  <a:solidFill>
                    <a:srgbClr val="FFFFFF"/>
                  </a:solidFill>
                </a:ln>
                <a:noFill/>
                <a:ea typeface="Calibri Light"/>
                <a:cs typeface="Calibri Light"/>
              </a:rPr>
              <a:t>Hotels Facilities </a:t>
            </a:r>
            <a:endParaRPr lang="en-GB" sz="8000">
              <a:ln w="22225">
                <a:solidFill>
                  <a:srgbClr val="FFFFFF"/>
                </a:solidFill>
              </a:ln>
              <a:noFill/>
            </a:endParaRPr>
          </a:p>
        </p:txBody>
      </p:sp>
      <p:cxnSp>
        <p:nvCxnSpPr>
          <p:cNvPr id="49" name="Straight Connector 48">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1" name="Content Placeholder 2">
            <a:extLst>
              <a:ext uri="{FF2B5EF4-FFF2-40B4-BE49-F238E27FC236}">
                <a16:creationId xmlns:a16="http://schemas.microsoft.com/office/drawing/2014/main" id="{9B03DFAA-0058-896C-2762-C4AC851D49C0}"/>
              </a:ext>
            </a:extLst>
          </p:cNvPr>
          <p:cNvSpPr>
            <a:spLocks noGrp="1"/>
          </p:cNvSpPr>
          <p:nvPr>
            <p:ph idx="1"/>
          </p:nvPr>
        </p:nvSpPr>
        <p:spPr>
          <a:xfrm>
            <a:off x="7534641" y="1065862"/>
            <a:ext cx="3860002" cy="4726276"/>
          </a:xfrm>
        </p:spPr>
        <p:txBody>
          <a:bodyPr vert="horz" lIns="91440" tIns="45720" rIns="91440" bIns="45720" rtlCol="0" anchor="ctr">
            <a:normAutofit/>
          </a:bodyPr>
          <a:lstStyle/>
          <a:p>
            <a:r>
              <a:rPr lang="en-GB" sz="1400" dirty="0">
                <a:solidFill>
                  <a:srgbClr val="FFFFFF"/>
                </a:solidFill>
                <a:ea typeface="Calibri"/>
                <a:cs typeface="Calibri"/>
              </a:rPr>
              <a:t>Vacation destinations are design to serve your long gateway needs.  </a:t>
            </a:r>
          </a:p>
          <a:p>
            <a:r>
              <a:rPr lang="en-GB" sz="1400" dirty="0">
                <a:solidFill>
                  <a:srgbClr val="FFFFFF"/>
                </a:solidFill>
                <a:ea typeface="Calibri"/>
                <a:cs typeface="Calibri"/>
              </a:rPr>
              <a:t>Rooms are typically larger than what you find in standard hotel, on site restaurants are limited and many guests are Marriot Vacation Club members who stays for a week or longer. Although couples will find plenty to enjoy at this properties. The added space makes Marriot Vacation Club an especially  popular choice for families and groups.  </a:t>
            </a:r>
          </a:p>
          <a:p>
            <a:r>
              <a:rPr lang="en-GB" sz="1400" dirty="0">
                <a:solidFill>
                  <a:srgbClr val="FFFFFF"/>
                </a:solidFill>
                <a:ea typeface="Calibri"/>
                <a:cs typeface="Calibri"/>
              </a:rPr>
              <a:t>Spa </a:t>
            </a:r>
          </a:p>
          <a:p>
            <a:r>
              <a:rPr lang="en-GB" sz="1400" dirty="0">
                <a:solidFill>
                  <a:srgbClr val="FFFFFF"/>
                </a:solidFill>
                <a:ea typeface="Calibri"/>
                <a:cs typeface="Calibri"/>
              </a:rPr>
              <a:t>Kids club</a:t>
            </a:r>
          </a:p>
          <a:p>
            <a:r>
              <a:rPr lang="en-GB" sz="1400" dirty="0">
                <a:solidFill>
                  <a:srgbClr val="FFFFFF"/>
                </a:solidFill>
                <a:ea typeface="Calibri"/>
                <a:cs typeface="Calibri"/>
              </a:rPr>
              <a:t>Bar </a:t>
            </a:r>
          </a:p>
          <a:p>
            <a:r>
              <a:rPr lang="en-GB" sz="1400" dirty="0">
                <a:solidFill>
                  <a:srgbClr val="FFFFFF"/>
                </a:solidFill>
                <a:ea typeface="Calibri"/>
                <a:cs typeface="Calibri"/>
              </a:rPr>
              <a:t>24h reception </a:t>
            </a:r>
          </a:p>
          <a:p>
            <a:r>
              <a:rPr lang="en-GB" sz="1400" dirty="0">
                <a:solidFill>
                  <a:srgbClr val="FFFFFF"/>
                </a:solidFill>
                <a:ea typeface="Calibri"/>
                <a:cs typeface="Calibri"/>
              </a:rPr>
              <a:t>Wi-Fi</a:t>
            </a:r>
          </a:p>
          <a:p>
            <a:r>
              <a:rPr lang="en-GB" sz="1400" dirty="0">
                <a:solidFill>
                  <a:srgbClr val="FFFFFF"/>
                </a:solidFill>
                <a:ea typeface="Calibri"/>
                <a:cs typeface="Calibri"/>
              </a:rPr>
              <a:t>Tv</a:t>
            </a:r>
          </a:p>
          <a:p>
            <a:r>
              <a:rPr lang="en-GB" sz="1400" dirty="0">
                <a:solidFill>
                  <a:srgbClr val="FFFFFF"/>
                </a:solidFill>
                <a:ea typeface="Calibri"/>
                <a:cs typeface="Calibri"/>
              </a:rPr>
              <a:t>Pools /roof pools</a:t>
            </a:r>
          </a:p>
          <a:p>
            <a:r>
              <a:rPr lang="en-GB" sz="1400" dirty="0">
                <a:solidFill>
                  <a:srgbClr val="FFFFFF"/>
                </a:solidFill>
                <a:ea typeface="Calibri"/>
                <a:cs typeface="Calibri"/>
              </a:rPr>
              <a:t>Fitness </a:t>
            </a:r>
          </a:p>
          <a:p>
            <a:endParaRPr lang="en-GB" sz="1400">
              <a:solidFill>
                <a:srgbClr val="FFFFFF"/>
              </a:solidFill>
              <a:ea typeface="Calibri"/>
              <a:cs typeface="Calibri"/>
            </a:endParaRPr>
          </a:p>
          <a:p>
            <a:endParaRPr lang="en-GB" sz="1400">
              <a:solidFill>
                <a:srgbClr val="FFFFFF"/>
              </a:solidFill>
              <a:ea typeface="Calibri"/>
              <a:cs typeface="Calibri"/>
            </a:endParaRPr>
          </a:p>
        </p:txBody>
      </p:sp>
    </p:spTree>
    <p:extLst>
      <p:ext uri="{BB962C8B-B14F-4D97-AF65-F5344CB8AC3E}">
        <p14:creationId xmlns:p14="http://schemas.microsoft.com/office/powerpoint/2010/main" val="373665897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88E65-0E00-41EE-410E-BFDDE108ACEB}"/>
              </a:ext>
            </a:extLst>
          </p:cNvPr>
          <p:cNvSpPr>
            <a:spLocks noGrp="1"/>
          </p:cNvSpPr>
          <p:nvPr>
            <p:ph type="title"/>
          </p:nvPr>
        </p:nvSpPr>
        <p:spPr>
          <a:xfrm>
            <a:off x="411480" y="987552"/>
            <a:ext cx="4485861" cy="1088136"/>
          </a:xfrm>
        </p:spPr>
        <p:txBody>
          <a:bodyPr vert="horz" lIns="91440" tIns="45720" rIns="91440" bIns="45720" rtlCol="0" anchor="b">
            <a:normAutofit/>
          </a:bodyPr>
          <a:lstStyle/>
          <a:p>
            <a:r>
              <a:rPr lang="en-US" sz="3400"/>
              <a:t>Qualities they offer to the guests </a:t>
            </a:r>
          </a:p>
        </p:txBody>
      </p:sp>
      <p:sp>
        <p:nvSpPr>
          <p:cNvPr id="32" name="Rectangle 3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F25A09B4-4AC8-4C05-3C4E-68013EDE80E5}"/>
              </a:ext>
            </a:extLst>
          </p:cNvPr>
          <p:cNvSpPr txBox="1"/>
          <p:nvPr/>
        </p:nvSpPr>
        <p:spPr>
          <a:xfrm>
            <a:off x="411479" y="2688336"/>
            <a:ext cx="4498848" cy="35844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indent="-228600">
              <a:lnSpc>
                <a:spcPct val="90000"/>
              </a:lnSpc>
              <a:spcAft>
                <a:spcPts val="600"/>
              </a:spcAft>
              <a:buFont typeface="Arial" panose="020B0604020202020204" pitchFamily="34" charset="0"/>
              <a:buChar char="•"/>
            </a:pPr>
            <a:r>
              <a:rPr lang="en-US" dirty="0"/>
              <a:t>They offer unforgettable memories for the guests; members receive an annual allotments of Vacation Club points that can be redeemed for stays at Vacation clubs' resort or hotel . They value their customers they have a lot off attractions on during holidays for the guests so as  free parking on site. Five minutes' walk from the beach, five pools within the hotels, they also provide their guests with villas which are very luxury, </a:t>
            </a:r>
          </a:p>
          <a:p>
            <a:pPr indent="-228600">
              <a:lnSpc>
                <a:spcPct val="90000"/>
              </a:lnSpc>
              <a:spcAft>
                <a:spcPts val="600"/>
              </a:spcAft>
              <a:buFont typeface="Arial" panose="020B0604020202020204" pitchFamily="34" charset="0"/>
              <a:buChar char="•"/>
            </a:pPr>
            <a:r>
              <a:rPr lang="en-US" dirty="0">
                <a:ea typeface="Calibri"/>
                <a:cs typeface="Calibri"/>
              </a:rPr>
              <a:t>They offer different timeshare programs, </a:t>
            </a:r>
          </a:p>
          <a:p>
            <a:pPr indent="-228600">
              <a:lnSpc>
                <a:spcPct val="90000"/>
              </a:lnSpc>
              <a:spcAft>
                <a:spcPts val="600"/>
              </a:spcAft>
              <a:buFont typeface="Arial" panose="020B0604020202020204" pitchFamily="34" charset="0"/>
              <a:buChar char="•"/>
            </a:pPr>
            <a:r>
              <a:rPr lang="en-US" dirty="0">
                <a:ea typeface="Calibri"/>
                <a:cs typeface="Calibri"/>
              </a:rPr>
              <a:t>Sheraton Vacation Club</a:t>
            </a:r>
          </a:p>
          <a:p>
            <a:pPr indent="-228600">
              <a:lnSpc>
                <a:spcPct val="90000"/>
              </a:lnSpc>
              <a:spcAft>
                <a:spcPts val="600"/>
              </a:spcAft>
              <a:buFont typeface="Arial" panose="020B0604020202020204" pitchFamily="34" charset="0"/>
              <a:buChar char="•"/>
            </a:pPr>
            <a:r>
              <a:rPr lang="en-US" dirty="0">
                <a:ea typeface="Calibri"/>
                <a:cs typeface="Calibri"/>
              </a:rPr>
              <a:t>Westin Vacation Club </a:t>
            </a:r>
          </a:p>
          <a:p>
            <a:pPr indent="-228600">
              <a:lnSpc>
                <a:spcPct val="90000"/>
              </a:lnSpc>
              <a:spcAft>
                <a:spcPts val="600"/>
              </a:spcAft>
              <a:buFont typeface="Arial" panose="020B0604020202020204" pitchFamily="34" charset="0"/>
              <a:buChar char="•"/>
            </a:pPr>
            <a:r>
              <a:rPr lang="en-US" dirty="0">
                <a:ea typeface="Calibri"/>
                <a:cs typeface="Calibri"/>
              </a:rPr>
              <a:t>Grand Residences by Marriot</a:t>
            </a:r>
          </a:p>
          <a:p>
            <a:pPr indent="-228600">
              <a:lnSpc>
                <a:spcPct val="90000"/>
              </a:lnSpc>
              <a:spcAft>
                <a:spcPts val="600"/>
              </a:spcAft>
              <a:buFont typeface="Arial" panose="020B0604020202020204" pitchFamily="34" charset="0"/>
              <a:buChar char="•"/>
            </a:pPr>
            <a:r>
              <a:rPr lang="en-US" dirty="0">
                <a:ea typeface="Calibri"/>
                <a:cs typeface="Calibri"/>
              </a:rPr>
              <a:t>Ritz-Carlton Destination Club </a:t>
            </a:r>
          </a:p>
          <a:p>
            <a:pPr indent="-228600">
              <a:lnSpc>
                <a:spcPct val="90000"/>
              </a:lnSpc>
              <a:spcAft>
                <a:spcPts val="600"/>
              </a:spcAft>
              <a:buFont typeface="Arial" panose="020B0604020202020204" pitchFamily="34" charset="0"/>
              <a:buChar char="•"/>
            </a:pPr>
            <a:r>
              <a:rPr lang="en-US" dirty="0">
                <a:ea typeface="Calibri"/>
                <a:cs typeface="Calibri"/>
              </a:rPr>
              <a:t>ST. Regis Residence Club </a:t>
            </a:r>
          </a:p>
          <a:p>
            <a:pPr indent="-228600">
              <a:lnSpc>
                <a:spcPct val="90000"/>
              </a:lnSpc>
              <a:spcAft>
                <a:spcPts val="600"/>
              </a:spcAft>
              <a:buFont typeface="Arial" panose="020B0604020202020204" pitchFamily="34" charset="0"/>
              <a:buChar char="•"/>
            </a:pPr>
            <a:r>
              <a:rPr lang="en-US" dirty="0">
                <a:ea typeface="Calibri"/>
                <a:cs typeface="Calibri"/>
              </a:rPr>
              <a:t>Hyatt Residence Club </a:t>
            </a:r>
          </a:p>
          <a:p>
            <a:pPr indent="-228600">
              <a:lnSpc>
                <a:spcPct val="90000"/>
              </a:lnSpc>
              <a:spcAft>
                <a:spcPts val="600"/>
              </a:spcAft>
              <a:buFont typeface="Arial" panose="020B0604020202020204" pitchFamily="34" charset="0"/>
              <a:buChar char="•"/>
            </a:pPr>
            <a:endParaRPr lang="en-US" dirty="0">
              <a:ea typeface="Calibri"/>
              <a:cs typeface="Calibri"/>
            </a:endParaRPr>
          </a:p>
          <a:p>
            <a:pPr indent="-228600">
              <a:lnSpc>
                <a:spcPct val="90000"/>
              </a:lnSpc>
              <a:spcAft>
                <a:spcPts val="600"/>
              </a:spcAft>
              <a:buFont typeface="Arial" panose="020B0604020202020204" pitchFamily="34" charset="0"/>
              <a:buChar char="•"/>
            </a:pPr>
            <a:endParaRPr lang="en-US" dirty="0">
              <a:ea typeface="Calibri"/>
              <a:cs typeface="Calibri"/>
            </a:endParaRPr>
          </a:p>
          <a:p>
            <a:pPr indent="-228600">
              <a:lnSpc>
                <a:spcPct val="90000"/>
              </a:lnSpc>
              <a:spcAft>
                <a:spcPts val="600"/>
              </a:spcAft>
              <a:buFont typeface="Arial" panose="020B0604020202020204" pitchFamily="34" charset="0"/>
              <a:buChar char="•"/>
            </a:pPr>
            <a:endParaRPr lang="en-US" dirty="0">
              <a:ea typeface="Calibri"/>
              <a:cs typeface="Calibri"/>
            </a:endParaRPr>
          </a:p>
        </p:txBody>
      </p:sp>
      <p:pic>
        <p:nvPicPr>
          <p:cNvPr id="5" name="Picture 4" descr="A table filled with food">
            <a:extLst>
              <a:ext uri="{FF2B5EF4-FFF2-40B4-BE49-F238E27FC236}">
                <a16:creationId xmlns:a16="http://schemas.microsoft.com/office/drawing/2014/main" id="{7C99F9ED-6AA5-AA93-26D2-A5D1B9974BE6}"/>
              </a:ext>
            </a:extLst>
          </p:cNvPr>
          <p:cNvPicPr>
            <a:picLocks noChangeAspect="1"/>
          </p:cNvPicPr>
          <p:nvPr/>
        </p:nvPicPr>
        <p:blipFill rotWithShape="1">
          <a:blip r:embed="rId2"/>
          <a:srcRect l="13768" r="19229"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58725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FD5E9F-0D46-7537-5174-211508A99CDA}"/>
              </a:ext>
            </a:extLst>
          </p:cNvPr>
          <p:cNvSpPr>
            <a:spLocks noGrp="1"/>
          </p:cNvSpPr>
          <p:nvPr>
            <p:ph type="title"/>
          </p:nvPr>
        </p:nvSpPr>
        <p:spPr>
          <a:xfrm>
            <a:off x="2555631" y="1441938"/>
            <a:ext cx="7080738" cy="3974124"/>
          </a:xfrm>
        </p:spPr>
        <p:txBody>
          <a:bodyPr vert="horz" lIns="91440" tIns="45720" rIns="91440" bIns="45720" rtlCol="0" anchor="ctr">
            <a:normAutofit fontScale="90000"/>
          </a:bodyPr>
          <a:lstStyle/>
          <a:p>
            <a:pPr algn="ctr"/>
            <a:r>
              <a:rPr lang="en-US" sz="2400" dirty="0">
                <a:solidFill>
                  <a:schemeClr val="bg1">
                    <a:lumMod val="95000"/>
                    <a:lumOff val="5000"/>
                  </a:schemeClr>
                </a:solidFill>
                <a:ea typeface="Calibri Light"/>
                <a:cs typeface="Calibri Light"/>
              </a:rPr>
              <a:t>They provide high quality standards for the guests that's why the guests go back to them, and their business grows they provide the best service for the service users they value their customers, they as a business offer as much as they can the team at this hotels are well trained and are retrained as required. They have weekly employers' meetings and trainings for the company workers. As the team is well trained, they must know how to serve the customers they value their guests. The employers are aware about the company policy that’s why they employe more people during holidays for the comfort of the guests and to satisfied the guests. </a:t>
            </a:r>
          </a:p>
        </p:txBody>
      </p:sp>
    </p:spTree>
    <p:extLst>
      <p:ext uri="{BB962C8B-B14F-4D97-AF65-F5344CB8AC3E}">
        <p14:creationId xmlns:p14="http://schemas.microsoft.com/office/powerpoint/2010/main" val="28561153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9A22E539-0C35-3457-4A7E-D21829D7E0E3}"/>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2400" dirty="0">
                <a:solidFill>
                  <a:schemeClr val="bg1"/>
                </a:solidFill>
                <a:ea typeface="Calibri Light"/>
                <a:cs typeface="Calibri Light"/>
              </a:rPr>
              <a:t>As they meet the guests' expectations the guests leave good reviews on the hotels, they recommend the visit to family and friends which is beneficial for the company growth needs. </a:t>
            </a:r>
            <a:endParaRPr lang="en-US" sz="7200" kern="1200" dirty="0">
              <a:solidFill>
                <a:schemeClr val="bg1"/>
              </a:solidFill>
              <a:latin typeface="+mj-lt"/>
              <a:ea typeface="+mj-ea"/>
              <a:cs typeface="+mj-cs"/>
            </a:endParaRPr>
          </a:p>
        </p:txBody>
      </p:sp>
    </p:spTree>
    <p:extLst>
      <p:ext uri="{BB962C8B-B14F-4D97-AF65-F5344CB8AC3E}">
        <p14:creationId xmlns:p14="http://schemas.microsoft.com/office/powerpoint/2010/main" val="3445942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E6F40E-0E76-4819-8858-9109CD6E5A79}"/>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2400" dirty="0">
                <a:solidFill>
                  <a:schemeClr val="bg1">
                    <a:lumMod val="95000"/>
                    <a:lumOff val="5000"/>
                  </a:schemeClr>
                </a:solidFill>
                <a:ea typeface="Calibri Light"/>
                <a:cs typeface="Calibri Light"/>
              </a:rPr>
              <a:t>The hotels are easy to access they provide shutter from the airport to your hotel; it is very easy to book your holiday online the web-sides are easy to access and straight forward  its recommended to become a member for more offers and points at some point you can discover enough points for one-night free stay  </a:t>
            </a:r>
          </a:p>
        </p:txBody>
      </p:sp>
    </p:spTree>
    <p:extLst>
      <p:ext uri="{BB962C8B-B14F-4D97-AF65-F5344CB8AC3E}">
        <p14:creationId xmlns:p14="http://schemas.microsoft.com/office/powerpoint/2010/main" val="142199905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9313CB-8397-1353-CA3A-FE91F289CCDD}"/>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2400" dirty="0">
                <a:solidFill>
                  <a:schemeClr val="bg1">
                    <a:lumMod val="95000"/>
                    <a:lumOff val="5000"/>
                  </a:schemeClr>
                </a:solidFill>
                <a:ea typeface="Calibri Light"/>
                <a:cs typeface="Calibri Light"/>
              </a:rPr>
              <a:t>The hotels have terrace which is beneficial for the smokers. The hotels are daily cleaned. Some of the 2-bedroom rooms offer two bathrooms which is very good for the families with children. Towels are provided you can ask to get your clothes washed as the hotel offers washing clothes. In the rooms they have sofas, dining table, car rental and the snack bars are opened until midnight.  </a:t>
            </a:r>
            <a:endParaRPr lang="en-US" sz="5400" dirty="0">
              <a:solidFill>
                <a:schemeClr val="bg1">
                  <a:lumMod val="95000"/>
                  <a:lumOff val="5000"/>
                </a:schemeClr>
              </a:solidFill>
            </a:endParaRPr>
          </a:p>
        </p:txBody>
      </p:sp>
    </p:spTree>
    <p:extLst>
      <p:ext uri="{BB962C8B-B14F-4D97-AF65-F5344CB8AC3E}">
        <p14:creationId xmlns:p14="http://schemas.microsoft.com/office/powerpoint/2010/main" val="174921764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4B67C45A-B415-6C8A-E392-6200AB12D056}"/>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2400" dirty="0">
                <a:solidFill>
                  <a:schemeClr val="bg1"/>
                </a:solidFill>
                <a:ea typeface="Calibri Light"/>
                <a:cs typeface="Calibri Light"/>
              </a:rPr>
              <a:t>The customer service</a:t>
            </a:r>
            <a:r>
              <a:rPr lang="en-US" sz="7200" dirty="0">
                <a:solidFill>
                  <a:schemeClr val="bg1"/>
                </a:solidFill>
                <a:ea typeface="Calibri Light"/>
                <a:cs typeface="Calibri Light"/>
              </a:rPr>
              <a:t> </a:t>
            </a:r>
            <a:r>
              <a:rPr lang="en-US" sz="2400" dirty="0">
                <a:solidFill>
                  <a:schemeClr val="bg1"/>
                </a:solidFill>
                <a:ea typeface="Calibri Light"/>
                <a:cs typeface="Calibri Light"/>
              </a:rPr>
              <a:t>desk is available 24 hours daily for the guests so they ca help any time. The hotels have different menus for the customers the buffet has a selection of foods and deserts. </a:t>
            </a:r>
            <a:endParaRPr lang="en-US" sz="7200" kern="1200" dirty="0">
              <a:solidFill>
                <a:schemeClr val="bg1"/>
              </a:solidFill>
              <a:latin typeface="+mj-lt"/>
              <a:ea typeface="Calibri Light" panose="020F0302020204030204"/>
              <a:cs typeface="Calibri Light" panose="020F0302020204030204"/>
            </a:endParaRPr>
          </a:p>
        </p:txBody>
      </p:sp>
    </p:spTree>
    <p:extLst>
      <p:ext uri="{BB962C8B-B14F-4D97-AF65-F5344CB8AC3E}">
        <p14:creationId xmlns:p14="http://schemas.microsoft.com/office/powerpoint/2010/main" val="376347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9">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FBFD6-4EE7-BD70-87C6-FE52CB4BB537}"/>
              </a:ext>
            </a:extLst>
          </p:cNvPr>
          <p:cNvSpPr>
            <a:spLocks noGrp="1"/>
          </p:cNvSpPr>
          <p:nvPr>
            <p:ph type="ctrTitle"/>
          </p:nvPr>
        </p:nvSpPr>
        <p:spPr>
          <a:xfrm>
            <a:off x="5232400" y="1367673"/>
            <a:ext cx="6124576" cy="2665509"/>
          </a:xfrm>
        </p:spPr>
        <p:txBody>
          <a:bodyPr>
            <a:normAutofit/>
          </a:bodyPr>
          <a:lstStyle/>
          <a:p>
            <a:pPr algn="r"/>
            <a:r>
              <a:rPr lang="en-GB" sz="7200">
                <a:solidFill>
                  <a:schemeClr val="bg1"/>
                </a:solidFill>
                <a:ea typeface="Calibri Light"/>
                <a:cs typeface="Calibri Light"/>
              </a:rPr>
              <a:t>Kids club </a:t>
            </a:r>
            <a:endParaRPr lang="en-GB" sz="7200">
              <a:solidFill>
                <a:schemeClr val="bg1"/>
              </a:solidFill>
            </a:endParaRPr>
          </a:p>
        </p:txBody>
      </p:sp>
      <p:sp>
        <p:nvSpPr>
          <p:cNvPr id="3" name="Subtitle 2">
            <a:extLst>
              <a:ext uri="{FF2B5EF4-FFF2-40B4-BE49-F238E27FC236}">
                <a16:creationId xmlns:a16="http://schemas.microsoft.com/office/drawing/2014/main" id="{66CC217E-5C37-D30F-A134-61CD08AB002C}"/>
              </a:ext>
            </a:extLst>
          </p:cNvPr>
          <p:cNvSpPr>
            <a:spLocks noGrp="1"/>
          </p:cNvSpPr>
          <p:nvPr>
            <p:ph type="subTitle" idx="1"/>
          </p:nvPr>
        </p:nvSpPr>
        <p:spPr>
          <a:xfrm>
            <a:off x="5228702" y="4414180"/>
            <a:ext cx="6128274" cy="2146955"/>
          </a:xfrm>
        </p:spPr>
        <p:txBody>
          <a:bodyPr vert="horz" lIns="91440" tIns="45720" rIns="91440" bIns="45720" rtlCol="0" anchor="t">
            <a:normAutofit fontScale="92500" lnSpcReduction="10000"/>
          </a:bodyPr>
          <a:lstStyle/>
          <a:p>
            <a:pPr algn="r"/>
            <a:r>
              <a:rPr lang="en-GB" dirty="0">
                <a:solidFill>
                  <a:schemeClr val="bg1"/>
                </a:solidFill>
                <a:ea typeface="Calibri"/>
                <a:cs typeface="Calibri"/>
              </a:rPr>
              <a:t>The kids club starts from 6pm to 8pm that’s helpful for the parents . During the day just after lunch they have plenty activities for the families with children to keep them busy and to make sure they are enjoying their holiday. From 8pm to 10pm they have kids disco they engage with the children they dance with them and play games.   </a:t>
            </a:r>
            <a:endParaRPr lang="en-GB" dirty="0">
              <a:solidFill>
                <a:schemeClr val="bg1"/>
              </a:solidFill>
            </a:endParaRPr>
          </a:p>
        </p:txBody>
      </p:sp>
      <p:pic>
        <p:nvPicPr>
          <p:cNvPr id="5" name="Picture 4">
            <a:extLst>
              <a:ext uri="{FF2B5EF4-FFF2-40B4-BE49-F238E27FC236}">
                <a16:creationId xmlns:a16="http://schemas.microsoft.com/office/drawing/2014/main" id="{8B4F5CA1-91F5-A2E3-AE86-63D33AFFE00A}"/>
              </a:ext>
            </a:extLst>
          </p:cNvPr>
          <p:cNvPicPr>
            <a:picLocks noChangeAspect="1"/>
          </p:cNvPicPr>
          <p:nvPr/>
        </p:nvPicPr>
        <p:blipFill rotWithShape="1">
          <a:blip r:embed="rId2"/>
          <a:srcRect l="35465" r="26542" b="1"/>
          <a:stretch/>
        </p:blipFill>
        <p:spPr>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p:spPr>
      </p:pic>
      <p:grpSp>
        <p:nvGrpSpPr>
          <p:cNvPr id="26" name="Group 21">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23" name="Freeform: Shape 22">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623963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C88A5-6299-520A-930C-01E11381CA98}"/>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References </a:t>
            </a:r>
            <a:endParaRPr lang="en-GB">
              <a:solidFill>
                <a:srgbClr val="FFFFFF"/>
              </a:solidFill>
            </a:endParaRPr>
          </a:p>
        </p:txBody>
      </p:sp>
      <p:sp>
        <p:nvSpPr>
          <p:cNvPr id="38" name="Arc 3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Content Placeholder 2">
            <a:extLst>
              <a:ext uri="{FF2B5EF4-FFF2-40B4-BE49-F238E27FC236}">
                <a16:creationId xmlns:a16="http://schemas.microsoft.com/office/drawing/2014/main" id="{DE500A07-B61E-961F-33D5-F7D858701B68}"/>
              </a:ext>
            </a:extLst>
          </p:cNvPr>
          <p:cNvSpPr>
            <a:spLocks noGrp="1"/>
          </p:cNvSpPr>
          <p:nvPr>
            <p:ph idx="1"/>
          </p:nvPr>
        </p:nvSpPr>
        <p:spPr>
          <a:xfrm>
            <a:off x="4447308" y="591344"/>
            <a:ext cx="6906491" cy="5585619"/>
          </a:xfrm>
        </p:spPr>
        <p:txBody>
          <a:bodyPr anchor="ctr">
            <a:normAutofit fontScale="92500" lnSpcReduction="10000"/>
          </a:bodyPr>
          <a:lstStyle/>
          <a:p>
            <a:r>
              <a:rPr lang="en-GB" sz="1800" dirty="0">
                <a:ea typeface="Calibri"/>
                <a:cs typeface="Calibri"/>
              </a:rPr>
              <a:t>(2023) up graded Points, LLC. All rights Reserved </a:t>
            </a:r>
            <a:r>
              <a:rPr lang="en-GB" sz="1800" dirty="0">
                <a:ea typeface="+mn-lt"/>
                <a:cs typeface="+mn-lt"/>
                <a:hlinkClick r:id="rId2"/>
              </a:rPr>
              <a:t>Marriott Vacation Club Resorts: 10 Most Popular Locations [2023] (upgradedpoints.com)</a:t>
            </a:r>
            <a:r>
              <a:rPr lang="en-GB" sz="1800" dirty="0">
                <a:ea typeface="Calibri"/>
                <a:cs typeface="Calibri"/>
              </a:rPr>
              <a:t>  </a:t>
            </a:r>
          </a:p>
          <a:p>
            <a:r>
              <a:rPr lang="en-GB" sz="1800" dirty="0">
                <a:ea typeface="+mn-lt"/>
                <a:cs typeface="+mn-lt"/>
              </a:rPr>
              <a:t>Enrolled Club Points vs. Trust points (1 March 2011 retrieved 9 March 2019)</a:t>
            </a:r>
            <a:r>
              <a:rPr lang="en-GB" sz="1800" dirty="0">
                <a:ea typeface="+mn-lt"/>
                <a:cs typeface="+mn-lt"/>
                <a:hlinkClick r:id="rId3"/>
              </a:rPr>
              <a:t>Marriott Vacation Club - Wikipedia</a:t>
            </a:r>
            <a:r>
              <a:rPr lang="en-GB" sz="1800" dirty="0">
                <a:ea typeface="+mn-lt"/>
                <a:cs typeface="+mn-lt"/>
              </a:rPr>
              <a:t> </a:t>
            </a:r>
          </a:p>
          <a:p>
            <a:r>
              <a:rPr lang="en-GB" sz="1800" dirty="0">
                <a:ea typeface="+mn-lt"/>
                <a:cs typeface="+mn-lt"/>
              </a:rPr>
              <a:t>Marriot Vacation Club An In-Depth overview (30 June 2018 retrieved 9 March 2019) </a:t>
            </a:r>
            <a:r>
              <a:rPr lang="en-GB" sz="1800" dirty="0">
                <a:ea typeface="+mn-lt"/>
                <a:cs typeface="+mn-lt"/>
                <a:hlinkClick r:id="rId3"/>
              </a:rPr>
              <a:t>Marriott Vacation Club - Wikipedia </a:t>
            </a:r>
          </a:p>
          <a:p>
            <a:r>
              <a:rPr lang="en-GB" sz="1800" dirty="0">
                <a:ea typeface="Calibri"/>
                <a:cs typeface="Calibri"/>
              </a:rPr>
              <a:t>Engineering the law: Marriot Vacations Worldiwde's class-action timeshare battle (26 October 2017 retrieved 9 March 2019)  </a:t>
            </a:r>
            <a:r>
              <a:rPr lang="en-GB" sz="1800" dirty="0">
                <a:ea typeface="+mn-lt"/>
                <a:cs typeface="+mn-lt"/>
                <a:hlinkClick r:id="rId3"/>
              </a:rPr>
              <a:t>Marriott Vacation Club - Wikipedia </a:t>
            </a:r>
            <a:endParaRPr lang="en-GB" sz="1800" dirty="0">
              <a:ea typeface="Calibri"/>
              <a:cs typeface="Calibri"/>
            </a:endParaRPr>
          </a:p>
          <a:p>
            <a:r>
              <a:rPr lang="en-GB" sz="1800" dirty="0">
                <a:ea typeface="+mn-lt"/>
                <a:cs typeface="+mn-lt"/>
              </a:rPr>
              <a:t>Marriot Vacation Club official side  </a:t>
            </a:r>
            <a:r>
              <a:rPr lang="en-GB" sz="1800" dirty="0">
                <a:ea typeface="+mn-lt"/>
                <a:cs typeface="+mn-lt"/>
                <a:hlinkClick r:id="rId4"/>
              </a:rPr>
              <a:t>www.marriottvacationclub.com</a:t>
            </a:r>
            <a:r>
              <a:rPr lang="en-GB" sz="1800" dirty="0">
                <a:ea typeface="+mn-lt"/>
                <a:cs typeface="+mn-lt"/>
              </a:rPr>
              <a:t> retrieved (8 May 2018) </a:t>
            </a:r>
            <a:r>
              <a:rPr lang="en-GB" sz="1800" dirty="0">
                <a:ea typeface="+mn-lt"/>
                <a:cs typeface="+mn-lt"/>
                <a:hlinkClick r:id="rId3"/>
              </a:rPr>
              <a:t>Marriott Vacation Club - Wikipedia </a:t>
            </a:r>
            <a:endParaRPr lang="en-GB" sz="1800" dirty="0">
              <a:ea typeface="+mn-lt"/>
              <a:cs typeface="+mn-lt"/>
            </a:endParaRPr>
          </a:p>
          <a:p>
            <a:r>
              <a:rPr lang="en-GB" sz="1800" dirty="0">
                <a:ea typeface="+mn-lt"/>
                <a:cs typeface="+mn-lt"/>
              </a:rPr>
              <a:t>Copy right (2023) Marrion Vacation Club International. All rights reserved  </a:t>
            </a:r>
            <a:r>
              <a:rPr lang="en-GB" sz="1800" dirty="0">
                <a:ea typeface="+mn-lt"/>
                <a:cs typeface="+mn-lt"/>
                <a:hlinkClick r:id="rId5"/>
              </a:rPr>
              <a:t>Marriott Vacation Club Introduces New Vacation Ownership Program </a:t>
            </a:r>
            <a:endParaRPr lang="en-GB" sz="1800" dirty="0">
              <a:ea typeface="+mn-lt"/>
              <a:cs typeface="+mn-lt"/>
            </a:endParaRPr>
          </a:p>
          <a:p>
            <a:endParaRPr lang="en-GB" sz="1800">
              <a:ea typeface="+mn-lt"/>
              <a:cs typeface="+mn-lt"/>
            </a:endParaRPr>
          </a:p>
          <a:p>
            <a:r>
              <a:rPr lang="en-GB" sz="1800" dirty="0">
                <a:ea typeface="+mn-lt"/>
                <a:cs typeface="+mn-lt"/>
              </a:rPr>
              <a:t>Nerd wallet, Inc. All rights reserved (2023) </a:t>
            </a:r>
            <a:r>
              <a:rPr lang="en-GB" sz="1800" dirty="0">
                <a:ea typeface="+mn-lt"/>
                <a:cs typeface="+mn-lt"/>
                <a:hlinkClick r:id="rId6"/>
              </a:rPr>
              <a:t>Is Marriott Vacation Club Worth It? - NerdWallet </a:t>
            </a:r>
            <a:endParaRPr lang="en-GB" sz="1800" dirty="0">
              <a:ea typeface="+mn-lt"/>
              <a:cs typeface="+mn-lt"/>
            </a:endParaRPr>
          </a:p>
          <a:p>
            <a:r>
              <a:rPr lang="en-GB" sz="1800" dirty="0">
                <a:ea typeface="Calibri"/>
                <a:cs typeface="Calibri"/>
              </a:rPr>
              <a:t>Marriot International Inc All rights reserved, Marriot proprietary </a:t>
            </a:r>
            <a:r>
              <a:rPr lang="en-GB" sz="1800">
                <a:ea typeface="Calibri"/>
                <a:cs typeface="Calibri"/>
              </a:rPr>
              <a:t>information's (1996-2023)  </a:t>
            </a:r>
            <a:r>
              <a:rPr lang="en-GB" sz="1800" dirty="0">
                <a:ea typeface="+mn-lt"/>
                <a:cs typeface="+mn-lt"/>
                <a:hlinkClick r:id="rId7"/>
              </a:rPr>
              <a:t>Timeshare Ownership | Marriott Vacation Club </a:t>
            </a:r>
          </a:p>
          <a:p>
            <a:endParaRPr lang="en-GB" sz="1800" dirty="0">
              <a:ea typeface="Calibri"/>
              <a:cs typeface="Calibri"/>
            </a:endParaRPr>
          </a:p>
          <a:p>
            <a:endParaRPr lang="en-GB" sz="1800" dirty="0">
              <a:ea typeface="Calibri"/>
              <a:cs typeface="Calibri"/>
            </a:endParaRPr>
          </a:p>
        </p:txBody>
      </p:sp>
    </p:spTree>
    <p:extLst>
      <p:ext uri="{BB962C8B-B14F-4D97-AF65-F5344CB8AC3E}">
        <p14:creationId xmlns:p14="http://schemas.microsoft.com/office/powerpoint/2010/main" val="6155722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Marriot International Brand</vt:lpstr>
      <vt:lpstr>Hospitality And Guests Services </vt:lpstr>
      <vt:lpstr>The first property opened in 2002 in South Lake Tahoe, California. In 2007, Marriot Vacation Club  international began to market its core timeshare brand as Marriot Vacation Club. In 2010 , the company launched its points-based Marriot Vocation Club Destinations program in North America and Caribbean. In 1996, Marriot Vacation Club opened its first European property called Marriott's Marbella Beach Club in Costa Del  Sol, Spain. </vt:lpstr>
      <vt:lpstr>Main Consumers  The main consumers are families from all over the world because the hotels are family friendly, businessmen for meetings  as they offer conference rooms, rich people for spa and relax, couples or single people for fun and parties and friends to spend time together     </vt:lpstr>
      <vt:lpstr>Hotels Facilities </vt:lpstr>
      <vt:lpstr>Qualities they offer to the guests </vt:lpstr>
      <vt:lpstr>They provide high quality standards for the guests that's why the guests go back to them, and their business grows they provide the best service for the service users they value their customers, they as a business offer as much as they can the team at this hotels are well trained and are retrained as required. They have weekly employers' meetings and trainings for the company workers. As the team is well trained, they must know how to serve the customers they value their guests. The employers are aware about the company policy that’s why they employe more people during holidays for the comfort of the guests and to satisfied the guests. </vt:lpstr>
      <vt:lpstr>As they meet the guests' expectations the guests leave good reviews on the hotels, they recommend the visit to family and friends which is beneficial for the company growth needs. </vt:lpstr>
      <vt:lpstr>The hotels are easy to access they provide shutter from the airport to your hotel; it is very easy to book your holiday online the web-sides are easy to access and straight forward  its recommended to become a member for more offers and points at some point you can discover enough points for one-night free stay  </vt:lpstr>
      <vt:lpstr>The hotels have terrace which is beneficial for the smokers. The hotels are daily cleaned. Some of the 2-bedroom rooms offer two bathrooms which is very good for the families with children. Towels are provided you can ask to get your clothes washed as the hotel offers washing clothes. In the rooms they have sofas, dining table, car rental and the snack bars are opened until midnight.  </vt:lpstr>
      <vt:lpstr>The customer service desk is available 24 hours daily for the guests so they ca help any time. The hotels have different menus for the customers the buffet has a selection of foods and deserts. </vt:lpstr>
      <vt:lpstr>Kids club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756</cp:revision>
  <dcterms:created xsi:type="dcterms:W3CDTF">2023-05-31T20:23:22Z</dcterms:created>
  <dcterms:modified xsi:type="dcterms:W3CDTF">2023-05-31T23:23:13Z</dcterms:modified>
</cp:coreProperties>
</file>