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35"/>
  </p:notesMasterIdLst>
  <p:handoutMasterIdLst>
    <p:handoutMasterId r:id="rId36"/>
  </p:handoutMasterIdLst>
  <p:sldIdLst>
    <p:sldId id="273" r:id="rId5"/>
    <p:sldId id="257" r:id="rId6"/>
    <p:sldId id="274" r:id="rId7"/>
    <p:sldId id="275" r:id="rId8"/>
    <p:sldId id="276" r:id="rId9"/>
    <p:sldId id="277" r:id="rId10"/>
    <p:sldId id="278" r:id="rId11"/>
    <p:sldId id="279" r:id="rId12"/>
    <p:sldId id="280" r:id="rId13"/>
    <p:sldId id="281" r:id="rId14"/>
    <p:sldId id="282" r:id="rId15"/>
    <p:sldId id="307" r:id="rId16"/>
    <p:sldId id="284" r:id="rId17"/>
    <p:sldId id="285" r:id="rId18"/>
    <p:sldId id="286" r:id="rId19"/>
    <p:sldId id="287" r:id="rId20"/>
    <p:sldId id="308" r:id="rId21"/>
    <p:sldId id="309" r:id="rId22"/>
    <p:sldId id="310" r:id="rId23"/>
    <p:sldId id="311" r:id="rId24"/>
    <p:sldId id="294" r:id="rId25"/>
    <p:sldId id="305" r:id="rId26"/>
    <p:sldId id="296" r:id="rId27"/>
    <p:sldId id="299" r:id="rId28"/>
    <p:sldId id="303" r:id="rId29"/>
    <p:sldId id="306" r:id="rId30"/>
    <p:sldId id="298" r:id="rId31"/>
    <p:sldId id="300" r:id="rId32"/>
    <p:sldId id="270" r:id="rId33"/>
    <p:sldId id="269" r:id="rId34"/>
  </p:sldIdLst>
  <p:sldSz cx="9144000" cy="6858000" type="screen4x3"/>
  <p:notesSz cx="6797675" cy="9926638"/>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3127">
          <p15:clr>
            <a:srgbClr val="A4A3A4"/>
          </p15:clr>
        </p15:guide>
        <p15:guide id="2" pos="2141">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202" autoAdjust="0"/>
    <p:restoredTop sz="80697" autoAdjust="0"/>
  </p:normalViewPr>
  <p:slideViewPr>
    <p:cSldViewPr>
      <p:cViewPr varScale="1">
        <p:scale>
          <a:sx n="60" d="100"/>
          <a:sy n="60" d="100"/>
        </p:scale>
        <p:origin x="1686" y="42"/>
      </p:cViewPr>
      <p:guideLst>
        <p:guide orient="horz" pos="2160"/>
        <p:guide pos="2880"/>
      </p:guideLst>
    </p:cSldViewPr>
  </p:slideViewPr>
  <p:outlineViewPr>
    <p:cViewPr>
      <p:scale>
        <a:sx n="33" d="100"/>
        <a:sy n="33" d="100"/>
      </p:scale>
      <p:origin x="0" y="9660"/>
    </p:cViewPr>
  </p:outlineViewPr>
  <p:notesTextViewPr>
    <p:cViewPr>
      <p:scale>
        <a:sx n="1" d="1"/>
        <a:sy n="1" d="1"/>
      </p:scale>
      <p:origin x="0" y="0"/>
    </p:cViewPr>
  </p:notesTextViewPr>
  <p:notesViewPr>
    <p:cSldViewPr>
      <p:cViewPr varScale="1">
        <p:scale>
          <a:sx n="76" d="100"/>
          <a:sy n="76" d="100"/>
        </p:scale>
        <p:origin x="-2166" y="-96"/>
      </p:cViewPr>
      <p:guideLst>
        <p:guide orient="horz" pos="3127"/>
        <p:guide pos="2141"/>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50443" y="0"/>
            <a:ext cx="2945659" cy="496332"/>
          </a:xfrm>
          <a:prstGeom prst="rect">
            <a:avLst/>
          </a:prstGeom>
        </p:spPr>
        <p:txBody>
          <a:bodyPr vert="horz" lIns="91440" tIns="45720" rIns="91440" bIns="45720" rtlCol="0"/>
          <a:lstStyle>
            <a:lvl1pPr algn="r">
              <a:defRPr sz="1200"/>
            </a:lvl1pPr>
          </a:lstStyle>
          <a:p>
            <a:fld id="{96D292DE-8B7A-4254-AA83-74C1F4DD4AF0}" type="datetimeFigureOut">
              <a:rPr lang="en-GB" smtClean="0"/>
              <a:pPr/>
              <a:t>19/06/2017</a:t>
            </a:fld>
            <a:endParaRPr lang="en-GB"/>
          </a:p>
        </p:txBody>
      </p:sp>
      <p:sp>
        <p:nvSpPr>
          <p:cNvPr id="4" name="Footer Placeholder 3"/>
          <p:cNvSpPr>
            <a:spLocks noGrp="1"/>
          </p:cNvSpPr>
          <p:nvPr>
            <p:ph type="ftr" sz="quarter" idx="2"/>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50443" y="9428583"/>
            <a:ext cx="2945659" cy="496332"/>
          </a:xfrm>
          <a:prstGeom prst="rect">
            <a:avLst/>
          </a:prstGeom>
        </p:spPr>
        <p:txBody>
          <a:bodyPr vert="horz" lIns="91440" tIns="45720" rIns="91440" bIns="45720" rtlCol="0" anchor="b"/>
          <a:lstStyle>
            <a:lvl1pPr algn="r">
              <a:defRPr sz="1200"/>
            </a:lvl1pPr>
          </a:lstStyle>
          <a:p>
            <a:fld id="{A3C3D8D3-17FF-4C88-A759-00DBF3A84646}" type="slidenum">
              <a:rPr lang="en-GB" smtClean="0"/>
              <a:pPr/>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45659" cy="496332"/>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50443" y="0"/>
            <a:ext cx="2945659" cy="496332"/>
          </a:xfrm>
          <a:prstGeom prst="rect">
            <a:avLst/>
          </a:prstGeom>
        </p:spPr>
        <p:txBody>
          <a:bodyPr vert="horz" lIns="91440" tIns="45720" rIns="91440" bIns="45720" rtlCol="0"/>
          <a:lstStyle>
            <a:lvl1pPr algn="r">
              <a:defRPr sz="1200"/>
            </a:lvl1pPr>
          </a:lstStyle>
          <a:p>
            <a:fld id="{14578272-F71C-47EB-A4FA-1FFB0AF768EB}" type="datetimeFigureOut">
              <a:rPr lang="en-GB" smtClean="0"/>
              <a:pPr/>
              <a:t>19/06/2017</a:t>
            </a:fld>
            <a:endParaRPr lang="en-GB"/>
          </a:p>
        </p:txBody>
      </p:sp>
      <p:sp>
        <p:nvSpPr>
          <p:cNvPr id="4" name="Slide Image Placeholder 3"/>
          <p:cNvSpPr>
            <a:spLocks noGrp="1" noRot="1" noChangeAspect="1"/>
          </p:cNvSpPr>
          <p:nvPr>
            <p:ph type="sldImg" idx="2"/>
          </p:nvPr>
        </p:nvSpPr>
        <p:spPr>
          <a:xfrm>
            <a:off x="917575" y="744538"/>
            <a:ext cx="4962525" cy="3722687"/>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79768" y="4715153"/>
            <a:ext cx="5438140" cy="4466987"/>
          </a:xfrm>
          <a:prstGeom prst="rect">
            <a:avLst/>
          </a:prstGeom>
        </p:spPr>
        <p:txBody>
          <a:bodyPr vert="horz" lIns="91440" tIns="45720" rIns="91440" bIns="45720" rtlCol="0"/>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Footer Placeholder 5"/>
          <p:cNvSpPr>
            <a:spLocks noGrp="1"/>
          </p:cNvSpPr>
          <p:nvPr>
            <p:ph type="ftr" sz="quarter" idx="4"/>
          </p:nvPr>
        </p:nvSpPr>
        <p:spPr>
          <a:xfrm>
            <a:off x="0" y="9428583"/>
            <a:ext cx="2945659" cy="496332"/>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50443" y="9428583"/>
            <a:ext cx="2945659" cy="496332"/>
          </a:xfrm>
          <a:prstGeom prst="rect">
            <a:avLst/>
          </a:prstGeom>
        </p:spPr>
        <p:txBody>
          <a:bodyPr vert="horz" lIns="91440" tIns="45720" rIns="91440" bIns="45720" rtlCol="0" anchor="b"/>
          <a:lstStyle>
            <a:lvl1pPr algn="r">
              <a:defRPr sz="1200"/>
            </a:lvl1pPr>
          </a:lstStyle>
          <a:p>
            <a:fld id="{4EB4F3BB-D9BC-4D91-8113-E88C513DD911}" type="slidenum">
              <a:rPr lang="en-GB" smtClean="0"/>
              <a:pPr/>
              <a:t>‹#›</a:t>
            </a:fld>
            <a:endParaRPr lang="en-GB"/>
          </a:p>
        </p:txBody>
      </p:sp>
    </p:spTree>
    <p:extLst>
      <p:ext uri="{BB962C8B-B14F-4D97-AF65-F5344CB8AC3E}">
        <p14:creationId xmlns:p14="http://schemas.microsoft.com/office/powerpoint/2010/main" val="8748938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Brief presentation is an overview of support available to students from Student Services at UWTSD</a:t>
            </a:r>
          </a:p>
          <a:p>
            <a:r>
              <a:rPr lang="en-GB" dirty="0" smtClean="0"/>
              <a:t>Comprehensive information available on-line on the Student Services webpages (accessible via Quick Links) </a:t>
            </a:r>
          </a:p>
          <a:p>
            <a:endParaRPr lang="en-GB" dirty="0"/>
          </a:p>
        </p:txBody>
      </p:sp>
      <p:sp>
        <p:nvSpPr>
          <p:cNvPr id="4" name="Slide Number Placeholder 3"/>
          <p:cNvSpPr>
            <a:spLocks noGrp="1"/>
          </p:cNvSpPr>
          <p:nvPr>
            <p:ph type="sldNum" sz="quarter" idx="10"/>
          </p:nvPr>
        </p:nvSpPr>
        <p:spPr/>
        <p:txBody>
          <a:bodyPr/>
          <a:lstStyle/>
          <a:p>
            <a:fld id="{4EB4F3BB-D9BC-4D91-8113-E88C513DD911}" type="slidenum">
              <a:rPr lang="en-GB" smtClean="0"/>
              <a:pPr/>
              <a:t>1</a:t>
            </a:fld>
            <a:endParaRPr lang="en-GB"/>
          </a:p>
        </p:txBody>
      </p:sp>
    </p:spTree>
    <p:extLst>
      <p:ext uri="{BB962C8B-B14F-4D97-AF65-F5344CB8AC3E}">
        <p14:creationId xmlns:p14="http://schemas.microsoft.com/office/powerpoint/2010/main" val="153089975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Student Services’ mission – worth emphasising that we are a professional support service who can support ALL students, help students reach their full potential whether this is in the form of careers / employability guidance, financial support, specialist learning support or emotional support through the University’s Counselling Service and/or Mental Health Advisers. </a:t>
            </a:r>
          </a:p>
          <a:p>
            <a:endParaRPr lang="en-GB" dirty="0" smtClean="0"/>
          </a:p>
          <a:p>
            <a:endParaRPr lang="en-GB" dirty="0"/>
          </a:p>
        </p:txBody>
      </p:sp>
      <p:sp>
        <p:nvSpPr>
          <p:cNvPr id="4" name="Slide Number Placeholder 3"/>
          <p:cNvSpPr>
            <a:spLocks noGrp="1"/>
          </p:cNvSpPr>
          <p:nvPr>
            <p:ph type="sldNum" sz="quarter" idx="10"/>
          </p:nvPr>
        </p:nvSpPr>
        <p:spPr/>
        <p:txBody>
          <a:bodyPr/>
          <a:lstStyle/>
          <a:p>
            <a:fld id="{4EB4F3BB-D9BC-4D91-8113-E88C513DD911}" type="slidenum">
              <a:rPr lang="en-GB" smtClean="0"/>
              <a:pPr/>
              <a:t>2</a:t>
            </a:fld>
            <a:endParaRPr lang="en-GB"/>
          </a:p>
        </p:txBody>
      </p:sp>
    </p:spTree>
    <p:extLst>
      <p:ext uri="{BB962C8B-B14F-4D97-AF65-F5344CB8AC3E}">
        <p14:creationId xmlns:p14="http://schemas.microsoft.com/office/powerpoint/2010/main" val="1612540256"/>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Opportunity</a:t>
            </a:r>
            <a:r>
              <a:rPr lang="en-GB" baseline="0" dirty="0" smtClean="0"/>
              <a:t> for questions at the end.</a:t>
            </a:r>
            <a:endParaRPr lang="en-GB" dirty="0"/>
          </a:p>
        </p:txBody>
      </p:sp>
      <p:sp>
        <p:nvSpPr>
          <p:cNvPr id="4" name="Slide Number Placeholder 3"/>
          <p:cNvSpPr>
            <a:spLocks noGrp="1"/>
          </p:cNvSpPr>
          <p:nvPr>
            <p:ph type="sldNum" sz="quarter" idx="10"/>
          </p:nvPr>
        </p:nvSpPr>
        <p:spPr/>
        <p:txBody>
          <a:bodyPr/>
          <a:lstStyle/>
          <a:p>
            <a:fld id="{4EB4F3BB-D9BC-4D91-8113-E88C513DD911}" type="slidenum">
              <a:rPr lang="en-GB" smtClean="0"/>
              <a:pPr/>
              <a:t>3</a:t>
            </a:fld>
            <a:endParaRPr lang="en-GB"/>
          </a:p>
        </p:txBody>
      </p:sp>
    </p:spTree>
    <p:extLst>
      <p:ext uri="{BB962C8B-B14F-4D97-AF65-F5344CB8AC3E}">
        <p14:creationId xmlns:p14="http://schemas.microsoft.com/office/powerpoint/2010/main" val="148568056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EB4F3BB-D9BC-4D91-8113-E88C513DD911}" type="slidenum">
              <a:rPr lang="en-GB" smtClean="0"/>
              <a:pPr/>
              <a:t>4</a:t>
            </a:fld>
            <a:endParaRPr lang="en-GB"/>
          </a:p>
        </p:txBody>
      </p:sp>
    </p:spTree>
    <p:extLst>
      <p:ext uri="{BB962C8B-B14F-4D97-AF65-F5344CB8AC3E}">
        <p14:creationId xmlns:p14="http://schemas.microsoft.com/office/powerpoint/2010/main" val="376205983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smtClean="0">
                <a:solidFill>
                  <a:schemeClr val="tx1"/>
                </a:solidFill>
                <a:effectLst/>
                <a:latin typeface="+mn-lt"/>
                <a:ea typeface="+mn-ea"/>
                <a:cs typeface="+mn-cs"/>
              </a:rPr>
              <a:t>Some of the topics which people seek counselling support for are areas such as:</a:t>
            </a:r>
          </a:p>
          <a:p>
            <a:r>
              <a:rPr lang="en-GB" sz="1200" kern="1200" dirty="0" smtClean="0">
                <a:solidFill>
                  <a:schemeClr val="tx1"/>
                </a:solidFill>
                <a:effectLst/>
                <a:latin typeface="+mn-lt"/>
                <a:ea typeface="+mn-ea"/>
                <a:cs typeface="+mn-cs"/>
              </a:rPr>
              <a:t> </a:t>
            </a:r>
          </a:p>
          <a:p>
            <a:r>
              <a:rPr lang="en-GB" sz="1200" kern="1200" dirty="0" smtClean="0">
                <a:solidFill>
                  <a:schemeClr val="tx1"/>
                </a:solidFill>
                <a:effectLst/>
                <a:latin typeface="+mn-lt"/>
                <a:ea typeface="+mn-ea"/>
                <a:cs typeface="+mn-cs"/>
              </a:rPr>
              <a:t>-       Bereavement; </a:t>
            </a:r>
          </a:p>
          <a:p>
            <a:r>
              <a:rPr lang="en-GB" sz="1200" kern="1200" dirty="0" smtClean="0">
                <a:solidFill>
                  <a:schemeClr val="tx1"/>
                </a:solidFill>
                <a:effectLst/>
                <a:latin typeface="+mn-lt"/>
                <a:ea typeface="+mn-ea"/>
                <a:cs typeface="+mn-cs"/>
              </a:rPr>
              <a:t>-       relationship break-ups;</a:t>
            </a:r>
          </a:p>
          <a:p>
            <a:r>
              <a:rPr lang="en-GB" sz="1200" kern="1200" dirty="0" smtClean="0">
                <a:solidFill>
                  <a:schemeClr val="tx1"/>
                </a:solidFill>
                <a:effectLst/>
                <a:latin typeface="+mn-lt"/>
                <a:ea typeface="+mn-ea"/>
                <a:cs typeface="+mn-cs"/>
              </a:rPr>
              <a:t>-       family issues; </a:t>
            </a:r>
          </a:p>
          <a:p>
            <a:r>
              <a:rPr lang="en-GB" sz="1200" kern="1200" dirty="0" smtClean="0">
                <a:solidFill>
                  <a:schemeClr val="tx1"/>
                </a:solidFill>
                <a:effectLst/>
                <a:latin typeface="+mn-lt"/>
                <a:ea typeface="+mn-ea"/>
                <a:cs typeface="+mn-cs"/>
              </a:rPr>
              <a:t>-       stress; </a:t>
            </a:r>
          </a:p>
          <a:p>
            <a:r>
              <a:rPr lang="en-GB" sz="1200" kern="1200" dirty="0" smtClean="0">
                <a:solidFill>
                  <a:schemeClr val="tx1"/>
                </a:solidFill>
                <a:effectLst/>
                <a:latin typeface="+mn-lt"/>
                <a:ea typeface="+mn-ea"/>
                <a:cs typeface="+mn-cs"/>
              </a:rPr>
              <a:t>-       anxiousness; </a:t>
            </a:r>
          </a:p>
          <a:p>
            <a:r>
              <a:rPr lang="en-GB" sz="1200" kern="1200" dirty="0" smtClean="0">
                <a:solidFill>
                  <a:schemeClr val="tx1"/>
                </a:solidFill>
                <a:effectLst/>
                <a:latin typeface="+mn-lt"/>
                <a:ea typeface="+mn-ea"/>
                <a:cs typeface="+mn-cs"/>
              </a:rPr>
              <a:t>-       low mood; </a:t>
            </a:r>
          </a:p>
          <a:p>
            <a:r>
              <a:rPr lang="en-GB" sz="1200" kern="1200" dirty="0" smtClean="0">
                <a:solidFill>
                  <a:schemeClr val="tx1"/>
                </a:solidFill>
                <a:effectLst/>
                <a:latin typeface="+mn-lt"/>
                <a:ea typeface="+mn-ea"/>
                <a:cs typeface="+mn-cs"/>
              </a:rPr>
              <a:t>-       depression; </a:t>
            </a:r>
          </a:p>
          <a:p>
            <a:r>
              <a:rPr lang="en-GB" sz="1200" kern="1200" dirty="0" smtClean="0">
                <a:solidFill>
                  <a:schemeClr val="tx1"/>
                </a:solidFill>
                <a:effectLst/>
                <a:latin typeface="+mn-lt"/>
                <a:ea typeface="+mn-ea"/>
                <a:cs typeface="+mn-cs"/>
              </a:rPr>
              <a:t>-       bullying.</a:t>
            </a:r>
          </a:p>
          <a:p>
            <a:r>
              <a:rPr lang="en-GB" sz="1200" kern="1200" dirty="0" smtClean="0">
                <a:solidFill>
                  <a:schemeClr val="tx1"/>
                </a:solidFill>
                <a:effectLst/>
                <a:latin typeface="+mn-lt"/>
                <a:ea typeface="+mn-ea"/>
                <a:cs typeface="+mn-cs"/>
              </a:rPr>
              <a:t>- Home sickness</a:t>
            </a:r>
          </a:p>
          <a:p>
            <a:endParaRPr lang="en-GB" dirty="0"/>
          </a:p>
        </p:txBody>
      </p:sp>
      <p:sp>
        <p:nvSpPr>
          <p:cNvPr id="4" name="Slide Number Placeholder 3"/>
          <p:cNvSpPr>
            <a:spLocks noGrp="1"/>
          </p:cNvSpPr>
          <p:nvPr>
            <p:ph type="sldNum" sz="quarter" idx="10"/>
          </p:nvPr>
        </p:nvSpPr>
        <p:spPr/>
        <p:txBody>
          <a:bodyPr/>
          <a:lstStyle/>
          <a:p>
            <a:fld id="{4EB4F3BB-D9BC-4D91-8113-E88C513DD911}" type="slidenum">
              <a:rPr lang="en-GB" smtClean="0"/>
              <a:pPr/>
              <a:t>9</a:t>
            </a:fld>
            <a:endParaRPr lang="en-GB"/>
          </a:p>
        </p:txBody>
      </p:sp>
    </p:spTree>
    <p:extLst>
      <p:ext uri="{BB962C8B-B14F-4D97-AF65-F5344CB8AC3E}">
        <p14:creationId xmlns:p14="http://schemas.microsoft.com/office/powerpoint/2010/main" val="36391591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EB4F3BB-D9BC-4D91-8113-E88C513DD911}" type="slidenum">
              <a:rPr lang="en-GB" smtClean="0"/>
              <a:pPr/>
              <a:t>10</a:t>
            </a:fld>
            <a:endParaRPr lang="en-GB"/>
          </a:p>
        </p:txBody>
      </p:sp>
    </p:spTree>
    <p:extLst>
      <p:ext uri="{BB962C8B-B14F-4D97-AF65-F5344CB8AC3E}">
        <p14:creationId xmlns:p14="http://schemas.microsoft.com/office/powerpoint/2010/main" val="352596248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Expect 100% attendance from students.</a:t>
            </a:r>
          </a:p>
          <a:p>
            <a:r>
              <a:rPr lang="en-GB" dirty="0" smtClean="0"/>
              <a:t>The University</a:t>
            </a:r>
            <a:r>
              <a:rPr lang="en-GB" baseline="0" dirty="0" smtClean="0"/>
              <a:t> does not want to withdraw students – have measures in place to make sure students start attending before it reaches the withdrawal stage</a:t>
            </a:r>
          </a:p>
          <a:p>
            <a:endParaRPr lang="en-GB" dirty="0"/>
          </a:p>
        </p:txBody>
      </p:sp>
      <p:sp>
        <p:nvSpPr>
          <p:cNvPr id="4" name="Slide Number Placeholder 3"/>
          <p:cNvSpPr>
            <a:spLocks noGrp="1"/>
          </p:cNvSpPr>
          <p:nvPr>
            <p:ph type="sldNum" sz="quarter" idx="10"/>
          </p:nvPr>
        </p:nvSpPr>
        <p:spPr/>
        <p:txBody>
          <a:bodyPr/>
          <a:lstStyle/>
          <a:p>
            <a:fld id="{4EB4F3BB-D9BC-4D91-8113-E88C513DD911}" type="slidenum">
              <a:rPr lang="en-GB" smtClean="0"/>
              <a:pPr/>
              <a:t>11</a:t>
            </a:fld>
            <a:endParaRPr lang="en-GB"/>
          </a:p>
        </p:txBody>
      </p:sp>
    </p:spTree>
    <p:extLst>
      <p:ext uri="{BB962C8B-B14F-4D97-AF65-F5344CB8AC3E}">
        <p14:creationId xmlns:p14="http://schemas.microsoft.com/office/powerpoint/2010/main" val="45541249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Responsibility</a:t>
            </a:r>
            <a:r>
              <a:rPr lang="en-GB" baseline="0" dirty="0" smtClean="0"/>
              <a:t> to inform SS </a:t>
            </a:r>
            <a:endParaRPr lang="en-GB" dirty="0"/>
          </a:p>
        </p:txBody>
      </p:sp>
      <p:sp>
        <p:nvSpPr>
          <p:cNvPr id="4" name="Slide Number Placeholder 3"/>
          <p:cNvSpPr>
            <a:spLocks noGrp="1"/>
          </p:cNvSpPr>
          <p:nvPr>
            <p:ph type="sldNum" sz="quarter" idx="10"/>
          </p:nvPr>
        </p:nvSpPr>
        <p:spPr/>
        <p:txBody>
          <a:bodyPr/>
          <a:lstStyle/>
          <a:p>
            <a:fld id="{4EB4F3BB-D9BC-4D91-8113-E88C513DD911}" type="slidenum">
              <a:rPr lang="en-GB" smtClean="0"/>
              <a:pPr/>
              <a:t>13</a:t>
            </a:fld>
            <a:endParaRPr lang="en-GB"/>
          </a:p>
        </p:txBody>
      </p:sp>
    </p:spTree>
    <p:extLst>
      <p:ext uri="{BB962C8B-B14F-4D97-AF65-F5344CB8AC3E}">
        <p14:creationId xmlns:p14="http://schemas.microsoft.com/office/powerpoint/2010/main" val="3829789243"/>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Find Tanya</a:t>
            </a:r>
            <a:r>
              <a:rPr lang="en-GB" baseline="0" dirty="0" smtClean="0"/>
              <a:t> in the Admin Office</a:t>
            </a:r>
          </a:p>
          <a:p>
            <a:endParaRPr lang="en-GB" baseline="0" dirty="0" smtClean="0"/>
          </a:p>
          <a:p>
            <a:r>
              <a:rPr lang="en-GB" baseline="0" dirty="0" smtClean="0"/>
              <a:t>Help with Student Finance queries and will liaise with our Finance Department in Wales.</a:t>
            </a:r>
            <a:endParaRPr lang="en-GB" dirty="0"/>
          </a:p>
        </p:txBody>
      </p:sp>
      <p:sp>
        <p:nvSpPr>
          <p:cNvPr id="4" name="Slide Number Placeholder 3"/>
          <p:cNvSpPr>
            <a:spLocks noGrp="1"/>
          </p:cNvSpPr>
          <p:nvPr>
            <p:ph type="sldNum" sz="quarter" idx="10"/>
          </p:nvPr>
        </p:nvSpPr>
        <p:spPr/>
        <p:txBody>
          <a:bodyPr/>
          <a:lstStyle/>
          <a:p>
            <a:fld id="{4EB4F3BB-D9BC-4D91-8113-E88C513DD911}" type="slidenum">
              <a:rPr lang="en-GB" smtClean="0"/>
              <a:pPr/>
              <a:t>22</a:t>
            </a:fld>
            <a:endParaRPr lang="en-GB"/>
          </a:p>
        </p:txBody>
      </p:sp>
    </p:spTree>
    <p:extLst>
      <p:ext uri="{BB962C8B-B14F-4D97-AF65-F5344CB8AC3E}">
        <p14:creationId xmlns:p14="http://schemas.microsoft.com/office/powerpoint/2010/main" val="375642276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EB4F3BB-D9BC-4D91-8113-E88C513DD911}" type="slidenum">
              <a:rPr lang="en-GB" smtClean="0"/>
              <a:pPr/>
              <a:t>26</a:t>
            </a:fld>
            <a:endParaRPr lang="en-GB"/>
          </a:p>
        </p:txBody>
      </p:sp>
    </p:spTree>
    <p:extLst>
      <p:ext uri="{BB962C8B-B14F-4D97-AF65-F5344CB8AC3E}">
        <p14:creationId xmlns:p14="http://schemas.microsoft.com/office/powerpoint/2010/main" val="49495220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Also worth emphasising that Studen</a:t>
            </a:r>
            <a:r>
              <a:rPr lang="en-GB" baseline="0" dirty="0" smtClean="0"/>
              <a:t>t Services provides support in a wide range of other areas.  These include: Student Discipline (Mr Alun Thomas), identifying and supporting students who are a cause for concern, support with University procedures (e.g. advising on student complaints procedure, extenuating circumstances procedures </a:t>
            </a:r>
            <a:r>
              <a:rPr lang="en-GB" baseline="0" dirty="0" err="1" smtClean="0"/>
              <a:t>etc</a:t>
            </a:r>
            <a:r>
              <a:rPr lang="en-GB" baseline="0" dirty="0" smtClean="0"/>
              <a:t>), support with critical incidents and indeed support with any issue that is of concern to students.  </a:t>
            </a:r>
            <a:r>
              <a:rPr lang="en-GB" dirty="0" smtClean="0"/>
              <a:t> </a:t>
            </a:r>
            <a:endParaRPr lang="en-GB" dirty="0"/>
          </a:p>
        </p:txBody>
      </p:sp>
      <p:sp>
        <p:nvSpPr>
          <p:cNvPr id="4" name="Slide Number Placeholder 3"/>
          <p:cNvSpPr>
            <a:spLocks noGrp="1"/>
          </p:cNvSpPr>
          <p:nvPr>
            <p:ph type="sldNum" sz="quarter" idx="10"/>
          </p:nvPr>
        </p:nvSpPr>
        <p:spPr/>
        <p:txBody>
          <a:bodyPr/>
          <a:lstStyle/>
          <a:p>
            <a:fld id="{4EB4F3BB-D9BC-4D91-8113-E88C513DD911}" type="slidenum">
              <a:rPr lang="en-GB" smtClean="0"/>
              <a:pPr/>
              <a:t>29</a:t>
            </a:fld>
            <a:endParaRPr lang="en-GB"/>
          </a:p>
        </p:txBody>
      </p:sp>
    </p:spTree>
    <p:extLst>
      <p:ext uri="{BB962C8B-B14F-4D97-AF65-F5344CB8AC3E}">
        <p14:creationId xmlns:p14="http://schemas.microsoft.com/office/powerpoint/2010/main" val="396967124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mtClean="0"/>
              <a:t>Opportunity for students to ask questions</a:t>
            </a:r>
          </a:p>
          <a:p>
            <a:endParaRPr lang="en-GB" dirty="0"/>
          </a:p>
        </p:txBody>
      </p:sp>
      <p:sp>
        <p:nvSpPr>
          <p:cNvPr id="4" name="Slide Number Placeholder 3"/>
          <p:cNvSpPr>
            <a:spLocks noGrp="1"/>
          </p:cNvSpPr>
          <p:nvPr>
            <p:ph type="sldNum" sz="quarter" idx="10"/>
          </p:nvPr>
        </p:nvSpPr>
        <p:spPr/>
        <p:txBody>
          <a:bodyPr/>
          <a:lstStyle/>
          <a:p>
            <a:fld id="{4EB4F3BB-D9BC-4D91-8113-E88C513DD911}" type="slidenum">
              <a:rPr lang="en-GB" smtClean="0"/>
              <a:pPr/>
              <a:t>30</a:t>
            </a:fld>
            <a:endParaRPr lang="en-GB"/>
          </a:p>
        </p:txBody>
      </p:sp>
    </p:spTree>
    <p:extLst>
      <p:ext uri="{BB962C8B-B14F-4D97-AF65-F5344CB8AC3E}">
        <p14:creationId xmlns:p14="http://schemas.microsoft.com/office/powerpoint/2010/main" val="3221337091"/>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cstate="print">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pPr/>
              <a:t>19/06/2017</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19/06/2017</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pPr/>
              <a:t>19/06/2017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pPr/>
              <a:t>19/06/2017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pPr/>
              <a:t>19/06/2017</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pPr/>
              <a:t>19/06/2017</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pPr/>
              <a:t>19/06/2017</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19/06/2017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pPr/>
              <a:t>19/06/2017</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19/06/2017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pPr/>
              <a:t>19/06/2017</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pPr/>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cstate="print">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19/06/2017</a:t>
            </a:fld>
            <a:endParaRPr lang="en-GB" dirty="0"/>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pPr/>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hyperlink" Target="mailto:londonstudentservices@uwtsd.ac.uk"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mailto:londonstudentservices@uwtsd.ac.uk"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9.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2" Type="http://schemas.openxmlformats.org/officeDocument/2006/relationships/hyperlink" Target="mailto:londonstudentservices@uwtsd.ac.uk" TargetMode="External"/><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hyperlink" Target="mailto:londonlettersrequest@uwtsd.ac.uk" TargetMode="Externa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hyperlink" Target="mailto:fees@uwtsd.ac.uk" TargetMode="External"/><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hyperlink" Target="http://www.nhs.uk/" TargetMode="Externa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0.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4.png"/></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hyperlink" Target="mailto:Londonstudentservices@uwtsd.ac.uk" TargetMode="External"/><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115616" y="1124745"/>
            <a:ext cx="7848872" cy="1944216"/>
          </a:xfrm>
        </p:spPr>
        <p:txBody>
          <a:bodyPr>
            <a:normAutofit fontScale="90000"/>
          </a:bodyPr>
          <a:lstStyle/>
          <a:p>
            <a:pPr lvl="0">
              <a:spcBef>
                <a:spcPts val="0"/>
              </a:spcBef>
              <a:defRPr/>
            </a:pPr>
            <a:r>
              <a:rPr lang="en-GB" altLang="en-US" sz="2400" b="1" kern="0" dirty="0" err="1" smtClean="0">
                <a:solidFill>
                  <a:srgbClr val="000000"/>
                </a:solidFill>
                <a:latin typeface="Arial"/>
                <a:ea typeface="MS PGothic" pitchFamily="34" charset="-128"/>
                <a:cs typeface="+mn-cs"/>
              </a:rPr>
              <a:t>Cefnogi</a:t>
            </a:r>
            <a:r>
              <a:rPr lang="en-GB" altLang="en-US" sz="2400" b="1" kern="0" dirty="0" smtClean="0">
                <a:solidFill>
                  <a:srgbClr val="000000"/>
                </a:solidFill>
                <a:latin typeface="Arial"/>
                <a:ea typeface="MS PGothic" pitchFamily="34" charset="-128"/>
                <a:cs typeface="+mn-cs"/>
              </a:rPr>
              <a:t> </a:t>
            </a:r>
            <a:r>
              <a:rPr lang="en-GB" altLang="en-US" sz="2400" b="1" kern="0" dirty="0" err="1" smtClean="0">
                <a:solidFill>
                  <a:srgbClr val="000000"/>
                </a:solidFill>
                <a:latin typeface="Arial"/>
                <a:ea typeface="MS PGothic" pitchFamily="34" charset="-128"/>
                <a:cs typeface="+mn-cs"/>
              </a:rPr>
              <a:t>myfyrwyr</a:t>
            </a:r>
            <a:r>
              <a:rPr lang="en-GB" altLang="en-US" sz="2400" b="1" kern="0" dirty="0" smtClean="0">
                <a:solidFill>
                  <a:srgbClr val="000000"/>
                </a:solidFill>
                <a:latin typeface="Arial"/>
                <a:ea typeface="MS PGothic" pitchFamily="34" charset="-128"/>
                <a:cs typeface="+mn-cs"/>
              </a:rPr>
              <a:t>: </a:t>
            </a:r>
            <a:r>
              <a:rPr lang="en-GB" altLang="en-US" sz="2400" b="1" kern="0" dirty="0" err="1" smtClean="0">
                <a:solidFill>
                  <a:srgbClr val="000000"/>
                </a:solidFill>
                <a:latin typeface="Arial"/>
                <a:ea typeface="MS PGothic" pitchFamily="34" charset="-128"/>
                <a:cs typeface="+mn-cs"/>
              </a:rPr>
              <a:t>gorolwg</a:t>
            </a:r>
            <a:r>
              <a:rPr lang="en-GB" altLang="en-US" sz="2400" b="1" kern="0" dirty="0" smtClean="0">
                <a:solidFill>
                  <a:srgbClr val="000000"/>
                </a:solidFill>
                <a:latin typeface="Arial"/>
                <a:ea typeface="MS PGothic" pitchFamily="34" charset="-128"/>
                <a:cs typeface="+mn-cs"/>
              </a:rPr>
              <a:t> o </a:t>
            </a:r>
            <a:r>
              <a:rPr lang="en-GB" altLang="en-US" sz="2400" b="1" kern="0" dirty="0" err="1" smtClean="0">
                <a:solidFill>
                  <a:srgbClr val="000000"/>
                </a:solidFill>
                <a:latin typeface="Arial"/>
                <a:ea typeface="MS PGothic" pitchFamily="34" charset="-128"/>
                <a:cs typeface="+mn-cs"/>
              </a:rPr>
              <a:t>Gwasanaethau</a:t>
            </a:r>
            <a:r>
              <a:rPr lang="en-GB" altLang="en-US" sz="2400" b="1" kern="0" dirty="0" smtClean="0">
                <a:solidFill>
                  <a:srgbClr val="000000"/>
                </a:solidFill>
                <a:latin typeface="Arial"/>
                <a:ea typeface="MS PGothic" pitchFamily="34" charset="-128"/>
                <a:cs typeface="+mn-cs"/>
              </a:rPr>
              <a:t> </a:t>
            </a:r>
            <a:r>
              <a:rPr lang="en-GB" altLang="en-US" sz="2400" b="1" kern="0" dirty="0" err="1" smtClean="0">
                <a:solidFill>
                  <a:srgbClr val="000000"/>
                </a:solidFill>
                <a:latin typeface="Arial"/>
                <a:ea typeface="MS PGothic" pitchFamily="34" charset="-128"/>
                <a:cs typeface="+mn-cs"/>
              </a:rPr>
              <a:t>Myfyrwyr</a:t>
            </a:r>
            <a:r>
              <a:rPr lang="en-GB" altLang="en-US" sz="2400" b="1" kern="0" dirty="0" smtClean="0">
                <a:solidFill>
                  <a:srgbClr val="000000"/>
                </a:solidFill>
                <a:latin typeface="Arial"/>
                <a:ea typeface="MS PGothic" pitchFamily="34" charset="-128"/>
                <a:cs typeface="+mn-cs"/>
              </a:rPr>
              <a:t/>
            </a:r>
            <a:br>
              <a:rPr lang="en-GB" altLang="en-US" sz="2400" b="1" kern="0" dirty="0" smtClean="0">
                <a:solidFill>
                  <a:srgbClr val="000000"/>
                </a:solidFill>
                <a:latin typeface="Arial"/>
                <a:ea typeface="MS PGothic" pitchFamily="34" charset="-128"/>
                <a:cs typeface="+mn-cs"/>
              </a:rPr>
            </a:br>
            <a:r>
              <a:rPr lang="en-GB" altLang="en-US" sz="2400" b="1" kern="0" dirty="0" smtClean="0">
                <a:solidFill>
                  <a:srgbClr val="000000"/>
                </a:solidFill>
                <a:latin typeface="Arial"/>
                <a:ea typeface="MS PGothic" pitchFamily="34" charset="-128"/>
                <a:cs typeface="+mn-cs"/>
              </a:rPr>
              <a:t/>
            </a:r>
            <a:br>
              <a:rPr lang="en-GB" altLang="en-US" sz="2400" b="1" kern="0" dirty="0" smtClean="0">
                <a:solidFill>
                  <a:srgbClr val="000000"/>
                </a:solidFill>
                <a:latin typeface="Arial"/>
                <a:ea typeface="MS PGothic" pitchFamily="34" charset="-128"/>
                <a:cs typeface="+mn-cs"/>
              </a:rPr>
            </a:br>
            <a:r>
              <a:rPr lang="en-GB" altLang="en-US" sz="2400" b="1" kern="0" dirty="0" smtClean="0">
                <a:solidFill>
                  <a:srgbClr val="000000"/>
                </a:solidFill>
                <a:latin typeface="Arial"/>
                <a:ea typeface="MS PGothic" pitchFamily="34" charset="-128"/>
                <a:cs typeface="+mn-cs"/>
              </a:rPr>
              <a:t>Supporting students: an overview of Student Services</a:t>
            </a:r>
            <a:r>
              <a:rPr lang="en-GB" altLang="en-US" sz="2400" kern="0" dirty="0" smtClean="0">
                <a:solidFill>
                  <a:srgbClr val="000000"/>
                </a:solidFill>
                <a:latin typeface="Arial"/>
                <a:ea typeface="MS PGothic" pitchFamily="34" charset="-128"/>
                <a:cs typeface="+mn-cs"/>
              </a:rPr>
              <a:t/>
            </a:r>
            <a:br>
              <a:rPr lang="en-GB" altLang="en-US" sz="2400" kern="0" dirty="0" smtClean="0">
                <a:solidFill>
                  <a:srgbClr val="000000"/>
                </a:solidFill>
                <a:latin typeface="Arial"/>
                <a:ea typeface="MS PGothic" pitchFamily="34" charset="-128"/>
                <a:cs typeface="+mn-cs"/>
              </a:rPr>
            </a:br>
            <a:endParaRPr lang="en-GB" dirty="0"/>
          </a:p>
        </p:txBody>
      </p:sp>
      <p:sp>
        <p:nvSpPr>
          <p:cNvPr id="3" name="Subtitle 2"/>
          <p:cNvSpPr>
            <a:spLocks noGrp="1"/>
          </p:cNvSpPr>
          <p:nvPr>
            <p:ph type="subTitle" idx="1"/>
          </p:nvPr>
        </p:nvSpPr>
        <p:spPr>
          <a:xfrm>
            <a:off x="3419872" y="3356993"/>
            <a:ext cx="4752528" cy="1368152"/>
          </a:xfrm>
        </p:spPr>
        <p:txBody>
          <a:bodyPr/>
          <a:lstStyle/>
          <a:p>
            <a:pPr lvl="0">
              <a:spcBef>
                <a:spcPts val="0"/>
              </a:spcBef>
              <a:defRPr/>
            </a:pPr>
            <a:r>
              <a:rPr lang="en-GB" altLang="en-US" sz="1800" b="1" kern="0" dirty="0" smtClean="0">
                <a:solidFill>
                  <a:srgbClr val="000000"/>
                </a:solidFill>
                <a:latin typeface="Arial"/>
                <a:ea typeface="MS PGothic" pitchFamily="34" charset="-128"/>
              </a:rPr>
              <a:t>www.uwtsd.ac.uk/student-services  </a:t>
            </a:r>
          </a:p>
          <a:p>
            <a:pPr lvl="0">
              <a:spcBef>
                <a:spcPts val="0"/>
              </a:spcBef>
              <a:defRPr/>
            </a:pPr>
            <a:endParaRPr lang="en-GB" altLang="en-US" sz="1800" b="1" kern="0" dirty="0" smtClean="0">
              <a:solidFill>
                <a:srgbClr val="000000"/>
              </a:solidFill>
              <a:latin typeface="Arial"/>
              <a:ea typeface="MS PGothic" pitchFamily="34" charset="-128"/>
            </a:endParaRPr>
          </a:p>
          <a:p>
            <a:pPr lvl="0">
              <a:spcBef>
                <a:spcPts val="0"/>
              </a:spcBef>
              <a:defRPr/>
            </a:pPr>
            <a:r>
              <a:rPr lang="en-GB" altLang="en-US" sz="1800" b="1" kern="0" dirty="0" smtClean="0">
                <a:solidFill>
                  <a:srgbClr val="000000"/>
                </a:solidFill>
                <a:latin typeface="Arial"/>
                <a:ea typeface="MS PGothic" pitchFamily="34" charset="-128"/>
              </a:rPr>
              <a:t>(Quick Links)</a:t>
            </a:r>
            <a:endParaRPr lang="en-GB" sz="1800" b="1" kern="0" dirty="0" smtClean="0">
              <a:solidFill>
                <a:sysClr val="windowText" lastClr="000000"/>
              </a:solidFill>
              <a:latin typeface="Times" charset="0"/>
              <a:ea typeface="MS PGothic" pitchFamily="34" charset="-128"/>
            </a:endParaRPr>
          </a:p>
          <a:p>
            <a:endParaRPr lang="en-GB" dirty="0"/>
          </a:p>
        </p:txBody>
      </p:sp>
    </p:spTree>
    <p:extLst>
      <p:ext uri="{BB962C8B-B14F-4D97-AF65-F5344CB8AC3E}">
        <p14:creationId xmlns:p14="http://schemas.microsoft.com/office/powerpoint/2010/main" val="3048288964"/>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1"/>
          <p:cNvSpPr>
            <a:spLocks noGrp="1"/>
          </p:cNvSpPr>
          <p:nvPr>
            <p:ph type="title"/>
          </p:nvPr>
        </p:nvSpPr>
        <p:spPr>
          <a:xfrm>
            <a:off x="685800" y="116632"/>
            <a:ext cx="7772400" cy="1143000"/>
          </a:xfrm>
        </p:spPr>
        <p:txBody>
          <a:bodyPr/>
          <a:lstStyle/>
          <a:p>
            <a:r>
              <a:rPr lang="en-GB" b="1" u="sng" dirty="0" smtClean="0"/>
              <a:t>Our Mission</a:t>
            </a:r>
            <a:endParaRPr lang="en-GB" b="1" u="sng" dirty="0"/>
          </a:p>
        </p:txBody>
      </p:sp>
      <p:sp>
        <p:nvSpPr>
          <p:cNvPr id="8" name="Content Placeholder 2"/>
          <p:cNvSpPr>
            <a:spLocks noGrp="1"/>
          </p:cNvSpPr>
          <p:nvPr>
            <p:ph idx="1"/>
          </p:nvPr>
        </p:nvSpPr>
        <p:spPr>
          <a:xfrm>
            <a:off x="685800" y="1340768"/>
            <a:ext cx="7772400" cy="4114800"/>
          </a:xfrm>
        </p:spPr>
        <p:txBody>
          <a:bodyPr/>
          <a:lstStyle/>
          <a:p>
            <a:pPr marL="0" indent="0">
              <a:buNone/>
            </a:pPr>
            <a:r>
              <a:rPr lang="en-GB" dirty="0" smtClean="0"/>
              <a:t>To provide a professional support service providing high quality information, advice, guidance, practical and emotional support to enable all students to reach their full potential.</a:t>
            </a:r>
            <a:endParaRPr lang="en-GB" dirty="0"/>
          </a:p>
        </p:txBody>
      </p:sp>
    </p:spTree>
    <p:extLst>
      <p:ext uri="{BB962C8B-B14F-4D97-AF65-F5344CB8AC3E}">
        <p14:creationId xmlns:p14="http://schemas.microsoft.com/office/powerpoint/2010/main" val="259970401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685800" y="609600"/>
            <a:ext cx="7772400" cy="1143000"/>
          </a:xfrm>
        </p:spPr>
        <p:txBody>
          <a:bodyPr>
            <a:normAutofit/>
          </a:bodyPr>
          <a:lstStyle/>
          <a:p>
            <a:r>
              <a:rPr lang="en-GB" b="1" u="sng" dirty="0" smtClean="0"/>
              <a:t>Student Services:</a:t>
            </a:r>
            <a:endParaRPr lang="en-GB" b="1" u="sng" dirty="0"/>
          </a:p>
        </p:txBody>
      </p:sp>
      <p:sp>
        <p:nvSpPr>
          <p:cNvPr id="5" name="Content Placeholder 2"/>
          <p:cNvSpPr>
            <a:spLocks noGrp="1"/>
          </p:cNvSpPr>
          <p:nvPr>
            <p:ph idx="1"/>
          </p:nvPr>
        </p:nvSpPr>
        <p:spPr>
          <a:xfrm>
            <a:off x="685800" y="1700808"/>
            <a:ext cx="7772400" cy="4114800"/>
          </a:xfrm>
        </p:spPr>
        <p:txBody>
          <a:bodyPr/>
          <a:lstStyle/>
          <a:p>
            <a:pPr marL="0" indent="0">
              <a:buNone/>
            </a:pPr>
            <a:r>
              <a:rPr lang="en-GB" dirty="0" smtClean="0"/>
              <a:t>During this presentation we will cover the following:</a:t>
            </a:r>
          </a:p>
          <a:p>
            <a:r>
              <a:rPr lang="en-GB" dirty="0" smtClean="0"/>
              <a:t>Department opening hours</a:t>
            </a:r>
          </a:p>
          <a:p>
            <a:r>
              <a:rPr lang="en-GB" dirty="0" smtClean="0"/>
              <a:t>Department responsibilities</a:t>
            </a:r>
          </a:p>
          <a:p>
            <a:r>
              <a:rPr lang="en-GB" dirty="0" smtClean="0"/>
              <a:t>Attendance Policy</a:t>
            </a:r>
          </a:p>
        </p:txBody>
      </p:sp>
    </p:spTree>
    <p:extLst>
      <p:ext uri="{BB962C8B-B14F-4D97-AF65-F5344CB8AC3E}">
        <p14:creationId xmlns:p14="http://schemas.microsoft.com/office/powerpoint/2010/main" val="2747303499"/>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685800" y="-27384"/>
            <a:ext cx="7772400" cy="1143000"/>
          </a:xfrm>
        </p:spPr>
        <p:txBody>
          <a:bodyPr>
            <a:normAutofit/>
          </a:bodyPr>
          <a:lstStyle/>
          <a:p>
            <a:r>
              <a:rPr lang="en-GB" b="1" u="sng" dirty="0" smtClean="0"/>
              <a:t>Department Opening Hours</a:t>
            </a:r>
            <a:endParaRPr lang="en-GB" b="1" u="sng" dirty="0"/>
          </a:p>
        </p:txBody>
      </p:sp>
      <p:sp>
        <p:nvSpPr>
          <p:cNvPr id="5" name="Content Placeholder 2"/>
          <p:cNvSpPr>
            <a:spLocks noGrp="1"/>
          </p:cNvSpPr>
          <p:nvPr>
            <p:ph idx="1"/>
          </p:nvPr>
        </p:nvSpPr>
        <p:spPr>
          <a:xfrm>
            <a:off x="467544" y="1052736"/>
            <a:ext cx="8208912" cy="1008112"/>
          </a:xfrm>
        </p:spPr>
        <p:txBody>
          <a:bodyPr>
            <a:normAutofit/>
          </a:bodyPr>
          <a:lstStyle/>
          <a:p>
            <a:pPr marL="0" indent="0" algn="ctr">
              <a:buNone/>
            </a:pPr>
            <a:r>
              <a:rPr lang="en-GB" sz="2000" b="1" dirty="0" smtClean="0"/>
              <a:t>London Campus</a:t>
            </a:r>
          </a:p>
          <a:p>
            <a:pPr marL="0" indent="0" algn="ctr">
              <a:buNone/>
            </a:pPr>
            <a:r>
              <a:rPr lang="en-GB" sz="2000" b="1" dirty="0" smtClean="0"/>
              <a:t>Reception</a:t>
            </a:r>
            <a:r>
              <a:rPr lang="en-GB" sz="2000" dirty="0" smtClean="0"/>
              <a:t>: Monday – Friday 9:00-18:00 during term time</a:t>
            </a:r>
          </a:p>
          <a:p>
            <a:pPr marL="0" indent="0">
              <a:buNone/>
            </a:pPr>
            <a:endParaRPr lang="en-GB" sz="2000" u="sng" dirty="0" smtClean="0"/>
          </a:p>
          <a:p>
            <a:pPr marL="0" indent="0">
              <a:buNone/>
            </a:pPr>
            <a:endParaRPr lang="en-GB" sz="2000" dirty="0" smtClean="0"/>
          </a:p>
          <a:p>
            <a:pPr marL="0" indent="0" algn="ctr">
              <a:buNone/>
            </a:pPr>
            <a:endParaRPr lang="en-GB" sz="2000" b="1" dirty="0" smtClean="0"/>
          </a:p>
        </p:txBody>
      </p:sp>
      <p:graphicFrame>
        <p:nvGraphicFramePr>
          <p:cNvPr id="2" name="Table 1"/>
          <p:cNvGraphicFramePr>
            <a:graphicFrameLocks noGrp="1"/>
          </p:cNvGraphicFramePr>
          <p:nvPr>
            <p:extLst>
              <p:ext uri="{D42A27DB-BD31-4B8C-83A1-F6EECF244321}">
                <p14:modId xmlns:p14="http://schemas.microsoft.com/office/powerpoint/2010/main" val="139169203"/>
              </p:ext>
            </p:extLst>
          </p:nvPr>
        </p:nvGraphicFramePr>
        <p:xfrm>
          <a:off x="395536" y="1844824"/>
          <a:ext cx="8352928" cy="3835405"/>
        </p:xfrm>
        <a:graphic>
          <a:graphicData uri="http://schemas.openxmlformats.org/drawingml/2006/table">
            <a:tbl>
              <a:tblPr firstRow="1" bandRow="1">
                <a:tableStyleId>{5C22544A-7EE6-4342-B048-85BDC9FD1C3A}</a:tableStyleId>
              </a:tblPr>
              <a:tblGrid>
                <a:gridCol w="3235927"/>
                <a:gridCol w="5117001"/>
              </a:tblGrid>
              <a:tr h="358836">
                <a:tc>
                  <a:txBody>
                    <a:bodyPr/>
                    <a:lstStyle/>
                    <a:p>
                      <a:r>
                        <a:rPr lang="en-GB" dirty="0" smtClean="0"/>
                        <a:t>Department</a:t>
                      </a:r>
                      <a:endParaRPr lang="en-GB" dirty="0"/>
                    </a:p>
                  </a:txBody>
                  <a:tcPr/>
                </a:tc>
                <a:tc>
                  <a:txBody>
                    <a:bodyPr/>
                    <a:lstStyle/>
                    <a:p>
                      <a:r>
                        <a:rPr lang="en-GB" dirty="0" smtClean="0"/>
                        <a:t>Student</a:t>
                      </a:r>
                      <a:r>
                        <a:rPr lang="en-GB" baseline="0" dirty="0" smtClean="0"/>
                        <a:t> Drop-In Times</a:t>
                      </a:r>
                      <a:endParaRPr lang="en-GB" dirty="0"/>
                    </a:p>
                  </a:txBody>
                  <a:tcPr/>
                </a:tc>
              </a:tr>
              <a:tr h="437897">
                <a:tc>
                  <a:txBody>
                    <a:bodyPr/>
                    <a:lstStyle/>
                    <a:p>
                      <a:r>
                        <a:rPr lang="en-GB" dirty="0" smtClean="0"/>
                        <a:t>Student Services</a:t>
                      </a:r>
                      <a:endParaRPr lang="en-GB" dirty="0"/>
                    </a:p>
                  </a:txBody>
                  <a:tcPr/>
                </a:tc>
                <a:tc>
                  <a:txBody>
                    <a:bodyPr/>
                    <a:lstStyle/>
                    <a:p>
                      <a:r>
                        <a:rPr lang="en-GB" sz="1800" dirty="0" smtClean="0"/>
                        <a:t>11:00 – 12:00, 13:00 – 14:00 &amp; 15:00 – 16:00</a:t>
                      </a:r>
                      <a:endParaRPr lang="en-GB" dirty="0"/>
                    </a:p>
                  </a:txBody>
                  <a:tcPr/>
                </a:tc>
              </a:tr>
              <a:tr h="437897">
                <a:tc>
                  <a:txBody>
                    <a:bodyPr/>
                    <a:lstStyle/>
                    <a:p>
                      <a:r>
                        <a:rPr lang="en-GB" dirty="0" smtClean="0"/>
                        <a:t>Assessments</a:t>
                      </a:r>
                      <a:endParaRPr lang="en-GB" dirty="0"/>
                    </a:p>
                  </a:txBody>
                  <a:tcPr/>
                </a:tc>
                <a:tc>
                  <a:txBody>
                    <a:bodyPr/>
                    <a:lstStyle/>
                    <a:p>
                      <a:r>
                        <a:rPr lang="en-GB" sz="1800" dirty="0" smtClean="0"/>
                        <a:t>11:00 – 12:00, 13:00 – 14:00 &amp; 15:00 – 16:00</a:t>
                      </a:r>
                      <a:endParaRPr lang="en-GB" dirty="0"/>
                    </a:p>
                  </a:txBody>
                  <a:tcPr/>
                </a:tc>
              </a:tr>
              <a:tr h="437897">
                <a:tc>
                  <a:txBody>
                    <a:bodyPr/>
                    <a:lstStyle/>
                    <a:p>
                      <a:r>
                        <a:rPr lang="en-GB" dirty="0" smtClean="0"/>
                        <a:t>IT</a:t>
                      </a:r>
                      <a:endParaRPr lang="en-GB" dirty="0"/>
                    </a:p>
                  </a:txBody>
                  <a:tcPr/>
                </a:tc>
                <a:tc>
                  <a:txBody>
                    <a:bodyPr/>
                    <a:lstStyle/>
                    <a:p>
                      <a:r>
                        <a:rPr lang="en-GB" sz="1800" dirty="0" smtClean="0"/>
                        <a:t>11:00 – 12:00, 13:00 – 14:00 &amp; 15:00 – 16:00</a:t>
                      </a:r>
                      <a:endParaRPr lang="en-GB" dirty="0"/>
                    </a:p>
                  </a:txBody>
                  <a:tcPr/>
                </a:tc>
              </a:tr>
              <a:tr h="875794">
                <a:tc>
                  <a:txBody>
                    <a:bodyPr/>
                    <a:lstStyle/>
                    <a:p>
                      <a:r>
                        <a:rPr lang="en-GB" dirty="0" smtClean="0"/>
                        <a:t>Library Support</a:t>
                      </a:r>
                    </a:p>
                    <a:p>
                      <a:r>
                        <a:rPr lang="en-GB" dirty="0" smtClean="0">
                          <a:solidFill>
                            <a:srgbClr val="FF0000"/>
                          </a:solidFill>
                        </a:rPr>
                        <a:t>Tuesday – Thursday</a:t>
                      </a:r>
                      <a:endParaRPr lang="en-GB" dirty="0">
                        <a:solidFill>
                          <a:srgbClr val="FF0000"/>
                        </a:solidFill>
                      </a:endParaRPr>
                    </a:p>
                  </a:txBody>
                  <a:tcPr/>
                </a:tc>
                <a:tc>
                  <a:txBody>
                    <a:bodyPr/>
                    <a:lstStyle/>
                    <a:p>
                      <a:r>
                        <a:rPr lang="en-GB" sz="1800" dirty="0" smtClean="0"/>
                        <a:t>11:00 – 12:00, 13:00 – 14:00 &amp; 15:00 – 16:00</a:t>
                      </a:r>
                      <a:endParaRPr lang="en-GB" dirty="0" smtClean="0"/>
                    </a:p>
                    <a:p>
                      <a:r>
                        <a:rPr lang="en-GB" sz="1400" dirty="0" smtClean="0"/>
                        <a:t>(The</a:t>
                      </a:r>
                      <a:r>
                        <a:rPr lang="en-GB" sz="1400" baseline="0" dirty="0" smtClean="0"/>
                        <a:t> library is open during campus opening hours, however support is only offered at the specified times).</a:t>
                      </a:r>
                      <a:endParaRPr lang="en-GB" sz="1400" dirty="0"/>
                    </a:p>
                  </a:txBody>
                  <a:tcPr/>
                </a:tc>
              </a:tr>
              <a:tr h="627963">
                <a:tc>
                  <a:txBody>
                    <a:bodyPr/>
                    <a:lstStyle/>
                    <a:p>
                      <a:r>
                        <a:rPr lang="en-GB" dirty="0" smtClean="0"/>
                        <a:t>Counselling</a:t>
                      </a:r>
                    </a:p>
                    <a:p>
                      <a:r>
                        <a:rPr lang="en-GB" dirty="0" smtClean="0">
                          <a:solidFill>
                            <a:srgbClr val="FF0000"/>
                          </a:solidFill>
                        </a:rPr>
                        <a:t>Wednesday</a:t>
                      </a:r>
                      <a:r>
                        <a:rPr lang="en-GB" baseline="0" dirty="0" smtClean="0">
                          <a:solidFill>
                            <a:srgbClr val="FF0000"/>
                          </a:solidFill>
                        </a:rPr>
                        <a:t> &amp; Thursdays</a:t>
                      </a:r>
                      <a:endParaRPr lang="en-GB" dirty="0">
                        <a:solidFill>
                          <a:srgbClr val="FF0000"/>
                        </a:solidFill>
                      </a:endParaRPr>
                    </a:p>
                  </a:txBody>
                  <a:tcPr/>
                </a:tc>
                <a:tc>
                  <a:txBody>
                    <a:bodyPr/>
                    <a:lstStyle/>
                    <a:p>
                      <a:r>
                        <a:rPr lang="en-GB" sz="1800" dirty="0" smtClean="0"/>
                        <a:t>Wednesday: 10:00 – 14:00</a:t>
                      </a:r>
                    </a:p>
                    <a:p>
                      <a:r>
                        <a:rPr lang="en-GB" sz="1800" dirty="0" smtClean="0"/>
                        <a:t>Thursday: 10:00 – 14:00</a:t>
                      </a:r>
                      <a:endParaRPr lang="en-GB" dirty="0"/>
                    </a:p>
                  </a:txBody>
                  <a:tcPr/>
                </a:tc>
              </a:tr>
              <a:tr h="627963">
                <a:tc>
                  <a:txBody>
                    <a:bodyPr/>
                    <a:lstStyle/>
                    <a:p>
                      <a:r>
                        <a:rPr lang="en-GB" dirty="0" smtClean="0"/>
                        <a:t>Careers </a:t>
                      </a:r>
                    </a:p>
                    <a:p>
                      <a:r>
                        <a:rPr lang="en-GB" dirty="0" smtClean="0">
                          <a:solidFill>
                            <a:srgbClr val="FF0000"/>
                          </a:solidFill>
                        </a:rPr>
                        <a:t>Tuesdays &amp; Fridays</a:t>
                      </a:r>
                    </a:p>
                  </a:txBody>
                  <a:tcPr/>
                </a:tc>
                <a:tc>
                  <a:txBody>
                    <a:bodyPr/>
                    <a:lstStyle/>
                    <a:p>
                      <a:r>
                        <a:rPr lang="en-GB" sz="1800" dirty="0" smtClean="0"/>
                        <a:t>Tuesday: 12:00 – 16:00</a:t>
                      </a:r>
                    </a:p>
                    <a:p>
                      <a:r>
                        <a:rPr lang="en-GB" dirty="0" smtClean="0"/>
                        <a:t>Friday: </a:t>
                      </a:r>
                      <a:r>
                        <a:rPr lang="en-GB" sz="1800" dirty="0" smtClean="0"/>
                        <a:t>12:00 – 16:00</a:t>
                      </a:r>
                      <a:endParaRPr lang="en-GB" dirty="0"/>
                    </a:p>
                  </a:txBody>
                  <a:tcPr/>
                </a:tc>
              </a:tr>
            </a:tbl>
          </a:graphicData>
        </a:graphic>
      </p:graphicFrame>
    </p:spTree>
    <p:extLst>
      <p:ext uri="{BB962C8B-B14F-4D97-AF65-F5344CB8AC3E}">
        <p14:creationId xmlns:p14="http://schemas.microsoft.com/office/powerpoint/2010/main" val="1896289184"/>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idx="1"/>
          </p:nvPr>
        </p:nvSpPr>
        <p:spPr>
          <a:xfrm>
            <a:off x="179512" y="116632"/>
            <a:ext cx="8568952" cy="5472608"/>
          </a:xfrm>
        </p:spPr>
        <p:txBody>
          <a:bodyPr>
            <a:normAutofit/>
          </a:bodyPr>
          <a:lstStyle/>
          <a:p>
            <a:pPr marL="0" indent="0" algn="ctr">
              <a:buNone/>
            </a:pPr>
            <a:r>
              <a:rPr lang="en-GB" sz="2800" b="1" u="sng" dirty="0" smtClean="0">
                <a:latin typeface="+mj-lt"/>
              </a:rPr>
              <a:t>Reception</a:t>
            </a:r>
            <a:r>
              <a:rPr lang="en-GB" b="1" dirty="0" smtClean="0">
                <a:effectLst>
                  <a:outerShdw blurRad="50800" dist="38100" dir="18900000" algn="bl">
                    <a:srgbClr val="000000">
                      <a:alpha val="40000"/>
                    </a:srgbClr>
                  </a:outerShdw>
                </a:effectLst>
                <a:latin typeface="+mj-lt"/>
              </a:rPr>
              <a:t> </a:t>
            </a:r>
          </a:p>
          <a:p>
            <a:endParaRPr lang="en-GB" sz="2000" dirty="0" smtClean="0"/>
          </a:p>
          <a:p>
            <a:endParaRPr lang="en-GB" sz="2000" dirty="0"/>
          </a:p>
          <a:p>
            <a:pPr marL="0" indent="0">
              <a:buNone/>
            </a:pPr>
            <a:endParaRPr lang="en-GB" sz="1050" dirty="0"/>
          </a:p>
          <a:p>
            <a:pPr lvl="1">
              <a:buFont typeface="Wingdings" panose="05000000000000000000" pitchFamily="2" charset="2"/>
              <a:buChar char="ü"/>
            </a:pPr>
            <a:r>
              <a:rPr lang="en-GB" sz="1800" dirty="0" smtClean="0"/>
              <a:t>General queries</a:t>
            </a:r>
          </a:p>
          <a:p>
            <a:pPr lvl="1">
              <a:buFont typeface="Wingdings" panose="05000000000000000000" pitchFamily="2" charset="2"/>
              <a:buChar char="ü"/>
            </a:pPr>
            <a:r>
              <a:rPr lang="en-GB" sz="1800" dirty="0" smtClean="0"/>
              <a:t>Fee payments</a:t>
            </a:r>
          </a:p>
          <a:p>
            <a:pPr lvl="1">
              <a:buFont typeface="Wingdings" panose="05000000000000000000" pitchFamily="2" charset="2"/>
              <a:buChar char="ü"/>
            </a:pPr>
            <a:r>
              <a:rPr lang="en-GB" sz="1800" dirty="0" smtClean="0"/>
              <a:t>Collecting documents not available on </a:t>
            </a:r>
            <a:r>
              <a:rPr lang="en-GB" sz="1800" dirty="0" err="1" smtClean="0"/>
              <a:t>MyTSD</a:t>
            </a:r>
            <a:r>
              <a:rPr lang="en-GB" sz="1800" dirty="0" smtClean="0"/>
              <a:t>: Award Letters, Transcripts and Certificates</a:t>
            </a:r>
          </a:p>
          <a:p>
            <a:pPr lvl="1">
              <a:buFont typeface="Wingdings" panose="05000000000000000000" pitchFamily="2" charset="2"/>
              <a:buChar char="ü"/>
            </a:pPr>
            <a:r>
              <a:rPr lang="en-GB" sz="1800" dirty="0" smtClean="0"/>
              <a:t>Stamping letters printed on </a:t>
            </a:r>
            <a:r>
              <a:rPr lang="en-GB" sz="1800" dirty="0" err="1" smtClean="0"/>
              <a:t>MyTSD</a:t>
            </a:r>
            <a:endParaRPr lang="en-GB" sz="1800" dirty="0" smtClean="0"/>
          </a:p>
          <a:p>
            <a:pPr lvl="1">
              <a:buFont typeface="Wingdings" panose="05000000000000000000" pitchFamily="2" charset="2"/>
              <a:buChar char="ü"/>
            </a:pPr>
            <a:r>
              <a:rPr lang="en-GB" sz="1800" dirty="0" smtClean="0"/>
              <a:t>Information regarding rescheduled, cancelled and extra classes</a:t>
            </a:r>
          </a:p>
          <a:p>
            <a:pPr lvl="1">
              <a:buFont typeface="Wingdings" panose="05000000000000000000" pitchFamily="2" charset="2"/>
              <a:buChar char="ü"/>
            </a:pPr>
            <a:r>
              <a:rPr lang="en-GB" sz="1800" dirty="0" smtClean="0"/>
              <a:t>Counselling </a:t>
            </a:r>
            <a:r>
              <a:rPr lang="en-GB" sz="1800" dirty="0"/>
              <a:t>&amp; Career </a:t>
            </a:r>
            <a:r>
              <a:rPr lang="en-GB" sz="1800" dirty="0" smtClean="0"/>
              <a:t>Guidance appointment booking</a:t>
            </a:r>
          </a:p>
          <a:p>
            <a:pPr lvl="1">
              <a:buFont typeface="Wingdings" panose="05000000000000000000" pitchFamily="2" charset="2"/>
              <a:buChar char="ü"/>
            </a:pPr>
            <a:r>
              <a:rPr lang="en-GB" sz="1800" dirty="0" smtClean="0"/>
              <a:t>Lost Property</a:t>
            </a:r>
          </a:p>
          <a:p>
            <a:pPr lvl="1">
              <a:buFont typeface="Wingdings" panose="05000000000000000000" pitchFamily="2" charset="2"/>
              <a:buChar char="ü"/>
            </a:pPr>
            <a:r>
              <a:rPr lang="en-GB" sz="1800" dirty="0" smtClean="0"/>
              <a:t>Vending Machine queries</a:t>
            </a:r>
          </a:p>
          <a:p>
            <a:pPr lvl="1">
              <a:buFont typeface="Wingdings" panose="05000000000000000000" pitchFamily="2" charset="2"/>
              <a:buChar char="ü"/>
            </a:pPr>
            <a:r>
              <a:rPr lang="en-GB" sz="1800" dirty="0" smtClean="0"/>
              <a:t>Accident Reporting and First Aid</a:t>
            </a:r>
          </a:p>
          <a:p>
            <a:pPr marL="57150" indent="0" algn="ctr">
              <a:buNone/>
            </a:pPr>
            <a:r>
              <a:rPr lang="en-GB" sz="2400" b="1" dirty="0" smtClean="0">
                <a:solidFill>
                  <a:srgbClr val="FF0000"/>
                </a:solidFill>
              </a:rPr>
              <a:t>Please </a:t>
            </a:r>
            <a:r>
              <a:rPr lang="en-GB" sz="2400" b="1" dirty="0">
                <a:solidFill>
                  <a:srgbClr val="FF0000"/>
                </a:solidFill>
              </a:rPr>
              <a:t>present your Student ID to obtain any information</a:t>
            </a:r>
          </a:p>
          <a:p>
            <a:pPr lvl="1">
              <a:buFont typeface="Wingdings" panose="05000000000000000000" pitchFamily="2" charset="2"/>
              <a:buChar char="ü"/>
            </a:pPr>
            <a:endParaRPr lang="en-GB" sz="1800" dirty="0" smtClean="0">
              <a:latin typeface="Book Antiqua" panose="02040602050305030304" pitchFamily="18" charset="0"/>
            </a:endParaRPr>
          </a:p>
          <a:p>
            <a:pPr marL="0" indent="0">
              <a:buNone/>
            </a:pPr>
            <a:endParaRPr lang="en-GB" sz="2000" dirty="0">
              <a:latin typeface="Book Antiqua" pitchFamily="18" charset="0"/>
            </a:endParaRPr>
          </a:p>
        </p:txBody>
      </p:sp>
      <p:graphicFrame>
        <p:nvGraphicFramePr>
          <p:cNvPr id="2" name="Table 1"/>
          <p:cNvGraphicFramePr>
            <a:graphicFrameLocks noGrp="1"/>
          </p:cNvGraphicFramePr>
          <p:nvPr>
            <p:extLst>
              <p:ext uri="{D42A27DB-BD31-4B8C-83A1-F6EECF244321}">
                <p14:modId xmlns:p14="http://schemas.microsoft.com/office/powerpoint/2010/main" val="2328365744"/>
              </p:ext>
            </p:extLst>
          </p:nvPr>
        </p:nvGraphicFramePr>
        <p:xfrm>
          <a:off x="1619672" y="764704"/>
          <a:ext cx="6096000" cy="746656"/>
        </p:xfrm>
        <a:graphic>
          <a:graphicData uri="http://schemas.openxmlformats.org/drawingml/2006/table">
            <a:tbl>
              <a:tblPr firstRow="1" bandRow="1">
                <a:tableStyleId>{5C22544A-7EE6-4342-B048-85BDC9FD1C3A}</a:tableStyleId>
              </a:tblPr>
              <a:tblGrid>
                <a:gridCol w="1967880"/>
                <a:gridCol w="4128120"/>
              </a:tblGrid>
              <a:tr h="375816">
                <a:tc>
                  <a:txBody>
                    <a:bodyPr/>
                    <a:lstStyle/>
                    <a:p>
                      <a:pPr marL="0" marR="0" lvl="0" indent="0" algn="r" defTabSz="914400" rtl="0" eaLnBrk="1" fontAlgn="auto" latinLnBrk="0" hangingPunct="1">
                        <a:lnSpc>
                          <a:spcPct val="100000"/>
                        </a:lnSpc>
                        <a:spcBef>
                          <a:spcPts val="0"/>
                        </a:spcBef>
                        <a:spcAft>
                          <a:spcPts val="0"/>
                        </a:spcAft>
                        <a:buClrTx/>
                        <a:buSzTx/>
                        <a:buFontTx/>
                        <a:buNone/>
                        <a:tabLst/>
                        <a:defRPr/>
                      </a:pPr>
                      <a:r>
                        <a:rPr lang="en-GB" sz="1800" b="1" dirty="0" smtClean="0">
                          <a:solidFill>
                            <a:schemeClr val="tx1"/>
                          </a:solidFill>
                          <a:latin typeface="+mj-lt"/>
                        </a:rPr>
                        <a:t>Opening hours:</a:t>
                      </a:r>
                    </a:p>
                  </a:txBody>
                  <a:tcPr>
                    <a:lnL w="12700" cmpd="sng">
                      <a:noFill/>
                    </a:lnL>
                    <a:lnR w="12700" cmpd="sng">
                      <a:noFill/>
                    </a:lnR>
                    <a:lnT w="12700" cmpd="sng">
                      <a:noFill/>
                    </a:lnT>
                    <a:lnB w="38100" cmpd="sng">
                      <a:noFill/>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dirty="0" smtClean="0">
                          <a:solidFill>
                            <a:schemeClr val="tx1"/>
                          </a:solidFill>
                          <a:latin typeface="+mj-lt"/>
                        </a:rPr>
                        <a:t>9:00 – 18:00 during term time</a:t>
                      </a:r>
                    </a:p>
                  </a:txBody>
                  <a:tcPr>
                    <a:lnL w="12700" cmpd="sng">
                      <a:noFill/>
                    </a:lnL>
                    <a:lnR w="12700" cmpd="sng">
                      <a:noFill/>
                    </a:lnR>
                    <a:lnT w="12700" cmpd="sng">
                      <a:noFill/>
                    </a:lnT>
                    <a:lnB w="38100" cmpd="sng">
                      <a:noFill/>
                    </a:lnB>
                    <a:lnTlToBr w="12700" cmpd="sng">
                      <a:noFill/>
                      <a:prstDash val="solid"/>
                    </a:lnTlToBr>
                    <a:lnBlToTr w="12700" cmpd="sng">
                      <a:noFill/>
                      <a:prstDash val="solid"/>
                    </a:lnBlToTr>
                    <a:solidFill>
                      <a:schemeClr val="bg1"/>
                    </a:solidFill>
                  </a:tcPr>
                </a:tc>
              </a:tr>
              <a:tr h="370840">
                <a:tc>
                  <a:txBody>
                    <a:bodyPr/>
                    <a:lstStyle/>
                    <a:p>
                      <a:endParaRPr lang="en-GB" dirty="0"/>
                    </a:p>
                  </a:txBody>
                  <a:tcPr>
                    <a:lnL w="12700" cmpd="sng">
                      <a:noFill/>
                    </a:lnL>
                    <a:lnR w="12700" cmpd="sng">
                      <a:noFill/>
                    </a:lnR>
                    <a:lnT w="38100" cmpd="sng">
                      <a:noFill/>
                    </a:lnT>
                    <a:lnB w="12700" cmpd="sng">
                      <a:noFill/>
                    </a:lnB>
                    <a:lnTlToBr w="12700" cmpd="sng">
                      <a:noFill/>
                      <a:prstDash val="solid"/>
                    </a:lnTlToBr>
                    <a:lnBlToTr w="12700" cmpd="sng">
                      <a:noFill/>
                      <a:prstDash val="solid"/>
                    </a:lnBlToTr>
                    <a:solidFill>
                      <a:schemeClr val="bg1"/>
                    </a:solidFill>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b="1" kern="1200" dirty="0" smtClean="0">
                          <a:solidFill>
                            <a:schemeClr val="tx1"/>
                          </a:solidFill>
                          <a:latin typeface="+mn-lt"/>
                          <a:ea typeface="+mn-ea"/>
                          <a:cs typeface="+mn-cs"/>
                        </a:rPr>
                        <a:t>9:00 – 17:00 during term break</a:t>
                      </a:r>
                      <a:endParaRPr lang="en-GB" dirty="0" smtClean="0">
                        <a:solidFill>
                          <a:schemeClr val="tx1"/>
                        </a:solidFill>
                      </a:endParaRPr>
                    </a:p>
                  </a:txBody>
                  <a:tcPr>
                    <a:lnL w="12700" cmpd="sng">
                      <a:noFill/>
                    </a:lnL>
                    <a:lnR w="12700" cmpd="sng">
                      <a:noFill/>
                    </a:lnR>
                    <a:lnT w="38100" cmpd="sng">
                      <a:noFill/>
                    </a:lnT>
                    <a:lnB w="12700" cmpd="sng">
                      <a:noFill/>
                    </a:lnB>
                    <a:lnTlToBr w="12700" cmpd="sng">
                      <a:noFill/>
                      <a:prstDash val="solid"/>
                    </a:lnTlToBr>
                    <a:lnBlToTr w="12700" cmpd="sng">
                      <a:noFill/>
                      <a:prstDash val="solid"/>
                    </a:lnBlToTr>
                    <a:solidFill>
                      <a:schemeClr val="bg1"/>
                    </a:solidFill>
                  </a:tcPr>
                </a:tc>
              </a:tr>
            </a:tbl>
          </a:graphicData>
        </a:graphic>
      </p:graphicFrame>
    </p:spTree>
    <p:extLst>
      <p:ext uri="{BB962C8B-B14F-4D97-AF65-F5344CB8AC3E}">
        <p14:creationId xmlns:p14="http://schemas.microsoft.com/office/powerpoint/2010/main" val="3233682792"/>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idx="1"/>
          </p:nvPr>
        </p:nvSpPr>
        <p:spPr>
          <a:xfrm>
            <a:off x="179512" y="188640"/>
            <a:ext cx="8784976" cy="5472608"/>
          </a:xfrm>
        </p:spPr>
        <p:txBody>
          <a:bodyPr>
            <a:normAutofit/>
          </a:bodyPr>
          <a:lstStyle/>
          <a:p>
            <a:pPr marL="0" indent="0" algn="ctr">
              <a:buNone/>
            </a:pPr>
            <a:r>
              <a:rPr lang="en-GB" sz="2800" b="1" u="sng" dirty="0" smtClean="0">
                <a:latin typeface="+mj-lt"/>
              </a:rPr>
              <a:t>Student Services Team</a:t>
            </a:r>
            <a:endParaRPr lang="en-GB" sz="2800" b="1" u="sng" dirty="0">
              <a:latin typeface="+mj-lt"/>
            </a:endParaRPr>
          </a:p>
          <a:p>
            <a:pPr marL="0" indent="0" algn="ctr">
              <a:buNone/>
            </a:pPr>
            <a:r>
              <a:rPr lang="en-GB" sz="2000" b="1" dirty="0" smtClean="0">
                <a:latin typeface="+mj-lt"/>
              </a:rPr>
              <a:t>Opening </a:t>
            </a:r>
            <a:r>
              <a:rPr lang="en-GB" sz="2000" b="1" dirty="0">
                <a:latin typeface="+mj-lt"/>
              </a:rPr>
              <a:t>hours: </a:t>
            </a:r>
            <a:r>
              <a:rPr lang="en-GB" sz="2000" b="1" dirty="0" smtClean="0">
                <a:latin typeface="+mj-lt"/>
              </a:rPr>
              <a:t>11:00 – 12:00, 13:00 </a:t>
            </a:r>
            <a:r>
              <a:rPr lang="en-GB" sz="2000" b="1" dirty="0">
                <a:latin typeface="+mj-lt"/>
              </a:rPr>
              <a:t>– 14:00 &amp; 15:00 – </a:t>
            </a:r>
            <a:r>
              <a:rPr lang="en-GB" sz="2000" b="1" dirty="0" smtClean="0">
                <a:latin typeface="+mj-lt"/>
              </a:rPr>
              <a:t>16:00 </a:t>
            </a:r>
            <a:endParaRPr lang="en-GB" sz="2000" b="1" dirty="0">
              <a:latin typeface="+mj-lt"/>
            </a:endParaRPr>
          </a:p>
          <a:p>
            <a:pPr marL="0" indent="0">
              <a:buNone/>
            </a:pPr>
            <a:endParaRPr lang="en-GB" sz="1200" b="1" dirty="0" smtClean="0"/>
          </a:p>
          <a:p>
            <a:pPr lvl="1">
              <a:buFont typeface="Wingdings" panose="05000000000000000000" pitchFamily="2" charset="2"/>
              <a:buChar char="ü"/>
            </a:pPr>
            <a:r>
              <a:rPr lang="en-GB" sz="1800" dirty="0"/>
              <a:t>Attendance </a:t>
            </a:r>
          </a:p>
          <a:p>
            <a:pPr lvl="1">
              <a:buFont typeface="Wingdings" panose="05000000000000000000" pitchFamily="2" charset="2"/>
              <a:buChar char="ü"/>
            </a:pPr>
            <a:r>
              <a:rPr lang="en-GB" sz="1800" dirty="0"/>
              <a:t>Academic Probation</a:t>
            </a:r>
          </a:p>
          <a:p>
            <a:pPr lvl="1">
              <a:buFont typeface="Wingdings" panose="05000000000000000000" pitchFamily="2" charset="2"/>
              <a:buChar char="ü"/>
            </a:pPr>
            <a:r>
              <a:rPr lang="en-GB" sz="1800" dirty="0"/>
              <a:t>Leave of Absence</a:t>
            </a:r>
          </a:p>
          <a:p>
            <a:pPr lvl="1">
              <a:buFont typeface="Wingdings" panose="05000000000000000000" pitchFamily="2" charset="2"/>
              <a:buChar char="ü"/>
            </a:pPr>
            <a:r>
              <a:rPr lang="en-GB" sz="1800" dirty="0"/>
              <a:t>Mitigating </a:t>
            </a:r>
            <a:r>
              <a:rPr lang="en-GB" sz="1800" dirty="0" smtClean="0"/>
              <a:t>Circumstances</a:t>
            </a:r>
          </a:p>
          <a:p>
            <a:pPr lvl="1">
              <a:buFont typeface="Wingdings" panose="05000000000000000000" pitchFamily="2" charset="2"/>
              <a:buChar char="ü"/>
            </a:pPr>
            <a:r>
              <a:rPr lang="en-GB" sz="1800" dirty="0"/>
              <a:t>Term breaks and </a:t>
            </a:r>
            <a:r>
              <a:rPr lang="en-GB" sz="1800" dirty="0" smtClean="0"/>
              <a:t>holidays</a:t>
            </a:r>
          </a:p>
          <a:p>
            <a:pPr lvl="1">
              <a:buFont typeface="Wingdings" panose="05000000000000000000" pitchFamily="2" charset="2"/>
              <a:buChar char="ü"/>
            </a:pPr>
            <a:r>
              <a:rPr lang="en-GB" sz="1800" dirty="0"/>
              <a:t>University Procedures</a:t>
            </a:r>
          </a:p>
          <a:p>
            <a:pPr lvl="1">
              <a:buFont typeface="Wingdings" panose="05000000000000000000" pitchFamily="2" charset="2"/>
              <a:buChar char="ü"/>
            </a:pPr>
            <a:r>
              <a:rPr lang="en-GB" sz="1800" dirty="0"/>
              <a:t>Counselling &amp; Career Guidance referrals</a:t>
            </a:r>
          </a:p>
          <a:p>
            <a:pPr lvl="1">
              <a:buFont typeface="Wingdings" panose="05000000000000000000" pitchFamily="2" charset="2"/>
              <a:buChar char="ü"/>
            </a:pPr>
            <a:r>
              <a:rPr lang="en-GB" sz="1800" dirty="0"/>
              <a:t>Dyslexia </a:t>
            </a:r>
          </a:p>
          <a:p>
            <a:pPr lvl="1">
              <a:buFont typeface="Wingdings" panose="05000000000000000000" pitchFamily="2" charset="2"/>
              <a:buChar char="ü"/>
            </a:pPr>
            <a:r>
              <a:rPr lang="en-GB" sz="1800" dirty="0"/>
              <a:t>Student Representatives </a:t>
            </a:r>
            <a:r>
              <a:rPr lang="en-GB" sz="1800" dirty="0" smtClean="0"/>
              <a:t>queries </a:t>
            </a:r>
          </a:p>
          <a:p>
            <a:pPr lvl="1">
              <a:buFont typeface="Wingdings" panose="05000000000000000000" pitchFamily="2" charset="2"/>
              <a:buChar char="ü"/>
            </a:pPr>
            <a:r>
              <a:rPr lang="en-GB" sz="1800" dirty="0" smtClean="0"/>
              <a:t>Oyster / Railcard applications</a:t>
            </a:r>
          </a:p>
          <a:p>
            <a:pPr lvl="1">
              <a:buFont typeface="Wingdings" panose="05000000000000000000" pitchFamily="2" charset="2"/>
              <a:buChar char="ü"/>
            </a:pPr>
            <a:r>
              <a:rPr lang="en-GB" sz="1800" dirty="0" smtClean="0"/>
              <a:t>Student Feedback</a:t>
            </a:r>
            <a:endParaRPr lang="en-GB" sz="1800" dirty="0"/>
          </a:p>
          <a:p>
            <a:pPr marL="0" indent="0" algn="ctr">
              <a:buNone/>
            </a:pPr>
            <a:r>
              <a:rPr lang="en-GB" sz="2000" b="1" dirty="0" smtClean="0">
                <a:solidFill>
                  <a:srgbClr val="FF0000"/>
                </a:solidFill>
              </a:rPr>
              <a:t>Please </a:t>
            </a:r>
            <a:r>
              <a:rPr lang="en-GB" sz="2000" b="1" dirty="0">
                <a:solidFill>
                  <a:srgbClr val="FF0000"/>
                </a:solidFill>
              </a:rPr>
              <a:t>present your Student ID to obtain any information</a:t>
            </a:r>
          </a:p>
        </p:txBody>
      </p:sp>
    </p:spTree>
    <p:extLst>
      <p:ext uri="{BB962C8B-B14F-4D97-AF65-F5344CB8AC3E}">
        <p14:creationId xmlns:p14="http://schemas.microsoft.com/office/powerpoint/2010/main" val="964166134"/>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idx="1"/>
          </p:nvPr>
        </p:nvSpPr>
        <p:spPr>
          <a:xfrm>
            <a:off x="395536" y="332656"/>
            <a:ext cx="8064896" cy="5472608"/>
          </a:xfrm>
        </p:spPr>
        <p:txBody>
          <a:bodyPr/>
          <a:lstStyle/>
          <a:p>
            <a:pPr marL="0" indent="0" algn="ctr">
              <a:buNone/>
            </a:pPr>
            <a:r>
              <a:rPr lang="en-GB" sz="2800" b="1" u="sng" dirty="0" smtClean="0">
                <a:latin typeface="+mj-lt"/>
              </a:rPr>
              <a:t>IT Support</a:t>
            </a:r>
            <a:endParaRPr lang="en-GB" sz="2800" b="1" u="sng" dirty="0">
              <a:latin typeface="+mj-lt"/>
            </a:endParaRPr>
          </a:p>
          <a:p>
            <a:pPr marL="0" indent="0" algn="ctr">
              <a:buNone/>
            </a:pPr>
            <a:endParaRPr lang="en-GB" sz="2000" b="1" dirty="0" smtClean="0"/>
          </a:p>
          <a:p>
            <a:pPr marL="0" indent="0" algn="ctr">
              <a:buNone/>
            </a:pPr>
            <a:r>
              <a:rPr lang="en-GB" sz="2000" b="1" dirty="0" smtClean="0"/>
              <a:t>Opening </a:t>
            </a:r>
            <a:r>
              <a:rPr lang="en-GB" sz="2000" b="1" dirty="0"/>
              <a:t>hours: 11:00 – 12:00, 13:00 – 14:00 &amp; 15:00 – </a:t>
            </a:r>
            <a:r>
              <a:rPr lang="en-GB" sz="2000" b="1" dirty="0" smtClean="0"/>
              <a:t>16:00</a:t>
            </a:r>
          </a:p>
          <a:p>
            <a:pPr marL="0" indent="0" algn="ctr">
              <a:buNone/>
            </a:pPr>
            <a:r>
              <a:rPr lang="en-GB" sz="2000" b="1" dirty="0" smtClean="0"/>
              <a:t>Located at reception</a:t>
            </a:r>
            <a:endParaRPr lang="en-GB" sz="2000" b="1" dirty="0"/>
          </a:p>
          <a:p>
            <a:pPr marL="0" indent="0">
              <a:buNone/>
            </a:pPr>
            <a:endParaRPr lang="en-GB" sz="1200" b="1" dirty="0" smtClean="0"/>
          </a:p>
          <a:p>
            <a:pPr marL="0" indent="0">
              <a:buNone/>
            </a:pPr>
            <a:r>
              <a:rPr lang="en-GB" sz="2400" b="1" dirty="0" smtClean="0"/>
              <a:t>IT </a:t>
            </a:r>
            <a:r>
              <a:rPr lang="en-GB" sz="2400" b="1" dirty="0"/>
              <a:t>and Learning Resource Centre </a:t>
            </a:r>
            <a:r>
              <a:rPr lang="en-GB" sz="2400" b="1" dirty="0" smtClean="0"/>
              <a:t>Queries:</a:t>
            </a:r>
          </a:p>
          <a:p>
            <a:pPr marL="0" indent="0">
              <a:buNone/>
            </a:pPr>
            <a:endParaRPr lang="en-GB" sz="1400" b="1" dirty="0" smtClean="0"/>
          </a:p>
          <a:p>
            <a:pPr lvl="1">
              <a:buFont typeface="Wingdings" pitchFamily="2" charset="2"/>
              <a:buChar char="ü"/>
            </a:pPr>
            <a:r>
              <a:rPr lang="en-GB" sz="2000" dirty="0"/>
              <a:t>Online resources </a:t>
            </a:r>
          </a:p>
          <a:p>
            <a:pPr lvl="1">
              <a:buFont typeface="Wingdings" pitchFamily="2" charset="2"/>
              <a:buChar char="ü"/>
            </a:pPr>
            <a:r>
              <a:rPr lang="en-GB" sz="2000" dirty="0" smtClean="0"/>
              <a:t>University </a:t>
            </a:r>
            <a:r>
              <a:rPr lang="en-GB" sz="2000" dirty="0"/>
              <a:t>email account </a:t>
            </a:r>
          </a:p>
          <a:p>
            <a:pPr lvl="1">
              <a:buFont typeface="Wingdings" pitchFamily="2" charset="2"/>
              <a:buChar char="ü"/>
            </a:pPr>
            <a:r>
              <a:rPr lang="en-GB" sz="2000" dirty="0"/>
              <a:t>Printing and Photocopying</a:t>
            </a:r>
          </a:p>
          <a:p>
            <a:pPr lvl="1">
              <a:buFont typeface="Wingdings" pitchFamily="2" charset="2"/>
              <a:buChar char="ü"/>
            </a:pPr>
            <a:r>
              <a:rPr lang="en-GB" sz="2000" dirty="0"/>
              <a:t>ID Cards</a:t>
            </a:r>
          </a:p>
          <a:p>
            <a:pPr lvl="1">
              <a:buFont typeface="Wingdings" pitchFamily="2" charset="2"/>
              <a:buChar char="ü"/>
            </a:pPr>
            <a:r>
              <a:rPr lang="en-GB" sz="2000" dirty="0" smtClean="0"/>
              <a:t>Moodle (for any </a:t>
            </a:r>
            <a:r>
              <a:rPr lang="en-GB" sz="2000" dirty="0"/>
              <a:t>a</a:t>
            </a:r>
            <a:r>
              <a:rPr lang="en-GB" sz="2000" dirty="0" smtClean="0"/>
              <a:t>ssessment queries please see the assessment team)</a:t>
            </a:r>
          </a:p>
          <a:p>
            <a:pPr lvl="1">
              <a:buFont typeface="Wingdings" pitchFamily="2" charset="2"/>
              <a:buChar char="ü"/>
            </a:pPr>
            <a:endParaRPr lang="en-GB" sz="1050" dirty="0"/>
          </a:p>
          <a:p>
            <a:pPr marL="457200" lvl="1" indent="0">
              <a:buNone/>
            </a:pPr>
            <a:r>
              <a:rPr lang="en-GB" sz="2000" b="1" dirty="0">
                <a:solidFill>
                  <a:srgbClr val="FF0000"/>
                </a:solidFill>
              </a:rPr>
              <a:t>Please present your Student ID to obtain any information</a:t>
            </a:r>
          </a:p>
          <a:p>
            <a:pPr marL="457200" lvl="1" indent="0">
              <a:buNone/>
            </a:pPr>
            <a:endParaRPr lang="en-GB" sz="1800" dirty="0" smtClean="0">
              <a:latin typeface="Book Antiqua" pitchFamily="18" charset="0"/>
            </a:endParaRPr>
          </a:p>
        </p:txBody>
      </p:sp>
    </p:spTree>
    <p:extLst>
      <p:ext uri="{BB962C8B-B14F-4D97-AF65-F5344CB8AC3E}">
        <p14:creationId xmlns:p14="http://schemas.microsoft.com/office/powerpoint/2010/main" val="2494518258"/>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5"/>
          <p:cNvSpPr>
            <a:spLocks noGrp="1"/>
          </p:cNvSpPr>
          <p:nvPr>
            <p:ph type="title"/>
          </p:nvPr>
        </p:nvSpPr>
        <p:spPr>
          <a:xfrm>
            <a:off x="683568" y="260648"/>
            <a:ext cx="7772400" cy="936104"/>
          </a:xfrm>
        </p:spPr>
        <p:txBody>
          <a:bodyPr>
            <a:normAutofit/>
          </a:bodyPr>
          <a:lstStyle/>
          <a:p>
            <a:r>
              <a:rPr lang="en-GB" sz="3600" u="sng" dirty="0" smtClean="0">
                <a:effectLst>
                  <a:outerShdw blurRad="38100" dist="38100" dir="2700000" algn="tl">
                    <a:srgbClr val="000000">
                      <a:alpha val="43137"/>
                    </a:srgbClr>
                  </a:outerShdw>
                </a:effectLst>
              </a:rPr>
              <a:t>Assessment </a:t>
            </a:r>
            <a:r>
              <a:rPr lang="en-GB" sz="3600" u="sng" dirty="0">
                <a:effectLst>
                  <a:outerShdw blurRad="38100" dist="38100" dir="2700000" algn="tl">
                    <a:srgbClr val="000000">
                      <a:alpha val="43137"/>
                    </a:srgbClr>
                  </a:outerShdw>
                </a:effectLst>
              </a:rPr>
              <a:t>Related Queries</a:t>
            </a:r>
            <a:endParaRPr lang="en-US" sz="3600" u="sng" dirty="0">
              <a:effectLst>
                <a:outerShdw blurRad="38100" dist="38100" dir="2700000" algn="tl">
                  <a:srgbClr val="000000">
                    <a:alpha val="43137"/>
                  </a:srgbClr>
                </a:outerShdw>
              </a:effectLst>
            </a:endParaRPr>
          </a:p>
        </p:txBody>
      </p:sp>
      <p:sp>
        <p:nvSpPr>
          <p:cNvPr id="5" name="Content Placeholder 1"/>
          <p:cNvSpPr>
            <a:spLocks noGrp="1"/>
          </p:cNvSpPr>
          <p:nvPr>
            <p:ph idx="1"/>
          </p:nvPr>
        </p:nvSpPr>
        <p:spPr>
          <a:xfrm>
            <a:off x="467544" y="1268760"/>
            <a:ext cx="8280920" cy="4248472"/>
          </a:xfrm>
        </p:spPr>
        <p:txBody>
          <a:bodyPr>
            <a:normAutofit lnSpcReduction="10000"/>
          </a:bodyPr>
          <a:lstStyle/>
          <a:p>
            <a:pPr marL="0" indent="0" algn="ctr">
              <a:buNone/>
            </a:pPr>
            <a:r>
              <a:rPr lang="en-GB" sz="2000" b="1" dirty="0" smtClean="0"/>
              <a:t>Opening </a:t>
            </a:r>
            <a:r>
              <a:rPr lang="en-GB" sz="2000" b="1" dirty="0"/>
              <a:t>hours: 11:00 – 12:00, 13:00 – 14:00 &amp; 15:00 – 16:00</a:t>
            </a:r>
            <a:endParaRPr lang="en-GB" sz="2000" b="1" dirty="0" smtClean="0"/>
          </a:p>
          <a:p>
            <a:pPr marL="0" indent="0" algn="ctr">
              <a:buNone/>
            </a:pPr>
            <a:r>
              <a:rPr lang="en-GB" sz="2000" b="1" dirty="0" smtClean="0"/>
              <a:t>Administration Office</a:t>
            </a:r>
            <a:endParaRPr lang="en-GB" sz="2000" b="1" dirty="0"/>
          </a:p>
          <a:p>
            <a:pPr marL="0" indent="0">
              <a:buNone/>
            </a:pPr>
            <a:endParaRPr lang="en-GB" sz="1200" b="1" dirty="0" smtClean="0"/>
          </a:p>
          <a:p>
            <a:pPr lvl="1">
              <a:buFont typeface="Wingdings" pitchFamily="2" charset="2"/>
              <a:buChar char="ü"/>
            </a:pPr>
            <a:r>
              <a:rPr lang="en-GB" sz="2000" dirty="0" smtClean="0"/>
              <a:t>Assessment  Schedules</a:t>
            </a:r>
          </a:p>
          <a:p>
            <a:pPr lvl="1">
              <a:buFont typeface="Wingdings" pitchFamily="2" charset="2"/>
              <a:buChar char="ü"/>
            </a:pPr>
            <a:r>
              <a:rPr lang="en-GB" sz="2000" dirty="0" smtClean="0"/>
              <a:t>Examination Period</a:t>
            </a:r>
          </a:p>
          <a:p>
            <a:pPr lvl="1">
              <a:buFont typeface="Wingdings" pitchFamily="2" charset="2"/>
              <a:buChar char="ü"/>
            </a:pPr>
            <a:r>
              <a:rPr lang="en-GB" sz="2000" dirty="0" smtClean="0"/>
              <a:t>Assignment Submissions (dates and Moodle)</a:t>
            </a:r>
          </a:p>
          <a:p>
            <a:pPr lvl="1">
              <a:buFont typeface="Wingdings" pitchFamily="2" charset="2"/>
              <a:buChar char="ü"/>
            </a:pPr>
            <a:r>
              <a:rPr lang="en-GB" sz="2000" dirty="0" smtClean="0"/>
              <a:t>Extenuating Circumstances </a:t>
            </a:r>
          </a:p>
          <a:p>
            <a:pPr lvl="1">
              <a:buFont typeface="Wingdings" pitchFamily="2" charset="2"/>
              <a:buChar char="ü"/>
            </a:pPr>
            <a:r>
              <a:rPr lang="en-GB" sz="2000" dirty="0" smtClean="0"/>
              <a:t>Module handbooks on Moodle</a:t>
            </a:r>
          </a:p>
          <a:p>
            <a:pPr marL="457200" lvl="1" indent="0">
              <a:buNone/>
            </a:pPr>
            <a:endParaRPr lang="en-GB" sz="2000" dirty="0" smtClean="0"/>
          </a:p>
          <a:p>
            <a:pPr marL="457200" lvl="1" indent="0">
              <a:buNone/>
            </a:pPr>
            <a:r>
              <a:rPr lang="en-GB" sz="2000" dirty="0" smtClean="0"/>
              <a:t>Please email: Londonassessments@uwtsd.ac.uk</a:t>
            </a:r>
          </a:p>
          <a:p>
            <a:pPr lvl="1">
              <a:buFont typeface="Wingdings" pitchFamily="2" charset="2"/>
              <a:buChar char="ü"/>
            </a:pPr>
            <a:endParaRPr lang="en-GB" sz="2000" dirty="0"/>
          </a:p>
          <a:p>
            <a:pPr marL="457200" lvl="1" indent="0" algn="ctr">
              <a:buNone/>
            </a:pPr>
            <a:r>
              <a:rPr lang="en-GB" sz="2000" b="1" dirty="0">
                <a:solidFill>
                  <a:srgbClr val="FF0000"/>
                </a:solidFill>
              </a:rPr>
              <a:t>Please present your Student ID to obtain any information</a:t>
            </a:r>
          </a:p>
          <a:p>
            <a:pPr marL="457200" lvl="1" indent="0">
              <a:buNone/>
            </a:pPr>
            <a:endParaRPr lang="en-GB" sz="1800" dirty="0"/>
          </a:p>
        </p:txBody>
      </p:sp>
    </p:spTree>
    <p:extLst>
      <p:ext uri="{BB962C8B-B14F-4D97-AF65-F5344CB8AC3E}">
        <p14:creationId xmlns:p14="http://schemas.microsoft.com/office/powerpoint/2010/main" val="3723353282"/>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5"/>
          <p:cNvSpPr>
            <a:spLocks noGrp="1"/>
          </p:cNvSpPr>
          <p:nvPr>
            <p:ph type="title"/>
          </p:nvPr>
        </p:nvSpPr>
        <p:spPr>
          <a:xfrm>
            <a:off x="1403140" y="260648"/>
            <a:ext cx="6552728" cy="936104"/>
          </a:xfrm>
        </p:spPr>
        <p:txBody>
          <a:bodyPr>
            <a:normAutofit/>
          </a:bodyPr>
          <a:lstStyle/>
          <a:p>
            <a:r>
              <a:rPr lang="en-GB" sz="3600" b="1" u="sng" dirty="0" smtClean="0"/>
              <a:t>Counselling Services</a:t>
            </a:r>
            <a:endParaRPr lang="en-US" sz="2400" b="1" dirty="0" smtClean="0">
              <a:ea typeface="ＭＳ Ｐゴシック" pitchFamily="34" charset="-128"/>
            </a:endParaRPr>
          </a:p>
        </p:txBody>
      </p:sp>
      <p:sp>
        <p:nvSpPr>
          <p:cNvPr id="5" name="Content Placeholder 1"/>
          <p:cNvSpPr>
            <a:spLocks noGrp="1"/>
          </p:cNvSpPr>
          <p:nvPr>
            <p:ph idx="1"/>
          </p:nvPr>
        </p:nvSpPr>
        <p:spPr>
          <a:xfrm>
            <a:off x="215008" y="1944216"/>
            <a:ext cx="8749480" cy="3429000"/>
          </a:xfrm>
        </p:spPr>
        <p:txBody>
          <a:bodyPr>
            <a:normAutofit/>
          </a:bodyPr>
          <a:lstStyle/>
          <a:p>
            <a:pPr>
              <a:buFont typeface="Wingdings" panose="05000000000000000000" pitchFamily="2" charset="2"/>
              <a:buChar char="ü"/>
            </a:pPr>
            <a:r>
              <a:rPr lang="en-GB" sz="2000" dirty="0" smtClean="0"/>
              <a:t>Make an appointment to see Kevin Foster, London </a:t>
            </a:r>
            <a:r>
              <a:rPr lang="en-GB" sz="2000" dirty="0"/>
              <a:t>Campus </a:t>
            </a:r>
            <a:r>
              <a:rPr lang="en-GB" sz="2000" dirty="0" smtClean="0"/>
              <a:t>Counsellor</a:t>
            </a:r>
            <a:endParaRPr lang="en-GB" sz="2000" dirty="0"/>
          </a:p>
          <a:p>
            <a:pPr>
              <a:buFont typeface="Wingdings" panose="05000000000000000000" pitchFamily="2" charset="2"/>
              <a:buChar char="ü"/>
            </a:pPr>
            <a:r>
              <a:rPr lang="en-GB" sz="2000" dirty="0" smtClean="0"/>
              <a:t>Appointments last for 30 minutes</a:t>
            </a:r>
            <a:endParaRPr lang="en-GB" sz="2000" dirty="0"/>
          </a:p>
          <a:p>
            <a:pPr>
              <a:buFont typeface="Wingdings" panose="05000000000000000000" pitchFamily="2" charset="2"/>
              <a:buChar char="ü"/>
            </a:pPr>
            <a:r>
              <a:rPr lang="en-GB" sz="2000" dirty="0" smtClean="0"/>
              <a:t>Confidential service</a:t>
            </a:r>
            <a:endParaRPr lang="en-GB" sz="2000" dirty="0"/>
          </a:p>
          <a:p>
            <a:pPr>
              <a:buFont typeface="Wingdings" panose="05000000000000000000" pitchFamily="2" charset="2"/>
              <a:buChar char="ü"/>
            </a:pPr>
            <a:r>
              <a:rPr lang="en-GB" sz="2000" dirty="0"/>
              <a:t>E</a:t>
            </a:r>
            <a:r>
              <a:rPr lang="en-GB" sz="2000" dirty="0" smtClean="0"/>
              <a:t>xcellent </a:t>
            </a:r>
            <a:r>
              <a:rPr lang="en-GB" sz="2000" dirty="0"/>
              <a:t>links with specialist agencies</a:t>
            </a:r>
          </a:p>
          <a:p>
            <a:pPr marL="0" indent="0">
              <a:buNone/>
            </a:pPr>
            <a:endParaRPr lang="en-GB" sz="1900" dirty="0" smtClean="0"/>
          </a:p>
          <a:p>
            <a:pPr marL="0" indent="0">
              <a:buNone/>
            </a:pPr>
            <a:r>
              <a:rPr lang="en-GB" sz="2000" dirty="0" smtClean="0"/>
              <a:t>If </a:t>
            </a:r>
            <a:r>
              <a:rPr lang="en-GB" sz="2000" dirty="0"/>
              <a:t>you would like to book an appointment to talk to </a:t>
            </a:r>
            <a:r>
              <a:rPr lang="en-GB" sz="2000" dirty="0" smtClean="0"/>
              <a:t>Kevin you can either:</a:t>
            </a:r>
          </a:p>
          <a:p>
            <a:pPr>
              <a:buFontTx/>
              <a:buChar char="-"/>
            </a:pPr>
            <a:r>
              <a:rPr lang="en-GB" sz="2000" dirty="0" smtClean="0"/>
              <a:t>Ask to book an appointment at Reception or via phone on 0207 566 7600. </a:t>
            </a:r>
          </a:p>
          <a:p>
            <a:pPr>
              <a:buFontTx/>
              <a:buChar char="-"/>
            </a:pPr>
            <a:r>
              <a:rPr lang="en-GB" sz="2000" dirty="0" smtClean="0"/>
              <a:t>Email London Student Services – </a:t>
            </a:r>
            <a:r>
              <a:rPr lang="en-GB" sz="2000" dirty="0" smtClean="0">
                <a:hlinkClick r:id="rId3"/>
              </a:rPr>
              <a:t>londonstudentservices@uwtsd.ac.uk</a:t>
            </a:r>
            <a:endParaRPr lang="en-GB" sz="2000" dirty="0" smtClean="0"/>
          </a:p>
        </p:txBody>
      </p:sp>
      <p:sp>
        <p:nvSpPr>
          <p:cNvPr id="2" name="TextBox 1"/>
          <p:cNvSpPr txBox="1"/>
          <p:nvPr/>
        </p:nvSpPr>
        <p:spPr>
          <a:xfrm>
            <a:off x="2609528" y="1216541"/>
            <a:ext cx="3960440" cy="707886"/>
          </a:xfrm>
          <a:prstGeom prst="rect">
            <a:avLst/>
          </a:prstGeom>
          <a:noFill/>
        </p:spPr>
        <p:txBody>
          <a:bodyPr wrap="square" rtlCol="0">
            <a:spAutoFit/>
          </a:bodyPr>
          <a:lstStyle/>
          <a:p>
            <a:pPr algn="ctr"/>
            <a:r>
              <a:rPr lang="en-GB" sz="2000" b="1" dirty="0" smtClean="0"/>
              <a:t>Tuesday 10:00-14:00</a:t>
            </a:r>
          </a:p>
          <a:p>
            <a:pPr algn="ctr"/>
            <a:r>
              <a:rPr lang="en-GB" sz="2000" b="1" dirty="0" smtClean="0"/>
              <a:t>Wednesday 10:00-14:00</a:t>
            </a:r>
            <a:endParaRPr lang="en-GB" sz="2000" dirty="0"/>
          </a:p>
        </p:txBody>
      </p:sp>
      <p:sp>
        <p:nvSpPr>
          <p:cNvPr id="3" name="TextBox 2"/>
          <p:cNvSpPr txBox="1"/>
          <p:nvPr/>
        </p:nvSpPr>
        <p:spPr>
          <a:xfrm>
            <a:off x="6084168" y="1524317"/>
            <a:ext cx="2156552" cy="400110"/>
          </a:xfrm>
          <a:prstGeom prst="rect">
            <a:avLst/>
          </a:prstGeom>
          <a:noFill/>
        </p:spPr>
        <p:txBody>
          <a:bodyPr wrap="none" rtlCol="0">
            <a:spAutoFit/>
          </a:bodyPr>
          <a:lstStyle/>
          <a:p>
            <a:r>
              <a:rPr lang="en-GB" sz="2000" b="1" dirty="0"/>
              <a:t>(</a:t>
            </a:r>
            <a:r>
              <a:rPr lang="en-GB" sz="2000" b="1" dirty="0" smtClean="0"/>
              <a:t>Term time only)</a:t>
            </a:r>
            <a:endParaRPr lang="en-GB" sz="2000" b="1" dirty="0"/>
          </a:p>
        </p:txBody>
      </p:sp>
    </p:spTree>
    <p:extLst>
      <p:ext uri="{BB962C8B-B14F-4D97-AF65-F5344CB8AC3E}">
        <p14:creationId xmlns:p14="http://schemas.microsoft.com/office/powerpoint/2010/main" val="3884781094"/>
      </p:ext>
    </p:extLst>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5"/>
          <p:cNvSpPr>
            <a:spLocks noGrp="1"/>
          </p:cNvSpPr>
          <p:nvPr>
            <p:ph type="title"/>
          </p:nvPr>
        </p:nvSpPr>
        <p:spPr>
          <a:xfrm>
            <a:off x="683568" y="404664"/>
            <a:ext cx="7772400" cy="936104"/>
          </a:xfrm>
        </p:spPr>
        <p:txBody>
          <a:bodyPr>
            <a:normAutofit/>
          </a:bodyPr>
          <a:lstStyle/>
          <a:p>
            <a:r>
              <a:rPr lang="en-GB" sz="4000" b="1" u="sng" dirty="0" smtClean="0"/>
              <a:t>Careers Services</a:t>
            </a:r>
            <a:endParaRPr lang="en-US" sz="4000" b="1" u="sng" dirty="0" smtClean="0">
              <a:ea typeface="ＭＳ Ｐゴシック" pitchFamily="34" charset="-128"/>
            </a:endParaRPr>
          </a:p>
        </p:txBody>
      </p:sp>
      <p:sp>
        <p:nvSpPr>
          <p:cNvPr id="5" name="Content Placeholder 1"/>
          <p:cNvSpPr>
            <a:spLocks noGrp="1"/>
          </p:cNvSpPr>
          <p:nvPr>
            <p:ph idx="1"/>
          </p:nvPr>
        </p:nvSpPr>
        <p:spPr>
          <a:xfrm>
            <a:off x="107504" y="2060848"/>
            <a:ext cx="8856984" cy="3600400"/>
          </a:xfrm>
        </p:spPr>
        <p:txBody>
          <a:bodyPr>
            <a:normAutofit fontScale="92500"/>
          </a:bodyPr>
          <a:lstStyle/>
          <a:p>
            <a:pPr>
              <a:buFont typeface="Wingdings" panose="05000000000000000000" pitchFamily="2" charset="2"/>
              <a:buChar char="ü"/>
            </a:pPr>
            <a:r>
              <a:rPr lang="en-GB" sz="2200" dirty="0" smtClean="0"/>
              <a:t>Make a one-to-one appointment to see Maristela Parfitt, London Campus Careers Advisor</a:t>
            </a:r>
          </a:p>
          <a:p>
            <a:pPr>
              <a:buFont typeface="Wingdings" panose="05000000000000000000" pitchFamily="2" charset="2"/>
              <a:buChar char="ü"/>
            </a:pPr>
            <a:r>
              <a:rPr lang="en-GB" sz="2200" dirty="0" smtClean="0"/>
              <a:t>Appointments last for 25 minutes</a:t>
            </a:r>
          </a:p>
          <a:p>
            <a:pPr>
              <a:buFont typeface="Wingdings" panose="05000000000000000000" pitchFamily="2" charset="2"/>
              <a:buChar char="ü"/>
            </a:pPr>
            <a:r>
              <a:rPr lang="en-GB" sz="2200" dirty="0"/>
              <a:t>Workshops based on individual </a:t>
            </a:r>
            <a:r>
              <a:rPr lang="en-GB" sz="2200" dirty="0" smtClean="0"/>
              <a:t>requirements</a:t>
            </a:r>
          </a:p>
          <a:p>
            <a:pPr>
              <a:buFont typeface="Wingdings" panose="05000000000000000000" pitchFamily="2" charset="2"/>
              <a:buChar char="ü"/>
            </a:pPr>
            <a:r>
              <a:rPr lang="en-GB" sz="2200" dirty="0"/>
              <a:t>Online resources / e-guidance</a:t>
            </a:r>
          </a:p>
          <a:p>
            <a:pPr marL="0" indent="0">
              <a:buNone/>
            </a:pPr>
            <a:endParaRPr lang="en-GB" sz="2200" dirty="0" smtClean="0"/>
          </a:p>
          <a:p>
            <a:pPr marL="0" indent="0">
              <a:buNone/>
            </a:pPr>
            <a:r>
              <a:rPr lang="en-GB" sz="2200" dirty="0"/>
              <a:t>If you would like to book an appointment to talk to </a:t>
            </a:r>
            <a:r>
              <a:rPr lang="en-GB" sz="2200" dirty="0" smtClean="0"/>
              <a:t>Maristela you </a:t>
            </a:r>
            <a:r>
              <a:rPr lang="en-GB" sz="2200" dirty="0"/>
              <a:t>can either:</a:t>
            </a:r>
          </a:p>
          <a:p>
            <a:pPr>
              <a:buFontTx/>
              <a:buChar char="-"/>
            </a:pPr>
            <a:r>
              <a:rPr lang="en-GB" sz="2200" dirty="0"/>
              <a:t>Ask to book an appointment at Reception or via phone on 0207 566 7600</a:t>
            </a:r>
            <a:r>
              <a:rPr lang="en-GB" sz="2200" dirty="0" smtClean="0"/>
              <a:t>.</a:t>
            </a:r>
          </a:p>
          <a:p>
            <a:pPr>
              <a:buFontTx/>
              <a:buChar char="-"/>
            </a:pPr>
            <a:r>
              <a:rPr lang="en-GB" sz="2200" dirty="0" smtClean="0"/>
              <a:t> Email </a:t>
            </a:r>
            <a:r>
              <a:rPr lang="en-GB" sz="2200" dirty="0"/>
              <a:t>London Student Services – </a:t>
            </a:r>
            <a:r>
              <a:rPr lang="en-GB" sz="2200" dirty="0">
                <a:hlinkClick r:id="rId3"/>
              </a:rPr>
              <a:t>londonstudentservices@uwtsd.ac.uk</a:t>
            </a:r>
            <a:endParaRPr lang="en-GB" sz="2200" dirty="0"/>
          </a:p>
          <a:p>
            <a:pPr marL="0" indent="0">
              <a:buNone/>
            </a:pPr>
            <a:endParaRPr lang="en-GB" sz="2000" dirty="0"/>
          </a:p>
          <a:p>
            <a:pPr marL="0" indent="0">
              <a:buNone/>
            </a:pPr>
            <a:endParaRPr lang="en-GB" sz="2000" dirty="0" smtClean="0"/>
          </a:p>
        </p:txBody>
      </p:sp>
      <p:sp>
        <p:nvSpPr>
          <p:cNvPr id="2" name="TextBox 1"/>
          <p:cNvSpPr txBox="1"/>
          <p:nvPr/>
        </p:nvSpPr>
        <p:spPr>
          <a:xfrm>
            <a:off x="3025333" y="1340768"/>
            <a:ext cx="2723887" cy="984885"/>
          </a:xfrm>
          <a:prstGeom prst="rect">
            <a:avLst/>
          </a:prstGeom>
          <a:noFill/>
        </p:spPr>
        <p:txBody>
          <a:bodyPr wrap="none" rtlCol="0">
            <a:spAutoFit/>
          </a:bodyPr>
          <a:lstStyle/>
          <a:p>
            <a:pPr algn="ctr"/>
            <a:r>
              <a:rPr lang="en-GB" sz="2000" b="1" dirty="0"/>
              <a:t>Tuesday </a:t>
            </a:r>
            <a:r>
              <a:rPr lang="en-GB" sz="2000" b="1" dirty="0" smtClean="0"/>
              <a:t>12:00-16:00</a:t>
            </a:r>
            <a:endParaRPr lang="en-GB" sz="2000" b="1" dirty="0"/>
          </a:p>
          <a:p>
            <a:pPr algn="ctr"/>
            <a:r>
              <a:rPr lang="en-GB" sz="2000" b="1" dirty="0" smtClean="0"/>
              <a:t>Friday 12:00-16:00</a:t>
            </a:r>
            <a:endParaRPr lang="en-GB" sz="2000" dirty="0"/>
          </a:p>
          <a:p>
            <a:endParaRPr lang="en-GB" dirty="0"/>
          </a:p>
        </p:txBody>
      </p:sp>
      <p:sp>
        <p:nvSpPr>
          <p:cNvPr id="3" name="TextBox 2"/>
          <p:cNvSpPr txBox="1"/>
          <p:nvPr/>
        </p:nvSpPr>
        <p:spPr>
          <a:xfrm>
            <a:off x="6024318" y="1609637"/>
            <a:ext cx="2156552" cy="677108"/>
          </a:xfrm>
          <a:prstGeom prst="rect">
            <a:avLst/>
          </a:prstGeom>
          <a:noFill/>
        </p:spPr>
        <p:txBody>
          <a:bodyPr wrap="none" rtlCol="0">
            <a:spAutoFit/>
          </a:bodyPr>
          <a:lstStyle/>
          <a:p>
            <a:r>
              <a:rPr lang="en-GB" sz="2000" b="1" dirty="0"/>
              <a:t>(Term time only)</a:t>
            </a:r>
          </a:p>
          <a:p>
            <a:endParaRPr lang="en-GB" dirty="0"/>
          </a:p>
        </p:txBody>
      </p:sp>
    </p:spTree>
    <p:extLst>
      <p:ext uri="{BB962C8B-B14F-4D97-AF65-F5344CB8AC3E}">
        <p14:creationId xmlns:p14="http://schemas.microsoft.com/office/powerpoint/2010/main" val="2200051209"/>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5"/>
          <p:cNvSpPr>
            <a:spLocks noGrp="1"/>
          </p:cNvSpPr>
          <p:nvPr>
            <p:ph type="title"/>
          </p:nvPr>
        </p:nvSpPr>
        <p:spPr>
          <a:xfrm>
            <a:off x="683568" y="260648"/>
            <a:ext cx="7772400" cy="1143000"/>
          </a:xfrm>
        </p:spPr>
        <p:txBody>
          <a:bodyPr>
            <a:normAutofit fontScale="90000"/>
          </a:bodyPr>
          <a:lstStyle/>
          <a:p>
            <a:r>
              <a:rPr lang="en-GB" sz="4000" b="1" u="sng" dirty="0" smtClean="0"/>
              <a:t>Attendance Disciplinary Procedure</a:t>
            </a:r>
            <a:endParaRPr lang="en-US" sz="4000" b="1" u="sng" dirty="0" smtClean="0">
              <a:ea typeface="ＭＳ Ｐゴシック" pitchFamily="34" charset="-128"/>
            </a:endParaRPr>
          </a:p>
        </p:txBody>
      </p:sp>
      <p:sp>
        <p:nvSpPr>
          <p:cNvPr id="5" name="Content Placeholder 1"/>
          <p:cNvSpPr>
            <a:spLocks noGrp="1"/>
          </p:cNvSpPr>
          <p:nvPr>
            <p:ph idx="1"/>
          </p:nvPr>
        </p:nvSpPr>
        <p:spPr>
          <a:xfrm>
            <a:off x="467544" y="1628800"/>
            <a:ext cx="8064896" cy="4104456"/>
          </a:xfrm>
        </p:spPr>
        <p:txBody>
          <a:bodyPr>
            <a:normAutofit fontScale="85000" lnSpcReduction="10000"/>
          </a:bodyPr>
          <a:lstStyle/>
          <a:p>
            <a:pPr>
              <a:buFont typeface="Wingdings" panose="05000000000000000000" pitchFamily="2" charset="2"/>
              <a:buChar char="ü"/>
            </a:pPr>
            <a:r>
              <a:rPr lang="en-GB" sz="1800" dirty="0" smtClean="0"/>
              <a:t>A </a:t>
            </a:r>
            <a:r>
              <a:rPr lang="en-GB" sz="1800" b="1" dirty="0" smtClean="0">
                <a:solidFill>
                  <a:srgbClr val="FF0000"/>
                </a:solidFill>
              </a:rPr>
              <a:t>first warning </a:t>
            </a:r>
            <a:r>
              <a:rPr lang="en-GB" sz="1800" dirty="0" smtClean="0"/>
              <a:t>will be issued via email if a </a:t>
            </a:r>
            <a:r>
              <a:rPr lang="en-GB" sz="1800" dirty="0"/>
              <a:t>student’s attendance falls below 80</a:t>
            </a:r>
            <a:r>
              <a:rPr lang="en-GB" sz="1800" dirty="0" smtClean="0"/>
              <a:t>%.</a:t>
            </a:r>
            <a:endParaRPr lang="en-GB" sz="1800" dirty="0"/>
          </a:p>
          <a:p>
            <a:pPr marL="0" indent="0">
              <a:buNone/>
            </a:pPr>
            <a:r>
              <a:rPr lang="en-GB" sz="1200" b="1" dirty="0"/>
              <a:t> </a:t>
            </a:r>
            <a:endParaRPr lang="en-GB" sz="1800" b="1" dirty="0"/>
          </a:p>
          <a:p>
            <a:pPr>
              <a:buFont typeface="Wingdings" panose="05000000000000000000" pitchFamily="2" charset="2"/>
              <a:buChar char="ü"/>
            </a:pPr>
            <a:r>
              <a:rPr lang="en-GB" sz="1800" dirty="0" smtClean="0"/>
              <a:t>From this date until the next monitoring point, </a:t>
            </a:r>
            <a:r>
              <a:rPr lang="en-GB" sz="1800" dirty="0"/>
              <a:t>if </a:t>
            </a:r>
            <a:r>
              <a:rPr lang="en-GB" sz="1800" dirty="0" smtClean="0"/>
              <a:t>a student </a:t>
            </a:r>
            <a:r>
              <a:rPr lang="en-GB" sz="1800" dirty="0"/>
              <a:t>has an ‘Interval Attendance’ of less than 80%, a </a:t>
            </a:r>
            <a:r>
              <a:rPr lang="en-GB" sz="1800" b="1" dirty="0" smtClean="0">
                <a:solidFill>
                  <a:srgbClr val="FF0000"/>
                </a:solidFill>
              </a:rPr>
              <a:t>second and final warning </a:t>
            </a:r>
            <a:r>
              <a:rPr lang="en-GB" sz="1800" dirty="0" smtClean="0"/>
              <a:t>will </a:t>
            </a:r>
            <a:r>
              <a:rPr lang="en-GB" sz="1800" dirty="0"/>
              <a:t>be </a:t>
            </a:r>
            <a:r>
              <a:rPr lang="en-GB" sz="1800" dirty="0" smtClean="0"/>
              <a:t>issued via email and post.</a:t>
            </a:r>
          </a:p>
          <a:p>
            <a:pPr marL="0" indent="0">
              <a:buNone/>
            </a:pPr>
            <a:endParaRPr lang="en-GB" sz="1800" dirty="0" smtClean="0"/>
          </a:p>
          <a:p>
            <a:pPr>
              <a:buFont typeface="Wingdings" panose="05000000000000000000" pitchFamily="2" charset="2"/>
              <a:buChar char="ü"/>
            </a:pPr>
            <a:r>
              <a:rPr lang="en-GB" sz="1800" dirty="0"/>
              <a:t>After receiving the </a:t>
            </a:r>
            <a:r>
              <a:rPr lang="en-GB" sz="1800" dirty="0" smtClean="0"/>
              <a:t>second and final </a:t>
            </a:r>
            <a:r>
              <a:rPr lang="en-GB" sz="1800" dirty="0"/>
              <a:t>warning a student who has an ‘Interval Attendance’ </a:t>
            </a:r>
            <a:r>
              <a:rPr lang="en-GB" sz="1800" b="1" dirty="0"/>
              <a:t>between 70% and 79% </a:t>
            </a:r>
            <a:r>
              <a:rPr lang="en-GB" sz="1800" dirty="0" smtClean="0"/>
              <a:t>at the next monitoring point will </a:t>
            </a:r>
            <a:r>
              <a:rPr lang="en-GB" sz="1800" dirty="0"/>
              <a:t>be asked to attend a </a:t>
            </a:r>
            <a:r>
              <a:rPr lang="en-GB" sz="1800" b="1" dirty="0"/>
              <a:t>disciplinary </a:t>
            </a:r>
            <a:r>
              <a:rPr lang="en-GB" sz="1800" b="1" dirty="0" smtClean="0"/>
              <a:t>meeting</a:t>
            </a:r>
            <a:r>
              <a:rPr lang="en-GB" sz="1800" dirty="0" smtClean="0"/>
              <a:t>. </a:t>
            </a:r>
            <a:r>
              <a:rPr lang="en-GB" sz="1800" dirty="0"/>
              <a:t>Failure to attend </a:t>
            </a:r>
            <a:r>
              <a:rPr lang="en-GB" sz="1800" dirty="0" smtClean="0"/>
              <a:t>this disciplinary </a:t>
            </a:r>
            <a:r>
              <a:rPr lang="en-GB" sz="1800" dirty="0"/>
              <a:t>meeting without prior agreement can result in the student </a:t>
            </a:r>
            <a:r>
              <a:rPr lang="en-GB" sz="1800" dirty="0" smtClean="0"/>
              <a:t>being withdrawn.</a:t>
            </a:r>
            <a:r>
              <a:rPr lang="en-GB" sz="1200" b="1" dirty="0"/>
              <a:t> </a:t>
            </a:r>
            <a:r>
              <a:rPr lang="en-GB" sz="1800" dirty="0" smtClean="0"/>
              <a:t>If </a:t>
            </a:r>
            <a:r>
              <a:rPr lang="en-GB" sz="1800" dirty="0"/>
              <a:t>a student has an interval attendance of </a:t>
            </a:r>
            <a:r>
              <a:rPr lang="en-GB" sz="1800" b="1" dirty="0"/>
              <a:t>less than 70% </a:t>
            </a:r>
            <a:r>
              <a:rPr lang="en-GB" sz="1800" dirty="0" smtClean="0"/>
              <a:t>they will </a:t>
            </a:r>
            <a:r>
              <a:rPr lang="en-GB" sz="1800" dirty="0"/>
              <a:t>be </a:t>
            </a:r>
            <a:r>
              <a:rPr lang="en-GB" sz="1800" b="1" dirty="0" smtClean="0"/>
              <a:t>withdrawn</a:t>
            </a:r>
            <a:r>
              <a:rPr lang="en-GB" sz="1800" dirty="0" smtClean="0"/>
              <a:t> from their course.</a:t>
            </a:r>
          </a:p>
          <a:p>
            <a:pPr>
              <a:buFont typeface="Wingdings" panose="05000000000000000000" pitchFamily="2" charset="2"/>
              <a:buChar char="ü"/>
            </a:pPr>
            <a:endParaRPr lang="en-GB" sz="1800" dirty="0" smtClean="0"/>
          </a:p>
          <a:p>
            <a:pPr>
              <a:buFont typeface="Wingdings" panose="05000000000000000000" pitchFamily="2" charset="2"/>
              <a:buChar char="ü"/>
            </a:pPr>
            <a:r>
              <a:rPr lang="en-GB" sz="1800" dirty="0"/>
              <a:t>Students will be marked LATE if arriving between 10 to 40 minutes after the beginning of their class/session. Students will be marked ABSENT if arriving later than 40 minutes after the beginning of their class. Two late marks will be treated as an ABSENT mark.</a:t>
            </a:r>
          </a:p>
          <a:p>
            <a:pPr marL="0" indent="0">
              <a:buNone/>
            </a:pPr>
            <a:endParaRPr lang="en-GB" sz="1800" dirty="0"/>
          </a:p>
          <a:p>
            <a:pPr marL="0" indent="0">
              <a:buNone/>
            </a:pPr>
            <a:endParaRPr lang="en-GB" sz="2000" dirty="0" smtClean="0"/>
          </a:p>
          <a:p>
            <a:pPr marL="0" indent="0" algn="ctr">
              <a:buNone/>
            </a:pPr>
            <a:r>
              <a:rPr lang="en-GB" sz="2000" b="1" dirty="0" smtClean="0"/>
              <a:t>Please refer to the Attendance Policy for further information.</a:t>
            </a:r>
          </a:p>
          <a:p>
            <a:endParaRPr lang="en-GB" sz="2000" dirty="0" smtClean="0"/>
          </a:p>
          <a:p>
            <a:endParaRPr lang="en-GB" sz="2000" dirty="0"/>
          </a:p>
          <a:p>
            <a:endParaRPr lang="en-GB" sz="2000" dirty="0" smtClean="0"/>
          </a:p>
          <a:p>
            <a:pPr marL="0" indent="0">
              <a:buNone/>
            </a:pPr>
            <a:endParaRPr lang="en-GB" sz="2000" dirty="0" smtClean="0"/>
          </a:p>
          <a:p>
            <a:endParaRPr lang="en-GB" dirty="0"/>
          </a:p>
        </p:txBody>
      </p:sp>
    </p:spTree>
    <p:extLst>
      <p:ext uri="{BB962C8B-B14F-4D97-AF65-F5344CB8AC3E}">
        <p14:creationId xmlns:p14="http://schemas.microsoft.com/office/powerpoint/2010/main" val="20840081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u="sng" dirty="0" smtClean="0"/>
              <a:t>Withdrawal</a:t>
            </a:r>
            <a:endParaRPr lang="en-GB" u="sng" dirty="0"/>
          </a:p>
        </p:txBody>
      </p:sp>
      <p:sp>
        <p:nvSpPr>
          <p:cNvPr id="3" name="Content Placeholder 2"/>
          <p:cNvSpPr>
            <a:spLocks noGrp="1"/>
          </p:cNvSpPr>
          <p:nvPr>
            <p:ph idx="1"/>
          </p:nvPr>
        </p:nvSpPr>
        <p:spPr/>
        <p:txBody>
          <a:bodyPr>
            <a:normAutofit fontScale="77500" lnSpcReduction="20000"/>
          </a:bodyPr>
          <a:lstStyle/>
          <a:p>
            <a:pPr marL="0" indent="0">
              <a:lnSpc>
                <a:spcPct val="170000"/>
              </a:lnSpc>
              <a:spcBef>
                <a:spcPts val="0"/>
              </a:spcBef>
              <a:buNone/>
            </a:pPr>
            <a:r>
              <a:rPr lang="en-GB" b="1" dirty="0" smtClean="0"/>
              <a:t>International </a:t>
            </a:r>
            <a:r>
              <a:rPr lang="en-GB" b="1" dirty="0"/>
              <a:t>Students </a:t>
            </a:r>
            <a:r>
              <a:rPr lang="en-GB" i="1" dirty="0"/>
              <a:t>- </a:t>
            </a:r>
            <a:r>
              <a:rPr lang="en-GB" dirty="0"/>
              <a:t>Sponsorship </a:t>
            </a:r>
            <a:r>
              <a:rPr lang="en-GB" dirty="0" smtClean="0"/>
              <a:t>will be withdrawn </a:t>
            </a:r>
            <a:r>
              <a:rPr lang="en-GB" dirty="0"/>
              <a:t>and </a:t>
            </a:r>
            <a:r>
              <a:rPr lang="en-GB" dirty="0" smtClean="0"/>
              <a:t>you will be reported to the International </a:t>
            </a:r>
            <a:r>
              <a:rPr lang="en-GB" dirty="0"/>
              <a:t>Office in UWTSD Carmarthen and </a:t>
            </a:r>
            <a:r>
              <a:rPr lang="en-GB" dirty="0" smtClean="0"/>
              <a:t>UKVI.</a:t>
            </a:r>
            <a:endParaRPr lang="en-GB" dirty="0"/>
          </a:p>
          <a:p>
            <a:pPr marL="0" indent="0">
              <a:lnSpc>
                <a:spcPct val="170000"/>
              </a:lnSpc>
              <a:spcBef>
                <a:spcPts val="0"/>
              </a:spcBef>
              <a:buNone/>
            </a:pPr>
            <a:r>
              <a:rPr lang="en-GB" b="1" dirty="0" smtClean="0"/>
              <a:t>Home </a:t>
            </a:r>
            <a:r>
              <a:rPr lang="en-GB" b="1" dirty="0"/>
              <a:t>and EU students </a:t>
            </a:r>
            <a:r>
              <a:rPr lang="en-GB" dirty="0"/>
              <a:t>– </a:t>
            </a:r>
            <a:r>
              <a:rPr lang="en-GB" dirty="0" smtClean="0"/>
              <a:t>you will be de-registered </a:t>
            </a:r>
            <a:r>
              <a:rPr lang="en-GB" dirty="0"/>
              <a:t>from the course and </a:t>
            </a:r>
            <a:r>
              <a:rPr lang="en-GB" dirty="0" smtClean="0"/>
              <a:t>reported </a:t>
            </a:r>
            <a:r>
              <a:rPr lang="en-GB" dirty="0"/>
              <a:t>to </a:t>
            </a:r>
            <a:r>
              <a:rPr lang="en-GB" dirty="0" smtClean="0"/>
              <a:t>Student </a:t>
            </a:r>
            <a:r>
              <a:rPr lang="en-GB" dirty="0"/>
              <a:t>Finance </a:t>
            </a:r>
            <a:r>
              <a:rPr lang="en-GB" dirty="0" smtClean="0"/>
              <a:t>England.</a:t>
            </a:r>
            <a:endParaRPr lang="en-GB" dirty="0"/>
          </a:p>
          <a:p>
            <a:endParaRPr lang="en-GB" dirty="0"/>
          </a:p>
        </p:txBody>
      </p:sp>
    </p:spTree>
    <p:extLst>
      <p:ext uri="{BB962C8B-B14F-4D97-AF65-F5344CB8AC3E}">
        <p14:creationId xmlns:p14="http://schemas.microsoft.com/office/powerpoint/2010/main" val="435861258"/>
      </p:ext>
    </p:extLst>
  </p:cSld>
  <p:clrMapOvr>
    <a:masterClrMapping/>
  </p:clrMapOvr>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1"/>
          <p:cNvSpPr>
            <a:spLocks noGrp="1"/>
          </p:cNvSpPr>
          <p:nvPr>
            <p:ph idx="1"/>
          </p:nvPr>
        </p:nvSpPr>
        <p:spPr>
          <a:xfrm>
            <a:off x="251520" y="1412776"/>
            <a:ext cx="8640960" cy="4248472"/>
          </a:xfrm>
        </p:spPr>
        <p:txBody>
          <a:bodyPr>
            <a:normAutofit/>
          </a:bodyPr>
          <a:lstStyle/>
          <a:p>
            <a:pPr marL="0" indent="0">
              <a:lnSpc>
                <a:spcPct val="150000"/>
              </a:lnSpc>
              <a:spcBef>
                <a:spcPts val="0"/>
              </a:spcBef>
              <a:buNone/>
            </a:pPr>
            <a:r>
              <a:rPr lang="en-GB" sz="2100" b="1" dirty="0" smtClean="0"/>
              <a:t>Students </a:t>
            </a:r>
            <a:r>
              <a:rPr lang="en-GB" sz="2100" b="1" dirty="0"/>
              <a:t>who have a legitimate reason for unplanned absences must produce evidence to explain these. </a:t>
            </a:r>
            <a:endParaRPr lang="en-GB" sz="1600" b="1" dirty="0" smtClean="0"/>
          </a:p>
          <a:p>
            <a:pPr marL="0" indent="0">
              <a:lnSpc>
                <a:spcPct val="150000"/>
              </a:lnSpc>
              <a:spcBef>
                <a:spcPts val="0"/>
              </a:spcBef>
              <a:buNone/>
            </a:pPr>
            <a:r>
              <a:rPr lang="en-GB" sz="1600" b="1" dirty="0" smtClean="0"/>
              <a:t>What </a:t>
            </a:r>
            <a:r>
              <a:rPr lang="en-GB" sz="1600" b="1" dirty="0"/>
              <a:t>to do:</a:t>
            </a:r>
          </a:p>
          <a:p>
            <a:pPr lvl="0">
              <a:lnSpc>
                <a:spcPct val="150000"/>
              </a:lnSpc>
              <a:spcBef>
                <a:spcPts val="0"/>
              </a:spcBef>
              <a:buAutoNum type="arabicPeriod"/>
            </a:pPr>
            <a:r>
              <a:rPr lang="en-GB" sz="1600" dirty="0" smtClean="0"/>
              <a:t>When you return to classes complete </a:t>
            </a:r>
            <a:r>
              <a:rPr lang="en-GB" sz="1600" dirty="0"/>
              <a:t>the </a:t>
            </a:r>
            <a:r>
              <a:rPr lang="en-GB" sz="1600" dirty="0" smtClean="0"/>
              <a:t>Leave of Absence form which can be found by the Reception desk. </a:t>
            </a:r>
            <a:r>
              <a:rPr lang="en-GB" sz="1600" dirty="0"/>
              <a:t>P</a:t>
            </a:r>
            <a:r>
              <a:rPr lang="en-GB" sz="1600" dirty="0" smtClean="0"/>
              <a:t>lease use this form to explain the reason for your absence and clearly mark the dates you wish to be considered for authorisation.</a:t>
            </a:r>
          </a:p>
          <a:p>
            <a:pPr lvl="0">
              <a:lnSpc>
                <a:spcPct val="150000"/>
              </a:lnSpc>
              <a:spcBef>
                <a:spcPts val="0"/>
              </a:spcBef>
              <a:buAutoNum type="arabicPeriod"/>
            </a:pPr>
            <a:r>
              <a:rPr lang="en-GB" sz="1600" dirty="0" smtClean="0"/>
              <a:t>Provide appropriate evidences for your absence – medical evidence MUST be from the NHS (GP, Hospital, Walk in Centre).</a:t>
            </a:r>
          </a:p>
          <a:p>
            <a:pPr marL="0" lvl="0" indent="0" algn="ctr">
              <a:lnSpc>
                <a:spcPct val="150000"/>
              </a:lnSpc>
              <a:spcBef>
                <a:spcPts val="0"/>
              </a:spcBef>
              <a:buNone/>
            </a:pPr>
            <a:r>
              <a:rPr lang="en-GB" sz="1600" b="1" u="sng" dirty="0" smtClean="0"/>
              <a:t>Please note that LOA forms without evidence will not be considered.</a:t>
            </a:r>
          </a:p>
          <a:p>
            <a:pPr lvl="0">
              <a:lnSpc>
                <a:spcPct val="150000"/>
              </a:lnSpc>
              <a:spcBef>
                <a:spcPts val="0"/>
              </a:spcBef>
              <a:buAutoNum type="arabicPeriod"/>
            </a:pPr>
            <a:endParaRPr lang="en-GB" sz="1600" dirty="0" smtClean="0"/>
          </a:p>
          <a:p>
            <a:pPr marL="0" lvl="0" indent="0">
              <a:lnSpc>
                <a:spcPct val="150000"/>
              </a:lnSpc>
              <a:spcBef>
                <a:spcPts val="0"/>
              </a:spcBef>
              <a:buNone/>
            </a:pPr>
            <a:endParaRPr lang="en-GB" sz="1600" dirty="0" smtClean="0"/>
          </a:p>
          <a:p>
            <a:pPr marL="0" indent="0">
              <a:lnSpc>
                <a:spcPct val="150000"/>
              </a:lnSpc>
              <a:spcBef>
                <a:spcPts val="0"/>
              </a:spcBef>
              <a:buNone/>
            </a:pPr>
            <a:endParaRPr lang="en-GB" sz="1800" b="1" dirty="0"/>
          </a:p>
          <a:p>
            <a:pPr marL="0" indent="0">
              <a:spcBef>
                <a:spcPts val="0"/>
              </a:spcBef>
              <a:buNone/>
            </a:pPr>
            <a:endParaRPr lang="en-GB" sz="1600" b="1" dirty="0"/>
          </a:p>
        </p:txBody>
      </p:sp>
      <p:sp>
        <p:nvSpPr>
          <p:cNvPr id="5" name="Title 5"/>
          <p:cNvSpPr>
            <a:spLocks noGrp="1"/>
          </p:cNvSpPr>
          <p:nvPr>
            <p:ph type="title"/>
          </p:nvPr>
        </p:nvSpPr>
        <p:spPr>
          <a:xfrm>
            <a:off x="683568" y="188640"/>
            <a:ext cx="7772400" cy="1143000"/>
          </a:xfrm>
        </p:spPr>
        <p:txBody>
          <a:bodyPr>
            <a:noAutofit/>
          </a:bodyPr>
          <a:lstStyle/>
          <a:p>
            <a:r>
              <a:rPr lang="en-GB" sz="3600" b="1" u="sng" dirty="0">
                <a:latin typeface="+mn-lt"/>
              </a:rPr>
              <a:t>Authorised Absence / Mitigating Circumstances</a:t>
            </a:r>
            <a:endParaRPr lang="en-US" sz="3600" b="1" u="sng" dirty="0" smtClean="0">
              <a:latin typeface="+mn-lt"/>
              <a:ea typeface="ＭＳ Ｐゴシック" pitchFamily="34" charset="-128"/>
            </a:endParaRPr>
          </a:p>
        </p:txBody>
      </p:sp>
    </p:spTree>
    <p:extLst>
      <p:ext uri="{BB962C8B-B14F-4D97-AF65-F5344CB8AC3E}">
        <p14:creationId xmlns:p14="http://schemas.microsoft.com/office/powerpoint/2010/main" val="3484289147"/>
      </p:ext>
    </p:extLst>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51520" y="404664"/>
            <a:ext cx="8640960" cy="4662815"/>
          </a:xfrm>
          <a:prstGeom prst="rect">
            <a:avLst/>
          </a:prstGeom>
        </p:spPr>
        <p:txBody>
          <a:bodyPr wrap="square">
            <a:spAutoFit/>
          </a:bodyPr>
          <a:lstStyle/>
          <a:p>
            <a:pPr lvl="0">
              <a:lnSpc>
                <a:spcPct val="150000"/>
              </a:lnSpc>
            </a:pPr>
            <a:endParaRPr lang="en-GB" dirty="0" smtClean="0"/>
          </a:p>
          <a:p>
            <a:pPr marL="285750" lvl="0" indent="-285750">
              <a:lnSpc>
                <a:spcPct val="150000"/>
              </a:lnSpc>
              <a:buFont typeface="Wingdings" panose="05000000000000000000" pitchFamily="2" charset="2"/>
              <a:buChar char="ü"/>
            </a:pPr>
            <a:r>
              <a:rPr lang="en-GB" dirty="0" smtClean="0"/>
              <a:t>Students </a:t>
            </a:r>
            <a:r>
              <a:rPr lang="en-GB" dirty="0"/>
              <a:t>submitting a statement of fitness for work note for extended leave from their GP are expected to provide their consent to their GP surgery to confirm factual information to the University (That the student is a patient of the surgery, that they had an appointment on the day stated and to confirm the date period stated in the note</a:t>
            </a:r>
            <a:r>
              <a:rPr lang="en-GB" dirty="0" smtClean="0"/>
              <a:t>)</a:t>
            </a:r>
          </a:p>
          <a:p>
            <a:pPr marL="285750" lvl="0" indent="-285750">
              <a:lnSpc>
                <a:spcPct val="150000"/>
              </a:lnSpc>
              <a:buFont typeface="Wingdings" panose="05000000000000000000" pitchFamily="2" charset="2"/>
              <a:buChar char="ü"/>
            </a:pPr>
            <a:endParaRPr lang="en-GB" dirty="0"/>
          </a:p>
          <a:p>
            <a:pPr marL="285750" lvl="0" indent="-285750">
              <a:lnSpc>
                <a:spcPct val="150000"/>
              </a:lnSpc>
              <a:buFont typeface="Wingdings" panose="05000000000000000000" pitchFamily="2" charset="2"/>
              <a:buChar char="ü"/>
            </a:pPr>
            <a:r>
              <a:rPr lang="en-GB" dirty="0" smtClean="0"/>
              <a:t>If you have any long term medical circumstances, please contact Student Services and an appointment can be arranged to discuss any additional support which can be provided by the University</a:t>
            </a:r>
            <a:endParaRPr lang="en-GB" dirty="0"/>
          </a:p>
          <a:p>
            <a:pPr>
              <a:lnSpc>
                <a:spcPct val="150000"/>
              </a:lnSpc>
            </a:pPr>
            <a:endParaRPr lang="en-GB" dirty="0"/>
          </a:p>
        </p:txBody>
      </p:sp>
    </p:spTree>
    <p:extLst>
      <p:ext uri="{BB962C8B-B14F-4D97-AF65-F5344CB8AC3E}">
        <p14:creationId xmlns:p14="http://schemas.microsoft.com/office/powerpoint/2010/main" val="2487971845"/>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01283" y="404664"/>
            <a:ext cx="8278688" cy="4708981"/>
          </a:xfrm>
          <a:prstGeom prst="rect">
            <a:avLst/>
          </a:prstGeom>
        </p:spPr>
        <p:txBody>
          <a:bodyPr wrap="square">
            <a:spAutoFit/>
          </a:bodyPr>
          <a:lstStyle/>
          <a:p>
            <a:pPr>
              <a:lnSpc>
                <a:spcPct val="150000"/>
              </a:lnSpc>
            </a:pPr>
            <a:r>
              <a:rPr lang="en-GB" sz="2000" dirty="0" smtClean="0"/>
              <a:t>In </a:t>
            </a:r>
            <a:r>
              <a:rPr lang="en-GB" sz="2000" dirty="0"/>
              <a:t>the case of an emergency where a Student needs to travel abroad, you must get permission to travel prior to your departure – </a:t>
            </a:r>
            <a:r>
              <a:rPr lang="en-GB" sz="2000" b="1" dirty="0"/>
              <a:t>up to 1 week </a:t>
            </a:r>
            <a:r>
              <a:rPr lang="en-GB" sz="2000" dirty="0"/>
              <a:t>will be authorised and no longer. </a:t>
            </a:r>
          </a:p>
          <a:p>
            <a:pPr>
              <a:lnSpc>
                <a:spcPct val="150000"/>
              </a:lnSpc>
            </a:pPr>
            <a:r>
              <a:rPr lang="en-GB" sz="2000" b="1" dirty="0" smtClean="0"/>
              <a:t>What to do:</a:t>
            </a:r>
          </a:p>
          <a:p>
            <a:pPr marL="285750" indent="-285750">
              <a:lnSpc>
                <a:spcPct val="150000"/>
              </a:lnSpc>
              <a:buFont typeface="Wingdings" panose="05000000000000000000" pitchFamily="2" charset="2"/>
              <a:buChar char="ü"/>
            </a:pPr>
            <a:r>
              <a:rPr lang="en-GB" sz="2000" dirty="0" smtClean="0"/>
              <a:t>Fill out a Leave of Absence Form</a:t>
            </a:r>
          </a:p>
          <a:p>
            <a:pPr marL="285750" indent="-285750">
              <a:lnSpc>
                <a:spcPct val="150000"/>
              </a:lnSpc>
              <a:buFont typeface="Wingdings" panose="05000000000000000000" pitchFamily="2" charset="2"/>
              <a:buChar char="ü"/>
            </a:pPr>
            <a:r>
              <a:rPr lang="en-GB" sz="2000" dirty="0" smtClean="0"/>
              <a:t>Provide Evidence for the reason you need to travel</a:t>
            </a:r>
          </a:p>
          <a:p>
            <a:pPr marL="285750" indent="-285750">
              <a:lnSpc>
                <a:spcPct val="150000"/>
              </a:lnSpc>
              <a:buFont typeface="Wingdings" panose="05000000000000000000" pitchFamily="2" charset="2"/>
              <a:buChar char="ü"/>
            </a:pPr>
            <a:r>
              <a:rPr lang="en-GB" sz="2000" dirty="0" smtClean="0"/>
              <a:t>Provide your e-ticket showing outbound and inbound flights</a:t>
            </a:r>
          </a:p>
          <a:p>
            <a:pPr marL="285750" indent="-285750">
              <a:lnSpc>
                <a:spcPct val="150000"/>
              </a:lnSpc>
              <a:buFont typeface="Wingdings" panose="05000000000000000000" pitchFamily="2" charset="2"/>
              <a:buChar char="ü"/>
            </a:pPr>
            <a:r>
              <a:rPr lang="en-GB" sz="2000" dirty="0" smtClean="0"/>
              <a:t>Once you have arrived in another country, send a photo of your photo page of your passport and the page with your arrival stamp (the page needs to clearly shows your passport number</a:t>
            </a:r>
          </a:p>
        </p:txBody>
      </p:sp>
    </p:spTree>
    <p:extLst>
      <p:ext uri="{BB962C8B-B14F-4D97-AF65-F5344CB8AC3E}">
        <p14:creationId xmlns:p14="http://schemas.microsoft.com/office/powerpoint/2010/main" val="3884991795"/>
      </p:ext>
    </p:extLst>
  </p:cSld>
  <p:clrMapOvr>
    <a:masterClrMapping/>
  </p:clrMapOvr>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Rectangle 4"/>
          <p:cNvSpPr/>
          <p:nvPr/>
        </p:nvSpPr>
        <p:spPr>
          <a:xfrm>
            <a:off x="107504" y="1124744"/>
            <a:ext cx="8964488" cy="3785652"/>
          </a:xfrm>
          <a:prstGeom prst="rect">
            <a:avLst/>
          </a:prstGeom>
        </p:spPr>
        <p:txBody>
          <a:bodyPr wrap="square">
            <a:spAutoFit/>
          </a:bodyPr>
          <a:lstStyle/>
          <a:p>
            <a:pPr>
              <a:lnSpc>
                <a:spcPct val="150000"/>
              </a:lnSpc>
            </a:pPr>
            <a:r>
              <a:rPr lang="en-GB" sz="2000" dirty="0" smtClean="0"/>
              <a:t>Please note, if you have to take time away from the University due to any mitigating circumstances, you may be required to suspend (defer) your studies until a time that you can complete the necessary number of study hours for your module.</a:t>
            </a:r>
          </a:p>
          <a:p>
            <a:pPr>
              <a:lnSpc>
                <a:spcPct val="150000"/>
              </a:lnSpc>
            </a:pPr>
            <a:r>
              <a:rPr lang="en-GB" sz="2000" b="1" u="sng" dirty="0" smtClean="0"/>
              <a:t>International students please note:</a:t>
            </a:r>
            <a:endParaRPr lang="en-GB" sz="2000" b="1" u="sng" dirty="0"/>
          </a:p>
          <a:p>
            <a:pPr>
              <a:lnSpc>
                <a:spcPct val="150000"/>
              </a:lnSpc>
            </a:pPr>
            <a:r>
              <a:rPr lang="en-GB" sz="2000" dirty="0" smtClean="0"/>
              <a:t>If this happens you will need to return to your home country and be issued with a new CAS once ready to return. You may then be required to apply for a new Visa. </a:t>
            </a:r>
          </a:p>
        </p:txBody>
      </p:sp>
      <p:sp>
        <p:nvSpPr>
          <p:cNvPr id="2" name="TextBox 1"/>
          <p:cNvSpPr txBox="1"/>
          <p:nvPr/>
        </p:nvSpPr>
        <p:spPr>
          <a:xfrm>
            <a:off x="395536" y="116632"/>
            <a:ext cx="8424936" cy="646331"/>
          </a:xfrm>
          <a:prstGeom prst="rect">
            <a:avLst/>
          </a:prstGeom>
          <a:noFill/>
        </p:spPr>
        <p:txBody>
          <a:bodyPr wrap="square" rtlCol="0">
            <a:spAutoFit/>
          </a:bodyPr>
          <a:lstStyle/>
          <a:p>
            <a:pPr algn="ctr"/>
            <a:r>
              <a:rPr lang="en-GB" sz="3600" b="1" u="sng" dirty="0" smtClean="0"/>
              <a:t>Suspension of Studies</a:t>
            </a:r>
            <a:endParaRPr lang="en-GB" sz="3600" b="1" u="sng" dirty="0"/>
          </a:p>
        </p:txBody>
      </p:sp>
    </p:spTree>
    <p:extLst>
      <p:ext uri="{BB962C8B-B14F-4D97-AF65-F5344CB8AC3E}">
        <p14:creationId xmlns:p14="http://schemas.microsoft.com/office/powerpoint/2010/main" val="347930934"/>
      </p:ext>
    </p:extLst>
  </p:cSld>
  <p:clrMapOvr>
    <a:masterClrMapping/>
  </p:clrMapOvr>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792288" y="260648"/>
            <a:ext cx="5486400" cy="566738"/>
          </a:xfrm>
        </p:spPr>
        <p:txBody>
          <a:bodyPr>
            <a:noAutofit/>
          </a:bodyPr>
          <a:lstStyle/>
          <a:p>
            <a:pPr algn="ctr"/>
            <a:r>
              <a:rPr lang="en-GB" sz="3600" u="sng" dirty="0" smtClean="0"/>
              <a:t>Student Finance</a:t>
            </a:r>
            <a:endParaRPr lang="en-GB" sz="3600" u="sng" dirty="0"/>
          </a:p>
        </p:txBody>
      </p:sp>
      <p:sp>
        <p:nvSpPr>
          <p:cNvPr id="4" name="Text Placeholder 3"/>
          <p:cNvSpPr>
            <a:spLocks noGrp="1"/>
          </p:cNvSpPr>
          <p:nvPr>
            <p:ph type="body" sz="half" idx="2"/>
          </p:nvPr>
        </p:nvSpPr>
        <p:spPr>
          <a:xfrm>
            <a:off x="1115616" y="1340768"/>
            <a:ext cx="6768752" cy="4248472"/>
          </a:xfrm>
        </p:spPr>
        <p:txBody>
          <a:bodyPr>
            <a:normAutofit/>
          </a:bodyPr>
          <a:lstStyle/>
          <a:p>
            <a:pPr marL="342900" indent="-342900">
              <a:buFont typeface="Wingdings" panose="05000000000000000000" pitchFamily="2" charset="2"/>
              <a:buChar char="ü"/>
            </a:pPr>
            <a:r>
              <a:rPr lang="en-GB" sz="2000" b="1" dirty="0" smtClean="0"/>
              <a:t>New students</a:t>
            </a:r>
            <a:r>
              <a:rPr lang="en-GB" sz="2000" dirty="0" smtClean="0"/>
              <a:t>: It can take up to </a:t>
            </a:r>
            <a:r>
              <a:rPr lang="en-GB" sz="2000" b="1" dirty="0" smtClean="0">
                <a:solidFill>
                  <a:srgbClr val="FF0000"/>
                </a:solidFill>
              </a:rPr>
              <a:t>6 weeks </a:t>
            </a:r>
            <a:r>
              <a:rPr lang="en-GB" sz="2000" dirty="0" smtClean="0"/>
              <a:t>for your application to be accepted by Student Finance </a:t>
            </a:r>
            <a:r>
              <a:rPr lang="en-GB" sz="2000" dirty="0" smtClean="0"/>
              <a:t>England.</a:t>
            </a:r>
          </a:p>
          <a:p>
            <a:pPr marL="342900" indent="-342900">
              <a:buFont typeface="Wingdings" panose="05000000000000000000" pitchFamily="2" charset="2"/>
              <a:buChar char="ü"/>
            </a:pPr>
            <a:endParaRPr lang="en-GB" sz="2000" dirty="0" smtClean="0"/>
          </a:p>
          <a:p>
            <a:pPr marL="342900" indent="-342900">
              <a:buFont typeface="Wingdings" panose="05000000000000000000" pitchFamily="2" charset="2"/>
              <a:buChar char="ü"/>
            </a:pPr>
            <a:r>
              <a:rPr lang="en-GB" sz="2000" dirty="0" smtClean="0"/>
              <a:t>Student Finance England is an independent company, not a part of the university, who will inform students directly by letter/email when their application is accepted.</a:t>
            </a:r>
            <a:endParaRPr lang="en-GB" sz="2000" dirty="0" smtClean="0"/>
          </a:p>
          <a:p>
            <a:endParaRPr lang="en-GB" sz="2000" dirty="0" smtClean="0"/>
          </a:p>
          <a:p>
            <a:pPr marL="342900" indent="-342900">
              <a:buFont typeface="Wingdings" panose="05000000000000000000" pitchFamily="2" charset="2"/>
              <a:buChar char="ü"/>
            </a:pPr>
            <a:r>
              <a:rPr lang="en-GB" sz="2000" dirty="0" smtClean="0"/>
              <a:t>Once Student </a:t>
            </a:r>
            <a:r>
              <a:rPr lang="en-GB" sz="2000" dirty="0"/>
              <a:t>F</a:t>
            </a:r>
            <a:r>
              <a:rPr lang="en-GB" sz="2000" dirty="0" smtClean="0"/>
              <a:t>inance England accept your </a:t>
            </a:r>
            <a:r>
              <a:rPr lang="en-GB" sz="2000" dirty="0" smtClean="0"/>
              <a:t>application the </a:t>
            </a:r>
            <a:r>
              <a:rPr lang="en-GB" sz="2000" dirty="0" smtClean="0"/>
              <a:t>registry department (located in Wales) will log onto the SLC portal and confirm your enrolment.</a:t>
            </a:r>
          </a:p>
          <a:p>
            <a:pPr marL="342900" indent="-342900">
              <a:buFont typeface="Wingdings" panose="05000000000000000000" pitchFamily="2" charset="2"/>
              <a:buChar char="ü"/>
            </a:pPr>
            <a:endParaRPr lang="en-GB" sz="2000" dirty="0" smtClean="0"/>
          </a:p>
          <a:p>
            <a:endParaRPr lang="en-GB" sz="2000" dirty="0" smtClean="0"/>
          </a:p>
        </p:txBody>
      </p:sp>
    </p:spTree>
    <p:extLst>
      <p:ext uri="{BB962C8B-B14F-4D97-AF65-F5344CB8AC3E}">
        <p14:creationId xmlns:p14="http://schemas.microsoft.com/office/powerpoint/2010/main" val="346555378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27784" y="332656"/>
            <a:ext cx="3775393" cy="646331"/>
          </a:xfrm>
          <a:prstGeom prst="rect">
            <a:avLst/>
          </a:prstGeom>
        </p:spPr>
        <p:txBody>
          <a:bodyPr wrap="none">
            <a:spAutoFit/>
          </a:bodyPr>
          <a:lstStyle/>
          <a:p>
            <a:r>
              <a:rPr lang="en-GB" sz="3600" b="1" u="sng" dirty="0"/>
              <a:t>Student Finance</a:t>
            </a:r>
            <a:endParaRPr lang="en-GB" sz="3600" b="1" dirty="0"/>
          </a:p>
        </p:txBody>
      </p:sp>
      <p:sp>
        <p:nvSpPr>
          <p:cNvPr id="4" name="TextBox 3"/>
          <p:cNvSpPr txBox="1"/>
          <p:nvPr/>
        </p:nvSpPr>
        <p:spPr>
          <a:xfrm>
            <a:off x="951084" y="1268760"/>
            <a:ext cx="7128792" cy="4555093"/>
          </a:xfrm>
          <a:prstGeom prst="rect">
            <a:avLst/>
          </a:prstGeom>
          <a:noFill/>
        </p:spPr>
        <p:txBody>
          <a:bodyPr wrap="square" rtlCol="0">
            <a:spAutoFit/>
          </a:bodyPr>
          <a:lstStyle/>
          <a:p>
            <a:pPr marL="342900" indent="-342900">
              <a:buFont typeface="Wingdings" panose="05000000000000000000" pitchFamily="2" charset="2"/>
              <a:buChar char="ü"/>
            </a:pPr>
            <a:r>
              <a:rPr lang="en-GB" sz="2000" dirty="0" smtClean="0"/>
              <a:t>Your loan will be paid in three </a:t>
            </a:r>
            <a:r>
              <a:rPr lang="en-GB" sz="2000" dirty="0"/>
              <a:t>instalments a year. These will be paid in </a:t>
            </a:r>
            <a:r>
              <a:rPr lang="en-GB" sz="2000" dirty="0">
                <a:solidFill>
                  <a:srgbClr val="FF0000"/>
                </a:solidFill>
              </a:rPr>
              <a:t>February, June </a:t>
            </a:r>
            <a:r>
              <a:rPr lang="en-GB" sz="2000" dirty="0"/>
              <a:t>and</a:t>
            </a:r>
            <a:r>
              <a:rPr lang="en-GB" sz="2000" dirty="0">
                <a:solidFill>
                  <a:srgbClr val="FF0000"/>
                </a:solidFill>
              </a:rPr>
              <a:t> </a:t>
            </a:r>
            <a:r>
              <a:rPr lang="en-GB" sz="2000" dirty="0" smtClean="0">
                <a:solidFill>
                  <a:srgbClr val="FF0000"/>
                </a:solidFill>
              </a:rPr>
              <a:t>October</a:t>
            </a:r>
            <a:r>
              <a:rPr lang="en-GB" sz="2000" dirty="0" smtClean="0"/>
              <a:t>.</a:t>
            </a:r>
          </a:p>
          <a:p>
            <a:pPr marL="342900" indent="-342900">
              <a:buFont typeface="Wingdings" panose="05000000000000000000" pitchFamily="2" charset="2"/>
              <a:buChar char="ü"/>
            </a:pPr>
            <a:endParaRPr lang="en-GB" sz="2000" dirty="0"/>
          </a:p>
          <a:p>
            <a:pPr marL="342900" indent="-342900">
              <a:buFont typeface="Wingdings" panose="05000000000000000000" pitchFamily="2" charset="2"/>
              <a:buChar char="ü"/>
            </a:pPr>
            <a:r>
              <a:rPr lang="en-GB" sz="2000" dirty="0" smtClean="0"/>
              <a:t>Your </a:t>
            </a:r>
            <a:r>
              <a:rPr lang="en-GB" sz="2000" dirty="0" smtClean="0"/>
              <a:t>tuition fees will be paid directly to the </a:t>
            </a:r>
            <a:r>
              <a:rPr lang="en-GB" sz="2000" dirty="0"/>
              <a:t>University </a:t>
            </a:r>
            <a:r>
              <a:rPr lang="en-GB" sz="2000" dirty="0" smtClean="0"/>
              <a:t>and you will </a:t>
            </a:r>
            <a:r>
              <a:rPr lang="en-GB" sz="2000" dirty="0"/>
              <a:t>receive </a:t>
            </a:r>
            <a:r>
              <a:rPr lang="en-GB" sz="2000" dirty="0" smtClean="0"/>
              <a:t>your maintenance loan.</a:t>
            </a:r>
          </a:p>
          <a:p>
            <a:pPr marL="342900" indent="-342900">
              <a:buFont typeface="Wingdings" panose="05000000000000000000" pitchFamily="2" charset="2"/>
              <a:buChar char="ü"/>
            </a:pPr>
            <a:endParaRPr lang="en-GB" sz="2000" dirty="0"/>
          </a:p>
          <a:p>
            <a:pPr marL="342900" indent="-342900" algn="just">
              <a:buFont typeface="Wingdings" panose="05000000000000000000" pitchFamily="2" charset="2"/>
              <a:buChar char="ü"/>
            </a:pPr>
            <a:r>
              <a:rPr lang="en-GB" sz="2000" dirty="0" smtClean="0"/>
              <a:t>The amount of maintenance loan that you receive will depend solely on your personal circumstances. This sum is calculated by Student Finance England, not the University.</a:t>
            </a:r>
          </a:p>
          <a:p>
            <a:pPr marL="285750" indent="-285750">
              <a:buFont typeface="Wingdings" panose="05000000000000000000" pitchFamily="2" charset="2"/>
              <a:buChar char="ü"/>
            </a:pPr>
            <a:endParaRPr lang="en-GB" dirty="0"/>
          </a:p>
          <a:p>
            <a:pPr marL="285750" indent="-285750">
              <a:buFont typeface="Wingdings" panose="05000000000000000000" pitchFamily="2" charset="2"/>
              <a:buChar char="ü"/>
            </a:pPr>
            <a:endParaRPr lang="en-GB" dirty="0" smtClean="0"/>
          </a:p>
          <a:p>
            <a:pPr marL="285750" indent="-285750">
              <a:buFont typeface="Wingdings" panose="05000000000000000000" pitchFamily="2" charset="2"/>
              <a:buChar char="ü"/>
            </a:pPr>
            <a:endParaRPr lang="en-GB" dirty="0"/>
          </a:p>
          <a:p>
            <a:pPr marL="285750" indent="-285750">
              <a:buFont typeface="Wingdings" panose="05000000000000000000" pitchFamily="2" charset="2"/>
              <a:buChar char="ü"/>
            </a:pPr>
            <a:endParaRPr lang="en-GB" dirty="0" smtClean="0"/>
          </a:p>
          <a:p>
            <a:pPr marL="285750" indent="-285750">
              <a:buFont typeface="Wingdings" panose="05000000000000000000" pitchFamily="2" charset="2"/>
              <a:buChar char="ü"/>
            </a:pPr>
            <a:endParaRPr lang="en-GB" dirty="0"/>
          </a:p>
        </p:txBody>
      </p:sp>
    </p:spTree>
    <p:extLst>
      <p:ext uri="{BB962C8B-B14F-4D97-AF65-F5344CB8AC3E}">
        <p14:creationId xmlns:p14="http://schemas.microsoft.com/office/powerpoint/2010/main" val="63356998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2627784" y="332656"/>
            <a:ext cx="3775393" cy="646331"/>
          </a:xfrm>
          <a:prstGeom prst="rect">
            <a:avLst/>
          </a:prstGeom>
        </p:spPr>
        <p:txBody>
          <a:bodyPr wrap="none">
            <a:spAutoFit/>
          </a:bodyPr>
          <a:lstStyle/>
          <a:p>
            <a:r>
              <a:rPr lang="en-GB" sz="3600" b="1" u="sng" dirty="0"/>
              <a:t>Student Finance</a:t>
            </a:r>
            <a:endParaRPr lang="en-GB" sz="3600" b="1" dirty="0"/>
          </a:p>
        </p:txBody>
      </p:sp>
      <p:sp>
        <p:nvSpPr>
          <p:cNvPr id="4" name="TextBox 3"/>
          <p:cNvSpPr txBox="1"/>
          <p:nvPr/>
        </p:nvSpPr>
        <p:spPr>
          <a:xfrm>
            <a:off x="951084" y="1268760"/>
            <a:ext cx="7128792" cy="5816977"/>
          </a:xfrm>
          <a:prstGeom prst="rect">
            <a:avLst/>
          </a:prstGeom>
          <a:noFill/>
        </p:spPr>
        <p:txBody>
          <a:bodyPr wrap="square" rtlCol="0">
            <a:spAutoFit/>
          </a:bodyPr>
          <a:lstStyle/>
          <a:p>
            <a:endParaRPr lang="en-GB" sz="2000" dirty="0"/>
          </a:p>
          <a:p>
            <a:pPr marL="285750" indent="-285750">
              <a:buFont typeface="Wingdings" panose="05000000000000000000" pitchFamily="2" charset="2"/>
              <a:buChar char="ü"/>
            </a:pPr>
            <a:r>
              <a:rPr lang="en-GB" sz="2000" dirty="0" smtClean="0"/>
              <a:t>Please note that the Registry Department will not be able to confirm your enrolment if there are any mistakes on your application such as: course name, start and end dates, campus etc.</a:t>
            </a:r>
          </a:p>
          <a:p>
            <a:pPr marL="285750" indent="-285750">
              <a:buFont typeface="Wingdings" panose="05000000000000000000" pitchFamily="2" charset="2"/>
              <a:buChar char="ü"/>
            </a:pPr>
            <a:endParaRPr lang="en-GB" sz="2000" dirty="0" smtClean="0"/>
          </a:p>
          <a:p>
            <a:pPr marL="285750" indent="-285750">
              <a:buFont typeface="Wingdings" panose="05000000000000000000" pitchFamily="2" charset="2"/>
              <a:buChar char="ü"/>
            </a:pPr>
            <a:r>
              <a:rPr lang="en-GB" sz="2000" dirty="0" smtClean="0"/>
              <a:t>If, after Student Finance England accept your loan, you have not received your funds within 2-3 weeks please contact </a:t>
            </a:r>
            <a:r>
              <a:rPr lang="en-GB" sz="2000" dirty="0" smtClean="0">
                <a:hlinkClick r:id="rId2"/>
              </a:rPr>
              <a:t>londonstudentservices@uwtsd.ac.uk</a:t>
            </a:r>
            <a:r>
              <a:rPr lang="en-GB" sz="2000" dirty="0" smtClean="0"/>
              <a:t> with your Student Support Number and we will contact the Registry department </a:t>
            </a:r>
            <a:r>
              <a:rPr lang="en-GB" sz="2000" smtClean="0"/>
              <a:t>to investigate.</a:t>
            </a:r>
            <a:endParaRPr lang="en-GB" sz="2000" dirty="0" smtClean="0"/>
          </a:p>
          <a:p>
            <a:pPr marL="285750" indent="-285750">
              <a:buFont typeface="Wingdings" panose="05000000000000000000" pitchFamily="2" charset="2"/>
              <a:buChar char="ü"/>
            </a:pPr>
            <a:endParaRPr lang="en-GB" sz="2000" dirty="0"/>
          </a:p>
          <a:p>
            <a:pPr marL="285750" indent="-285750">
              <a:buFont typeface="Wingdings" panose="05000000000000000000" pitchFamily="2" charset="2"/>
              <a:buChar char="ü"/>
            </a:pPr>
            <a:endParaRPr lang="en-GB" sz="2000" dirty="0" smtClean="0"/>
          </a:p>
          <a:p>
            <a:pPr marL="285750" indent="-285750">
              <a:buFont typeface="Wingdings" panose="05000000000000000000" pitchFamily="2" charset="2"/>
              <a:buChar char="ü"/>
            </a:pPr>
            <a:endParaRPr lang="en-GB" sz="2000" dirty="0" smtClean="0"/>
          </a:p>
          <a:p>
            <a:pPr marL="285750" indent="-285750">
              <a:buFont typeface="Wingdings" panose="05000000000000000000" pitchFamily="2" charset="2"/>
              <a:buChar char="ü"/>
            </a:pPr>
            <a:endParaRPr lang="en-GB" sz="2000" dirty="0" smtClean="0"/>
          </a:p>
          <a:p>
            <a:pPr marL="285750" indent="-285750">
              <a:buFont typeface="Wingdings" panose="05000000000000000000" pitchFamily="2" charset="2"/>
              <a:buChar char="ü"/>
            </a:pPr>
            <a:endParaRPr lang="en-GB" dirty="0" smtClean="0"/>
          </a:p>
          <a:p>
            <a:pPr marL="285750" indent="-285750">
              <a:buFont typeface="Wingdings" panose="05000000000000000000" pitchFamily="2" charset="2"/>
              <a:buChar char="ü"/>
            </a:pPr>
            <a:endParaRPr lang="en-GB" dirty="0"/>
          </a:p>
          <a:p>
            <a:pPr marL="285750" indent="-285750">
              <a:buFont typeface="Wingdings" panose="05000000000000000000" pitchFamily="2" charset="2"/>
              <a:buChar char="ü"/>
            </a:pPr>
            <a:endParaRPr lang="en-GB" dirty="0" smtClean="0"/>
          </a:p>
          <a:p>
            <a:pPr marL="285750" indent="-285750">
              <a:buFont typeface="Wingdings" panose="05000000000000000000" pitchFamily="2" charset="2"/>
              <a:buChar char="ü"/>
            </a:pPr>
            <a:endParaRPr lang="en-GB" dirty="0"/>
          </a:p>
        </p:txBody>
      </p:sp>
    </p:spTree>
    <p:extLst>
      <p:ext uri="{BB962C8B-B14F-4D97-AF65-F5344CB8AC3E}">
        <p14:creationId xmlns:p14="http://schemas.microsoft.com/office/powerpoint/2010/main" val="288838169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5"/>
          <p:cNvSpPr>
            <a:spLocks noGrp="1"/>
          </p:cNvSpPr>
          <p:nvPr>
            <p:ph type="title"/>
          </p:nvPr>
        </p:nvSpPr>
        <p:spPr>
          <a:xfrm>
            <a:off x="683568" y="188640"/>
            <a:ext cx="7772400" cy="936104"/>
          </a:xfrm>
        </p:spPr>
        <p:txBody>
          <a:bodyPr/>
          <a:lstStyle/>
          <a:p>
            <a:r>
              <a:rPr lang="en-GB" sz="3600" b="1" u="sng" dirty="0" smtClean="0">
                <a:latin typeface="+mn-lt"/>
              </a:rPr>
              <a:t>Requesting Information</a:t>
            </a:r>
            <a:endParaRPr lang="en-US" sz="3600" b="1" u="sng" dirty="0" smtClean="0">
              <a:latin typeface="+mn-lt"/>
              <a:ea typeface="ＭＳ Ｐゴシック" pitchFamily="34" charset="-128"/>
            </a:endParaRPr>
          </a:p>
        </p:txBody>
      </p:sp>
      <p:sp>
        <p:nvSpPr>
          <p:cNvPr id="5" name="Content Placeholder 1"/>
          <p:cNvSpPr>
            <a:spLocks noGrp="1"/>
          </p:cNvSpPr>
          <p:nvPr>
            <p:ph idx="1"/>
          </p:nvPr>
        </p:nvSpPr>
        <p:spPr>
          <a:xfrm>
            <a:off x="467544" y="1268760"/>
            <a:ext cx="8208912" cy="4320480"/>
          </a:xfrm>
        </p:spPr>
        <p:txBody>
          <a:bodyPr>
            <a:normAutofit lnSpcReduction="10000"/>
          </a:bodyPr>
          <a:lstStyle/>
          <a:p>
            <a:pPr>
              <a:lnSpc>
                <a:spcPct val="150000"/>
              </a:lnSpc>
              <a:spcBef>
                <a:spcPts val="0"/>
              </a:spcBef>
              <a:buFont typeface="Wingdings" pitchFamily="2" charset="2"/>
              <a:buChar char="ü"/>
            </a:pPr>
            <a:r>
              <a:rPr lang="en-GB" sz="2400" dirty="0" smtClean="0"/>
              <a:t>Students MUST use their University email address </a:t>
            </a:r>
          </a:p>
          <a:p>
            <a:pPr>
              <a:lnSpc>
                <a:spcPct val="150000"/>
              </a:lnSpc>
              <a:spcBef>
                <a:spcPts val="0"/>
              </a:spcBef>
              <a:buFont typeface="Wingdings" pitchFamily="2" charset="2"/>
              <a:buChar char="ü"/>
            </a:pPr>
            <a:r>
              <a:rPr lang="en-GB" sz="2400" dirty="0" smtClean="0"/>
              <a:t>Your email should contain:</a:t>
            </a:r>
          </a:p>
          <a:p>
            <a:pPr lvl="1">
              <a:lnSpc>
                <a:spcPct val="150000"/>
              </a:lnSpc>
              <a:spcBef>
                <a:spcPts val="0"/>
              </a:spcBef>
              <a:buFont typeface="Wingdings" pitchFamily="2" charset="2"/>
              <a:buChar char="ü"/>
            </a:pPr>
            <a:r>
              <a:rPr lang="en-GB" sz="2400" dirty="0" smtClean="0"/>
              <a:t>Your Name</a:t>
            </a:r>
          </a:p>
          <a:p>
            <a:pPr lvl="1">
              <a:lnSpc>
                <a:spcPct val="150000"/>
              </a:lnSpc>
              <a:spcBef>
                <a:spcPts val="0"/>
              </a:spcBef>
              <a:buFont typeface="Wingdings" pitchFamily="2" charset="2"/>
              <a:buChar char="ü"/>
            </a:pPr>
            <a:r>
              <a:rPr lang="en-GB" sz="2400" dirty="0" smtClean="0"/>
              <a:t>Your student number</a:t>
            </a:r>
          </a:p>
          <a:p>
            <a:pPr lvl="1">
              <a:lnSpc>
                <a:spcPct val="150000"/>
              </a:lnSpc>
              <a:spcBef>
                <a:spcPts val="0"/>
              </a:spcBef>
              <a:buFont typeface="Wingdings" pitchFamily="2" charset="2"/>
              <a:buChar char="ü"/>
            </a:pPr>
            <a:r>
              <a:rPr lang="en-GB" sz="2400" dirty="0" smtClean="0"/>
              <a:t>Your programme of study</a:t>
            </a:r>
          </a:p>
          <a:p>
            <a:pPr lvl="1">
              <a:lnSpc>
                <a:spcPct val="150000"/>
              </a:lnSpc>
              <a:spcBef>
                <a:spcPts val="0"/>
              </a:spcBef>
              <a:buFont typeface="Wingdings" pitchFamily="2" charset="2"/>
              <a:buChar char="ü"/>
            </a:pPr>
            <a:r>
              <a:rPr lang="en-GB" sz="2400" dirty="0" smtClean="0"/>
              <a:t>Subject </a:t>
            </a:r>
          </a:p>
          <a:p>
            <a:pPr marL="457200" lvl="1" indent="0">
              <a:lnSpc>
                <a:spcPct val="160000"/>
              </a:lnSpc>
              <a:spcBef>
                <a:spcPts val="0"/>
              </a:spcBef>
              <a:buNone/>
            </a:pPr>
            <a:endParaRPr lang="en-GB" sz="1600" dirty="0"/>
          </a:p>
          <a:p>
            <a:pPr marL="457200" lvl="1" indent="0">
              <a:lnSpc>
                <a:spcPct val="160000"/>
              </a:lnSpc>
              <a:spcBef>
                <a:spcPts val="0"/>
              </a:spcBef>
              <a:buNone/>
            </a:pPr>
            <a:r>
              <a:rPr lang="en-GB" sz="2400" dirty="0" smtClean="0"/>
              <a:t>Please </a:t>
            </a:r>
            <a:r>
              <a:rPr lang="en-GB" sz="2400" dirty="0"/>
              <a:t>email: londonlettersrequest@uwtsd.ac.uk</a:t>
            </a:r>
          </a:p>
        </p:txBody>
      </p:sp>
    </p:spTree>
    <p:extLst>
      <p:ext uri="{BB962C8B-B14F-4D97-AF65-F5344CB8AC3E}">
        <p14:creationId xmlns:p14="http://schemas.microsoft.com/office/powerpoint/2010/main" val="2841271813"/>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5"/>
          <p:cNvSpPr>
            <a:spLocks noGrp="1"/>
          </p:cNvSpPr>
          <p:nvPr>
            <p:ph type="title"/>
          </p:nvPr>
        </p:nvSpPr>
        <p:spPr>
          <a:xfrm>
            <a:off x="683568" y="188640"/>
            <a:ext cx="7772400" cy="936104"/>
          </a:xfrm>
        </p:spPr>
        <p:txBody>
          <a:bodyPr/>
          <a:lstStyle/>
          <a:p>
            <a:r>
              <a:rPr lang="en-GB" sz="3600" b="1" u="sng" dirty="0" smtClean="0">
                <a:latin typeface="+mn-lt"/>
              </a:rPr>
              <a:t>Letters Request</a:t>
            </a:r>
            <a:endParaRPr lang="en-US" sz="3600" b="1" u="sng" dirty="0" smtClean="0">
              <a:latin typeface="+mn-lt"/>
              <a:ea typeface="ＭＳ Ｐゴシック" pitchFamily="34" charset="-128"/>
            </a:endParaRPr>
          </a:p>
        </p:txBody>
      </p:sp>
      <p:sp>
        <p:nvSpPr>
          <p:cNvPr id="5" name="Content Placeholder 1"/>
          <p:cNvSpPr>
            <a:spLocks noGrp="1"/>
          </p:cNvSpPr>
          <p:nvPr>
            <p:ph idx="1"/>
          </p:nvPr>
        </p:nvSpPr>
        <p:spPr>
          <a:xfrm>
            <a:off x="395536" y="980728"/>
            <a:ext cx="8352928" cy="2952328"/>
          </a:xfrm>
        </p:spPr>
        <p:txBody>
          <a:bodyPr>
            <a:noAutofit/>
          </a:bodyPr>
          <a:lstStyle/>
          <a:p>
            <a:pPr>
              <a:lnSpc>
                <a:spcPct val="170000"/>
              </a:lnSpc>
              <a:spcBef>
                <a:spcPts val="0"/>
              </a:spcBef>
              <a:buFont typeface="Wingdings" pitchFamily="2" charset="2"/>
              <a:buChar char="ü"/>
            </a:pPr>
            <a:r>
              <a:rPr lang="en-GB" sz="1800" b="1" dirty="0" smtClean="0"/>
              <a:t>Some letters are available to print from </a:t>
            </a:r>
            <a:r>
              <a:rPr lang="en-GB" sz="1800" b="1" dirty="0" err="1" smtClean="0"/>
              <a:t>MyTSD</a:t>
            </a:r>
            <a:r>
              <a:rPr lang="en-GB" sz="1800" dirty="0" smtClean="0"/>
              <a:t>: </a:t>
            </a:r>
          </a:p>
          <a:p>
            <a:pPr lvl="1">
              <a:lnSpc>
                <a:spcPct val="170000"/>
              </a:lnSpc>
              <a:spcBef>
                <a:spcPts val="0"/>
              </a:spcBef>
              <a:buFont typeface="Wingdings" panose="05000000000000000000" pitchFamily="2" charset="2"/>
              <a:buChar char="§"/>
            </a:pPr>
            <a:r>
              <a:rPr lang="en-GB" sz="1600" dirty="0" smtClean="0"/>
              <a:t>Bank Letter, Council Tax Letter, General Confirmation Letter (Enrolment Letter)</a:t>
            </a:r>
          </a:p>
          <a:p>
            <a:pPr>
              <a:lnSpc>
                <a:spcPct val="170000"/>
              </a:lnSpc>
              <a:spcBef>
                <a:spcPts val="0"/>
              </a:spcBef>
              <a:buFont typeface="Wingdings" pitchFamily="2" charset="2"/>
              <a:buChar char="ü"/>
            </a:pPr>
            <a:r>
              <a:rPr lang="en-GB" sz="1800" dirty="0" smtClean="0"/>
              <a:t>How to access </a:t>
            </a:r>
            <a:r>
              <a:rPr lang="en-GB" sz="1800" dirty="0" err="1" smtClean="0"/>
              <a:t>MyTSD</a:t>
            </a:r>
            <a:r>
              <a:rPr lang="en-GB" sz="1800" dirty="0" smtClean="0"/>
              <a:t>? </a:t>
            </a:r>
          </a:p>
          <a:p>
            <a:pPr marL="0" indent="0">
              <a:lnSpc>
                <a:spcPct val="170000"/>
              </a:lnSpc>
              <a:spcBef>
                <a:spcPts val="0"/>
              </a:spcBef>
              <a:buNone/>
            </a:pPr>
            <a:r>
              <a:rPr lang="en-GB" sz="1800" dirty="0" smtClean="0"/>
              <a:t>    www.tsd.ac.uk 	        Quick Links	      Current students 	</a:t>
            </a:r>
            <a:r>
              <a:rPr lang="en-GB" sz="1800" dirty="0" err="1" smtClean="0"/>
              <a:t>MyTSD</a:t>
            </a:r>
            <a:endParaRPr lang="en-GB" sz="1800" dirty="0" smtClean="0"/>
          </a:p>
          <a:p>
            <a:pPr>
              <a:lnSpc>
                <a:spcPct val="170000"/>
              </a:lnSpc>
              <a:spcBef>
                <a:spcPts val="0"/>
              </a:spcBef>
              <a:buFont typeface="Wingdings" pitchFamily="2" charset="2"/>
              <a:buChar char="ü"/>
            </a:pPr>
            <a:r>
              <a:rPr lang="en-GB" sz="1800" dirty="0" smtClean="0"/>
              <a:t>Bring the letter to the reception to be stamped</a:t>
            </a:r>
          </a:p>
          <a:p>
            <a:pPr>
              <a:lnSpc>
                <a:spcPct val="170000"/>
              </a:lnSpc>
              <a:spcBef>
                <a:spcPts val="0"/>
              </a:spcBef>
              <a:buFont typeface="Wingdings" pitchFamily="2" charset="2"/>
              <a:buChar char="ü"/>
            </a:pPr>
            <a:r>
              <a:rPr lang="en-GB" sz="1800" dirty="0" smtClean="0"/>
              <a:t>If you require any other letters:</a:t>
            </a:r>
          </a:p>
          <a:p>
            <a:pPr marL="742950" lvl="2" indent="-342900">
              <a:lnSpc>
                <a:spcPct val="170000"/>
              </a:lnSpc>
              <a:spcBef>
                <a:spcPts val="0"/>
              </a:spcBef>
              <a:buFont typeface="Wingdings" panose="05000000000000000000" pitchFamily="2" charset="2"/>
              <a:buChar char="§"/>
            </a:pPr>
            <a:r>
              <a:rPr lang="en-GB" sz="1600" dirty="0"/>
              <a:t>Attendance Letter, Schengen Visa, Authorised Absence Letter, Recommendation Letter</a:t>
            </a:r>
          </a:p>
          <a:p>
            <a:pPr>
              <a:lnSpc>
                <a:spcPct val="170000"/>
              </a:lnSpc>
              <a:spcBef>
                <a:spcPts val="0"/>
              </a:spcBef>
              <a:buFont typeface="Wingdings" pitchFamily="2" charset="2"/>
              <a:buChar char="ü"/>
            </a:pPr>
            <a:r>
              <a:rPr lang="en-GB" sz="1800" dirty="0" smtClean="0"/>
              <a:t>Email </a:t>
            </a:r>
            <a:r>
              <a:rPr lang="en-GB" sz="1800" dirty="0" smtClean="0">
                <a:hlinkClick r:id="rId2"/>
              </a:rPr>
              <a:t>londonlettersrequest@uwtsd.ac.uk</a:t>
            </a:r>
            <a:r>
              <a:rPr lang="en-GB" sz="1800" dirty="0" smtClean="0"/>
              <a:t> – give your name, student ID number and a specific description of the letter you require and the reason</a:t>
            </a:r>
            <a:endParaRPr lang="en-GB" sz="1800" u="sng" dirty="0"/>
          </a:p>
        </p:txBody>
      </p:sp>
      <p:cxnSp>
        <p:nvCxnSpPr>
          <p:cNvPr id="6" name="Straight Arrow Connector 5"/>
          <p:cNvCxnSpPr/>
          <p:nvPr/>
        </p:nvCxnSpPr>
        <p:spPr bwMode="auto">
          <a:xfrm>
            <a:off x="2267744" y="2636912"/>
            <a:ext cx="360040" cy="0"/>
          </a:xfrm>
          <a:prstGeom prst="straightConnector1">
            <a:avLst/>
          </a:prstGeom>
          <a:solidFill>
            <a:schemeClr val="accent1"/>
          </a:solidFill>
          <a:ln w="9525" cap="flat" cmpd="sng" algn="ctr">
            <a:solidFill>
              <a:schemeClr val="tx1"/>
            </a:solidFill>
            <a:prstDash val="solid"/>
            <a:round/>
            <a:headEnd type="none" w="med" len="med"/>
            <a:tailEnd type="arrow"/>
          </a:ln>
          <a:effectLst/>
        </p:spPr>
      </p:cxnSp>
      <p:cxnSp>
        <p:nvCxnSpPr>
          <p:cNvPr id="7" name="Straight Arrow Connector 6"/>
          <p:cNvCxnSpPr/>
          <p:nvPr/>
        </p:nvCxnSpPr>
        <p:spPr bwMode="auto">
          <a:xfrm>
            <a:off x="4067944" y="2636912"/>
            <a:ext cx="360040" cy="0"/>
          </a:xfrm>
          <a:prstGeom prst="straightConnector1">
            <a:avLst/>
          </a:prstGeom>
          <a:solidFill>
            <a:schemeClr val="accent1"/>
          </a:solidFill>
          <a:ln w="9525" cap="flat" cmpd="sng" algn="ctr">
            <a:solidFill>
              <a:schemeClr val="tx1"/>
            </a:solidFill>
            <a:prstDash val="solid"/>
            <a:round/>
            <a:headEnd type="none" w="med" len="med"/>
            <a:tailEnd type="arrow"/>
          </a:ln>
          <a:effectLst/>
        </p:spPr>
      </p:cxnSp>
      <p:cxnSp>
        <p:nvCxnSpPr>
          <p:cNvPr id="8" name="Straight Arrow Connector 7"/>
          <p:cNvCxnSpPr/>
          <p:nvPr/>
        </p:nvCxnSpPr>
        <p:spPr bwMode="auto">
          <a:xfrm>
            <a:off x="6300192" y="2636912"/>
            <a:ext cx="360040" cy="0"/>
          </a:xfrm>
          <a:prstGeom prst="straightConnector1">
            <a:avLst/>
          </a:prstGeom>
          <a:solidFill>
            <a:schemeClr val="accent1"/>
          </a:solidFill>
          <a:ln w="9525" cap="flat" cmpd="sng" algn="ctr">
            <a:solidFill>
              <a:schemeClr val="tx1"/>
            </a:solidFill>
            <a:prstDash val="solid"/>
            <a:round/>
            <a:headEnd type="none" w="med" len="med"/>
            <a:tailEnd type="arrow"/>
          </a:ln>
          <a:effectLst/>
        </p:spPr>
      </p:cxnSp>
    </p:spTree>
    <p:extLst>
      <p:ext uri="{BB962C8B-B14F-4D97-AF65-F5344CB8AC3E}">
        <p14:creationId xmlns:p14="http://schemas.microsoft.com/office/powerpoint/2010/main" val="3903426699"/>
      </p:ext>
    </p:extLst>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u="sng" dirty="0" smtClean="0"/>
              <a:t>Fees</a:t>
            </a:r>
            <a:endParaRPr lang="en-GB" sz="3600" b="1" u="sng" dirty="0"/>
          </a:p>
        </p:txBody>
      </p:sp>
      <p:sp>
        <p:nvSpPr>
          <p:cNvPr id="3" name="Content Placeholder 2"/>
          <p:cNvSpPr>
            <a:spLocks noGrp="1"/>
          </p:cNvSpPr>
          <p:nvPr>
            <p:ph idx="1"/>
          </p:nvPr>
        </p:nvSpPr>
        <p:spPr>
          <a:xfrm>
            <a:off x="323528" y="1268760"/>
            <a:ext cx="8363272" cy="4248473"/>
          </a:xfrm>
        </p:spPr>
        <p:txBody>
          <a:bodyPr>
            <a:normAutofit/>
          </a:bodyPr>
          <a:lstStyle/>
          <a:p>
            <a:pPr>
              <a:buFont typeface="Wingdings" panose="05000000000000000000" pitchFamily="2" charset="2"/>
              <a:buChar char="ü"/>
            </a:pPr>
            <a:r>
              <a:rPr lang="en-GB" dirty="0" smtClean="0"/>
              <a:t>All fees related queries need to be directed to </a:t>
            </a:r>
            <a:r>
              <a:rPr lang="en-GB" dirty="0" smtClean="0">
                <a:hlinkClick r:id="rId3"/>
              </a:rPr>
              <a:t>fees@uwtsd.ac.uk</a:t>
            </a:r>
            <a:endParaRPr lang="en-GB" dirty="0" smtClean="0"/>
          </a:p>
          <a:p>
            <a:pPr>
              <a:buFont typeface="Wingdings" panose="05000000000000000000" pitchFamily="2" charset="2"/>
              <a:buChar char="ü"/>
            </a:pPr>
            <a:r>
              <a:rPr lang="en-GB" dirty="0" smtClean="0"/>
              <a:t>By </a:t>
            </a:r>
            <a:r>
              <a:rPr lang="en-GB" dirty="0"/>
              <a:t>the beginning of a new level, all outstanding fees for previous levels need to have been paid. Otherwise the University may refuse to re-register you for your studies</a:t>
            </a:r>
          </a:p>
          <a:p>
            <a:pPr>
              <a:buFont typeface="Wingdings" panose="05000000000000000000" pitchFamily="2" charset="2"/>
              <a:buChar char="ü"/>
            </a:pPr>
            <a:endParaRPr lang="en-GB" dirty="0" smtClean="0"/>
          </a:p>
          <a:p>
            <a:pPr marL="0" indent="0">
              <a:buNone/>
            </a:pPr>
            <a:endParaRPr lang="en-GB" dirty="0"/>
          </a:p>
        </p:txBody>
      </p:sp>
    </p:spTree>
    <p:extLst>
      <p:ext uri="{BB962C8B-B14F-4D97-AF65-F5344CB8AC3E}">
        <p14:creationId xmlns:p14="http://schemas.microsoft.com/office/powerpoint/2010/main" val="3566334927"/>
      </p:ext>
    </p:extLst>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5"/>
          <p:cNvSpPr>
            <a:spLocks noGrp="1"/>
          </p:cNvSpPr>
          <p:nvPr>
            <p:ph type="title"/>
          </p:nvPr>
        </p:nvSpPr>
        <p:spPr>
          <a:xfrm>
            <a:off x="683568" y="404664"/>
            <a:ext cx="7772400" cy="936104"/>
          </a:xfrm>
        </p:spPr>
        <p:txBody>
          <a:bodyPr/>
          <a:lstStyle/>
          <a:p>
            <a:r>
              <a:rPr lang="en-GB" sz="3600" b="1" u="sng" dirty="0" smtClean="0">
                <a:latin typeface="+mn-lt"/>
              </a:rPr>
              <a:t>NHS</a:t>
            </a:r>
            <a:endParaRPr lang="en-US" sz="3600" b="1" u="sng" dirty="0" smtClean="0">
              <a:latin typeface="+mn-lt"/>
              <a:ea typeface="ＭＳ Ｐゴシック" pitchFamily="34" charset="-128"/>
            </a:endParaRPr>
          </a:p>
        </p:txBody>
      </p:sp>
      <p:sp>
        <p:nvSpPr>
          <p:cNvPr id="5" name="Content Placeholder 1"/>
          <p:cNvSpPr>
            <a:spLocks noGrp="1"/>
          </p:cNvSpPr>
          <p:nvPr>
            <p:ph idx="1"/>
          </p:nvPr>
        </p:nvSpPr>
        <p:spPr>
          <a:xfrm>
            <a:off x="467544" y="1412776"/>
            <a:ext cx="8064896" cy="2376264"/>
          </a:xfrm>
        </p:spPr>
        <p:txBody>
          <a:bodyPr>
            <a:noAutofit/>
          </a:bodyPr>
          <a:lstStyle/>
          <a:p>
            <a:pPr marL="0" indent="0">
              <a:buNone/>
            </a:pPr>
            <a:endParaRPr lang="en-GB" sz="2000" dirty="0" smtClean="0"/>
          </a:p>
          <a:p>
            <a:pPr marL="0" indent="0">
              <a:lnSpc>
                <a:spcPct val="150000"/>
              </a:lnSpc>
              <a:spcBef>
                <a:spcPts val="0"/>
              </a:spcBef>
              <a:buNone/>
            </a:pPr>
            <a:r>
              <a:rPr lang="en-GB" sz="2400" dirty="0" smtClean="0"/>
              <a:t>      </a:t>
            </a:r>
            <a:r>
              <a:rPr lang="en-GB" sz="2400" b="1" dirty="0" smtClean="0"/>
              <a:t>How to register?</a:t>
            </a:r>
          </a:p>
          <a:p>
            <a:pPr>
              <a:lnSpc>
                <a:spcPct val="150000"/>
              </a:lnSpc>
              <a:spcBef>
                <a:spcPts val="0"/>
              </a:spcBef>
              <a:buFont typeface="Wingdings" pitchFamily="2" charset="2"/>
              <a:buChar char="ü"/>
            </a:pPr>
            <a:r>
              <a:rPr lang="en-GB" sz="2400" dirty="0" smtClean="0">
                <a:hlinkClick r:id="rId2"/>
              </a:rPr>
              <a:t>http</a:t>
            </a:r>
            <a:r>
              <a:rPr lang="en-GB" sz="2400" dirty="0">
                <a:hlinkClick r:id="rId2"/>
              </a:rPr>
              <a:t>://</a:t>
            </a:r>
            <a:r>
              <a:rPr lang="en-GB" sz="2400" dirty="0" smtClean="0">
                <a:hlinkClick r:id="rId2"/>
              </a:rPr>
              <a:t>www.nhs.uk</a:t>
            </a:r>
            <a:r>
              <a:rPr lang="en-GB" sz="2400" dirty="0" smtClean="0"/>
              <a:t> </a:t>
            </a:r>
          </a:p>
          <a:p>
            <a:pPr>
              <a:lnSpc>
                <a:spcPct val="150000"/>
              </a:lnSpc>
              <a:spcBef>
                <a:spcPts val="0"/>
              </a:spcBef>
              <a:buFont typeface="Wingdings" pitchFamily="2" charset="2"/>
              <a:buChar char="ü"/>
            </a:pPr>
            <a:r>
              <a:rPr lang="en-GB" sz="2400" dirty="0" smtClean="0"/>
              <a:t>NHS Choices</a:t>
            </a:r>
          </a:p>
          <a:p>
            <a:pPr>
              <a:lnSpc>
                <a:spcPct val="150000"/>
              </a:lnSpc>
              <a:spcBef>
                <a:spcPts val="0"/>
              </a:spcBef>
              <a:buFont typeface="Wingdings" pitchFamily="2" charset="2"/>
              <a:buChar char="ü"/>
            </a:pPr>
            <a:r>
              <a:rPr lang="en-GB" sz="2400" dirty="0" smtClean="0"/>
              <a:t>Find a GP</a:t>
            </a:r>
          </a:p>
          <a:p>
            <a:pPr>
              <a:lnSpc>
                <a:spcPct val="150000"/>
              </a:lnSpc>
              <a:spcBef>
                <a:spcPts val="0"/>
              </a:spcBef>
              <a:buFont typeface="Wingdings" pitchFamily="2" charset="2"/>
              <a:buChar char="ü"/>
            </a:pPr>
            <a:endParaRPr lang="en-GB" sz="2400" dirty="0"/>
          </a:p>
          <a:p>
            <a:pPr>
              <a:lnSpc>
                <a:spcPct val="150000"/>
              </a:lnSpc>
              <a:spcBef>
                <a:spcPts val="0"/>
              </a:spcBef>
              <a:buFont typeface="Wingdings" pitchFamily="2" charset="2"/>
              <a:buChar char="ü"/>
            </a:pPr>
            <a:r>
              <a:rPr lang="en-GB" sz="2400" dirty="0" smtClean="0"/>
              <a:t>GP Surgery, Dentistry, Hospitals, Walk in Centres</a:t>
            </a:r>
          </a:p>
          <a:p>
            <a:pPr marL="0" indent="0">
              <a:lnSpc>
                <a:spcPct val="150000"/>
              </a:lnSpc>
              <a:spcBef>
                <a:spcPts val="0"/>
              </a:spcBef>
              <a:buNone/>
            </a:pPr>
            <a:endParaRPr lang="en-GB" sz="2400" dirty="0" smtClean="0"/>
          </a:p>
        </p:txBody>
      </p:sp>
    </p:spTree>
    <p:extLst>
      <p:ext uri="{BB962C8B-B14F-4D97-AF65-F5344CB8AC3E}">
        <p14:creationId xmlns:p14="http://schemas.microsoft.com/office/powerpoint/2010/main" val="2666423087"/>
      </p:ext>
    </p:extLst>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5"/>
          <p:cNvSpPr>
            <a:spLocks noGrp="1"/>
          </p:cNvSpPr>
          <p:nvPr>
            <p:ph type="title"/>
          </p:nvPr>
        </p:nvSpPr>
        <p:spPr>
          <a:xfrm>
            <a:off x="683568" y="44624"/>
            <a:ext cx="7772400" cy="936104"/>
          </a:xfrm>
        </p:spPr>
        <p:txBody>
          <a:bodyPr/>
          <a:lstStyle/>
          <a:p>
            <a:r>
              <a:rPr lang="en-GB" sz="3600" b="1" u="sng" dirty="0" smtClean="0">
                <a:latin typeface="+mn-lt"/>
              </a:rPr>
              <a:t>Oyster</a:t>
            </a:r>
            <a:endParaRPr lang="en-US" sz="3600" b="1" u="sng" dirty="0" smtClean="0">
              <a:latin typeface="+mn-lt"/>
              <a:ea typeface="ＭＳ Ｐゴシック" pitchFamily="34" charset="-128"/>
            </a:endParaRPr>
          </a:p>
        </p:txBody>
      </p:sp>
      <p:sp>
        <p:nvSpPr>
          <p:cNvPr id="5" name="Content Placeholder 1"/>
          <p:cNvSpPr>
            <a:spLocks noGrp="1"/>
          </p:cNvSpPr>
          <p:nvPr>
            <p:ph idx="1"/>
          </p:nvPr>
        </p:nvSpPr>
        <p:spPr>
          <a:xfrm>
            <a:off x="467544" y="836712"/>
            <a:ext cx="8064896" cy="3240360"/>
          </a:xfrm>
        </p:spPr>
        <p:txBody>
          <a:bodyPr/>
          <a:lstStyle/>
          <a:p>
            <a:pPr marL="0" indent="0">
              <a:lnSpc>
                <a:spcPct val="150000"/>
              </a:lnSpc>
              <a:spcBef>
                <a:spcPts val="0"/>
              </a:spcBef>
              <a:buNone/>
            </a:pPr>
            <a:r>
              <a:rPr lang="en-GB" sz="2000" dirty="0" smtClean="0"/>
              <a:t>      </a:t>
            </a:r>
            <a:r>
              <a:rPr lang="en-GB" sz="2000" b="1" dirty="0" smtClean="0"/>
              <a:t>How to apply?</a:t>
            </a:r>
          </a:p>
          <a:p>
            <a:pPr>
              <a:lnSpc>
                <a:spcPct val="150000"/>
              </a:lnSpc>
              <a:spcBef>
                <a:spcPts val="0"/>
              </a:spcBef>
              <a:buFont typeface="Wingdings" pitchFamily="2" charset="2"/>
              <a:buChar char="ü"/>
            </a:pPr>
            <a:r>
              <a:rPr lang="en-GB" sz="2000" dirty="0" smtClean="0"/>
              <a:t>https://oyster.tfl.gov.uk/oyster/entry</a:t>
            </a:r>
          </a:p>
          <a:p>
            <a:pPr>
              <a:lnSpc>
                <a:spcPct val="150000"/>
              </a:lnSpc>
              <a:spcBef>
                <a:spcPts val="0"/>
              </a:spcBef>
              <a:buFont typeface="Wingdings" pitchFamily="2" charset="2"/>
              <a:buChar char="ü"/>
            </a:pPr>
            <a:r>
              <a:rPr lang="en-GB" sz="2000" dirty="0" smtClean="0"/>
              <a:t>University of Wales Trinity Saint David London</a:t>
            </a:r>
          </a:p>
          <a:p>
            <a:pPr marL="0" indent="0">
              <a:lnSpc>
                <a:spcPct val="150000"/>
              </a:lnSpc>
              <a:spcBef>
                <a:spcPts val="0"/>
              </a:spcBef>
              <a:buNone/>
            </a:pPr>
            <a:r>
              <a:rPr lang="en-GB" sz="2000" dirty="0" smtClean="0"/>
              <a:t>      </a:t>
            </a:r>
            <a:r>
              <a:rPr lang="en-GB" sz="2000" b="1" dirty="0" smtClean="0"/>
              <a:t>What do you need?</a:t>
            </a:r>
          </a:p>
          <a:p>
            <a:pPr>
              <a:lnSpc>
                <a:spcPct val="150000"/>
              </a:lnSpc>
              <a:spcBef>
                <a:spcPts val="0"/>
              </a:spcBef>
              <a:buFont typeface="Wingdings" pitchFamily="2" charset="2"/>
              <a:buChar char="ü"/>
            </a:pPr>
            <a:r>
              <a:rPr lang="en-GB" sz="2000" dirty="0" smtClean="0"/>
              <a:t>One digital photo</a:t>
            </a:r>
          </a:p>
          <a:p>
            <a:pPr>
              <a:lnSpc>
                <a:spcPct val="150000"/>
              </a:lnSpc>
              <a:spcBef>
                <a:spcPts val="0"/>
              </a:spcBef>
              <a:buFont typeface="Wingdings" pitchFamily="2" charset="2"/>
              <a:buChar char="ü"/>
            </a:pPr>
            <a:r>
              <a:rPr lang="en-GB" sz="2000" dirty="0" smtClean="0"/>
              <a:t>Pay a fee of £20.00</a:t>
            </a:r>
          </a:p>
        </p:txBody>
      </p:sp>
      <p:sp>
        <p:nvSpPr>
          <p:cNvPr id="6" name="Title 5"/>
          <p:cNvSpPr txBox="1">
            <a:spLocks/>
          </p:cNvSpPr>
          <p:nvPr/>
        </p:nvSpPr>
        <p:spPr bwMode="auto">
          <a:xfrm>
            <a:off x="760040" y="3248980"/>
            <a:ext cx="7772400" cy="93610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ctr" anchorCtr="0" compatLnSpc="1">
            <a:prstTxWarp prst="textNoShape">
              <a:avLst/>
            </a:prstTxWarp>
          </a:bodyPr>
          <a:lstStyle>
            <a:lvl1pPr algn="ctr" rtl="0" eaLnBrk="0" fontAlgn="base" hangingPunct="0">
              <a:spcBef>
                <a:spcPct val="0"/>
              </a:spcBef>
              <a:spcAft>
                <a:spcPct val="0"/>
              </a:spcAft>
              <a:defRPr sz="4400">
                <a:solidFill>
                  <a:schemeClr val="tx2"/>
                </a:solidFill>
                <a:latin typeface="+mj-lt"/>
                <a:ea typeface="ＭＳ Ｐゴシック" charset="-128"/>
                <a:cs typeface="+mj-cs"/>
              </a:defRPr>
            </a:lvl1pPr>
            <a:lvl2pPr algn="ctr" rtl="0" eaLnBrk="0" fontAlgn="base" hangingPunct="0">
              <a:spcBef>
                <a:spcPct val="0"/>
              </a:spcBef>
              <a:spcAft>
                <a:spcPct val="0"/>
              </a:spcAft>
              <a:defRPr sz="4400">
                <a:solidFill>
                  <a:schemeClr val="tx2"/>
                </a:solidFill>
                <a:latin typeface="Arial" charset="0"/>
                <a:ea typeface="ＭＳ Ｐゴシック" charset="-128"/>
              </a:defRPr>
            </a:lvl2pPr>
            <a:lvl3pPr algn="ctr" rtl="0" eaLnBrk="0" fontAlgn="base" hangingPunct="0">
              <a:spcBef>
                <a:spcPct val="0"/>
              </a:spcBef>
              <a:spcAft>
                <a:spcPct val="0"/>
              </a:spcAft>
              <a:defRPr sz="4400">
                <a:solidFill>
                  <a:schemeClr val="tx2"/>
                </a:solidFill>
                <a:latin typeface="Arial" charset="0"/>
                <a:ea typeface="ＭＳ Ｐゴシック" charset="-128"/>
              </a:defRPr>
            </a:lvl3pPr>
            <a:lvl4pPr algn="ctr" rtl="0" eaLnBrk="0" fontAlgn="base" hangingPunct="0">
              <a:spcBef>
                <a:spcPct val="0"/>
              </a:spcBef>
              <a:spcAft>
                <a:spcPct val="0"/>
              </a:spcAft>
              <a:defRPr sz="4400">
                <a:solidFill>
                  <a:schemeClr val="tx2"/>
                </a:solidFill>
                <a:latin typeface="Arial" charset="0"/>
                <a:ea typeface="ＭＳ Ｐゴシック" charset="-128"/>
              </a:defRPr>
            </a:lvl4pPr>
            <a:lvl5pPr algn="ctr" rtl="0" eaLnBrk="0" fontAlgn="base" hangingPunct="0">
              <a:spcBef>
                <a:spcPct val="0"/>
              </a:spcBef>
              <a:spcAft>
                <a:spcPct val="0"/>
              </a:spcAft>
              <a:defRPr sz="4400">
                <a:solidFill>
                  <a:schemeClr val="tx2"/>
                </a:solidFill>
                <a:latin typeface="Arial" charset="0"/>
                <a:ea typeface="ＭＳ Ｐゴシック" charset="-128"/>
              </a:defRPr>
            </a:lvl5pPr>
            <a:lvl6pPr marL="457200" algn="ctr" rtl="0" eaLnBrk="0" fontAlgn="base" hangingPunct="0">
              <a:spcBef>
                <a:spcPct val="0"/>
              </a:spcBef>
              <a:spcAft>
                <a:spcPct val="0"/>
              </a:spcAft>
              <a:defRPr sz="4400">
                <a:solidFill>
                  <a:schemeClr val="tx2"/>
                </a:solidFill>
                <a:latin typeface="Arial" charset="0"/>
              </a:defRPr>
            </a:lvl6pPr>
            <a:lvl7pPr marL="914400" algn="ctr" rtl="0" eaLnBrk="0" fontAlgn="base" hangingPunct="0">
              <a:spcBef>
                <a:spcPct val="0"/>
              </a:spcBef>
              <a:spcAft>
                <a:spcPct val="0"/>
              </a:spcAft>
              <a:defRPr sz="4400">
                <a:solidFill>
                  <a:schemeClr val="tx2"/>
                </a:solidFill>
                <a:latin typeface="Arial" charset="0"/>
              </a:defRPr>
            </a:lvl7pPr>
            <a:lvl8pPr marL="1371600" algn="ctr" rtl="0" eaLnBrk="0" fontAlgn="base" hangingPunct="0">
              <a:spcBef>
                <a:spcPct val="0"/>
              </a:spcBef>
              <a:spcAft>
                <a:spcPct val="0"/>
              </a:spcAft>
              <a:defRPr sz="4400">
                <a:solidFill>
                  <a:schemeClr val="tx2"/>
                </a:solidFill>
                <a:latin typeface="Arial" charset="0"/>
              </a:defRPr>
            </a:lvl8pPr>
            <a:lvl9pPr marL="1828800" algn="ctr" rtl="0" eaLnBrk="0" fontAlgn="base" hangingPunct="0">
              <a:spcBef>
                <a:spcPct val="0"/>
              </a:spcBef>
              <a:spcAft>
                <a:spcPct val="0"/>
              </a:spcAft>
              <a:defRPr sz="4400">
                <a:solidFill>
                  <a:schemeClr val="tx2"/>
                </a:solidFill>
                <a:latin typeface="Arial" charset="0"/>
              </a:defRPr>
            </a:lvl9pPr>
          </a:lstStyle>
          <a:p>
            <a:r>
              <a:rPr lang="en-GB" sz="3600" b="1" u="sng" kern="0" dirty="0" smtClean="0">
                <a:solidFill>
                  <a:schemeClr val="tx1"/>
                </a:solidFill>
                <a:latin typeface="+mn-lt"/>
              </a:rPr>
              <a:t>Railcards</a:t>
            </a:r>
            <a:endParaRPr lang="en-US" sz="3600" b="1" u="sng" kern="0" dirty="0" smtClean="0">
              <a:solidFill>
                <a:schemeClr val="tx1"/>
              </a:solidFill>
              <a:latin typeface="+mn-lt"/>
              <a:ea typeface="ＭＳ Ｐゴシック" pitchFamily="34" charset="-128"/>
            </a:endParaRPr>
          </a:p>
        </p:txBody>
      </p:sp>
      <p:sp>
        <p:nvSpPr>
          <p:cNvPr id="7" name="Content Placeholder 1"/>
          <p:cNvSpPr txBox="1">
            <a:spLocks/>
          </p:cNvSpPr>
          <p:nvPr/>
        </p:nvSpPr>
        <p:spPr bwMode="auto">
          <a:xfrm>
            <a:off x="467544" y="3933056"/>
            <a:ext cx="8064896" cy="165618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lIns="91440" tIns="45720" rIns="91440" bIns="45720" numCol="1" anchor="t" anchorCtr="0" compatLnSpc="1">
            <a:prstTxWarp prst="textNoShape">
              <a:avLst/>
            </a:prstTxWarp>
          </a:bodyPr>
          <a:lstStyle>
            <a:lvl1pPr marL="342900" indent="-342900" algn="l" rtl="0" eaLnBrk="0" fontAlgn="base" hangingPunct="0">
              <a:spcBef>
                <a:spcPct val="20000"/>
              </a:spcBef>
              <a:spcAft>
                <a:spcPct val="0"/>
              </a:spcAft>
              <a:buChar char="•"/>
              <a:defRPr sz="3200">
                <a:solidFill>
                  <a:schemeClr val="tx1"/>
                </a:solidFill>
                <a:latin typeface="+mn-lt"/>
                <a:ea typeface="ＭＳ Ｐゴシック" charset="-128"/>
                <a:cs typeface="+mn-cs"/>
              </a:defRPr>
            </a:lvl1pPr>
            <a:lvl2pPr marL="742950" indent="-285750" algn="l" rtl="0" eaLnBrk="0" fontAlgn="base" hangingPunct="0">
              <a:spcBef>
                <a:spcPct val="20000"/>
              </a:spcBef>
              <a:spcAft>
                <a:spcPct val="0"/>
              </a:spcAft>
              <a:buChar char="–"/>
              <a:defRPr sz="2800">
                <a:solidFill>
                  <a:schemeClr val="tx1"/>
                </a:solidFill>
                <a:latin typeface="+mn-lt"/>
                <a:ea typeface="ＭＳ Ｐゴシック" charset="-128"/>
              </a:defRPr>
            </a:lvl2pPr>
            <a:lvl3pPr marL="1143000" indent="-228600" algn="l" rtl="0" eaLnBrk="0" fontAlgn="base" hangingPunct="0">
              <a:spcBef>
                <a:spcPct val="20000"/>
              </a:spcBef>
              <a:spcAft>
                <a:spcPct val="0"/>
              </a:spcAft>
              <a:buChar char="•"/>
              <a:defRPr sz="2400">
                <a:solidFill>
                  <a:schemeClr val="tx1"/>
                </a:solidFill>
                <a:latin typeface="+mn-lt"/>
                <a:ea typeface="ＭＳ Ｐゴシック" charset="-128"/>
              </a:defRPr>
            </a:lvl3pPr>
            <a:lvl4pPr marL="1600200" indent="-228600" algn="l" rtl="0" eaLnBrk="0" fontAlgn="base" hangingPunct="0">
              <a:spcBef>
                <a:spcPct val="20000"/>
              </a:spcBef>
              <a:spcAft>
                <a:spcPct val="0"/>
              </a:spcAft>
              <a:buChar char="–"/>
              <a:defRPr sz="2000">
                <a:solidFill>
                  <a:schemeClr val="tx1"/>
                </a:solidFill>
                <a:latin typeface="+mn-lt"/>
                <a:ea typeface="ＭＳ Ｐゴシック" charset="-128"/>
              </a:defRPr>
            </a:lvl4pPr>
            <a:lvl5pPr marL="2057400" indent="-228600" algn="l" rtl="0" eaLnBrk="0" fontAlgn="base" hangingPunct="0">
              <a:spcBef>
                <a:spcPct val="20000"/>
              </a:spcBef>
              <a:spcAft>
                <a:spcPct val="0"/>
              </a:spcAft>
              <a:buChar char="»"/>
              <a:defRPr sz="2000">
                <a:solidFill>
                  <a:schemeClr val="tx1"/>
                </a:solidFill>
                <a:latin typeface="+mn-lt"/>
                <a:ea typeface="ＭＳ Ｐゴシック" charset="-128"/>
              </a:defRPr>
            </a:lvl5pPr>
            <a:lvl6pPr marL="2514600" indent="-228600" algn="l" rtl="0" eaLnBrk="0" fontAlgn="base" hangingPunct="0">
              <a:spcBef>
                <a:spcPct val="20000"/>
              </a:spcBef>
              <a:spcAft>
                <a:spcPct val="0"/>
              </a:spcAft>
              <a:buChar char="»"/>
              <a:defRPr sz="2000">
                <a:solidFill>
                  <a:schemeClr val="tx1"/>
                </a:solidFill>
                <a:latin typeface="+mn-lt"/>
              </a:defRPr>
            </a:lvl6pPr>
            <a:lvl7pPr marL="2971800" indent="-228600" algn="l" rtl="0" eaLnBrk="0" fontAlgn="base" hangingPunct="0">
              <a:spcBef>
                <a:spcPct val="20000"/>
              </a:spcBef>
              <a:spcAft>
                <a:spcPct val="0"/>
              </a:spcAft>
              <a:buChar char="»"/>
              <a:defRPr sz="2000">
                <a:solidFill>
                  <a:schemeClr val="tx1"/>
                </a:solidFill>
                <a:latin typeface="+mn-lt"/>
              </a:defRPr>
            </a:lvl7pPr>
            <a:lvl8pPr marL="3429000" indent="-228600" algn="l" rtl="0" eaLnBrk="0" fontAlgn="base" hangingPunct="0">
              <a:spcBef>
                <a:spcPct val="20000"/>
              </a:spcBef>
              <a:spcAft>
                <a:spcPct val="0"/>
              </a:spcAft>
              <a:buChar char="»"/>
              <a:defRPr sz="2000">
                <a:solidFill>
                  <a:schemeClr val="tx1"/>
                </a:solidFill>
                <a:latin typeface="+mn-lt"/>
              </a:defRPr>
            </a:lvl8pPr>
            <a:lvl9pPr marL="3886200" indent="-228600" algn="l" rtl="0" eaLnBrk="0" fontAlgn="base" hangingPunct="0">
              <a:spcBef>
                <a:spcPct val="20000"/>
              </a:spcBef>
              <a:spcAft>
                <a:spcPct val="0"/>
              </a:spcAft>
              <a:buChar char="»"/>
              <a:defRPr sz="2000">
                <a:solidFill>
                  <a:schemeClr val="tx1"/>
                </a:solidFill>
                <a:latin typeface="+mn-lt"/>
              </a:defRPr>
            </a:lvl9pPr>
          </a:lstStyle>
          <a:p>
            <a:pPr>
              <a:lnSpc>
                <a:spcPct val="150000"/>
              </a:lnSpc>
              <a:spcBef>
                <a:spcPts val="0"/>
              </a:spcBef>
              <a:buFont typeface="Wingdings" pitchFamily="2" charset="2"/>
              <a:buChar char="ü"/>
            </a:pPr>
            <a:r>
              <a:rPr lang="en-GB" sz="2000" kern="0" dirty="0" smtClean="0"/>
              <a:t>Collect a form from the Campus Reception</a:t>
            </a:r>
          </a:p>
          <a:p>
            <a:pPr>
              <a:lnSpc>
                <a:spcPct val="150000"/>
              </a:lnSpc>
              <a:spcBef>
                <a:spcPts val="0"/>
              </a:spcBef>
              <a:buFont typeface="Wingdings" pitchFamily="2" charset="2"/>
              <a:buChar char="ü"/>
            </a:pPr>
            <a:r>
              <a:rPr lang="en-GB" sz="2000" kern="0" dirty="0" smtClean="0"/>
              <a:t>Bring the form into Reception so that it can be signed and stamped</a:t>
            </a:r>
          </a:p>
          <a:p>
            <a:pPr>
              <a:lnSpc>
                <a:spcPct val="150000"/>
              </a:lnSpc>
              <a:spcBef>
                <a:spcPts val="0"/>
              </a:spcBef>
              <a:buFont typeface="Wingdings" pitchFamily="2" charset="2"/>
              <a:buChar char="ü"/>
            </a:pPr>
            <a:r>
              <a:rPr lang="en-GB" sz="2000" kern="0" dirty="0" smtClean="0"/>
              <a:t>Return the form to the Station along with the fee and a photograph</a:t>
            </a:r>
          </a:p>
        </p:txBody>
      </p:sp>
    </p:spTree>
    <p:extLst>
      <p:ext uri="{BB962C8B-B14F-4D97-AF65-F5344CB8AC3E}">
        <p14:creationId xmlns:p14="http://schemas.microsoft.com/office/powerpoint/2010/main" val="4224699937"/>
      </p:ext>
    </p:extLst>
  </p:cSld>
  <p:clrMapOvr>
    <a:masterClrMapping/>
  </p:clrMapOvr>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685800" y="44624"/>
            <a:ext cx="7772400" cy="1143000"/>
          </a:xfrm>
        </p:spPr>
        <p:txBody>
          <a:bodyPr/>
          <a:lstStyle/>
          <a:p>
            <a:r>
              <a:rPr lang="en-GB" sz="3600" b="1" u="sng" dirty="0" err="1" smtClean="0">
                <a:latin typeface="+mn-lt"/>
              </a:rPr>
              <a:t>MyTSD</a:t>
            </a:r>
            <a:endParaRPr lang="en-GB" sz="3600" b="1" u="sng" dirty="0">
              <a:latin typeface="+mn-lt"/>
            </a:endParaRPr>
          </a:p>
        </p:txBody>
      </p:sp>
      <p:sp>
        <p:nvSpPr>
          <p:cNvPr id="5" name="Content Placeholder 2"/>
          <p:cNvSpPr>
            <a:spLocks noGrp="1"/>
          </p:cNvSpPr>
          <p:nvPr>
            <p:ph idx="1"/>
          </p:nvPr>
        </p:nvSpPr>
        <p:spPr>
          <a:xfrm>
            <a:off x="251520" y="1052736"/>
            <a:ext cx="8568952" cy="4478288"/>
          </a:xfrm>
        </p:spPr>
        <p:txBody>
          <a:bodyPr>
            <a:normAutofit/>
          </a:bodyPr>
          <a:lstStyle/>
          <a:p>
            <a:pPr>
              <a:defRPr/>
            </a:pPr>
            <a:r>
              <a:rPr lang="en-GB" dirty="0" err="1" smtClean="0"/>
              <a:t>MyTSD</a:t>
            </a:r>
            <a:r>
              <a:rPr lang="en-GB" dirty="0" smtClean="0"/>
              <a:t> is an online platform for University of Wales Trinity Saint David Students.</a:t>
            </a:r>
          </a:p>
          <a:p>
            <a:pPr>
              <a:defRPr/>
            </a:pPr>
            <a:r>
              <a:rPr lang="en-GB" dirty="0"/>
              <a:t>On </a:t>
            </a:r>
            <a:r>
              <a:rPr lang="en-GB" dirty="0" err="1"/>
              <a:t>MyTSD</a:t>
            </a:r>
            <a:r>
              <a:rPr lang="en-GB" dirty="0"/>
              <a:t> you have:</a:t>
            </a:r>
          </a:p>
          <a:p>
            <a:pPr marL="342900" lvl="1" indent="-342900">
              <a:buFont typeface="Arial" pitchFamily="34" charset="0"/>
              <a:buChar char="•"/>
              <a:defRPr/>
            </a:pPr>
            <a:r>
              <a:rPr lang="en-GB" sz="2400" dirty="0"/>
              <a:t>The ability to update your address and telephone number (please update as soon as these details change)</a:t>
            </a:r>
          </a:p>
          <a:p>
            <a:pPr marL="342900" lvl="1" indent="-342900">
              <a:buFont typeface="Arial" pitchFamily="34" charset="0"/>
              <a:buChar char="•"/>
              <a:defRPr/>
            </a:pPr>
            <a:r>
              <a:rPr lang="en-GB" sz="2400" dirty="0"/>
              <a:t>The ability to see and print your results letters after an Examination </a:t>
            </a:r>
            <a:r>
              <a:rPr lang="en-GB" sz="2400" dirty="0" smtClean="0"/>
              <a:t>Board</a:t>
            </a:r>
          </a:p>
          <a:p>
            <a:pPr marL="342900" lvl="1" indent="-342900">
              <a:buFont typeface="Arial" pitchFamily="34" charset="0"/>
              <a:buChar char="•"/>
              <a:defRPr/>
            </a:pPr>
            <a:r>
              <a:rPr lang="en-GB" sz="2400" dirty="0"/>
              <a:t>The ability to view your attendance</a:t>
            </a:r>
          </a:p>
          <a:p>
            <a:pPr lvl="1">
              <a:buFont typeface="Wingdings" panose="05000000000000000000" pitchFamily="2" charset="2"/>
              <a:buChar char="ü"/>
              <a:defRPr/>
            </a:pPr>
            <a:endParaRPr lang="en-GB" sz="2400" dirty="0">
              <a:latin typeface="Book Antiqua" pitchFamily="18" charset="0"/>
            </a:endParaRPr>
          </a:p>
          <a:p>
            <a:pPr lvl="1">
              <a:buFont typeface="Wingdings" panose="05000000000000000000" pitchFamily="2" charset="2"/>
              <a:buChar char="ü"/>
              <a:defRPr/>
            </a:pPr>
            <a:endParaRPr lang="en-GB" sz="2400" dirty="0">
              <a:latin typeface="Book Antiqua" pitchFamily="18" charset="0"/>
            </a:endParaRPr>
          </a:p>
          <a:p>
            <a:pPr marL="457200" lvl="1" indent="0">
              <a:buNone/>
              <a:defRPr/>
            </a:pPr>
            <a:endParaRPr lang="en-GB" sz="2400" dirty="0"/>
          </a:p>
          <a:p>
            <a:pPr marL="457200" lvl="1" indent="0">
              <a:buNone/>
              <a:defRPr/>
            </a:pPr>
            <a:endParaRPr lang="en-GB" sz="2400" dirty="0" smtClean="0"/>
          </a:p>
          <a:p>
            <a:pPr marL="457200" lvl="1" indent="0">
              <a:buNone/>
              <a:defRPr/>
            </a:pPr>
            <a:endParaRPr lang="en-GB" sz="2400" dirty="0"/>
          </a:p>
        </p:txBody>
      </p:sp>
    </p:spTree>
    <p:extLst>
      <p:ext uri="{BB962C8B-B14F-4D97-AF65-F5344CB8AC3E}">
        <p14:creationId xmlns:p14="http://schemas.microsoft.com/office/powerpoint/2010/main" val="2202353737"/>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5"/>
          <p:cNvSpPr>
            <a:spLocks noGrp="1"/>
          </p:cNvSpPr>
          <p:nvPr>
            <p:ph type="title"/>
          </p:nvPr>
        </p:nvSpPr>
        <p:spPr>
          <a:xfrm>
            <a:off x="683568" y="188640"/>
            <a:ext cx="7772400" cy="1143000"/>
          </a:xfrm>
        </p:spPr>
        <p:txBody>
          <a:bodyPr>
            <a:normAutofit/>
          </a:bodyPr>
          <a:lstStyle/>
          <a:p>
            <a:r>
              <a:rPr lang="en-GB" sz="3600" b="1" u="sng" dirty="0" smtClean="0">
                <a:latin typeface="+mn-lt"/>
              </a:rPr>
              <a:t>‘My Attendance’</a:t>
            </a:r>
            <a:endParaRPr lang="en-US" sz="3600" b="1" u="sng" dirty="0">
              <a:latin typeface="+mn-lt"/>
            </a:endParaRPr>
          </a:p>
        </p:txBody>
      </p:sp>
      <p:sp>
        <p:nvSpPr>
          <p:cNvPr id="5" name="Content Placeholder 1"/>
          <p:cNvSpPr>
            <a:spLocks noGrp="1"/>
          </p:cNvSpPr>
          <p:nvPr>
            <p:ph idx="1"/>
          </p:nvPr>
        </p:nvSpPr>
        <p:spPr>
          <a:xfrm>
            <a:off x="323528" y="1340768"/>
            <a:ext cx="8568952" cy="4104456"/>
          </a:xfrm>
        </p:spPr>
        <p:txBody>
          <a:bodyPr>
            <a:normAutofit/>
          </a:bodyPr>
          <a:lstStyle/>
          <a:p>
            <a:pPr marL="0" lvl="0" indent="0">
              <a:buNone/>
            </a:pPr>
            <a:r>
              <a:rPr lang="en-GB" sz="1600" dirty="0" smtClean="0"/>
              <a:t>Students can check their attendance </a:t>
            </a:r>
          </a:p>
          <a:p>
            <a:pPr marL="0" lvl="0" indent="0">
              <a:buNone/>
            </a:pPr>
            <a:r>
              <a:rPr lang="en-GB" sz="1600" dirty="0" smtClean="0"/>
              <a:t>by clicking on the ‘attendance’ link on</a:t>
            </a:r>
          </a:p>
          <a:p>
            <a:pPr marL="0" lvl="0" indent="0">
              <a:buNone/>
            </a:pPr>
            <a:r>
              <a:rPr lang="en-GB" sz="1600" dirty="0" smtClean="0"/>
              <a:t> the </a:t>
            </a:r>
            <a:r>
              <a:rPr lang="en-GB" sz="1600" dirty="0" err="1" smtClean="0"/>
              <a:t>MyDay</a:t>
            </a:r>
            <a:r>
              <a:rPr lang="en-GB" sz="1600" dirty="0" smtClean="0"/>
              <a:t> portal.</a:t>
            </a:r>
          </a:p>
          <a:p>
            <a:pPr marL="0" lvl="0" indent="0">
              <a:buNone/>
            </a:pPr>
            <a:endParaRPr lang="en-GB" sz="1600" dirty="0"/>
          </a:p>
          <a:p>
            <a:pPr marL="0" lvl="0" indent="0">
              <a:buNone/>
            </a:pPr>
            <a:endParaRPr lang="en-GB" sz="1600" dirty="0"/>
          </a:p>
          <a:p>
            <a:pPr marL="0" lvl="0" indent="0">
              <a:buNone/>
            </a:pPr>
            <a:endParaRPr lang="en-GB" sz="1600" dirty="0"/>
          </a:p>
          <a:p>
            <a:pPr marL="0" lvl="0" indent="0">
              <a:buNone/>
            </a:pPr>
            <a:r>
              <a:rPr lang="en-GB" sz="1600" dirty="0" smtClean="0"/>
              <a:t>Please select the correct date range </a:t>
            </a:r>
          </a:p>
          <a:p>
            <a:pPr marL="0" lvl="0" indent="0">
              <a:buNone/>
            </a:pPr>
            <a:r>
              <a:rPr lang="en-GB" sz="1600" dirty="0" smtClean="0"/>
              <a:t>when checking your attendance.</a:t>
            </a:r>
          </a:p>
          <a:p>
            <a:pPr marL="0" lvl="0" indent="0">
              <a:buNone/>
            </a:pPr>
            <a:endParaRPr lang="en-GB" sz="1600" dirty="0"/>
          </a:p>
          <a:p>
            <a:pPr marL="0" indent="0">
              <a:buNone/>
            </a:pPr>
            <a:r>
              <a:rPr lang="en-GB" sz="1600" dirty="0"/>
              <a:t> </a:t>
            </a:r>
          </a:p>
          <a:p>
            <a:pPr marL="0" indent="0">
              <a:buNone/>
            </a:pPr>
            <a:r>
              <a:rPr lang="en-GB" sz="1600" dirty="0" smtClean="0"/>
              <a:t>You will see a breakdown of your attendance</a:t>
            </a:r>
          </a:p>
          <a:p>
            <a:pPr marL="0" indent="0">
              <a:buNone/>
            </a:pPr>
            <a:r>
              <a:rPr lang="en-GB" sz="1600" dirty="0" smtClean="0"/>
              <a:t>for each class.</a:t>
            </a:r>
            <a:endParaRPr lang="en-GB" sz="1600" dirty="0"/>
          </a:p>
        </p:txBody>
      </p:sp>
      <p:sp>
        <p:nvSpPr>
          <p:cNvPr id="2" name="Rectangle 1"/>
          <p:cNvSpPr/>
          <p:nvPr/>
        </p:nvSpPr>
        <p:spPr>
          <a:xfrm>
            <a:off x="683568" y="5301208"/>
            <a:ext cx="1228763" cy="14401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GB"/>
          </a:p>
        </p:txBody>
      </p:sp>
      <p:pic>
        <p:nvPicPr>
          <p:cNvPr id="1026" name="Picture 2"/>
          <p:cNvPicPr>
            <a:picLocks noChangeAspect="1" noChangeArrowheads="1"/>
          </p:cNvPicPr>
          <p:nvPr/>
        </p:nvPicPr>
        <p:blipFill rotWithShape="1">
          <a:blip r:embed="rId3">
            <a:extLst>
              <a:ext uri="{28A0092B-C50C-407E-A947-70E740481C1C}">
                <a14:useLocalDpi xmlns:a14="http://schemas.microsoft.com/office/drawing/2010/main" val="0"/>
              </a:ext>
            </a:extLst>
          </a:blip>
          <a:srcRect t="75000" r="70622"/>
          <a:stretch/>
        </p:blipFill>
        <p:spPr bwMode="auto">
          <a:xfrm>
            <a:off x="4446823" y="980728"/>
            <a:ext cx="3024336" cy="1534344"/>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7" name="Picture 3"/>
          <p:cNvPicPr>
            <a:picLocks noChangeAspect="1" noChangeArrowheads="1"/>
          </p:cNvPicPr>
          <p:nvPr/>
        </p:nvPicPr>
        <p:blipFill rotWithShape="1">
          <a:blip r:embed="rId4">
            <a:extLst>
              <a:ext uri="{28A0092B-C50C-407E-A947-70E740481C1C}">
                <a14:useLocalDpi xmlns:a14="http://schemas.microsoft.com/office/drawing/2010/main" val="0"/>
              </a:ext>
            </a:extLst>
          </a:blip>
          <a:srcRect t="20731" r="3642"/>
          <a:stretch/>
        </p:blipFill>
        <p:spPr bwMode="auto">
          <a:xfrm>
            <a:off x="4439801" y="2515072"/>
            <a:ext cx="3024336" cy="1434251"/>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1028" name="Picture 4"/>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446823" y="3949323"/>
            <a:ext cx="3003941" cy="1504950"/>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2706704309"/>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1"/>
          <p:cNvSpPr>
            <a:spLocks noGrp="1"/>
          </p:cNvSpPr>
          <p:nvPr>
            <p:ph type="title"/>
          </p:nvPr>
        </p:nvSpPr>
        <p:spPr>
          <a:xfrm>
            <a:off x="685800" y="44624"/>
            <a:ext cx="7772400" cy="1143000"/>
          </a:xfrm>
        </p:spPr>
        <p:txBody>
          <a:bodyPr/>
          <a:lstStyle/>
          <a:p>
            <a:r>
              <a:rPr lang="en-GB" sz="3600" b="1" u="sng" dirty="0">
                <a:latin typeface="+mn-lt"/>
              </a:rPr>
              <a:t>Moodle</a:t>
            </a:r>
          </a:p>
        </p:txBody>
      </p:sp>
      <p:sp>
        <p:nvSpPr>
          <p:cNvPr id="5" name="Content Placeholder 2"/>
          <p:cNvSpPr>
            <a:spLocks noGrp="1"/>
          </p:cNvSpPr>
          <p:nvPr>
            <p:ph idx="1"/>
          </p:nvPr>
        </p:nvSpPr>
        <p:spPr>
          <a:xfrm>
            <a:off x="251520" y="1052736"/>
            <a:ext cx="8568952" cy="4478288"/>
          </a:xfrm>
        </p:spPr>
        <p:txBody>
          <a:bodyPr>
            <a:normAutofit lnSpcReduction="10000"/>
          </a:bodyPr>
          <a:lstStyle/>
          <a:p>
            <a:pPr marL="457200" lvl="1" indent="0">
              <a:buNone/>
              <a:defRPr/>
            </a:pPr>
            <a:r>
              <a:rPr lang="en-GB" sz="2400" dirty="0" smtClean="0"/>
              <a:t>Moodle </a:t>
            </a:r>
            <a:r>
              <a:rPr lang="en-GB" sz="2400" dirty="0"/>
              <a:t>is a Learning Management System, which allows Students to access their course materials and submission links.</a:t>
            </a:r>
          </a:p>
          <a:p>
            <a:pPr lvl="1">
              <a:buFont typeface="Wingdings" panose="05000000000000000000" pitchFamily="2" charset="2"/>
              <a:buChar char="ü"/>
              <a:defRPr/>
            </a:pPr>
            <a:r>
              <a:rPr lang="en-GB" sz="2400" dirty="0"/>
              <a:t>Module Handbooks - provide detailed information about the modules and assignments that will be offered for study in your course</a:t>
            </a:r>
          </a:p>
          <a:p>
            <a:pPr lvl="1">
              <a:buFont typeface="Wingdings" panose="05000000000000000000" pitchFamily="2" charset="2"/>
              <a:buChar char="ü"/>
              <a:defRPr/>
            </a:pPr>
            <a:r>
              <a:rPr lang="en-GB" sz="2400" dirty="0"/>
              <a:t>Teaching Materials – uploaded by lecturers</a:t>
            </a:r>
          </a:p>
          <a:p>
            <a:pPr lvl="1">
              <a:buFont typeface="Wingdings" pitchFamily="2" charset="2"/>
              <a:buChar char="ü"/>
            </a:pPr>
            <a:r>
              <a:rPr lang="en-GB" sz="2400" dirty="0"/>
              <a:t>Assessment Information (Student’s Hall)</a:t>
            </a:r>
          </a:p>
          <a:p>
            <a:pPr lvl="1">
              <a:buFont typeface="Wingdings" panose="05000000000000000000" pitchFamily="2" charset="2"/>
              <a:buChar char="§"/>
            </a:pPr>
            <a:r>
              <a:rPr lang="en-GB" sz="2400" dirty="0"/>
              <a:t>Assessment schedule, guides, AQH (Academic Quality Handbook), Assignment Submission Information</a:t>
            </a:r>
          </a:p>
          <a:p>
            <a:pPr lvl="1">
              <a:buFont typeface="Wingdings" pitchFamily="2" charset="2"/>
              <a:buChar char="ü"/>
            </a:pPr>
            <a:r>
              <a:rPr lang="en-GB" sz="2400" dirty="0"/>
              <a:t>General Information - LSS London Student Services (_LON)</a:t>
            </a:r>
          </a:p>
          <a:p>
            <a:pPr lvl="1">
              <a:buFont typeface="Wingdings" pitchFamily="2" charset="2"/>
              <a:buChar char="ü"/>
            </a:pPr>
            <a:endParaRPr lang="en-GB" sz="2400" dirty="0">
              <a:latin typeface="Book Antiqua" pitchFamily="18" charset="0"/>
            </a:endParaRPr>
          </a:p>
          <a:p>
            <a:pPr lvl="1">
              <a:buFont typeface="Wingdings" panose="05000000000000000000" pitchFamily="2" charset="2"/>
              <a:buChar char="ü"/>
              <a:defRPr/>
            </a:pPr>
            <a:endParaRPr lang="en-GB" sz="2400" dirty="0">
              <a:latin typeface="Book Antiqua" pitchFamily="18" charset="0"/>
            </a:endParaRPr>
          </a:p>
          <a:p>
            <a:pPr lvl="1">
              <a:buFont typeface="Wingdings" panose="05000000000000000000" pitchFamily="2" charset="2"/>
              <a:buChar char="ü"/>
              <a:defRPr/>
            </a:pPr>
            <a:endParaRPr lang="en-GB" sz="2400" dirty="0">
              <a:latin typeface="Book Antiqua" pitchFamily="18" charset="0"/>
            </a:endParaRPr>
          </a:p>
          <a:p>
            <a:pPr marL="457200" lvl="1" indent="0">
              <a:buNone/>
              <a:defRPr/>
            </a:pPr>
            <a:endParaRPr lang="en-GB" sz="2400" dirty="0"/>
          </a:p>
          <a:p>
            <a:pPr marL="457200" lvl="1" indent="0">
              <a:buNone/>
              <a:defRPr/>
            </a:pPr>
            <a:endParaRPr lang="en-GB" sz="2400" dirty="0" smtClean="0"/>
          </a:p>
          <a:p>
            <a:pPr marL="457200" lvl="1" indent="0">
              <a:buNone/>
              <a:defRPr/>
            </a:pPr>
            <a:endParaRPr lang="en-GB" sz="2400" dirty="0"/>
          </a:p>
        </p:txBody>
      </p:sp>
    </p:spTree>
    <p:extLst>
      <p:ext uri="{BB962C8B-B14F-4D97-AF65-F5344CB8AC3E}">
        <p14:creationId xmlns:p14="http://schemas.microsoft.com/office/powerpoint/2010/main" val="3411141900"/>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u="sng" dirty="0" smtClean="0"/>
              <a:t>Student Feedback</a:t>
            </a:r>
            <a:endParaRPr lang="en-GB" sz="3600" b="1" u="sng" dirty="0"/>
          </a:p>
        </p:txBody>
      </p:sp>
      <p:sp>
        <p:nvSpPr>
          <p:cNvPr id="3" name="Content Placeholder 2"/>
          <p:cNvSpPr>
            <a:spLocks noGrp="1"/>
          </p:cNvSpPr>
          <p:nvPr>
            <p:ph idx="1"/>
          </p:nvPr>
        </p:nvSpPr>
        <p:spPr>
          <a:xfrm>
            <a:off x="395536" y="1556792"/>
            <a:ext cx="8229600" cy="3917032"/>
          </a:xfrm>
        </p:spPr>
        <p:txBody>
          <a:bodyPr>
            <a:normAutofit fontScale="92500" lnSpcReduction="20000"/>
          </a:bodyPr>
          <a:lstStyle/>
          <a:p>
            <a:pPr>
              <a:buFont typeface="Wingdings" panose="05000000000000000000" pitchFamily="2" charset="2"/>
              <a:buChar char="ü"/>
            </a:pPr>
            <a:r>
              <a:rPr lang="en-GB" dirty="0" smtClean="0"/>
              <a:t>We value all feedback from Students at the London Campus</a:t>
            </a:r>
          </a:p>
          <a:p>
            <a:pPr>
              <a:buFont typeface="Wingdings" panose="05000000000000000000" pitchFamily="2" charset="2"/>
              <a:buChar char="ü"/>
            </a:pPr>
            <a:r>
              <a:rPr lang="en-GB" dirty="0" smtClean="0"/>
              <a:t>There are various ways students can feed back their experiences and ideas to staff: - </a:t>
            </a:r>
          </a:p>
          <a:p>
            <a:pPr lvl="1"/>
            <a:r>
              <a:rPr lang="en-GB" dirty="0" smtClean="0"/>
              <a:t>Through Class representatives in Staff Student Committee meetings</a:t>
            </a:r>
          </a:p>
          <a:p>
            <a:pPr lvl="1"/>
            <a:r>
              <a:rPr lang="en-GB" dirty="0" smtClean="0"/>
              <a:t>At Student Experience Conventions run every term</a:t>
            </a:r>
          </a:p>
          <a:p>
            <a:pPr lvl="1"/>
            <a:r>
              <a:rPr lang="en-GB" dirty="0" smtClean="0"/>
              <a:t>Through feedback initiatives – feedback week on campus</a:t>
            </a:r>
          </a:p>
        </p:txBody>
      </p:sp>
    </p:spTree>
    <p:extLst>
      <p:ext uri="{BB962C8B-B14F-4D97-AF65-F5344CB8AC3E}">
        <p14:creationId xmlns:p14="http://schemas.microsoft.com/office/powerpoint/2010/main" val="2434133778"/>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188640"/>
            <a:ext cx="8579296" cy="1143000"/>
          </a:xfrm>
        </p:spPr>
        <p:txBody>
          <a:bodyPr>
            <a:normAutofit/>
          </a:bodyPr>
          <a:lstStyle/>
          <a:p>
            <a:r>
              <a:rPr lang="en-GB" sz="3200" b="1" u="sng" dirty="0" smtClean="0">
                <a:cs typeface="Arial" panose="020B0604020202020204" pitchFamily="34" charset="0"/>
              </a:rPr>
              <a:t>Student Services</a:t>
            </a:r>
            <a:endParaRPr lang="en-GB" sz="5400" b="1" u="sng" dirty="0">
              <a:cs typeface="Arial" panose="020B0604020202020204" pitchFamily="34" charset="0"/>
            </a:endParaRPr>
          </a:p>
        </p:txBody>
      </p:sp>
      <p:sp>
        <p:nvSpPr>
          <p:cNvPr id="5" name="Rectangle 4"/>
          <p:cNvSpPr/>
          <p:nvPr/>
        </p:nvSpPr>
        <p:spPr>
          <a:xfrm>
            <a:off x="539553" y="1196752"/>
            <a:ext cx="7992887" cy="4106252"/>
          </a:xfrm>
          <a:prstGeom prst="rect">
            <a:avLst/>
          </a:prstGeom>
        </p:spPr>
        <p:txBody>
          <a:bodyPr wrap="square">
            <a:spAutoFit/>
          </a:bodyPr>
          <a:lstStyle/>
          <a:p>
            <a:pPr lvl="0" algn="ctr">
              <a:spcBef>
                <a:spcPct val="20000"/>
              </a:spcBef>
            </a:pPr>
            <a:r>
              <a:rPr lang="en-GB" sz="2800" dirty="0" smtClean="0">
                <a:solidFill>
                  <a:prstClr val="black"/>
                </a:solidFill>
                <a:cs typeface="Arial" panose="020B0604020202020204" pitchFamily="34" charset="0"/>
              </a:rPr>
              <a:t>    Welfare Support</a:t>
            </a:r>
          </a:p>
          <a:p>
            <a:pPr lvl="0">
              <a:spcBef>
                <a:spcPct val="20000"/>
              </a:spcBef>
            </a:pPr>
            <a:endParaRPr lang="en-GB" sz="2800" dirty="0" smtClean="0">
              <a:solidFill>
                <a:prstClr val="black"/>
              </a:solidFill>
              <a:cs typeface="Arial" panose="020B0604020202020204" pitchFamily="34" charset="0"/>
            </a:endParaRPr>
          </a:p>
          <a:p>
            <a:pPr marL="342900" indent="-342900">
              <a:spcBef>
                <a:spcPts val="480"/>
              </a:spcBef>
              <a:buFont typeface="Arial" panose="020B0604020202020204" pitchFamily="34" charset="0"/>
              <a:buChar char="•"/>
              <a:defRPr/>
            </a:pPr>
            <a:r>
              <a:rPr lang="en-GB" altLang="en-US" sz="2800" kern="0" dirty="0" smtClean="0">
                <a:solidFill>
                  <a:srgbClr val="000000"/>
                </a:solidFill>
                <a:cs typeface="Arial" panose="020B0604020202020204" pitchFamily="34" charset="0"/>
              </a:rPr>
              <a:t>Student discipline </a:t>
            </a:r>
            <a:endParaRPr lang="en-GB" altLang="en-US" sz="2800" kern="0" dirty="0">
              <a:solidFill>
                <a:srgbClr val="000000"/>
              </a:solidFill>
              <a:cs typeface="Arial" panose="020B0604020202020204" pitchFamily="34" charset="0"/>
            </a:endParaRPr>
          </a:p>
          <a:p>
            <a:pPr marL="342900" indent="-342900">
              <a:spcBef>
                <a:spcPts val="480"/>
              </a:spcBef>
              <a:buFont typeface="Arial" panose="020B0604020202020204" pitchFamily="34" charset="0"/>
              <a:buChar char="•"/>
              <a:defRPr/>
            </a:pPr>
            <a:r>
              <a:rPr lang="en-GB" altLang="en-US" sz="2800" kern="0" dirty="0" smtClean="0">
                <a:solidFill>
                  <a:srgbClr val="000000"/>
                </a:solidFill>
                <a:cs typeface="Arial" panose="020B0604020202020204" pitchFamily="34" charset="0"/>
              </a:rPr>
              <a:t>Cause for Concern </a:t>
            </a:r>
            <a:endParaRPr lang="en-GB" altLang="en-US" sz="2800" kern="0" dirty="0">
              <a:solidFill>
                <a:srgbClr val="000000"/>
              </a:solidFill>
              <a:cs typeface="Arial" panose="020B0604020202020204" pitchFamily="34" charset="0"/>
            </a:endParaRPr>
          </a:p>
          <a:p>
            <a:pPr marL="342900" indent="-342900">
              <a:spcBef>
                <a:spcPts val="480"/>
              </a:spcBef>
              <a:buFont typeface="Arial" panose="020B0604020202020204" pitchFamily="34" charset="0"/>
              <a:buChar char="•"/>
              <a:defRPr/>
            </a:pPr>
            <a:r>
              <a:rPr lang="en-GB" altLang="en-US" sz="2800" kern="0" dirty="0" smtClean="0">
                <a:solidFill>
                  <a:srgbClr val="000000"/>
                </a:solidFill>
                <a:cs typeface="Arial" panose="020B0604020202020204" pitchFamily="34" charset="0"/>
              </a:rPr>
              <a:t>Procedural support</a:t>
            </a:r>
          </a:p>
          <a:p>
            <a:pPr marL="342900" indent="-342900">
              <a:spcBef>
                <a:spcPts val="480"/>
              </a:spcBef>
              <a:buFont typeface="Arial" panose="020B0604020202020204" pitchFamily="34" charset="0"/>
              <a:buChar char="•"/>
              <a:defRPr/>
            </a:pPr>
            <a:r>
              <a:rPr lang="en-GB" altLang="en-US" sz="2800" kern="0" dirty="0" smtClean="0">
                <a:solidFill>
                  <a:srgbClr val="000000"/>
                </a:solidFill>
                <a:cs typeface="Arial" panose="020B0604020202020204" pitchFamily="34" charset="0"/>
              </a:rPr>
              <a:t>Critical incidents</a:t>
            </a:r>
          </a:p>
          <a:p>
            <a:pPr marL="342900" indent="-342900">
              <a:spcBef>
                <a:spcPts val="480"/>
              </a:spcBef>
              <a:buFont typeface="Arial" panose="020B0604020202020204" pitchFamily="34" charset="0"/>
              <a:buChar char="•"/>
              <a:defRPr/>
            </a:pPr>
            <a:r>
              <a:rPr lang="en-GB" altLang="en-US" sz="2800" kern="0" dirty="0" smtClean="0">
                <a:solidFill>
                  <a:srgbClr val="000000"/>
                </a:solidFill>
                <a:cs typeface="Arial" panose="020B0604020202020204" pitchFamily="34" charset="0"/>
              </a:rPr>
              <a:t>Other support</a:t>
            </a:r>
            <a:endParaRPr lang="en-GB" sz="3200" dirty="0" smtClean="0">
              <a:solidFill>
                <a:prstClr val="black"/>
              </a:solidFill>
              <a:cs typeface="Arial" panose="020B0604020202020204" pitchFamily="34" charset="0"/>
            </a:endParaRPr>
          </a:p>
          <a:p>
            <a:pPr lvl="0">
              <a:spcBef>
                <a:spcPct val="20000"/>
              </a:spcBef>
            </a:pPr>
            <a:endParaRPr lang="en-GB" sz="3200" dirty="0" smtClean="0">
              <a:solidFill>
                <a:prstClr val="black"/>
              </a:solidFill>
              <a:cs typeface="Arial" panose="020B0604020202020204" pitchFamily="34" charset="0"/>
            </a:endParaRPr>
          </a:p>
        </p:txBody>
      </p:sp>
    </p:spTree>
    <p:extLst>
      <p:ext uri="{BB962C8B-B14F-4D97-AF65-F5344CB8AC3E}">
        <p14:creationId xmlns:p14="http://schemas.microsoft.com/office/powerpoint/2010/main" val="2287406992"/>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67544" y="1074510"/>
            <a:ext cx="8424936" cy="3416320"/>
          </a:xfrm>
          <a:prstGeom prst="rect">
            <a:avLst/>
          </a:prstGeom>
        </p:spPr>
        <p:txBody>
          <a:bodyPr wrap="square">
            <a:spAutoFit/>
          </a:bodyPr>
          <a:lstStyle/>
          <a:p>
            <a:pPr algn="ctr">
              <a:defRPr/>
            </a:pPr>
            <a:r>
              <a:rPr lang="en-GB" altLang="en-US" sz="3600" kern="0" dirty="0" smtClean="0">
                <a:solidFill>
                  <a:srgbClr val="000000"/>
                </a:solidFill>
                <a:cs typeface="Arial" panose="020B0604020202020204" pitchFamily="34" charset="0"/>
              </a:rPr>
              <a:t>Thank you for listening.</a:t>
            </a:r>
          </a:p>
          <a:p>
            <a:pPr algn="ctr">
              <a:defRPr/>
            </a:pPr>
            <a:r>
              <a:rPr lang="en-GB" altLang="en-US" sz="3600" kern="0" dirty="0">
                <a:solidFill>
                  <a:srgbClr val="000000"/>
                </a:solidFill>
                <a:cs typeface="Arial" panose="020B0604020202020204" pitchFamily="34" charset="0"/>
              </a:rPr>
              <a:t/>
            </a:r>
            <a:br>
              <a:rPr lang="en-GB" altLang="en-US" sz="3600" kern="0" dirty="0">
                <a:solidFill>
                  <a:srgbClr val="000000"/>
                </a:solidFill>
                <a:cs typeface="Arial" panose="020B0604020202020204" pitchFamily="34" charset="0"/>
              </a:rPr>
            </a:br>
            <a:r>
              <a:rPr lang="en-GB" altLang="en-US" sz="3600" kern="0" dirty="0">
                <a:solidFill>
                  <a:srgbClr val="000000"/>
                </a:solidFill>
                <a:cs typeface="Arial" panose="020B0604020202020204" pitchFamily="34" charset="0"/>
              </a:rPr>
              <a:t>Any questions</a:t>
            </a:r>
            <a:r>
              <a:rPr lang="en-GB" altLang="en-US" sz="3600" kern="0" dirty="0" smtClean="0">
                <a:solidFill>
                  <a:srgbClr val="000000"/>
                </a:solidFill>
                <a:cs typeface="Arial" panose="020B0604020202020204" pitchFamily="34" charset="0"/>
              </a:rPr>
              <a:t>?</a:t>
            </a:r>
          </a:p>
          <a:p>
            <a:pPr algn="ctr">
              <a:defRPr/>
            </a:pPr>
            <a:endParaRPr lang="en-GB" altLang="en-US" sz="3600" kern="0" dirty="0">
              <a:solidFill>
                <a:srgbClr val="000000"/>
              </a:solidFill>
              <a:cs typeface="Arial" panose="020B0604020202020204" pitchFamily="34" charset="0"/>
            </a:endParaRPr>
          </a:p>
          <a:p>
            <a:pPr algn="ctr">
              <a:defRPr/>
            </a:pPr>
            <a:r>
              <a:rPr lang="en-GB" altLang="en-US" sz="3600" kern="0" dirty="0">
                <a:solidFill>
                  <a:srgbClr val="000000"/>
                </a:solidFill>
                <a:cs typeface="Arial" panose="020B0604020202020204" pitchFamily="34" charset="0"/>
                <a:hlinkClick r:id="rId3"/>
              </a:rPr>
              <a:t>l</a:t>
            </a:r>
            <a:r>
              <a:rPr lang="en-GB" altLang="en-US" sz="3600" kern="0" dirty="0" smtClean="0">
                <a:solidFill>
                  <a:srgbClr val="000000"/>
                </a:solidFill>
                <a:cs typeface="Arial" panose="020B0604020202020204" pitchFamily="34" charset="0"/>
                <a:hlinkClick r:id="rId3"/>
              </a:rPr>
              <a:t>ondonstudentservices@uwtsd.ac.uk</a:t>
            </a:r>
            <a:endParaRPr lang="en-GB" altLang="en-US" sz="3600" kern="0" dirty="0" smtClean="0">
              <a:solidFill>
                <a:srgbClr val="000000"/>
              </a:solidFill>
              <a:cs typeface="Arial" panose="020B0604020202020204" pitchFamily="34" charset="0"/>
            </a:endParaRPr>
          </a:p>
          <a:p>
            <a:pPr algn="ctr">
              <a:defRPr/>
            </a:pPr>
            <a:endParaRPr lang="en-GB" altLang="en-US" sz="3600" kern="0" dirty="0">
              <a:solidFill>
                <a:srgbClr val="000000"/>
              </a:solidFill>
              <a:cs typeface="Arial" panose="020B0604020202020204" pitchFamily="34" charset="0"/>
            </a:endParaRPr>
          </a:p>
        </p:txBody>
      </p:sp>
    </p:spTree>
    <p:extLst>
      <p:ext uri="{BB962C8B-B14F-4D97-AF65-F5344CB8AC3E}">
        <p14:creationId xmlns:p14="http://schemas.microsoft.com/office/powerpoint/2010/main" val="329498404"/>
      </p:ext>
    </p:extLst>
  </p:cSld>
  <p:clrMapOvr>
    <a:masterClrMapping/>
  </p:clrMapOvr>
  <p:timing>
    <p:tnLst>
      <p:par>
        <p:cTn id="1" dur="indefinite" restart="never" nodeType="tmRoot"/>
      </p:par>
    </p:tnLst>
  </p:timing>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E9765FB2FDA7984FA87112E26C884F14" ma:contentTypeVersion="2" ma:contentTypeDescription="Create a new document." ma:contentTypeScope="" ma:versionID="fe9b9c35940b012e39dd19801f39f532">
  <xsd:schema xmlns:xsd="http://www.w3.org/2001/XMLSchema" xmlns:xs="http://www.w3.org/2001/XMLSchema" xmlns:p="http://schemas.microsoft.com/office/2006/metadata/properties" xmlns:ns2="303dbf9b-b85b-46a0-94f1-894078c07ecd" targetNamespace="http://schemas.microsoft.com/office/2006/metadata/properties" ma:root="true" ma:fieldsID="2a4b2c55753dda35bc03796856e2c125" ns2:_="">
    <xsd:import namespace="303dbf9b-b85b-46a0-94f1-894078c07ecd"/>
    <xsd:element name="properties">
      <xsd:complexType>
        <xsd:sequence>
          <xsd:element name="documentManagement">
            <xsd:complexType>
              <xsd:all>
                <xsd:element ref="ns2:SharedWithUsers" minOccurs="0"/>
                <xsd:element ref="ns2: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8" nillable="true" ma:displayName="Shared With" ma:description=""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9" nillable="true" ma:displayName="Shared With Details" ma:description=""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65FC5585-51CA-4C4C-9028-AEC8FAD67B8B}">
  <ds:schemaRefs>
    <ds:schemaRef ds:uri="http://schemas.microsoft.com/office/2006/metadata/properties"/>
    <ds:schemaRef ds:uri="http://schemas.microsoft.com/office/infopath/2007/PartnerControls"/>
    <ds:schemaRef ds:uri="http://purl.org/dc/dcmitype/"/>
    <ds:schemaRef ds:uri="http://www.w3.org/XML/1998/namespace"/>
    <ds:schemaRef ds:uri="http://schemas.openxmlformats.org/package/2006/metadata/core-properties"/>
    <ds:schemaRef ds:uri="http://schemas.microsoft.com/office/2006/documentManagement/types"/>
    <ds:schemaRef ds:uri="303dbf9b-b85b-46a0-94f1-894078c07ecd"/>
    <ds:schemaRef ds:uri="http://purl.org/dc/terms/"/>
    <ds:schemaRef ds:uri="http://purl.org/dc/elements/1.1/"/>
  </ds:schemaRefs>
</ds:datastoreItem>
</file>

<file path=customXml/itemProps2.xml><?xml version="1.0" encoding="utf-8"?>
<ds:datastoreItem xmlns:ds="http://schemas.openxmlformats.org/officeDocument/2006/customXml" ds:itemID="{140938E5-14B8-4DF4-90D3-BAB8848609CF}">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D081439C-114A-4151-B03A-0408F1ADA96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923</TotalTime>
  <Words>1919</Words>
  <Application>Microsoft Office PowerPoint</Application>
  <PresentationFormat>On-screen Show (4:3)</PresentationFormat>
  <Paragraphs>309</Paragraphs>
  <Slides>30</Slides>
  <Notes>12</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30</vt:i4>
      </vt:variant>
    </vt:vector>
  </HeadingPairs>
  <TitlesOfParts>
    <vt:vector size="39" baseType="lpstr">
      <vt:lpstr>ＭＳ Ｐゴシック</vt:lpstr>
      <vt:lpstr>ＭＳ Ｐゴシック</vt:lpstr>
      <vt:lpstr>Arial</vt:lpstr>
      <vt:lpstr>Book Antiqua</vt:lpstr>
      <vt:lpstr>Calibri</vt:lpstr>
      <vt:lpstr>Myriad Pro</vt:lpstr>
      <vt:lpstr>Times</vt:lpstr>
      <vt:lpstr>Wingdings</vt:lpstr>
      <vt:lpstr>20140311PresentationUWTSDTemplate</vt:lpstr>
      <vt:lpstr>Cefnogi myfyrwyr: gorolwg o Gwasanaethau Myfyrwyr  Supporting students: an overview of Student Services </vt:lpstr>
      <vt:lpstr>Our Mission</vt:lpstr>
      <vt:lpstr>Student Services:</vt:lpstr>
      <vt:lpstr>Department Opening Hours</vt:lpstr>
      <vt:lpstr>PowerPoint Presentation</vt:lpstr>
      <vt:lpstr>PowerPoint Presentation</vt:lpstr>
      <vt:lpstr>PowerPoint Presentation</vt:lpstr>
      <vt:lpstr>Assessment Related Queries</vt:lpstr>
      <vt:lpstr>Counselling Services</vt:lpstr>
      <vt:lpstr>Careers Services</vt:lpstr>
      <vt:lpstr>Attendance Disciplinary Procedure</vt:lpstr>
      <vt:lpstr>Withdrawal</vt:lpstr>
      <vt:lpstr>Authorised Absence / Mitigating Circumstances</vt:lpstr>
      <vt:lpstr>PowerPoint Presentation</vt:lpstr>
      <vt:lpstr>PowerPoint Presentation</vt:lpstr>
      <vt:lpstr>PowerPoint Presentation</vt:lpstr>
      <vt:lpstr>Student Finance</vt:lpstr>
      <vt:lpstr>PowerPoint Presentation</vt:lpstr>
      <vt:lpstr>PowerPoint Presentation</vt:lpstr>
      <vt:lpstr>Requesting Information</vt:lpstr>
      <vt:lpstr>Letters Request</vt:lpstr>
      <vt:lpstr>Fees</vt:lpstr>
      <vt:lpstr>NHS</vt:lpstr>
      <vt:lpstr>Oyster</vt:lpstr>
      <vt:lpstr>MyTSD</vt:lpstr>
      <vt:lpstr>‘My Attendance’</vt:lpstr>
      <vt:lpstr>Moodle</vt:lpstr>
      <vt:lpstr>Student Feedback</vt:lpstr>
      <vt:lpstr>Student Services</vt:lpstr>
      <vt:lpstr>PowerPoint Presentation</vt:lpstr>
    </vt:vector>
  </TitlesOfParts>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Katie Walters</cp:lastModifiedBy>
  <cp:revision>125</cp:revision>
  <cp:lastPrinted>2016-10-05T11:26:13Z</cp:lastPrinted>
  <dcterms:created xsi:type="dcterms:W3CDTF">2015-04-14T15:21:28Z</dcterms:created>
  <dcterms:modified xsi:type="dcterms:W3CDTF">2017-06-19T09:54:09Z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0x010100E9765FB2FDA7984FA87112E26C884F14</vt:lpwstr>
  </property>
</Properties>
</file>