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261" r:id="rId24"/>
    <p:sldId id="273" r:id="rId25"/>
    <p:sldId id="298" r:id="rId26"/>
    <p:sldId id="269" r:id="rId27"/>
    <p:sldId id="299" r:id="rId28"/>
    <p:sldId id="262" r:id="rId29"/>
    <p:sldId id="314" r:id="rId30"/>
    <p:sldId id="294" r:id="rId31"/>
    <p:sldId id="308" r:id="rId32"/>
    <p:sldId id="300" r:id="rId33"/>
    <p:sldId id="309" r:id="rId34"/>
    <p:sldId id="312" r:id="rId35"/>
    <p:sldId id="318" r:id="rId36"/>
    <p:sldId id="320" r:id="rId37"/>
    <p:sldId id="301" r:id="rId38"/>
    <p:sldId id="317" r:id="rId39"/>
    <p:sldId id="321" r:id="rId40"/>
    <p:sldId id="302" r:id="rId41"/>
    <p:sldId id="310" r:id="rId42"/>
    <p:sldId id="322" r:id="rId43"/>
    <p:sldId id="311" r:id="rId44"/>
    <p:sldId id="297" r:id="rId45"/>
    <p:sldId id="303" r:id="rId46"/>
    <p:sldId id="315" r:id="rId47"/>
    <p:sldId id="323" r:id="rId48"/>
    <p:sldId id="304" r:id="rId49"/>
    <p:sldId id="306" r:id="rId50"/>
    <p:sldId id="277" r:id="rId51"/>
    <p:sldId id="307" r:id="rId52"/>
    <p:sldId id="316" r:id="rId53"/>
    <p:sldId id="27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65" autoAdjust="0"/>
    <p:restoredTop sz="94364" autoAdjust="0"/>
  </p:normalViewPr>
  <p:slideViewPr>
    <p:cSldViewPr snapToGrid="0">
      <p:cViewPr varScale="1">
        <p:scale>
          <a:sx n="70" d="100"/>
          <a:sy n="70"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25/01/2023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614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4</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5</a:t>
            </a:fld>
            <a:endParaRPr lang="en-GB"/>
          </a:p>
        </p:txBody>
      </p:sp>
    </p:spTree>
    <p:extLst>
      <p:ext uri="{BB962C8B-B14F-4D97-AF65-F5344CB8AC3E}">
        <p14:creationId xmlns:p14="http://schemas.microsoft.com/office/powerpoint/2010/main" val="3336944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6</a:t>
            </a:fld>
            <a:endParaRPr lang="en-GB"/>
          </a:p>
        </p:txBody>
      </p:sp>
    </p:spTree>
    <p:extLst>
      <p:ext uri="{BB962C8B-B14F-4D97-AF65-F5344CB8AC3E}">
        <p14:creationId xmlns:p14="http://schemas.microsoft.com/office/powerpoint/2010/main" val="1574141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6939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8</a:t>
            </a:fld>
            <a:endParaRPr lang="en-GB"/>
          </a:p>
        </p:txBody>
      </p:sp>
    </p:spTree>
    <p:extLst>
      <p:ext uri="{BB962C8B-B14F-4D97-AF65-F5344CB8AC3E}">
        <p14:creationId xmlns:p14="http://schemas.microsoft.com/office/powerpoint/2010/main" val="509653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9</a:t>
            </a:fld>
            <a:endParaRPr lang="en-GB"/>
          </a:p>
        </p:txBody>
      </p:sp>
    </p:spTree>
    <p:extLst>
      <p:ext uri="{BB962C8B-B14F-4D97-AF65-F5344CB8AC3E}">
        <p14:creationId xmlns:p14="http://schemas.microsoft.com/office/powerpoint/2010/main" val="789476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10</a:t>
            </a:fld>
            <a:endParaRPr lang="en-GB"/>
          </a:p>
        </p:txBody>
      </p:sp>
    </p:spTree>
    <p:extLst>
      <p:ext uri="{BB962C8B-B14F-4D97-AF65-F5344CB8AC3E}">
        <p14:creationId xmlns:p14="http://schemas.microsoft.com/office/powerpoint/2010/main" val="4262364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11</a:t>
            </a:fld>
            <a:endParaRPr lang="en-GB"/>
          </a:p>
        </p:txBody>
      </p:sp>
    </p:spTree>
    <p:extLst>
      <p:ext uri="{BB962C8B-B14F-4D97-AF65-F5344CB8AC3E}">
        <p14:creationId xmlns:p14="http://schemas.microsoft.com/office/powerpoint/2010/main" val="2774361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15</a:t>
            </a:fld>
            <a:endParaRPr lang="en-GB"/>
          </a:p>
        </p:txBody>
      </p:sp>
    </p:spTree>
    <p:extLst>
      <p:ext uri="{BB962C8B-B14F-4D97-AF65-F5344CB8AC3E}">
        <p14:creationId xmlns:p14="http://schemas.microsoft.com/office/powerpoint/2010/main" val="1492993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16</a:t>
            </a:fld>
            <a:endParaRPr lang="en-GB"/>
          </a:p>
        </p:txBody>
      </p:sp>
    </p:spTree>
    <p:extLst>
      <p:ext uri="{BB962C8B-B14F-4D97-AF65-F5344CB8AC3E}">
        <p14:creationId xmlns:p14="http://schemas.microsoft.com/office/powerpoint/2010/main" val="298196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18</a:t>
            </a:fld>
            <a:endParaRPr lang="en-GB"/>
          </a:p>
        </p:txBody>
      </p:sp>
    </p:spTree>
    <p:extLst>
      <p:ext uri="{BB962C8B-B14F-4D97-AF65-F5344CB8AC3E}">
        <p14:creationId xmlns:p14="http://schemas.microsoft.com/office/powerpoint/2010/main" val="2427876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19</a:t>
            </a:fld>
            <a:endParaRPr lang="en-GB"/>
          </a:p>
        </p:txBody>
      </p:sp>
    </p:spTree>
    <p:extLst>
      <p:ext uri="{BB962C8B-B14F-4D97-AF65-F5344CB8AC3E}">
        <p14:creationId xmlns:p14="http://schemas.microsoft.com/office/powerpoint/2010/main" val="32619328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20</a:t>
            </a:fld>
            <a:endParaRPr lang="en-GB"/>
          </a:p>
        </p:txBody>
      </p:sp>
    </p:spTree>
    <p:extLst>
      <p:ext uri="{BB962C8B-B14F-4D97-AF65-F5344CB8AC3E}">
        <p14:creationId xmlns:p14="http://schemas.microsoft.com/office/powerpoint/2010/main" val="3773850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21</a:t>
            </a:fld>
            <a:endParaRPr lang="en-GB"/>
          </a:p>
        </p:txBody>
      </p:sp>
    </p:spTree>
    <p:extLst>
      <p:ext uri="{BB962C8B-B14F-4D97-AF65-F5344CB8AC3E}">
        <p14:creationId xmlns:p14="http://schemas.microsoft.com/office/powerpoint/2010/main" val="4074290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23</a:t>
            </a:fld>
            <a:endParaRPr lang="en-GB"/>
          </a:p>
        </p:txBody>
      </p:sp>
    </p:spTree>
    <p:extLst>
      <p:ext uri="{BB962C8B-B14F-4D97-AF65-F5344CB8AC3E}">
        <p14:creationId xmlns:p14="http://schemas.microsoft.com/office/powerpoint/2010/main" val="1675329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26</a:t>
            </a:fld>
            <a:endParaRPr lang="en-GB"/>
          </a:p>
        </p:txBody>
      </p:sp>
    </p:spTree>
    <p:extLst>
      <p:ext uri="{BB962C8B-B14F-4D97-AF65-F5344CB8AC3E}">
        <p14:creationId xmlns:p14="http://schemas.microsoft.com/office/powerpoint/2010/main" val="2761415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98506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28</a:t>
            </a:fld>
            <a:endParaRPr lang="en-GB"/>
          </a:p>
        </p:txBody>
      </p:sp>
    </p:spTree>
    <p:extLst>
      <p:ext uri="{BB962C8B-B14F-4D97-AF65-F5344CB8AC3E}">
        <p14:creationId xmlns:p14="http://schemas.microsoft.com/office/powerpoint/2010/main" val="3996224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31</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1/25/2023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smtClean="0">
                <a:solidFill>
                  <a:schemeClr val="bg1"/>
                </a:solidFill>
              </a:rPr>
              <a:t>BABM LCBB6000_BIRM Dissertation</a:t>
            </a:r>
            <a:endParaRPr lang="en-GB" sz="3600" b="1" dirty="0">
              <a:solidFill>
                <a:schemeClr val="bg1"/>
              </a:solidFill>
            </a:endParaRPr>
          </a:p>
        </p:txBody>
      </p:sp>
      <p:sp>
        <p:nvSpPr>
          <p:cNvPr id="6" name="Rectangle 5"/>
          <p:cNvSpPr/>
          <p:nvPr/>
        </p:nvSpPr>
        <p:spPr>
          <a:xfrm>
            <a:off x="1565536" y="2868812"/>
            <a:ext cx="9239250" cy="1077218"/>
          </a:xfrm>
          <a:prstGeom prst="rect">
            <a:avLst/>
          </a:prstGeom>
          <a:noFill/>
        </p:spPr>
        <p:txBody>
          <a:bodyPr wrap="square">
            <a:spAutoFit/>
          </a:bodyPr>
          <a:lstStyle/>
          <a:p>
            <a:pPr algn="ctr">
              <a:defRPr/>
            </a:pPr>
            <a:r>
              <a:rPr lang="en-GB" sz="3200" b="1" dirty="0" smtClean="0">
                <a:solidFill>
                  <a:schemeClr val="accent4">
                    <a:lumMod val="60000"/>
                    <a:lumOff val="40000"/>
                  </a:schemeClr>
                </a:solidFill>
              </a:rPr>
              <a:t>WEEK 2: </a:t>
            </a:r>
          </a:p>
          <a:p>
            <a:pPr algn="ctr">
              <a:defRPr/>
            </a:pPr>
            <a:r>
              <a:rPr lang="en-GB" sz="3200" b="1" dirty="0" smtClean="0">
                <a:solidFill>
                  <a:schemeClr val="accent4">
                    <a:lumMod val="60000"/>
                    <a:lumOff val="40000"/>
                  </a:schemeClr>
                </a:solidFill>
              </a:rPr>
              <a:t>Introducing the Research</a:t>
            </a: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38724277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4289259514"/>
              </p:ext>
            </p:extLst>
          </p:nvPr>
        </p:nvGraphicFramePr>
        <p:xfrm>
          <a:off x="5813947" y="5098662"/>
          <a:ext cx="5920688" cy="914400"/>
        </p:xfrm>
        <a:graphic>
          <a:graphicData uri="http://schemas.openxmlformats.org/drawingml/2006/table">
            <a:tbl>
              <a:tblPr firstRow="1" bandRow="1">
                <a:tableStyleId>{5C22544A-7EE6-4342-B048-85BDC9FD1C3A}</a:tableStyleId>
              </a:tblPr>
              <a:tblGrid>
                <a:gridCol w="2646363">
                  <a:extLst>
                    <a:ext uri="{9D8B030D-6E8A-4147-A177-3AD203B41FA5}">
                      <a16:colId xmlns:a16="http://schemas.microsoft.com/office/drawing/2014/main" val="1369968"/>
                    </a:ext>
                  </a:extLst>
                </a:gridCol>
                <a:gridCol w="3274325">
                  <a:extLst>
                    <a:ext uri="{9D8B030D-6E8A-4147-A177-3AD203B41FA5}">
                      <a16:colId xmlns:a16="http://schemas.microsoft.com/office/drawing/2014/main" val="1908477326"/>
                    </a:ext>
                  </a:extLst>
                </a:gridCol>
              </a:tblGrid>
              <a:tr h="0">
                <a:tc>
                  <a:txBody>
                    <a:bodyPr/>
                    <a:lstStyle/>
                    <a:p>
                      <a:r>
                        <a:rPr lang="en-GB" sz="2400" b="1" dirty="0" smtClean="0">
                          <a:solidFill>
                            <a:schemeClr val="bg1"/>
                          </a:solidFill>
                          <a:latin typeface="Arial" panose="020B0604020202020204" pitchFamily="34" charset="0"/>
                          <a:cs typeface="Arial" panose="020B0604020202020204" pitchFamily="34" charset="0"/>
                        </a:rPr>
                        <a:t>Lecturer </a:t>
                      </a:r>
                      <a:endParaRPr lang="en-GB" sz="2400" b="1" dirty="0">
                        <a:solidFill>
                          <a:schemeClr val="bg1"/>
                        </a:solidFill>
                        <a:latin typeface="Arial" panose="020B0604020202020204" pitchFamily="34" charset="0"/>
                        <a:cs typeface="Arial" panose="020B0604020202020204" pitchFamily="34" charset="0"/>
                      </a:endParaRPr>
                    </a:p>
                  </a:txBody>
                  <a:tcPr>
                    <a:noFill/>
                  </a:tcPr>
                </a:tc>
                <a:tc>
                  <a:txBody>
                    <a:bodyPr/>
                    <a:lstStyle/>
                    <a:p>
                      <a:r>
                        <a:rPr lang="en-GB" sz="2400" b="1" dirty="0" smtClean="0">
                          <a:solidFill>
                            <a:schemeClr val="bg1"/>
                          </a:solidFill>
                          <a:latin typeface="Arial" panose="020B0604020202020204" pitchFamily="34" charset="0"/>
                          <a:cs typeface="Arial" panose="020B0604020202020204" pitchFamily="34" charset="0"/>
                        </a:rPr>
                        <a:t>Dr. Eric Osei</a:t>
                      </a:r>
                      <a:endParaRPr lang="en-GB" sz="2400" b="1" dirty="0">
                        <a:solidFill>
                          <a:schemeClr val="bg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2273499102"/>
                  </a:ext>
                </a:extLst>
              </a:tr>
              <a:tr h="363632">
                <a:tc>
                  <a:txBody>
                    <a:bodyPr/>
                    <a:lstStyle/>
                    <a:p>
                      <a:r>
                        <a:rPr lang="en-GB" sz="2400" b="1" dirty="0" smtClean="0">
                          <a:solidFill>
                            <a:schemeClr val="bg1"/>
                          </a:solidFill>
                          <a:latin typeface="Arial" panose="020B0604020202020204" pitchFamily="34" charset="0"/>
                          <a:cs typeface="Arial" panose="020B0604020202020204" pitchFamily="34" charset="0"/>
                        </a:rPr>
                        <a:t>Lecturer's Email</a:t>
                      </a:r>
                      <a:endParaRPr lang="en-GB" sz="2400" b="1" dirty="0">
                        <a:solidFill>
                          <a:schemeClr val="bg1"/>
                        </a:solidFill>
                        <a:latin typeface="Arial" panose="020B0604020202020204" pitchFamily="34" charset="0"/>
                        <a:cs typeface="Arial" panose="020B0604020202020204" pitchFamily="34" charset="0"/>
                      </a:endParaRPr>
                    </a:p>
                  </a:txBody>
                  <a:tcPr>
                    <a:noFill/>
                  </a:tcPr>
                </a:tc>
                <a:tc>
                  <a:txBody>
                    <a:bodyPr/>
                    <a:lstStyle/>
                    <a:p>
                      <a:r>
                        <a:rPr lang="en-GB" sz="2400" b="1" dirty="0" smtClean="0">
                          <a:solidFill>
                            <a:srgbClr val="FFC000"/>
                          </a:solidFill>
                          <a:latin typeface="Arial" panose="020B0604020202020204" pitchFamily="34" charset="0"/>
                          <a:cs typeface="Arial" panose="020B0604020202020204" pitchFamily="34" charset="0"/>
                        </a:rPr>
                        <a:t>e.osei@uwtsd.ac.uk</a:t>
                      </a:r>
                      <a:endParaRPr lang="en-GB" sz="2400" b="1" dirty="0">
                        <a:solidFill>
                          <a:srgbClr val="FFC000"/>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2173931525"/>
                  </a:ext>
                </a:extLst>
              </a:tr>
            </a:tbl>
          </a:graphicData>
        </a:graphic>
      </p:graphicFrame>
    </p:spTree>
    <p:extLst>
      <p:ext uri="{BB962C8B-B14F-4D97-AF65-F5344CB8AC3E}">
        <p14:creationId xmlns:p14="http://schemas.microsoft.com/office/powerpoint/2010/main" val="42854818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a:t>
            </a:r>
            <a:r>
              <a:rPr lang="en-GB" sz="4000" b="1" dirty="0" smtClean="0"/>
              <a:t>OUTCOMES</a:t>
            </a:r>
            <a:endParaRPr lang="en-GB" sz="4000" b="1" dirty="0"/>
          </a:p>
        </p:txBody>
      </p:sp>
      <p:sp>
        <p:nvSpPr>
          <p:cNvPr id="6" name="Rectangle 5"/>
          <p:cNvSpPr/>
          <p:nvPr/>
        </p:nvSpPr>
        <p:spPr>
          <a:xfrm>
            <a:off x="6616605" y="1273255"/>
            <a:ext cx="5134117" cy="5078313"/>
          </a:xfrm>
          <a:prstGeom prst="rect">
            <a:avLst/>
          </a:prstGeom>
        </p:spPr>
        <p:txBody>
          <a:bodyPr wrap="square">
            <a:spAutoFit/>
          </a:bodyPr>
          <a:lstStyle/>
          <a:p>
            <a:r>
              <a:rPr lang="en-GB" dirty="0">
                <a:latin typeface="Arial" panose="020B0604020202020204" pitchFamily="34" charset="0"/>
                <a:cs typeface="Arial" panose="020B0604020202020204" pitchFamily="34" charset="0"/>
              </a:rPr>
              <a:t>Upon the successful completion of this module, the student should be able to</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342900" lvl="0" indent="-342900">
              <a:buFont typeface="+mj-lt"/>
              <a:buAutoNum type="arabicPeriod"/>
            </a:pPr>
            <a:r>
              <a:rPr lang="en-GB" dirty="0">
                <a:latin typeface="Arial" panose="020B0604020202020204" pitchFamily="34" charset="0"/>
                <a:cs typeface="Arial" panose="020B0604020202020204" pitchFamily="34" charset="0"/>
              </a:rPr>
              <a:t>develop a suitable and appropriate research proposal;</a:t>
            </a:r>
          </a:p>
          <a:p>
            <a:pPr marL="342900" lvl="0" indent="-342900">
              <a:buFont typeface="+mj-lt"/>
              <a:buAutoNum type="arabicPeriod"/>
            </a:pPr>
            <a:r>
              <a:rPr lang="en-GB" dirty="0">
                <a:latin typeface="Arial" panose="020B0604020202020204" pitchFamily="34" charset="0"/>
                <a:cs typeface="Arial" panose="020B0604020202020204" pitchFamily="34" charset="0"/>
              </a:rPr>
              <a:t>critically appraise the literature pertaining to a problem domain;</a:t>
            </a:r>
          </a:p>
          <a:p>
            <a:pPr marL="342900" lvl="0" indent="-342900">
              <a:buFont typeface="+mj-lt"/>
              <a:buAutoNum type="arabicPeriod"/>
            </a:pPr>
            <a:r>
              <a:rPr lang="en-GB" dirty="0">
                <a:latin typeface="Arial" panose="020B0604020202020204" pitchFamily="34" charset="0"/>
                <a:cs typeface="Arial" panose="020B0604020202020204" pitchFamily="34" charset="0"/>
              </a:rPr>
              <a:t>evaluate, select and apply relevant research techniques in both primary and secondary fields;</a:t>
            </a:r>
          </a:p>
          <a:p>
            <a:pPr marL="342900" lvl="0" indent="-342900">
              <a:buFont typeface="+mj-lt"/>
              <a:buAutoNum type="arabicPeriod"/>
            </a:pPr>
            <a:r>
              <a:rPr lang="en-GB" dirty="0">
                <a:latin typeface="Arial" panose="020B0604020202020204" pitchFamily="34" charset="0"/>
                <a:cs typeface="Arial" panose="020B0604020202020204" pitchFamily="34" charset="0"/>
              </a:rPr>
              <a:t>rigorously analyse the evidence gathered;</a:t>
            </a:r>
          </a:p>
          <a:p>
            <a:pPr marL="342900" lvl="0" indent="-342900">
              <a:buFont typeface="+mj-lt"/>
              <a:buAutoNum type="arabicPeriod"/>
            </a:pPr>
            <a:r>
              <a:rPr lang="en-GB" dirty="0">
                <a:latin typeface="Arial" panose="020B0604020202020204" pitchFamily="34" charset="0"/>
                <a:cs typeface="Arial" panose="020B0604020202020204" pitchFamily="34" charset="0"/>
              </a:rPr>
              <a:t>generate and justify appropriate conclusions based on the previous analyses, demonstrating awareness of the limitations of the research;</a:t>
            </a:r>
          </a:p>
          <a:p>
            <a:pPr marL="342900" indent="-342900">
              <a:buFont typeface="+mj-lt"/>
              <a:buAutoNum type="arabicPeriod"/>
            </a:pPr>
            <a:r>
              <a:rPr lang="en-GB" dirty="0">
                <a:latin typeface="Arial" panose="020B0604020202020204" pitchFamily="34" charset="0"/>
                <a:cs typeface="Arial" panose="020B0604020202020204" pitchFamily="34" charset="0"/>
              </a:rPr>
              <a:t>produce an organised and structured document that adheres to academic convention</a:t>
            </a:r>
            <a:endParaRPr kumimoji="0" lang="en-GB" sz="2400" b="0" i="0" u="none" strike="noStrike" kern="120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106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32262" y="1757954"/>
            <a:ext cx="4531057" cy="2677656"/>
          </a:xfrm>
          <a:prstGeom prst="rect">
            <a:avLst/>
          </a:prstGeom>
        </p:spPr>
        <p:txBody>
          <a:bodyPr wrap="square">
            <a:spAutoFit/>
          </a:bodyPr>
          <a:lstStyle/>
          <a:p>
            <a:pPr marL="514350" indent="-514350" algn="just">
              <a:lnSpc>
                <a:spcPct val="150000"/>
              </a:lnSpc>
              <a:buFont typeface="Arial" panose="020B0604020202020204" pitchFamily="34" charset="0"/>
              <a:buChar char="•"/>
            </a:pPr>
            <a:r>
              <a:rPr lang="en-GB" sz="2800" dirty="0" smtClean="0">
                <a:latin typeface="Arial" panose="020B0604020202020204" pitchFamily="34" charset="0"/>
                <a:cs typeface="Arial" panose="020B0604020202020204" pitchFamily="34" charset="0"/>
              </a:rPr>
              <a:t>Research Title </a:t>
            </a:r>
          </a:p>
          <a:p>
            <a:pPr marL="514350" indent="-514350" algn="just">
              <a:lnSpc>
                <a:spcPct val="150000"/>
              </a:lnSpc>
              <a:buFont typeface="Arial" panose="020B0604020202020204" pitchFamily="34" charset="0"/>
              <a:buChar char="•"/>
            </a:pPr>
            <a:r>
              <a:rPr lang="en-GB" sz="2800" dirty="0" smtClean="0">
                <a:latin typeface="Arial" panose="020B0604020202020204" pitchFamily="34" charset="0"/>
                <a:cs typeface="Arial" panose="020B0604020202020204" pitchFamily="34" charset="0"/>
              </a:rPr>
              <a:t>Research Aim </a:t>
            </a:r>
          </a:p>
          <a:p>
            <a:pPr marL="514350" indent="-514350" algn="just">
              <a:lnSpc>
                <a:spcPct val="150000"/>
              </a:lnSpc>
              <a:buFont typeface="Arial" panose="020B0604020202020204" pitchFamily="34" charset="0"/>
              <a:buChar char="•"/>
            </a:pPr>
            <a:r>
              <a:rPr lang="en-GB" sz="2800" dirty="0" smtClean="0">
                <a:latin typeface="Arial" panose="020B0604020202020204" pitchFamily="34" charset="0"/>
                <a:cs typeface="Arial" panose="020B0604020202020204" pitchFamily="34" charset="0"/>
              </a:rPr>
              <a:t>Research </a:t>
            </a:r>
            <a:r>
              <a:rPr lang="en-GB" sz="2800" dirty="0">
                <a:latin typeface="Arial" panose="020B0604020202020204" pitchFamily="34" charset="0"/>
                <a:cs typeface="Arial" panose="020B0604020202020204" pitchFamily="34" charset="0"/>
              </a:rPr>
              <a:t>Objectives </a:t>
            </a:r>
            <a:endParaRPr lang="en-GB" sz="2800" dirty="0" smtClean="0">
              <a:latin typeface="Arial" panose="020B0604020202020204" pitchFamily="34" charset="0"/>
              <a:cs typeface="Arial" panose="020B0604020202020204" pitchFamily="34" charset="0"/>
            </a:endParaRPr>
          </a:p>
          <a:p>
            <a:pPr marL="514350" indent="-514350" algn="just">
              <a:lnSpc>
                <a:spcPct val="150000"/>
              </a:lnSpc>
              <a:buFont typeface="Arial" panose="020B0604020202020204" pitchFamily="34" charset="0"/>
              <a:buChar char="•"/>
            </a:pPr>
            <a:r>
              <a:rPr lang="en-GB" sz="2800" dirty="0" smtClean="0">
                <a:latin typeface="Arial" panose="020B0604020202020204" pitchFamily="34" charset="0"/>
                <a:cs typeface="Arial" panose="020B0604020202020204" pitchFamily="34" charset="0"/>
              </a:rPr>
              <a:t>Research Questions</a:t>
            </a:r>
            <a:endParaRPr lang="en-GB" sz="2800" dirty="0">
              <a:latin typeface="Arial" panose="020B0604020202020204" pitchFamily="34" charset="0"/>
              <a:cs typeface="Arial" panose="020B0604020202020204" pitchFamily="34" charset="0"/>
            </a:endParaRPr>
          </a:p>
        </p:txBody>
      </p:sp>
      <p:sp>
        <p:nvSpPr>
          <p:cNvPr id="6" name="TextBox 5"/>
          <p:cNvSpPr txBox="1"/>
          <p:nvPr/>
        </p:nvSpPr>
        <p:spPr>
          <a:xfrm>
            <a:off x="3739485" y="518615"/>
            <a:ext cx="4544705" cy="523220"/>
          </a:xfrm>
          <a:prstGeom prst="rect">
            <a:avLst/>
          </a:prstGeom>
          <a:noFill/>
        </p:spPr>
        <p:txBody>
          <a:bodyPr wrap="square" rtlCol="0">
            <a:spAutoFit/>
          </a:bodyPr>
          <a:lstStyle/>
          <a:p>
            <a:pPr algn="ctr"/>
            <a:r>
              <a:rPr lang="en-GB" sz="2800" dirty="0" smtClean="0">
                <a:solidFill>
                  <a:schemeClr val="bg1"/>
                </a:solidFill>
                <a:latin typeface="Arial Black" panose="020B0A04020102020204" pitchFamily="34" charset="0"/>
                <a:cs typeface="Arial" panose="020B0604020202020204" pitchFamily="34" charset="0"/>
              </a:rPr>
              <a:t>Session 1 - Contents</a:t>
            </a:r>
            <a:endParaRPr lang="en-GB" sz="2800" dirty="0">
              <a:solidFill>
                <a:schemeClr val="bg1"/>
              </a:solidFill>
              <a:latin typeface="Arial Black" panose="020B0A04020102020204" pitchFamily="34" charset="0"/>
              <a:cs typeface="Arial" panose="020B0604020202020204" pitchFamily="34" charset="0"/>
            </a:endParaRPr>
          </a:p>
        </p:txBody>
      </p:sp>
      <p:sp>
        <p:nvSpPr>
          <p:cNvPr id="2" name="Rectangle 1"/>
          <p:cNvSpPr/>
          <p:nvPr/>
        </p:nvSpPr>
        <p:spPr>
          <a:xfrm>
            <a:off x="5513695" y="1757954"/>
            <a:ext cx="6428096" cy="738664"/>
          </a:xfrm>
          <a:prstGeom prst="rect">
            <a:avLst/>
          </a:prstGeom>
        </p:spPr>
        <p:txBody>
          <a:bodyPr wrap="square">
            <a:spAutoFit/>
          </a:bodyPr>
          <a:lstStyle/>
          <a:p>
            <a:pPr marL="514350" indent="-514350" algn="just">
              <a:lnSpc>
                <a:spcPct val="150000"/>
              </a:lnSpc>
              <a:buFont typeface="Arial" panose="020B0604020202020204" pitchFamily="34" charset="0"/>
              <a:buChar char="•"/>
            </a:pPr>
            <a:r>
              <a:rPr lang="en-GB" sz="2800" dirty="0" smtClean="0">
                <a:latin typeface="Arial" panose="020B0604020202020204" pitchFamily="34" charset="0"/>
                <a:cs typeface="Arial" panose="020B0604020202020204" pitchFamily="34" charset="0"/>
              </a:rPr>
              <a:t>Introduction (</a:t>
            </a:r>
            <a:r>
              <a:rPr lang="en-GB" sz="2800" dirty="0">
                <a:latin typeface="Arial" panose="020B0604020202020204" pitchFamily="34" charset="0"/>
                <a:cs typeface="Arial" panose="020B0604020202020204" pitchFamily="34" charset="0"/>
              </a:rPr>
              <a:t>Structure of Report)</a:t>
            </a:r>
            <a:endParaRPr lang="en-GB" sz="2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8173" y="1323832"/>
            <a:ext cx="9498841" cy="577850"/>
          </a:xfrm>
          <a:prstGeom prst="rect">
            <a:avLst/>
          </a:prstGeom>
          <a:solidFill>
            <a:schemeClr val="accent4">
              <a:lumMod val="75000"/>
            </a:schemeClr>
          </a:solidFill>
        </p:spPr>
        <p:txBody>
          <a:bodyPr wrap="square">
            <a:spAutoFit/>
          </a:bodyPr>
          <a:lstStyle/>
          <a:p>
            <a:pPr algn="ctr">
              <a:lnSpc>
                <a:spcPct val="150000"/>
              </a:lnSpc>
            </a:pPr>
            <a:r>
              <a:rPr lang="en-GB" sz="2400" b="1" dirty="0" smtClean="0">
                <a:latin typeface="Arial" panose="020B0604020202020204" pitchFamily="34" charset="0"/>
                <a:cs typeface="Arial" panose="020B0604020202020204" pitchFamily="34" charset="0"/>
              </a:rPr>
              <a:t>Revisiting Homework</a:t>
            </a:r>
            <a:endParaRPr lang="en-GB" sz="2400" b="1" dirty="0">
              <a:latin typeface="Arial" panose="020B0604020202020204" pitchFamily="34" charset="0"/>
              <a:cs typeface="Arial" panose="020B0604020202020204" pitchFamily="34" charset="0"/>
            </a:endParaRPr>
          </a:p>
        </p:txBody>
      </p:sp>
      <p:sp>
        <p:nvSpPr>
          <p:cNvPr id="2" name="TextBox 1"/>
          <p:cNvSpPr txBox="1"/>
          <p:nvPr/>
        </p:nvSpPr>
        <p:spPr>
          <a:xfrm>
            <a:off x="1201004" y="2174674"/>
            <a:ext cx="9376010" cy="3785652"/>
          </a:xfrm>
          <a:prstGeom prst="rect">
            <a:avLst/>
          </a:prstGeom>
          <a:noFill/>
        </p:spPr>
        <p:txBody>
          <a:bodyPr wrap="square" rtlCol="0">
            <a:spAutoFit/>
          </a:bodyPr>
          <a:lstStyle/>
          <a:p>
            <a:pPr marL="228600" lvl="0" indent="-228600">
              <a:lnSpc>
                <a:spcPct val="90000"/>
              </a:lnSpc>
              <a:spcBef>
                <a:spcPts val="1000"/>
              </a:spcBef>
              <a:buFont typeface="Arial" panose="020B0604020202020204" pitchFamily="34" charset="0"/>
              <a:buChar char="•"/>
              <a:defRPr/>
            </a:pPr>
            <a:r>
              <a:rPr lang="en-GB" sz="2000" dirty="0">
                <a:solidFill>
                  <a:prstClr val="black"/>
                </a:solidFill>
                <a:latin typeface="Arial" panose="020B0604020202020204" pitchFamily="34" charset="0"/>
                <a:cs typeface="Arial" panose="020B0604020202020204" pitchFamily="34" charset="0"/>
              </a:rPr>
              <a:t>Google search ‘</a:t>
            </a:r>
            <a:r>
              <a:rPr lang="en-GB" sz="2000" dirty="0">
                <a:solidFill>
                  <a:srgbClr val="C00000"/>
                </a:solidFill>
                <a:latin typeface="Arial" panose="020B0604020202020204" pitchFamily="34" charset="0"/>
                <a:cs typeface="Arial" panose="020B0604020202020204" pitchFamily="34" charset="0"/>
              </a:rPr>
              <a:t>Undergraduate Dissertation</a:t>
            </a:r>
            <a:r>
              <a:rPr lang="en-GB" sz="2000" dirty="0">
                <a:solidFill>
                  <a:prstClr val="black"/>
                </a:solidFill>
                <a:latin typeface="Arial" panose="020B0604020202020204" pitchFamily="34" charset="0"/>
                <a:cs typeface="Arial" panose="020B0604020202020204" pitchFamily="34" charset="0"/>
              </a:rPr>
              <a:t>’ and take note of the following: </a:t>
            </a:r>
          </a:p>
          <a:p>
            <a:pPr lvl="1" algn="ctr">
              <a:spcBef>
                <a:spcPts val="1000"/>
              </a:spcBef>
            </a:pPr>
            <a:r>
              <a:rPr lang="en-GB" sz="2000" dirty="0">
                <a:solidFill>
                  <a:schemeClr val="accent2">
                    <a:lumMod val="75000"/>
                  </a:schemeClr>
                </a:solidFill>
                <a:latin typeface="Arial" panose="020B0604020202020204" pitchFamily="34" charset="0"/>
                <a:cs typeface="Arial" panose="020B0604020202020204" pitchFamily="34" charset="0"/>
              </a:rPr>
              <a:t>Dissertation Title</a:t>
            </a:r>
          </a:p>
          <a:p>
            <a:pPr lvl="1" algn="ctr">
              <a:spcBef>
                <a:spcPts val="1000"/>
              </a:spcBef>
            </a:pPr>
            <a:r>
              <a:rPr lang="en-GB" sz="2000" dirty="0">
                <a:solidFill>
                  <a:srgbClr val="00B050"/>
                </a:solidFill>
                <a:latin typeface="Arial" panose="020B0604020202020204" pitchFamily="34" charset="0"/>
                <a:cs typeface="Arial" panose="020B0604020202020204" pitchFamily="34" charset="0"/>
              </a:rPr>
              <a:t>Research Problem</a:t>
            </a:r>
          </a:p>
          <a:p>
            <a:pPr lvl="1" algn="ctr">
              <a:spcBef>
                <a:spcPts val="1000"/>
              </a:spcBef>
            </a:pPr>
            <a:r>
              <a:rPr lang="en-GB" sz="2000" dirty="0">
                <a:solidFill>
                  <a:schemeClr val="tx2">
                    <a:lumMod val="75000"/>
                  </a:schemeClr>
                </a:solidFill>
                <a:latin typeface="Arial" panose="020B0604020202020204" pitchFamily="34" charset="0"/>
                <a:cs typeface="Arial" panose="020B0604020202020204" pitchFamily="34" charset="0"/>
              </a:rPr>
              <a:t>Background of Study</a:t>
            </a:r>
          </a:p>
          <a:p>
            <a:pPr lvl="1" algn="ctr">
              <a:spcBef>
                <a:spcPts val="1000"/>
              </a:spcBef>
            </a:pPr>
            <a:r>
              <a:rPr lang="en-GB" sz="2000" dirty="0">
                <a:solidFill>
                  <a:srgbClr val="C00000"/>
                </a:solidFill>
                <a:latin typeface="Arial" panose="020B0604020202020204" pitchFamily="34" charset="0"/>
                <a:cs typeface="Arial" panose="020B0604020202020204" pitchFamily="34" charset="0"/>
              </a:rPr>
              <a:t>Research Aim </a:t>
            </a:r>
          </a:p>
          <a:p>
            <a:pPr lvl="1" algn="ctr">
              <a:spcBef>
                <a:spcPts val="1000"/>
              </a:spcBef>
            </a:pPr>
            <a:r>
              <a:rPr lang="en-GB" sz="2000" dirty="0">
                <a:solidFill>
                  <a:schemeClr val="accent4">
                    <a:lumMod val="75000"/>
                  </a:schemeClr>
                </a:solidFill>
                <a:latin typeface="Arial" panose="020B0604020202020204" pitchFamily="34" charset="0"/>
                <a:cs typeface="Arial" panose="020B0604020202020204" pitchFamily="34" charset="0"/>
              </a:rPr>
              <a:t>Research Questions</a:t>
            </a:r>
          </a:p>
          <a:p>
            <a:pPr lvl="1" algn="ctr">
              <a:spcBef>
                <a:spcPts val="1000"/>
              </a:spcBef>
            </a:pPr>
            <a:endParaRPr lang="en-GB" sz="2000" dirty="0">
              <a:solidFill>
                <a:schemeClr val="accent4">
                  <a:lumMod val="75000"/>
                </a:schemeClr>
              </a:solidFill>
              <a:latin typeface="Arial" panose="020B0604020202020204" pitchFamily="34" charset="0"/>
              <a:cs typeface="Arial" panose="020B0604020202020204" pitchFamily="34" charset="0"/>
            </a:endParaRPr>
          </a:p>
          <a:p>
            <a:pPr algn="ctr"/>
            <a:r>
              <a:rPr lang="en-GB" sz="2800" b="1" dirty="0" smtClean="0">
                <a:solidFill>
                  <a:prstClr val="black"/>
                </a:solidFill>
                <a:latin typeface="Arial" panose="020B0604020202020204" pitchFamily="34" charset="0"/>
                <a:cs typeface="Arial" panose="020B0604020202020204" pitchFamily="34" charset="0"/>
              </a:rPr>
              <a:t>Discuss </a:t>
            </a:r>
            <a:r>
              <a:rPr lang="en-GB" sz="2800" b="1" dirty="0">
                <a:solidFill>
                  <a:prstClr val="black"/>
                </a:solidFill>
                <a:latin typeface="Arial" panose="020B0604020202020204" pitchFamily="34" charset="0"/>
                <a:cs typeface="Arial" panose="020B0604020202020204" pitchFamily="34" charset="0"/>
              </a:rPr>
              <a:t>in class</a:t>
            </a:r>
            <a:r>
              <a:rPr lang="en-GB" sz="2800" dirty="0">
                <a:solidFill>
                  <a:prstClr val="black"/>
                </a:solidFill>
                <a:latin typeface="Arial" panose="020B0604020202020204" pitchFamily="34" charset="0"/>
                <a:cs typeface="Arial" panose="020B0604020202020204" pitchFamily="34" charset="0"/>
              </a:rPr>
              <a:t>.</a:t>
            </a:r>
          </a:p>
          <a:p>
            <a:pPr marL="342900" indent="-342900" algn="just">
              <a:buFont typeface="+mj-lt"/>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718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3" name="TextBox 2"/>
          <p:cNvSpPr txBox="1"/>
          <p:nvPr/>
        </p:nvSpPr>
        <p:spPr>
          <a:xfrm>
            <a:off x="6469037" y="945208"/>
            <a:ext cx="4899547" cy="5262979"/>
          </a:xfrm>
          <a:prstGeom prst="rect">
            <a:avLst/>
          </a:prstGeom>
          <a:noFill/>
        </p:spPr>
        <p:txBody>
          <a:bodyPr wrap="square" rtlCol="0">
            <a:spAutoFit/>
          </a:bodyPr>
          <a:lstStyle/>
          <a:p>
            <a:pPr algn="just"/>
            <a:endParaRPr lang="en-GB" sz="28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800" dirty="0" smtClean="0">
                <a:latin typeface="Arial" panose="020B0604020202020204" pitchFamily="34" charset="0"/>
                <a:cs typeface="Arial" panose="020B0604020202020204" pitchFamily="34" charset="0"/>
              </a:rPr>
              <a:t>Understanding how to define the research aims, objectives, research questions. </a:t>
            </a:r>
          </a:p>
          <a:p>
            <a:pPr algn="just"/>
            <a:endParaRPr lang="en-GB" sz="28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800" dirty="0" smtClean="0">
                <a:latin typeface="Arial" panose="020B0604020202020204" pitchFamily="34" charset="0"/>
                <a:cs typeface="Arial" panose="020B0604020202020204" pitchFamily="34" charset="0"/>
              </a:rPr>
              <a:t>Understand how to identify a suitable research title for the project.</a:t>
            </a:r>
          </a:p>
          <a:p>
            <a:pPr marL="285750" indent="-28575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800" dirty="0" smtClean="0">
              <a:latin typeface="Arial" panose="020B0604020202020204" pitchFamily="34" charset="0"/>
              <a:cs typeface="Arial" panose="020B0604020202020204" pitchFamily="34" charset="0"/>
            </a:endParaRPr>
          </a:p>
          <a:p>
            <a:pPr marL="342900" indent="-342900" algn="just">
              <a:buFont typeface="+mj-lt"/>
              <a:buAutoNum type="arabicPeriod"/>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91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202173" y="2233139"/>
            <a:ext cx="9961696" cy="2400657"/>
          </a:xfrm>
          <a:prstGeom prst="rect">
            <a:avLst/>
          </a:prstGeom>
          <a:noFill/>
        </p:spPr>
        <p:txBody>
          <a:bodyPr wrap="square" rtlCol="0">
            <a:spAutoFit/>
          </a:bodyPr>
          <a:lstStyle/>
          <a:p>
            <a:pPr marL="342900" lvl="0" indent="-342900">
              <a:lnSpc>
                <a:spcPct val="150000"/>
              </a:lnSpc>
              <a:buFont typeface="+mj-lt"/>
              <a:buAutoNum type="arabicPeriod"/>
            </a:pPr>
            <a:r>
              <a:rPr lang="en-GB" sz="2000" dirty="0">
                <a:latin typeface="Arial" panose="020B0604020202020204" pitchFamily="34" charset="0"/>
                <a:cs typeface="Arial" panose="020B0604020202020204" pitchFamily="34" charset="0"/>
              </a:rPr>
              <a:t>What is the best strategy to promote the sale of a particular product? </a:t>
            </a:r>
            <a:endParaRPr lang="en-GB" sz="2000" dirty="0" smtClean="0">
              <a:latin typeface="Arial" panose="020B0604020202020204" pitchFamily="34" charset="0"/>
              <a:cs typeface="Arial" panose="020B0604020202020204" pitchFamily="34" charset="0"/>
            </a:endParaRPr>
          </a:p>
          <a:p>
            <a:pPr marL="342900" lvl="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How </a:t>
            </a:r>
            <a:r>
              <a:rPr lang="en-GB" sz="2000" dirty="0">
                <a:latin typeface="Arial" panose="020B0604020202020204" pitchFamily="34" charset="0"/>
                <a:cs typeface="Arial" panose="020B0604020202020204" pitchFamily="34" charset="0"/>
              </a:rPr>
              <a:t>many salespersons do I need? </a:t>
            </a:r>
          </a:p>
          <a:p>
            <a:pPr marL="342900" lvl="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What </a:t>
            </a:r>
            <a:r>
              <a:rPr lang="en-GB" sz="2000" dirty="0">
                <a:latin typeface="Arial" panose="020B0604020202020204" pitchFamily="34" charset="0"/>
                <a:cs typeface="Arial" panose="020B0604020202020204" pitchFamily="34" charset="0"/>
              </a:rPr>
              <a:t>is the effect of a particular advertising campaign on the sale of this product? </a:t>
            </a:r>
            <a:endParaRPr lang="en-GB" sz="2000" dirty="0" smtClean="0">
              <a:latin typeface="Arial" panose="020B0604020202020204" pitchFamily="34" charset="0"/>
              <a:cs typeface="Arial" panose="020B0604020202020204" pitchFamily="34" charset="0"/>
            </a:endParaRPr>
          </a:p>
          <a:p>
            <a:pPr marL="342900" lvl="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How </a:t>
            </a:r>
            <a:r>
              <a:rPr lang="en-GB" sz="2000" dirty="0">
                <a:latin typeface="Arial" panose="020B0604020202020204" pitchFamily="34" charset="0"/>
                <a:cs typeface="Arial" panose="020B0604020202020204" pitchFamily="34" charset="0"/>
              </a:rPr>
              <a:t>satisfied are the consumers with this product? </a:t>
            </a:r>
          </a:p>
          <a:p>
            <a:pPr marL="342900" lvl="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How </a:t>
            </a:r>
            <a:r>
              <a:rPr lang="en-GB" sz="2000" dirty="0">
                <a:latin typeface="Arial" panose="020B0604020202020204" pitchFamily="34" charset="0"/>
                <a:cs typeface="Arial" panose="020B0604020202020204" pitchFamily="34" charset="0"/>
              </a:rPr>
              <a:t>much are consumers prepared to spend on this product? </a:t>
            </a:r>
          </a:p>
        </p:txBody>
      </p:sp>
      <p:sp>
        <p:nvSpPr>
          <p:cNvPr id="2" name="Rectangle 1"/>
          <p:cNvSpPr/>
          <p:nvPr/>
        </p:nvSpPr>
        <p:spPr>
          <a:xfrm>
            <a:off x="3403994" y="78977"/>
            <a:ext cx="4724371" cy="820674"/>
          </a:xfrm>
          <a:prstGeom prst="rect">
            <a:avLst/>
          </a:prstGeom>
        </p:spPr>
        <p:txBody>
          <a:bodyPr wrap="none">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3600" b="1" dirty="0" smtClean="0">
                <a:solidFill>
                  <a:prstClr val="whit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do you set out?</a:t>
            </a:r>
            <a:endParaRPr kumimoji="0" lang="en-GB" sz="36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4" name="Rectangle 3"/>
          <p:cNvSpPr/>
          <p:nvPr/>
        </p:nvSpPr>
        <p:spPr>
          <a:xfrm>
            <a:off x="1188525" y="1282513"/>
            <a:ext cx="9729685" cy="923330"/>
          </a:xfrm>
          <a:prstGeom prst="rect">
            <a:avLst/>
          </a:prstGeom>
        </p:spPr>
        <p:txBody>
          <a:bodyPr wrap="square">
            <a:spAutoFit/>
          </a:bodyPr>
          <a:lstStyle/>
          <a:p>
            <a:pPr algn="ctr"/>
            <a:r>
              <a:rPr lang="en-GB" i="1" dirty="0">
                <a:solidFill>
                  <a:schemeClr val="accent4">
                    <a:lumMod val="75000"/>
                  </a:schemeClr>
                </a:solidFill>
                <a:latin typeface="Arial" panose="020B0604020202020204" pitchFamily="34" charset="0"/>
                <a:cs typeface="Arial" panose="020B0604020202020204" pitchFamily="34" charset="0"/>
              </a:rPr>
              <a:t>Assume you work </a:t>
            </a:r>
            <a:r>
              <a:rPr lang="en-GB" i="1" dirty="0" smtClean="0">
                <a:solidFill>
                  <a:schemeClr val="accent4">
                    <a:lumMod val="75000"/>
                  </a:schemeClr>
                </a:solidFill>
                <a:latin typeface="Arial" panose="020B0604020202020204" pitchFamily="34" charset="0"/>
                <a:cs typeface="Arial" panose="020B0604020202020204" pitchFamily="34" charset="0"/>
              </a:rPr>
              <a:t>or interested in </a:t>
            </a:r>
            <a:r>
              <a:rPr lang="en-GB" i="1" dirty="0">
                <a:solidFill>
                  <a:schemeClr val="accent4">
                    <a:lumMod val="75000"/>
                  </a:schemeClr>
                </a:solidFill>
                <a:latin typeface="Arial" panose="020B0604020202020204" pitchFamily="34" charset="0"/>
                <a:cs typeface="Arial" panose="020B0604020202020204" pitchFamily="34" charset="0"/>
              </a:rPr>
              <a:t>the area of </a:t>
            </a:r>
            <a:r>
              <a:rPr lang="en-GB" i="1" dirty="0" smtClean="0">
                <a:solidFill>
                  <a:schemeClr val="accent4">
                    <a:lumMod val="75000"/>
                  </a:schemeClr>
                </a:solidFill>
                <a:latin typeface="Arial" panose="020B0604020202020204" pitchFamily="34" charset="0"/>
                <a:cs typeface="Arial" panose="020B0604020202020204" pitchFamily="34" charset="0"/>
              </a:rPr>
              <a:t>marketing. For example, there could be different levels of operations such as salesperson</a:t>
            </a:r>
            <a:r>
              <a:rPr lang="en-GB" i="1" dirty="0">
                <a:solidFill>
                  <a:schemeClr val="accent4">
                    <a:lumMod val="75000"/>
                  </a:schemeClr>
                </a:solidFill>
                <a:latin typeface="Arial" panose="020B0604020202020204" pitchFamily="34" charset="0"/>
                <a:cs typeface="Arial" panose="020B0604020202020204" pitchFamily="34" charset="0"/>
              </a:rPr>
              <a:t>, sales manager or sales </a:t>
            </a:r>
            <a:r>
              <a:rPr lang="en-GB" i="1" dirty="0" smtClean="0">
                <a:solidFill>
                  <a:schemeClr val="accent4">
                    <a:lumMod val="75000"/>
                  </a:schemeClr>
                </a:solidFill>
                <a:latin typeface="Arial" panose="020B0604020202020204" pitchFamily="34" charset="0"/>
                <a:cs typeface="Arial" panose="020B0604020202020204" pitchFamily="34" charset="0"/>
              </a:rPr>
              <a:t>promotion executive, customer service executive. </a:t>
            </a:r>
            <a:endParaRPr lang="en-GB" i="1" dirty="0">
              <a:solidFill>
                <a:schemeClr val="accent4">
                  <a:lumMod val="75000"/>
                </a:schemeClr>
              </a:solidFill>
              <a:latin typeface="Arial" panose="020B0604020202020204" pitchFamily="34" charset="0"/>
              <a:cs typeface="Arial" panose="020B0604020202020204" pitchFamily="34" charset="0"/>
            </a:endParaRPr>
          </a:p>
        </p:txBody>
      </p:sp>
      <p:sp>
        <p:nvSpPr>
          <p:cNvPr id="5" name="TextBox 4"/>
          <p:cNvSpPr txBox="1"/>
          <p:nvPr/>
        </p:nvSpPr>
        <p:spPr>
          <a:xfrm>
            <a:off x="1202173" y="4657075"/>
            <a:ext cx="10753266" cy="1938992"/>
          </a:xfrm>
          <a:prstGeom prst="rect">
            <a:avLst/>
          </a:prstGeom>
          <a:solidFill>
            <a:schemeClr val="bg1"/>
          </a:solidFill>
        </p:spPr>
        <p:txBody>
          <a:bodyPr wrap="square" rtlCol="0">
            <a:spAutoFit/>
          </a:bodyPr>
          <a:lstStyle/>
          <a:p>
            <a:pPr lvl="0">
              <a:lnSpc>
                <a:spcPct val="150000"/>
              </a:lnSpc>
            </a:pPr>
            <a:r>
              <a:rPr lang="en-GB" sz="2000" dirty="0" smtClean="0">
                <a:latin typeface="Arial" panose="020B0604020202020204" pitchFamily="34" charset="0"/>
                <a:cs typeface="Arial" panose="020B0604020202020204" pitchFamily="34" charset="0"/>
              </a:rPr>
              <a:t>6.  What </a:t>
            </a:r>
            <a:r>
              <a:rPr lang="en-GB" sz="2000" dirty="0">
                <a:latin typeface="Arial" panose="020B0604020202020204" pitchFamily="34" charset="0"/>
                <a:cs typeface="Arial" panose="020B0604020202020204" pitchFamily="34" charset="0"/>
              </a:rPr>
              <a:t>do consumers like or dislike about this product? </a:t>
            </a:r>
            <a:endParaRPr lang="en-GB" sz="2000" dirty="0" smtClean="0">
              <a:latin typeface="Arial" panose="020B0604020202020204" pitchFamily="34" charset="0"/>
              <a:cs typeface="Arial" panose="020B0604020202020204" pitchFamily="34" charset="0"/>
            </a:endParaRPr>
          </a:p>
          <a:p>
            <a:pPr lvl="0">
              <a:lnSpc>
                <a:spcPct val="150000"/>
              </a:lnSpc>
            </a:pPr>
            <a:r>
              <a:rPr lang="en-GB" sz="2000" dirty="0" smtClean="0">
                <a:latin typeface="Arial" panose="020B0604020202020204" pitchFamily="34" charset="0"/>
                <a:cs typeface="Arial" panose="020B0604020202020204" pitchFamily="34" charset="0"/>
              </a:rPr>
              <a:t>7.  What </a:t>
            </a:r>
            <a:r>
              <a:rPr lang="en-GB" sz="2000" dirty="0">
                <a:latin typeface="Arial" panose="020B0604020202020204" pitchFamily="34" charset="0"/>
                <a:cs typeface="Arial" panose="020B0604020202020204" pitchFamily="34" charset="0"/>
              </a:rPr>
              <a:t>type of packaging do consumers prefer for this product? </a:t>
            </a:r>
            <a:endParaRPr lang="en-GB" sz="2000" dirty="0" smtClean="0">
              <a:latin typeface="Arial" panose="020B0604020202020204" pitchFamily="34" charset="0"/>
              <a:cs typeface="Arial" panose="020B0604020202020204" pitchFamily="34" charset="0"/>
            </a:endParaRPr>
          </a:p>
          <a:p>
            <a:pPr lvl="0">
              <a:lnSpc>
                <a:spcPct val="150000"/>
              </a:lnSpc>
            </a:pPr>
            <a:r>
              <a:rPr lang="en-GB" sz="2000" dirty="0" smtClean="0">
                <a:latin typeface="Arial" panose="020B0604020202020204" pitchFamily="34" charset="0"/>
                <a:cs typeface="Arial" panose="020B0604020202020204" pitchFamily="34" charset="0"/>
              </a:rPr>
              <a:t>8.  What </a:t>
            </a:r>
            <a:r>
              <a:rPr lang="en-GB" sz="2000" dirty="0">
                <a:latin typeface="Arial" panose="020B0604020202020204" pitchFamily="34" charset="0"/>
                <a:cs typeface="Arial" panose="020B0604020202020204" pitchFamily="34" charset="0"/>
              </a:rPr>
              <a:t>training do the salespersons need to promote the sale of this product? </a:t>
            </a:r>
            <a:endParaRPr lang="en-GB" sz="2000" dirty="0" smtClean="0">
              <a:latin typeface="Arial" panose="020B0604020202020204" pitchFamily="34" charset="0"/>
              <a:cs typeface="Arial" panose="020B0604020202020204" pitchFamily="34" charset="0"/>
            </a:endParaRPr>
          </a:p>
          <a:p>
            <a:pPr lvl="0">
              <a:lnSpc>
                <a:spcPct val="150000"/>
              </a:lnSpc>
            </a:pPr>
            <a:r>
              <a:rPr lang="en-GB" sz="2000" dirty="0" smtClean="0">
                <a:latin typeface="Arial" panose="020B0604020202020204" pitchFamily="34" charset="0"/>
                <a:cs typeface="Arial" panose="020B0604020202020204" pitchFamily="34" charset="0"/>
              </a:rPr>
              <a:t>9.  What </a:t>
            </a:r>
            <a:r>
              <a:rPr lang="en-GB" sz="2000" dirty="0">
                <a:latin typeface="Arial" panose="020B0604020202020204" pitchFamily="34" charset="0"/>
                <a:cs typeface="Arial" panose="020B0604020202020204" pitchFamily="34" charset="0"/>
              </a:rPr>
              <a:t>are the attributes of a good salesperson?</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5562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25004" y="1881069"/>
            <a:ext cx="8882352" cy="577850"/>
          </a:xfrm>
          <a:prstGeom prst="rect">
            <a:avLst/>
          </a:prstGeom>
          <a:solidFill>
            <a:schemeClr val="accent4">
              <a:lumMod val="75000"/>
            </a:schemeClr>
          </a:solidFill>
        </p:spPr>
        <p:txBody>
          <a:bodyPr wrap="square">
            <a:spAutoFit/>
          </a:bodyPr>
          <a:lstStyle/>
          <a:p>
            <a:pPr algn="ctr">
              <a:lnSpc>
                <a:spcPct val="150000"/>
              </a:lnSpc>
            </a:pPr>
            <a:r>
              <a:rPr lang="en-GB" sz="24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Consideration for selection</a:t>
            </a:r>
            <a:endPar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325003" y="2574333"/>
            <a:ext cx="8882354" cy="3785652"/>
          </a:xfrm>
          <a:prstGeom prst="rect">
            <a:avLst/>
          </a:prstGeom>
          <a:noFill/>
        </p:spPr>
        <p:txBody>
          <a:bodyPr wrap="square" rtlCol="0">
            <a:spAutoFit/>
          </a:bodyPr>
          <a:lstStyle/>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Identify an area, topic or module in the BA Business Programme that you have huge interest and strength for. </a:t>
            </a:r>
          </a:p>
          <a:p>
            <a:pPr lvl="1"/>
            <a:endParaRPr lang="en-GB" sz="2000" dirty="0" smtClean="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topic you wish to have further research and investigation in. </a:t>
            </a:r>
          </a:p>
          <a:p>
            <a:pPr lvl="1"/>
            <a:endParaRPr lang="en-GB" sz="2000" dirty="0" smtClean="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Area / Topic you want to specialise in future. </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Area / Topic which has high demand in the job market.</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Must contribute to knowledge / originality – but can build on what has been done before. </a:t>
            </a:r>
          </a:p>
          <a:p>
            <a:pPr marL="342900" indent="-342900">
              <a:buFont typeface="+mj-lt"/>
              <a:buAutoNum type="arabicPeriod"/>
            </a:pPr>
            <a:endParaRPr lang="en-GB" sz="2000" dirty="0">
              <a:latin typeface="Arial" panose="020B0604020202020204" pitchFamily="34" charset="0"/>
              <a:cs typeface="Arial" panose="020B0604020202020204" pitchFamily="34" charset="0"/>
            </a:endParaRPr>
          </a:p>
        </p:txBody>
      </p:sp>
      <p:sp>
        <p:nvSpPr>
          <p:cNvPr id="2" name="Rectangle 1"/>
          <p:cNvSpPr/>
          <p:nvPr/>
        </p:nvSpPr>
        <p:spPr>
          <a:xfrm>
            <a:off x="3173707" y="240816"/>
            <a:ext cx="5184946" cy="658835"/>
          </a:xfrm>
          <a:prstGeom prst="rect">
            <a:avLst/>
          </a:prstGeom>
        </p:spPr>
        <p:txBody>
          <a:bodyPr wrap="none">
            <a:spAutoFit/>
          </a:bodyPr>
          <a:lstStyle/>
          <a:p>
            <a:pPr algn="ctr">
              <a:lnSpc>
                <a:spcPct val="150000"/>
              </a:lnSpc>
            </a:pP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Title / Project Topic</a:t>
            </a:r>
          </a:p>
        </p:txBody>
      </p:sp>
      <p:sp>
        <p:nvSpPr>
          <p:cNvPr id="8" name="TextBox 7"/>
          <p:cNvSpPr txBox="1"/>
          <p:nvPr/>
        </p:nvSpPr>
        <p:spPr>
          <a:xfrm>
            <a:off x="955928" y="1303990"/>
            <a:ext cx="10003808" cy="461665"/>
          </a:xfrm>
          <a:prstGeom prst="rect">
            <a:avLst/>
          </a:prstGeom>
          <a:noFill/>
        </p:spPr>
        <p:txBody>
          <a:bodyPr wrap="square" rtlCol="0">
            <a:spAutoFit/>
          </a:bodyPr>
          <a:lstStyle/>
          <a:p>
            <a:r>
              <a:rPr lang="en-GB" sz="2400" i="1" dirty="0" smtClean="0">
                <a:solidFill>
                  <a:schemeClr val="accent2">
                    <a:lumMod val="50000"/>
                  </a:schemeClr>
                </a:solidFill>
                <a:latin typeface="Arial" panose="020B0604020202020204" pitchFamily="34" charset="0"/>
                <a:cs typeface="Arial" panose="020B0604020202020204" pitchFamily="34" charset="0"/>
              </a:rPr>
              <a:t>A one short sentence that highlights the purpose and focus of the study. </a:t>
            </a:r>
            <a:endParaRPr lang="en-GB" sz="2400" i="1"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33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25003" y="1255594"/>
            <a:ext cx="8882352" cy="577850"/>
          </a:xfrm>
          <a:prstGeom prst="rect">
            <a:avLst/>
          </a:prstGeom>
          <a:solidFill>
            <a:schemeClr val="accent4">
              <a:lumMod val="75000"/>
            </a:schemeClr>
          </a:solidFill>
        </p:spPr>
        <p:txBody>
          <a:bodyPr wrap="square">
            <a:spAutoFit/>
          </a:bodyPr>
          <a:lstStyle/>
          <a:p>
            <a:pPr algn="ctr">
              <a:lnSpc>
                <a:spcPct val="150000"/>
              </a:lnSpc>
            </a:pPr>
            <a:r>
              <a:rPr lang="en-GB" sz="24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Criteria for selecting appropriate topic</a:t>
            </a:r>
            <a:endPar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259305" y="1899660"/>
            <a:ext cx="5568287" cy="3785652"/>
          </a:xfrm>
          <a:prstGeom prst="rect">
            <a:avLst/>
          </a:prstGeom>
          <a:noFill/>
        </p:spPr>
        <p:txBody>
          <a:bodyPr wrap="square" rtlCol="0">
            <a:spAutoFit/>
          </a:bodyPr>
          <a:lstStyle/>
          <a:p>
            <a:pPr marL="355600" lvl="1" indent="-3556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Should meet requirements of the course (i.e., should not be outside of business management.). For </a:t>
            </a:r>
            <a:r>
              <a:rPr lang="en-GB" sz="2000" dirty="0">
                <a:latin typeface="Arial" panose="020B0604020202020204" pitchFamily="34" charset="0"/>
                <a:cs typeface="Arial" panose="020B0604020202020204" pitchFamily="34" charset="0"/>
              </a:rPr>
              <a:t>example, ‘</a:t>
            </a:r>
            <a:r>
              <a:rPr lang="en-GB" sz="2000" i="1" dirty="0">
                <a:solidFill>
                  <a:srgbClr val="C00000"/>
                </a:solidFill>
                <a:latin typeface="Arial" panose="020B0604020202020204" pitchFamily="34" charset="0"/>
                <a:cs typeface="Arial" panose="020B0604020202020204" pitchFamily="34" charset="0"/>
              </a:rPr>
              <a:t>Design and implementation of computer visualizations of algorithms or data </a:t>
            </a:r>
            <a:r>
              <a:rPr lang="en-GB" sz="2000" i="1" dirty="0" smtClean="0">
                <a:solidFill>
                  <a:srgbClr val="C00000"/>
                </a:solidFill>
                <a:latin typeface="Arial" panose="020B0604020202020204" pitchFamily="34" charset="0"/>
                <a:cs typeface="Arial" panose="020B0604020202020204" pitchFamily="34" charset="0"/>
              </a:rPr>
              <a:t>structures</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pPr marL="355600" lvl="1" indent="-355600"/>
            <a:endParaRPr lang="en-GB" sz="2000" dirty="0" smtClean="0">
              <a:latin typeface="Arial" panose="020B0604020202020204" pitchFamily="34" charset="0"/>
              <a:cs typeface="Arial" panose="020B0604020202020204" pitchFamily="34" charset="0"/>
            </a:endParaRPr>
          </a:p>
          <a:p>
            <a:pPr marL="355600" lvl="1" indent="-3556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depth and nature of the topic should be suitable for Undergraduate Degree. </a:t>
            </a:r>
          </a:p>
          <a:p>
            <a:pPr marL="355600" lvl="1" indent="-355600"/>
            <a:endParaRPr lang="en-GB" sz="2000" dirty="0" smtClean="0">
              <a:latin typeface="Arial" panose="020B0604020202020204" pitchFamily="34" charset="0"/>
              <a:cs typeface="Arial" panose="020B0604020202020204" pitchFamily="34" charset="0"/>
            </a:endParaRPr>
          </a:p>
          <a:p>
            <a:pPr marL="355600" lvl="1" indent="-3556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topic must lead you to explore various skills and knowledge which exceeds previous course assignments. </a:t>
            </a:r>
          </a:p>
        </p:txBody>
      </p:sp>
      <p:sp>
        <p:nvSpPr>
          <p:cNvPr id="2" name="Rectangle 1"/>
          <p:cNvSpPr/>
          <p:nvPr/>
        </p:nvSpPr>
        <p:spPr>
          <a:xfrm>
            <a:off x="3173707" y="240816"/>
            <a:ext cx="5184946" cy="658835"/>
          </a:xfrm>
          <a:prstGeom prst="rect">
            <a:avLst/>
          </a:prstGeom>
        </p:spPr>
        <p:txBody>
          <a:bodyPr wrap="none">
            <a:spAutoFit/>
          </a:bodyPr>
          <a:lstStyle/>
          <a:p>
            <a:pPr algn="ctr">
              <a:lnSpc>
                <a:spcPct val="150000"/>
              </a:lnSpc>
            </a:pP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Title / Project Topic</a:t>
            </a:r>
          </a:p>
        </p:txBody>
      </p:sp>
      <p:sp>
        <p:nvSpPr>
          <p:cNvPr id="4" name="Rectangle 3"/>
          <p:cNvSpPr/>
          <p:nvPr/>
        </p:nvSpPr>
        <p:spPr>
          <a:xfrm>
            <a:off x="5827592" y="1899660"/>
            <a:ext cx="5527345" cy="5016758"/>
          </a:xfrm>
          <a:prstGeom prst="rect">
            <a:avLst/>
          </a:prstGeom>
        </p:spPr>
        <p:txBody>
          <a:bodyPr wrap="square">
            <a:spAutoFit/>
          </a:bodyPr>
          <a:lstStyle/>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Financially affordable – travel, materials &amp; resources required. </a:t>
            </a:r>
          </a:p>
          <a:p>
            <a:pPr lvl="1"/>
            <a:endParaRPr lang="en-GB" sz="2000" dirty="0" smtClean="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topic should be a simple statement of not more </a:t>
            </a:r>
            <a:r>
              <a:rPr lang="en-GB" sz="2000" i="1" dirty="0">
                <a:solidFill>
                  <a:srgbClr val="C00000"/>
                </a:solidFill>
                <a:latin typeface="Arial" panose="020B0604020202020204" pitchFamily="34" charset="0"/>
                <a:cs typeface="Arial" panose="020B0604020202020204" pitchFamily="34" charset="0"/>
              </a:rPr>
              <a:t>than 15 words</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topic should be guided by underlying business concepts and theories. </a:t>
            </a:r>
            <a:endParaRPr lang="en-GB" sz="2000" dirty="0" smtClean="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You should be able to justify the research topic before your supervisor.</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topic / title should be </a:t>
            </a:r>
            <a:r>
              <a:rPr lang="en-GB" sz="2000" b="1" u="sng" dirty="0" smtClean="0">
                <a:latin typeface="Arial" panose="020B0604020202020204" pitchFamily="34" charset="0"/>
                <a:cs typeface="Arial" panose="020B0604020202020204" pitchFamily="34" charset="0"/>
              </a:rPr>
              <a:t>original</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mj-lt"/>
              <a:buAutoNum type="arabicPeriod"/>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48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81927" y="0"/>
            <a:ext cx="5552298" cy="1170641"/>
          </a:xfrm>
          <a:prstGeom prst="rect">
            <a:avLst/>
          </a:prstGeom>
          <a:noFill/>
        </p:spPr>
        <p:txBody>
          <a:bodyPr wrap="square">
            <a:spAutoFit/>
          </a:bodyPr>
          <a:lstStyle/>
          <a:p>
            <a:pPr algn="ctr"/>
            <a:r>
              <a:rPr lang="en-GB" sz="28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Discussion </a:t>
            </a:r>
            <a:endParaRPr lang="en-GB" sz="28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lnSpc>
                <a:spcPct val="150000"/>
              </a:lnSpc>
            </a:pPr>
            <a:r>
              <a:rPr lang="en-GB" sz="32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a:t>
            </a:r>
            <a:r>
              <a:rPr lang="en-GB" sz="32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Topic</a:t>
            </a:r>
            <a:endParaRPr lang="en-GB" sz="32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Rectangle 4"/>
          <p:cNvSpPr/>
          <p:nvPr/>
        </p:nvSpPr>
        <p:spPr>
          <a:xfrm>
            <a:off x="547080" y="1926609"/>
            <a:ext cx="5280514" cy="2343655"/>
          </a:xfrm>
          <a:prstGeom prst="rect">
            <a:avLst/>
          </a:prstGeom>
          <a:noFill/>
        </p:spPr>
        <p:txBody>
          <a:bodyPr wrap="square">
            <a:spAutoFit/>
          </a:bodyPr>
          <a:lstStyle/>
          <a:p>
            <a:pPr marL="514350" indent="-514350" algn="just">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Identify any module or area within the BABM programme that captivates you, and for which you want to research further or take as a career. </a:t>
            </a:r>
          </a:p>
          <a:p>
            <a:pPr marL="457200" indent="-457200">
              <a:lnSpc>
                <a:spcPct val="150000"/>
              </a:lnSpc>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p:txBody>
      </p:sp>
      <p:sp>
        <p:nvSpPr>
          <p:cNvPr id="6" name="Rectangle 5"/>
          <p:cNvSpPr/>
          <p:nvPr/>
        </p:nvSpPr>
        <p:spPr>
          <a:xfrm>
            <a:off x="547080" y="4123899"/>
            <a:ext cx="5280514" cy="1881990"/>
          </a:xfrm>
          <a:prstGeom prst="rect">
            <a:avLst/>
          </a:prstGeom>
          <a:noFill/>
        </p:spPr>
        <p:txBody>
          <a:bodyPr wrap="square">
            <a:spAutoFit/>
          </a:bodyPr>
          <a:lstStyle/>
          <a:p>
            <a:pPr marL="514350" indent="-514350" algn="just">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Identify any theory or concept that underpins the module or area within the BABM programme. </a:t>
            </a:r>
          </a:p>
          <a:p>
            <a:pPr marL="457200" indent="-457200">
              <a:lnSpc>
                <a:spcPct val="150000"/>
              </a:lnSpc>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6158076" y="2101755"/>
            <a:ext cx="5632686" cy="3220872"/>
          </a:xfrm>
          <a:prstGeom prst="rect">
            <a:avLst/>
          </a:prstGeom>
        </p:spPr>
      </p:pic>
    </p:spTree>
    <p:extLst>
      <p:ext uri="{BB962C8B-B14F-4D97-AF65-F5344CB8AC3E}">
        <p14:creationId xmlns:p14="http://schemas.microsoft.com/office/powerpoint/2010/main" val="148873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90447" y="1056690"/>
            <a:ext cx="7913361" cy="658835"/>
          </a:xfrm>
          <a:prstGeom prst="rect">
            <a:avLst/>
          </a:prstGeom>
          <a:noFill/>
        </p:spPr>
        <p:txBody>
          <a:bodyPr wrap="square">
            <a:spAutoFit/>
          </a:bodyPr>
          <a:lstStyle/>
          <a:p>
            <a:pPr algn="ctr">
              <a:lnSpc>
                <a:spcPct val="150000"/>
              </a:lnSpc>
            </a:pPr>
            <a:r>
              <a:rPr lang="en-GB"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Examples of Business Research Title</a:t>
            </a:r>
            <a:endPar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Rectangle 4"/>
          <p:cNvSpPr/>
          <p:nvPr/>
        </p:nvSpPr>
        <p:spPr>
          <a:xfrm>
            <a:off x="547079" y="1862559"/>
            <a:ext cx="10575845" cy="2400657"/>
          </a:xfrm>
          <a:prstGeom prst="rect">
            <a:avLst/>
          </a:prstGeom>
          <a:noFill/>
        </p:spPr>
        <p:txBody>
          <a:bodyPr wrap="square">
            <a:spAutoFit/>
          </a:bodyPr>
          <a:lstStyle/>
          <a:p>
            <a:pPr marL="514350" indent="-514350" algn="just">
              <a:lnSpc>
                <a:spcPct val="150000"/>
              </a:lnSpc>
              <a:buFont typeface="+mj-lt"/>
              <a:buAutoNum type="arabicPeriod"/>
            </a:pPr>
            <a:r>
              <a:rPr lang="en-GB" sz="2000" dirty="0" smtClean="0">
                <a:latin typeface="Arial" panose="020B0604020202020204" pitchFamily="34" charset="0"/>
                <a:cs typeface="Arial" panose="020B0604020202020204" pitchFamily="34" charset="0"/>
              </a:rPr>
              <a:t>Assessment of the service quality and service delivery in the banking sector.</a:t>
            </a:r>
          </a:p>
          <a:p>
            <a:pPr marL="514350" indent="-514350" algn="just">
              <a:lnSpc>
                <a:spcPct val="150000"/>
              </a:lnSpc>
              <a:buFont typeface="+mj-lt"/>
              <a:buAutoNum type="arabicPeriod"/>
            </a:pPr>
            <a:r>
              <a:rPr lang="en-GB" sz="2000" dirty="0" smtClean="0">
                <a:latin typeface="Arial" panose="020B0604020202020204" pitchFamily="34" charset="0"/>
                <a:cs typeface="Arial" panose="020B0604020202020204" pitchFamily="34" charset="0"/>
              </a:rPr>
              <a:t>Exploring the impact of the global business environment on the healthcare sector: A case of XYZ Trust in the UK. </a:t>
            </a:r>
          </a:p>
          <a:p>
            <a:pPr marL="514350" indent="-514350" algn="just">
              <a:lnSpc>
                <a:spcPct val="150000"/>
              </a:lnSpc>
              <a:buFont typeface="+mj-lt"/>
              <a:buAutoNum type="arabicPeriod"/>
            </a:pPr>
            <a:r>
              <a:rPr lang="en-GB" sz="2000" dirty="0" smtClean="0">
                <a:latin typeface="Arial" panose="020B0604020202020204" pitchFamily="34" charset="0"/>
                <a:cs typeface="Arial" panose="020B0604020202020204" pitchFamily="34" charset="0"/>
              </a:rPr>
              <a:t>Assessment of the effectiveness of the 4Ps in the construction industry: A case study of XXX construction company. </a:t>
            </a:r>
          </a:p>
        </p:txBody>
      </p:sp>
      <p:sp>
        <p:nvSpPr>
          <p:cNvPr id="6" name="Rectangle 5"/>
          <p:cNvSpPr/>
          <p:nvPr/>
        </p:nvSpPr>
        <p:spPr>
          <a:xfrm>
            <a:off x="547079" y="4159476"/>
            <a:ext cx="10725971" cy="1938992"/>
          </a:xfrm>
          <a:prstGeom prst="rect">
            <a:avLst/>
          </a:prstGeom>
          <a:noFill/>
        </p:spPr>
        <p:txBody>
          <a:bodyPr wrap="square">
            <a:spAutoFit/>
          </a:bodyPr>
          <a:lstStyle/>
          <a:p>
            <a:pPr marL="531813" indent="-531813" algn="just">
              <a:lnSpc>
                <a:spcPct val="150000"/>
              </a:lnSpc>
            </a:pPr>
            <a:r>
              <a:rPr lang="en-GB" sz="2000" dirty="0" smtClean="0">
                <a:latin typeface="Arial" panose="020B0604020202020204" pitchFamily="34" charset="0"/>
                <a:cs typeface="Arial" panose="020B0604020202020204" pitchFamily="34" charset="0"/>
              </a:rPr>
              <a:t>4.   Investigating effective appraisal tools for </a:t>
            </a:r>
            <a:r>
              <a:rPr lang="en-GB" sz="2000" dirty="0">
                <a:latin typeface="Arial" panose="020B0604020202020204" pitchFamily="34" charset="0"/>
                <a:cs typeface="Arial" panose="020B0604020202020204" pitchFamily="34" charset="0"/>
              </a:rPr>
              <a:t>measuring </a:t>
            </a:r>
            <a:r>
              <a:rPr lang="en-GB" sz="2000" dirty="0" smtClean="0">
                <a:latin typeface="Arial" panose="020B0604020202020204" pitchFamily="34" charset="0"/>
                <a:cs typeface="Arial" panose="020B0604020202020204" pitchFamily="34" charset="0"/>
              </a:rPr>
              <a:t>individual performance </a:t>
            </a:r>
            <a:r>
              <a:rPr lang="en-GB" sz="2000" dirty="0">
                <a:latin typeface="Arial" panose="020B0604020202020204" pitchFamily="34" charset="0"/>
                <a:cs typeface="Arial" panose="020B0604020202020204" pitchFamily="34" charset="0"/>
              </a:rPr>
              <a:t>within the </a:t>
            </a:r>
            <a:r>
              <a:rPr lang="en-GB" sz="2000" dirty="0" smtClean="0">
                <a:latin typeface="Arial" panose="020B0604020202020204" pitchFamily="34" charset="0"/>
                <a:cs typeface="Arial" panose="020B0604020202020204" pitchFamily="34" charset="0"/>
              </a:rPr>
              <a:t>NHS. </a:t>
            </a:r>
          </a:p>
          <a:p>
            <a:pPr marL="531813" indent="-531813" algn="just">
              <a:lnSpc>
                <a:spcPct val="150000"/>
              </a:lnSpc>
              <a:tabLst>
                <a:tab pos="450850" algn="l"/>
              </a:tabLst>
            </a:pPr>
            <a:r>
              <a:rPr lang="en-GB" sz="2000" dirty="0" smtClean="0">
                <a:latin typeface="Arial" panose="020B0604020202020204" pitchFamily="34" charset="0"/>
                <a:cs typeface="Arial" panose="020B0604020202020204" pitchFamily="34" charset="0"/>
              </a:rPr>
              <a:t>5.    Critical Review of the use of Business Intelligence Tools in small businesses.</a:t>
            </a:r>
          </a:p>
          <a:p>
            <a:pPr marL="531813" indent="-531813" algn="just">
              <a:lnSpc>
                <a:spcPct val="150000"/>
              </a:lnSpc>
            </a:pPr>
            <a:r>
              <a:rPr lang="en-GB" sz="2000" dirty="0" smtClean="0">
                <a:latin typeface="Arial" panose="020B0604020202020204" pitchFamily="34" charset="0"/>
                <a:cs typeface="Arial" panose="020B0604020202020204" pitchFamily="34" charset="0"/>
              </a:rPr>
              <a:t>6.   Exploring the relationship between marketing </a:t>
            </a:r>
            <a:r>
              <a:rPr lang="en-GB" sz="2000" dirty="0">
                <a:latin typeface="Arial" panose="020B0604020202020204" pitchFamily="34" charset="0"/>
                <a:cs typeface="Arial" panose="020B0604020202020204" pitchFamily="34" charset="0"/>
              </a:rPr>
              <a:t>strategies </a:t>
            </a:r>
            <a:r>
              <a:rPr lang="en-GB" sz="2000" dirty="0" smtClean="0">
                <a:latin typeface="Arial" panose="020B0604020202020204" pitchFamily="34" charset="0"/>
                <a:cs typeface="Arial" panose="020B0604020202020204" pitchFamily="34" charset="0"/>
              </a:rPr>
              <a:t>of retail </a:t>
            </a:r>
            <a:r>
              <a:rPr lang="en-GB" sz="2000" dirty="0">
                <a:latin typeface="Arial" panose="020B0604020202020204" pitchFamily="34" charset="0"/>
                <a:cs typeface="Arial" panose="020B0604020202020204" pitchFamily="34" charset="0"/>
              </a:rPr>
              <a:t>shops and their turnover</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854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0627" y="1241946"/>
            <a:ext cx="9676264" cy="5447645"/>
          </a:xfrm>
          <a:prstGeom prst="rect">
            <a:avLst/>
          </a:prstGeom>
          <a:noFill/>
          <a:ln w="38100">
            <a:solidFill>
              <a:schemeClr val="accent4">
                <a:lumMod val="75000"/>
              </a:schemeClr>
            </a:solidFill>
          </a:ln>
        </p:spPr>
        <p:txBody>
          <a:bodyPr wrap="square" rtlCol="0">
            <a:spAutoFit/>
          </a:bodyPr>
          <a:lstStyle/>
          <a:p>
            <a:r>
              <a:rPr lang="en-GB" sz="2400" dirty="0" smtClean="0">
                <a:latin typeface="Arial" panose="020B0604020202020204" pitchFamily="34" charset="0"/>
                <a:cs typeface="Arial" panose="020B0604020202020204" pitchFamily="34" charset="0"/>
              </a:rPr>
              <a:t>Strengths of my proposed research topic are ( Please tick [  </a:t>
            </a:r>
            <a:r>
              <a:rPr lang="en-GB" sz="2400" dirty="0" smtClean="0">
                <a:latin typeface="Arial" panose="020B0604020202020204" pitchFamily="34" charset="0"/>
                <a:cs typeface="Arial" panose="020B0604020202020204" pitchFamily="34" charset="0"/>
                <a:sym typeface="Wingdings" panose="05000000000000000000" pitchFamily="2" charset="2"/>
              </a:rPr>
              <a:t> ] )</a:t>
            </a:r>
          </a:p>
          <a:p>
            <a:endParaRPr lang="en-GB" sz="24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smtClean="0">
                <a:latin typeface="Arial" panose="020B0604020202020204" pitchFamily="34" charset="0"/>
                <a:cs typeface="Arial" panose="020B0604020202020204" pitchFamily="34" charset="0"/>
                <a:sym typeface="Wingdings" panose="05000000000000000000" pitchFamily="2" charset="2"/>
              </a:rPr>
              <a:t> My research topic is clear, so that my reader is no doubt about what my research is all about. </a:t>
            </a:r>
          </a:p>
          <a:p>
            <a:pPr marL="342900" indent="-342900">
              <a:buFont typeface="+mj-lt"/>
              <a:buAutoNum type="arabicPeriod"/>
            </a:pPr>
            <a:endParaRPr lang="en-GB" sz="2400" dirty="0" smtClean="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My research topic </a:t>
            </a:r>
            <a:r>
              <a:rPr lang="en-GB" sz="2000" dirty="0" smtClean="0">
                <a:latin typeface="Arial" panose="020B0604020202020204" pitchFamily="34" charset="0"/>
                <a:cs typeface="Arial" panose="020B0604020202020204" pitchFamily="34" charset="0"/>
                <a:sym typeface="Wingdings" panose="05000000000000000000" pitchFamily="2" charset="2"/>
              </a:rPr>
              <a:t>is specific, it sets out what the parameters of the research will be – it has defined the boundaries</a:t>
            </a:r>
            <a:r>
              <a:rPr lang="en-GB" sz="2400" dirty="0" smtClean="0">
                <a:latin typeface="Arial" panose="020B0604020202020204" pitchFamily="34" charset="0"/>
                <a:cs typeface="Arial" panose="020B0604020202020204" pitchFamily="34" charset="0"/>
                <a:sym typeface="Wingdings" panose="05000000000000000000" pitchFamily="2" charset="2"/>
              </a:rPr>
              <a:t>. </a:t>
            </a:r>
            <a:endParaRPr lang="en-GB" sz="24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endParaRPr lang="en-GB" sz="2400" dirty="0" smtClean="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a:t>
            </a:r>
            <a:r>
              <a:rPr lang="en-GB" sz="2000" dirty="0" smtClean="0">
                <a:latin typeface="Arial" panose="020B0604020202020204" pitchFamily="34" charset="0"/>
                <a:cs typeface="Arial" panose="020B0604020202020204" pitchFamily="34" charset="0"/>
                <a:sym typeface="Wingdings" panose="05000000000000000000" pitchFamily="2" charset="2"/>
              </a:rPr>
              <a:t>It fits the material covered by the modules in the BABM Programme. </a:t>
            </a:r>
            <a:endParaRPr lang="en-GB" sz="20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endParaRPr lang="en-GB" sz="2400" dirty="0" smtClean="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a:t>
            </a:r>
            <a:r>
              <a:rPr lang="en-GB" sz="2000" dirty="0" smtClean="0">
                <a:latin typeface="Arial" panose="020B0604020202020204" pitchFamily="34" charset="0"/>
                <a:cs typeface="Arial" panose="020B0604020202020204" pitchFamily="34" charset="0"/>
                <a:sym typeface="Wingdings" panose="05000000000000000000" pitchFamily="2" charset="2"/>
              </a:rPr>
              <a:t>It contains the question that my research will address. </a:t>
            </a:r>
          </a:p>
          <a:p>
            <a:pPr marL="342900" indent="-342900">
              <a:buFont typeface="+mj-lt"/>
              <a:buAutoNum type="arabicPeriod"/>
            </a:pPr>
            <a:endParaRPr lang="en-GB" sz="20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a:t>
            </a:r>
            <a:r>
              <a:rPr lang="en-GB" sz="2000" dirty="0" smtClean="0">
                <a:latin typeface="Arial" panose="020B0604020202020204" pitchFamily="34" charset="0"/>
                <a:cs typeface="Arial" panose="020B0604020202020204" pitchFamily="34" charset="0"/>
                <a:sym typeface="Wingdings" panose="05000000000000000000" pitchFamily="2" charset="2"/>
              </a:rPr>
              <a:t>It is precise – not over fanciful or wordy. </a:t>
            </a:r>
          </a:p>
          <a:p>
            <a:pPr marL="342900" indent="-342900">
              <a:buFont typeface="+mj-lt"/>
              <a:buAutoNum type="arabicPeriod"/>
            </a:pPr>
            <a:endParaRPr lang="en-GB" sz="20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a:t>
            </a:r>
            <a:r>
              <a:rPr lang="en-GB" sz="2000" dirty="0" smtClean="0">
                <a:latin typeface="Arial" panose="020B0604020202020204" pitchFamily="34" charset="0"/>
                <a:cs typeface="Arial" panose="020B0604020202020204" pitchFamily="34" charset="0"/>
                <a:sym typeface="Wingdings" panose="05000000000000000000" pitchFamily="2" charset="2"/>
              </a:rPr>
              <a:t>Its phrasing is typical of my discipline</a:t>
            </a:r>
            <a:r>
              <a:rPr lang="en-GB" sz="2400" dirty="0" smtClean="0">
                <a:latin typeface="Arial" panose="020B0604020202020204" pitchFamily="34" charset="0"/>
                <a:cs typeface="Arial" panose="020B0604020202020204" pitchFamily="34" charset="0"/>
                <a:sym typeface="Wingdings" panose="05000000000000000000" pitchFamily="2" charset="2"/>
              </a:rPr>
              <a:t>. </a:t>
            </a:r>
            <a:endParaRPr lang="en-GB" sz="2400" dirty="0">
              <a:latin typeface="Arial" panose="020B0604020202020204" pitchFamily="34" charset="0"/>
              <a:cs typeface="Arial" panose="020B0604020202020204" pitchFamily="34" charset="0"/>
              <a:sym typeface="Wingdings" panose="05000000000000000000" pitchFamily="2" charset="2"/>
            </a:endParaRPr>
          </a:p>
          <a:p>
            <a:endParaRPr lang="en-GB" sz="2000" dirty="0">
              <a:latin typeface="Arial" panose="020B0604020202020204" pitchFamily="34" charset="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2010707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740" y="1229858"/>
            <a:ext cx="7900647" cy="721773"/>
          </a:xfrm>
        </p:spPr>
        <p:txBody>
          <a:bodyPr>
            <a:normAutofit/>
          </a:bodyPr>
          <a:lstStyle/>
          <a:p>
            <a:pPr algn="ctr"/>
            <a:r>
              <a:rPr lang="en-GB" sz="3200" b="1" dirty="0" smtClean="0">
                <a:latin typeface="Arial" panose="020B0604020202020204" pitchFamily="34" charset="0"/>
                <a:cs typeface="Arial" panose="020B0604020202020204" pitchFamily="34" charset="0"/>
              </a:rPr>
              <a:t>The Background of the Study</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5595" y="2117151"/>
            <a:ext cx="9594375" cy="4037990"/>
          </a:xfrm>
        </p:spPr>
        <p:txBody>
          <a:bodyPr>
            <a:normAutofit fontScale="77500" lnSpcReduction="20000"/>
          </a:bodyPr>
          <a:lstStyle/>
          <a:p>
            <a:pPr algn="just"/>
            <a:r>
              <a:rPr lang="en-GB" dirty="0" smtClean="0">
                <a:latin typeface="Arial" panose="020B0604020202020204" pitchFamily="34" charset="0"/>
                <a:cs typeface="Arial" panose="020B0604020202020204" pitchFamily="34" charset="0"/>
              </a:rPr>
              <a:t>It informs </a:t>
            </a:r>
            <a:r>
              <a:rPr lang="en-GB" dirty="0">
                <a:latin typeface="Arial" panose="020B0604020202020204" pitchFamily="34" charset="0"/>
                <a:cs typeface="Arial" panose="020B0604020202020204" pitchFamily="34" charset="0"/>
              </a:rPr>
              <a:t>the reader </a:t>
            </a:r>
            <a:r>
              <a:rPr lang="en-GB" u="sng" dirty="0">
                <a:latin typeface="Arial" panose="020B0604020202020204" pitchFamily="34" charset="0"/>
                <a:cs typeface="Arial" panose="020B0604020202020204" pitchFamily="34" charset="0"/>
              </a:rPr>
              <a:t>what has happened in the past to create the problem</a:t>
            </a:r>
            <a:r>
              <a:rPr lang="en-GB" dirty="0">
                <a:latin typeface="Arial" panose="020B0604020202020204" pitchFamily="34" charset="0"/>
                <a:cs typeface="Arial" panose="020B0604020202020204" pitchFamily="34" charset="0"/>
              </a:rPr>
              <a:t> or </a:t>
            </a:r>
            <a:r>
              <a:rPr lang="en-GB" u="sng" dirty="0">
                <a:latin typeface="Arial" panose="020B0604020202020204" pitchFamily="34" charset="0"/>
                <a:cs typeface="Arial" panose="020B0604020202020204" pitchFamily="34" charset="0"/>
              </a:rPr>
              <a:t>need</a:t>
            </a:r>
            <a:r>
              <a:rPr lang="en-GB" dirty="0">
                <a:latin typeface="Arial" panose="020B0604020202020204" pitchFamily="34" charset="0"/>
                <a:cs typeface="Arial" panose="020B0604020202020204" pitchFamily="34" charset="0"/>
              </a:rPr>
              <a:t> today. </a:t>
            </a:r>
            <a:r>
              <a:rPr lang="en-GB" dirty="0" smtClean="0">
                <a:latin typeface="Arial" panose="020B0604020202020204" pitchFamily="34" charset="0"/>
                <a:cs typeface="Arial" panose="020B0604020202020204" pitchFamily="34" charset="0"/>
              </a:rPr>
              <a:t>It explains </a:t>
            </a:r>
            <a:r>
              <a:rPr lang="en-GB" dirty="0">
                <a:latin typeface="Arial" panose="020B0604020202020204" pitchFamily="34" charset="0"/>
                <a:cs typeface="Arial" panose="020B0604020202020204" pitchFamily="34" charset="0"/>
              </a:rPr>
              <a:t>both the </a:t>
            </a:r>
            <a:r>
              <a:rPr lang="en-GB" b="1" dirty="0">
                <a:latin typeface="Arial" panose="020B0604020202020204" pitchFamily="34" charset="0"/>
                <a:cs typeface="Arial" panose="020B0604020202020204" pitchFamily="34" charset="0"/>
              </a:rPr>
              <a:t>history</a:t>
            </a:r>
            <a:r>
              <a:rPr lang="en-GB" dirty="0">
                <a:latin typeface="Arial" panose="020B0604020202020204" pitchFamily="34" charset="0"/>
                <a:cs typeface="Arial" panose="020B0604020202020204" pitchFamily="34" charset="0"/>
              </a:rPr>
              <a:t> of and the </a:t>
            </a:r>
            <a:r>
              <a:rPr lang="en-GB" b="1" dirty="0">
                <a:latin typeface="Arial" panose="020B0604020202020204" pitchFamily="34" charset="0"/>
                <a:cs typeface="Arial" panose="020B0604020202020204" pitchFamily="34" charset="0"/>
              </a:rPr>
              <a:t>present state </a:t>
            </a:r>
            <a:r>
              <a:rPr lang="en-GB" dirty="0">
                <a:latin typeface="Arial" panose="020B0604020202020204" pitchFamily="34" charset="0"/>
                <a:cs typeface="Arial" panose="020B0604020202020204" pitchFamily="34" charset="0"/>
              </a:rPr>
              <a:t>of the problem and research focus</a:t>
            </a:r>
            <a:r>
              <a:rPr lang="en-GB" dirty="0" smtClean="0">
                <a:latin typeface="Arial" panose="020B0604020202020204" pitchFamily="34" charset="0"/>
                <a:cs typeface="Arial" panose="020B0604020202020204" pitchFamily="34" charset="0"/>
              </a:rPr>
              <a:t>.</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identifies the "gap" or "need" based on a summary of the current literature and discusses how the </a:t>
            </a:r>
            <a:r>
              <a:rPr lang="en-GB" dirty="0" smtClean="0">
                <a:latin typeface="Arial" panose="020B0604020202020204" pitchFamily="34" charset="0"/>
                <a:cs typeface="Arial" panose="020B0604020202020204" pitchFamily="34" charset="0"/>
              </a:rPr>
              <a:t>study will </a:t>
            </a:r>
            <a:r>
              <a:rPr lang="en-GB" dirty="0">
                <a:latin typeface="Arial" panose="020B0604020202020204" pitchFamily="34" charset="0"/>
                <a:cs typeface="Arial" panose="020B0604020202020204" pitchFamily="34" charset="0"/>
              </a:rPr>
              <a:t>address that "gap" or "need</a:t>
            </a:r>
            <a:r>
              <a:rPr lang="en-GB" dirty="0" smtClean="0">
                <a:latin typeface="Arial" panose="020B0604020202020204" pitchFamily="34" charset="0"/>
                <a:cs typeface="Arial" panose="020B0604020202020204" pitchFamily="34" charset="0"/>
              </a:rPr>
              <a:t>.“</a:t>
            </a:r>
          </a:p>
          <a:p>
            <a:pPr marL="0" indent="0" algn="just">
              <a:buNone/>
            </a:pP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a brief h</a:t>
            </a:r>
            <a:r>
              <a:rPr lang="en-GB" u="sng" dirty="0">
                <a:latin typeface="Arial" panose="020B0604020202020204" pitchFamily="34" charset="0"/>
                <a:cs typeface="Arial" panose="020B0604020202020204" pitchFamily="34" charset="0"/>
              </a:rPr>
              <a:t>istorical overview </a:t>
            </a:r>
            <a:r>
              <a:rPr lang="en-GB" dirty="0">
                <a:latin typeface="Arial" panose="020B0604020202020204" pitchFamily="34" charset="0"/>
                <a:cs typeface="Arial" panose="020B0604020202020204" pitchFamily="34" charset="0"/>
              </a:rPr>
              <a:t>that answers these questions: What do we know? What created the problem? When did the problem begin, and for whom is it a problem? What research has been done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Minimum </a:t>
            </a:r>
            <a:r>
              <a:rPr lang="en-GB" dirty="0">
                <a:latin typeface="Arial" panose="020B0604020202020204" pitchFamily="34" charset="0"/>
                <a:cs typeface="Arial" panose="020B0604020202020204" pitchFamily="34" charset="0"/>
              </a:rPr>
              <a:t>two to three paragraphs or approximately </a:t>
            </a:r>
            <a:r>
              <a:rPr lang="en-GB" dirty="0" smtClean="0">
                <a:latin typeface="Arial" panose="020B0604020202020204" pitchFamily="34" charset="0"/>
                <a:cs typeface="Arial" panose="020B0604020202020204" pitchFamily="34" charset="0"/>
              </a:rPr>
              <a:t>half to ¾ of a page</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42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331" y="274515"/>
            <a:ext cx="7900647" cy="721773"/>
          </a:xfrm>
        </p:spPr>
        <p:txBody>
          <a:bodyPr>
            <a:normAutofit/>
          </a:bodyPr>
          <a:lstStyle/>
          <a:p>
            <a:pPr algn="ctr"/>
            <a:r>
              <a:rPr lang="en-GB" sz="3200" b="1" dirty="0" smtClean="0">
                <a:solidFill>
                  <a:srgbClr val="FFC000"/>
                </a:solidFill>
                <a:latin typeface="Arial" panose="020B0604020202020204" pitchFamily="34" charset="0"/>
                <a:cs typeface="Arial" panose="020B0604020202020204" pitchFamily="34" charset="0"/>
              </a:rPr>
              <a:t>The Background of the Study</a:t>
            </a:r>
            <a:endParaRPr lang="en-GB" sz="3200" b="1" dirty="0">
              <a:solidFill>
                <a:srgbClr val="FFC000"/>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158083749"/>
              </p:ext>
            </p:extLst>
          </p:nvPr>
        </p:nvGraphicFramePr>
        <p:xfrm>
          <a:off x="1275305" y="1358375"/>
          <a:ext cx="9533722" cy="4790440"/>
        </p:xfrm>
        <a:graphic>
          <a:graphicData uri="http://schemas.openxmlformats.org/drawingml/2006/table">
            <a:tbl>
              <a:tblPr firstRow="1" bandRow="1">
                <a:tableStyleId>{793D81CF-94F2-401A-BA57-92F5A7B2D0C5}</a:tableStyleId>
              </a:tblPr>
              <a:tblGrid>
                <a:gridCol w="9533722">
                  <a:extLst>
                    <a:ext uri="{9D8B030D-6E8A-4147-A177-3AD203B41FA5}">
                      <a16:colId xmlns:a16="http://schemas.microsoft.com/office/drawing/2014/main" val="4096640025"/>
                    </a:ext>
                  </a:extLst>
                </a:gridCol>
              </a:tblGrid>
              <a:tr h="370840">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22089525"/>
                  </a:ext>
                </a:extLst>
              </a:tr>
              <a:tr h="370840">
                <a:tc>
                  <a:txBody>
                    <a:bodyPr/>
                    <a:lstStyle/>
                    <a:p>
                      <a:pPr marL="342900" indent="-342900">
                        <a:buFont typeface="Arial" panose="020B0604020202020204" pitchFamily="34" charset="0"/>
                        <a:buChar char="•"/>
                      </a:pPr>
                      <a:r>
                        <a:rPr lang="en-GB" dirty="0" smtClean="0"/>
                        <a:t>Describe why the study is being conducted</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92679077"/>
                  </a:ext>
                </a:extLst>
              </a:tr>
              <a:tr h="370840">
                <a:tc>
                  <a:txBody>
                    <a:bodyPr/>
                    <a:lstStyle/>
                    <a:p>
                      <a:pPr marL="342900" indent="-342900">
                        <a:buFont typeface="Arial" panose="020B0604020202020204" pitchFamily="34" charset="0"/>
                        <a:buChar char="•"/>
                      </a:pPr>
                      <a:r>
                        <a:rPr lang="en-GB" dirty="0" smtClean="0"/>
                        <a:t>Provide a brief overview of research related to the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6795250"/>
                  </a:ext>
                </a:extLst>
              </a:tr>
              <a:tr h="370840">
                <a:tc>
                  <a:txBody>
                    <a:bodyPr/>
                    <a:lstStyle/>
                    <a:p>
                      <a:pPr marL="342900" indent="-342900">
                        <a:buFont typeface="Arial" panose="020B0604020202020204" pitchFamily="34" charset="0"/>
                        <a:buChar char="•"/>
                      </a:pPr>
                      <a:r>
                        <a:rPr lang="en-GB" dirty="0" smtClean="0"/>
                        <a:t>Identify and describe the key components, elements, aspects, concepts of the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38125225"/>
                  </a:ext>
                </a:extLst>
              </a:tr>
              <a:tr h="370840">
                <a:tc>
                  <a:txBody>
                    <a:bodyPr/>
                    <a:lstStyle/>
                    <a:p>
                      <a:pPr marL="342900" indent="-342900">
                        <a:buFont typeface="Arial" panose="020B0604020202020204" pitchFamily="34" charset="0"/>
                        <a:buChar char="•"/>
                      </a:pPr>
                      <a:r>
                        <a:rPr lang="en-GB" dirty="0" smtClean="0"/>
                        <a:t>Describe who or what is impacted by the problem or research focus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77475659"/>
                  </a:ext>
                </a:extLst>
              </a:tr>
              <a:tr h="370840">
                <a:tc>
                  <a:txBody>
                    <a:bodyPr/>
                    <a:lstStyle/>
                    <a:p>
                      <a:pPr marL="342900" indent="-342900">
                        <a:buFont typeface="Arial" panose="020B0604020202020204" pitchFamily="34" charset="0"/>
                        <a:buChar char="•"/>
                      </a:pPr>
                      <a:r>
                        <a:rPr lang="en-GB" dirty="0" smtClean="0"/>
                        <a:t>Provide the reader with an understanding of how the problem arose and the specific context within which the problem is occurring</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5979196"/>
                  </a:ext>
                </a:extLst>
              </a:tr>
              <a:tr h="370840">
                <a:tc>
                  <a:txBody>
                    <a:bodyPr/>
                    <a:lstStyle/>
                    <a:p>
                      <a:pPr marL="342900" indent="-342900">
                        <a:buFont typeface="Arial" panose="020B0604020202020204" pitchFamily="34" charset="0"/>
                        <a:buChar char="•"/>
                      </a:pPr>
                      <a:r>
                        <a:rPr lang="en-GB" dirty="0" smtClean="0"/>
                        <a:t>Briefly introduce the reader to the theoretical framework and how that framework either supports the proposed study or provides a theoretical context for developing the research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427198"/>
                  </a:ext>
                </a:extLst>
              </a:tr>
              <a:tr h="370840">
                <a:tc>
                  <a:txBody>
                    <a:bodyPr/>
                    <a:lstStyle/>
                    <a:p>
                      <a:pPr marL="342900" indent="-342900">
                        <a:buFont typeface="Arial" panose="020B0604020202020204" pitchFamily="34" charset="0"/>
                        <a:buChar char="•"/>
                      </a:pPr>
                      <a:r>
                        <a:rPr lang="en-GB" dirty="0" smtClean="0"/>
                        <a:t>Describe and justify the research methods planned for the study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2370743"/>
                  </a:ext>
                </a:extLst>
              </a:tr>
              <a:tr h="370840">
                <a:tc>
                  <a:txBody>
                    <a:bodyPr/>
                    <a:lstStyle/>
                    <a:p>
                      <a:pPr marL="342900" indent="-342900">
                        <a:buFont typeface="Arial" panose="020B0604020202020204" pitchFamily="34" charset="0"/>
                        <a:buChar char="•"/>
                      </a:pPr>
                      <a:r>
                        <a:rPr lang="en-GB" dirty="0" smtClean="0"/>
                        <a:t>Briefly describe why the study is being conducted.</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6071068"/>
                  </a:ext>
                </a:extLst>
              </a:tr>
              <a:tr h="370840">
                <a:tc>
                  <a:txBody>
                    <a:bodyPr/>
                    <a:lstStyle/>
                    <a:p>
                      <a:pPr marL="342900" indent="-342900">
                        <a:buFont typeface="Arial" panose="020B0604020202020204" pitchFamily="34" charset="0"/>
                        <a:buChar char="•"/>
                      </a:pPr>
                      <a:r>
                        <a:rPr lang="en-GB" dirty="0" smtClean="0"/>
                        <a:t>Provides a summary of results from the prior empirical research on the topic and identifies the need as defined by the prior research which this current study will address.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2501865"/>
                  </a:ext>
                </a:extLst>
              </a:tr>
            </a:tbl>
          </a:graphicData>
        </a:graphic>
      </p:graphicFrame>
      <p:sp>
        <p:nvSpPr>
          <p:cNvPr id="4" name="TextBox 3"/>
          <p:cNvSpPr txBox="1"/>
          <p:nvPr/>
        </p:nvSpPr>
        <p:spPr>
          <a:xfrm>
            <a:off x="3951728" y="1358375"/>
            <a:ext cx="3957851" cy="369332"/>
          </a:xfrm>
          <a:prstGeom prst="rect">
            <a:avLst/>
          </a:prstGeom>
          <a:noFill/>
        </p:spPr>
        <p:txBody>
          <a:bodyPr wrap="square" rtlCol="0">
            <a:spAutoFit/>
          </a:bodyPr>
          <a:lstStyle/>
          <a:p>
            <a:r>
              <a:rPr lang="en-GB" b="1" dirty="0" smtClean="0">
                <a:solidFill>
                  <a:schemeClr val="bg1"/>
                </a:solidFill>
                <a:latin typeface="Arial" panose="020B0604020202020204" pitchFamily="34" charset="0"/>
                <a:cs typeface="Arial" panose="020B0604020202020204" pitchFamily="34" charset="0"/>
              </a:rPr>
              <a:t>RECOMMENDED STRUCTURE</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562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98838" y="95534"/>
            <a:ext cx="6694229" cy="1077218"/>
          </a:xfrm>
          <a:prstGeom prst="rect">
            <a:avLst/>
          </a:prstGeom>
          <a:noFill/>
        </p:spPr>
        <p:txBody>
          <a:bodyPr wrap="square">
            <a:spAutoFit/>
          </a:bodyPr>
          <a:lstStyle/>
          <a:p>
            <a:pPr algn="ctr"/>
            <a:r>
              <a:rPr lang="en-GB" sz="3200" b="1" dirty="0" smtClean="0">
                <a:solidFill>
                  <a:srgbClr val="FFC000"/>
                </a:solidFill>
                <a:latin typeface="Arial" panose="020B0604020202020204" pitchFamily="34" charset="0"/>
                <a:cs typeface="Arial" panose="020B0604020202020204" pitchFamily="34" charset="0"/>
              </a:rPr>
              <a:t>Statement </a:t>
            </a:r>
            <a:r>
              <a:rPr lang="en-GB" sz="3200" b="1" dirty="0" smtClean="0">
                <a:solidFill>
                  <a:srgbClr val="FFC000"/>
                </a:solidFill>
                <a:latin typeface="Arial" panose="020B0604020202020204" pitchFamily="34" charset="0"/>
                <a:cs typeface="Arial" panose="020B0604020202020204" pitchFamily="34" charset="0"/>
              </a:rPr>
              <a:t>of the Research Problem</a:t>
            </a:r>
            <a:endParaRPr lang="en-GB" sz="3200" b="1" dirty="0">
              <a:solidFill>
                <a:srgbClr val="FFC000"/>
              </a:solidFill>
              <a:latin typeface="Arial" panose="020B0604020202020204" pitchFamily="34" charset="0"/>
              <a:cs typeface="Arial" panose="020B0604020202020204" pitchFamily="34" charset="0"/>
            </a:endParaRPr>
          </a:p>
        </p:txBody>
      </p:sp>
      <p:sp>
        <p:nvSpPr>
          <p:cNvPr id="2" name="TextBox 1"/>
          <p:cNvSpPr txBox="1"/>
          <p:nvPr/>
        </p:nvSpPr>
        <p:spPr>
          <a:xfrm>
            <a:off x="1091817" y="1623728"/>
            <a:ext cx="10290411" cy="4893647"/>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research problem is a specific issue, difficulty, </a:t>
            </a:r>
            <a:r>
              <a:rPr lang="en-GB" sz="2400" dirty="0" smtClean="0">
                <a:latin typeface="Arial" panose="020B0604020202020204" pitchFamily="34" charset="0"/>
                <a:cs typeface="Arial" panose="020B0604020202020204" pitchFamily="34" charset="0"/>
              </a:rPr>
              <a:t>inconsistency, flaws, or gaps </a:t>
            </a:r>
            <a:r>
              <a:rPr lang="en-GB" sz="2400" dirty="0">
                <a:latin typeface="Arial" panose="020B0604020202020204" pitchFamily="34" charset="0"/>
                <a:cs typeface="Arial" panose="020B0604020202020204" pitchFamily="34" charset="0"/>
              </a:rPr>
              <a:t>in knowledge that you </a:t>
            </a:r>
            <a:r>
              <a:rPr lang="en-GB" sz="2400" dirty="0" smtClean="0">
                <a:latin typeface="Arial" panose="020B0604020202020204" pitchFamily="34" charset="0"/>
                <a:cs typeface="Arial" panose="020B0604020202020204" pitchFamily="34" charset="0"/>
              </a:rPr>
              <a:t>plan to address </a:t>
            </a:r>
            <a:r>
              <a:rPr lang="en-GB" sz="2400" dirty="0">
                <a:latin typeface="Arial" panose="020B0604020202020204" pitchFamily="34" charset="0"/>
                <a:cs typeface="Arial" panose="020B0604020202020204" pitchFamily="34" charset="0"/>
              </a:rPr>
              <a:t>in your </a:t>
            </a:r>
            <a:r>
              <a:rPr lang="en-GB" sz="2400" dirty="0" smtClean="0">
                <a:latin typeface="Arial" panose="020B0604020202020204" pitchFamily="34" charset="0"/>
                <a:cs typeface="Arial" panose="020B0604020202020204" pitchFamily="34" charset="0"/>
              </a:rPr>
              <a:t>research project. </a:t>
            </a:r>
            <a:endParaRPr lang="en-GB" sz="24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It clearly specifies the </a:t>
            </a:r>
            <a:r>
              <a:rPr lang="en-GB" sz="2400" dirty="0">
                <a:latin typeface="Arial" panose="020B0604020202020204" pitchFamily="34" charset="0"/>
                <a:cs typeface="Arial" panose="020B0604020202020204" pitchFamily="34" charset="0"/>
              </a:rPr>
              <a:t>population </a:t>
            </a:r>
            <a:r>
              <a:rPr lang="en-GB" sz="2400" dirty="0" smtClean="0">
                <a:latin typeface="Arial" panose="020B0604020202020204" pitchFamily="34" charset="0"/>
                <a:cs typeface="Arial" panose="020B0604020202020204" pitchFamily="34" charset="0"/>
              </a:rPr>
              <a:t>affected and </a:t>
            </a:r>
            <a:r>
              <a:rPr lang="en-GB" sz="2400" dirty="0">
                <a:latin typeface="Arial" panose="020B0604020202020204" pitchFamily="34" charset="0"/>
                <a:cs typeface="Arial" panose="020B0604020202020204" pitchFamily="34" charset="0"/>
              </a:rPr>
              <a:t>how the study will contribute to solving the </a:t>
            </a:r>
            <a:r>
              <a:rPr lang="en-GB" sz="2400" dirty="0" smtClean="0">
                <a:latin typeface="Arial" panose="020B0604020202020204" pitchFamily="34" charset="0"/>
                <a:cs typeface="Arial" panose="020B0604020202020204" pitchFamily="34" charset="0"/>
              </a:rPr>
              <a:t>problem. </a:t>
            </a: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good statement of problem begins with a big picture </a:t>
            </a:r>
            <a:r>
              <a:rPr lang="en-GB" sz="2400" dirty="0">
                <a:latin typeface="Arial" panose="020B0604020202020204" pitchFamily="34" charset="0"/>
                <a:cs typeface="Arial" panose="020B0604020202020204" pitchFamily="34" charset="0"/>
              </a:rPr>
              <a:t>of the issue (macro) and </a:t>
            </a:r>
            <a:r>
              <a:rPr lang="en-GB" sz="2400" dirty="0" smtClean="0">
                <a:latin typeface="Arial" panose="020B0604020202020204" pitchFamily="34" charset="0"/>
                <a:cs typeface="Arial" panose="020B0604020202020204" pitchFamily="34" charset="0"/>
              </a:rPr>
              <a:t>narrows down </a:t>
            </a:r>
            <a:r>
              <a:rPr lang="en-GB" sz="2400" dirty="0">
                <a:latin typeface="Arial" panose="020B0604020202020204" pitchFamily="34" charset="0"/>
                <a:cs typeface="Arial" panose="020B0604020202020204" pitchFamily="34" charset="0"/>
              </a:rPr>
              <a:t>to the </a:t>
            </a:r>
            <a:r>
              <a:rPr lang="en-GB" sz="2400" dirty="0" smtClean="0">
                <a:latin typeface="Arial" panose="020B0604020202020204" pitchFamily="34" charset="0"/>
                <a:cs typeface="Arial" panose="020B0604020202020204" pitchFamily="34" charset="0"/>
              </a:rPr>
              <a:t>small, narrower</a:t>
            </a:r>
            <a:r>
              <a:rPr lang="en-GB" sz="2400" dirty="0">
                <a:latin typeface="Arial" panose="020B0604020202020204" pitchFamily="34" charset="0"/>
                <a:cs typeface="Arial" panose="020B0604020202020204" pitchFamily="34" charset="0"/>
              </a:rPr>
              <a:t>, and more specific problem (micro). </a:t>
            </a:r>
            <a:endParaRPr lang="en-GB" sz="24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research problem should pass the </a:t>
            </a:r>
            <a:r>
              <a:rPr lang="en-GB" sz="2400" b="1" dirty="0" smtClean="0">
                <a:latin typeface="Arial" panose="020B0604020202020204" pitchFamily="34" charset="0"/>
                <a:cs typeface="Arial" panose="020B0604020202020204" pitchFamily="34" charset="0"/>
              </a:rPr>
              <a:t>ROC</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test meaning your problem is </a:t>
            </a:r>
            <a:r>
              <a:rPr lang="en-GB" sz="2400" b="1" dirty="0">
                <a:latin typeface="Arial" panose="020B0604020202020204" pitchFamily="34" charset="0"/>
                <a:cs typeface="Arial" panose="020B0604020202020204" pitchFamily="34" charset="0"/>
              </a:rPr>
              <a:t>Researchable, Original, and Contributory</a:t>
            </a:r>
            <a:r>
              <a:rPr lang="en-GB"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L="342900" indent="-342900" algn="just">
              <a:buFont typeface="+mj-lt"/>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105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691717" y="213029"/>
            <a:ext cx="4633417" cy="1200329"/>
          </a:xfrm>
          <a:prstGeom prst="rect">
            <a:avLst/>
          </a:prstGeom>
          <a:noFill/>
        </p:spPr>
        <p:txBody>
          <a:bodyPr wrap="square" rtlCol="0">
            <a:spAutoFit/>
          </a:bodyPr>
          <a:lstStyle/>
          <a:p>
            <a:pPr algn="just"/>
            <a:r>
              <a:rPr lang="en-GB" sz="3600" b="1" dirty="0" smtClean="0">
                <a:solidFill>
                  <a:srgbClr val="FFC000"/>
                </a:solidFill>
                <a:latin typeface="Arial" panose="020B0604020202020204" pitchFamily="34" charset="0"/>
                <a:cs typeface="Arial" panose="020B0604020202020204" pitchFamily="34" charset="0"/>
              </a:rPr>
              <a:t>Any Examples?</a:t>
            </a:r>
          </a:p>
          <a:p>
            <a:pPr marL="342900" indent="-342900" algn="just">
              <a:buFont typeface="+mj-lt"/>
              <a:buAutoNum type="arabicPeriod"/>
            </a:pPr>
            <a:endParaRPr lang="en-GB" sz="3600" b="1" dirty="0">
              <a:solidFill>
                <a:srgbClr val="FFC000"/>
              </a:solidFill>
              <a:latin typeface="Arial" panose="020B0604020202020204" pitchFamily="34" charset="0"/>
              <a:cs typeface="Arial" panose="020B0604020202020204" pitchFamily="34" charset="0"/>
            </a:endParaRPr>
          </a:p>
        </p:txBody>
      </p:sp>
      <p:sp>
        <p:nvSpPr>
          <p:cNvPr id="6" name="TextBox 5"/>
          <p:cNvSpPr txBox="1"/>
          <p:nvPr/>
        </p:nvSpPr>
        <p:spPr>
          <a:xfrm>
            <a:off x="518615" y="1413358"/>
            <a:ext cx="11218459" cy="3477875"/>
          </a:xfrm>
          <a:prstGeom prst="rect">
            <a:avLst/>
          </a:prstGeom>
          <a:solidFill>
            <a:schemeClr val="accent1">
              <a:lumMod val="20000"/>
              <a:lumOff val="80000"/>
            </a:schemeClr>
          </a:solidFill>
        </p:spPr>
        <p:txBody>
          <a:bodyPr wrap="square" rtlCol="0">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Lack of efficiency in the production line or in the organisation. </a:t>
            </a:r>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While </a:t>
            </a:r>
            <a:r>
              <a:rPr lang="en-GB" sz="2000" dirty="0">
                <a:latin typeface="Arial" panose="020B0604020202020204" pitchFamily="34" charset="0"/>
                <a:cs typeface="Arial" panose="020B0604020202020204" pitchFamily="34" charset="0"/>
              </a:rPr>
              <a:t>the literature indicates ____________, it is not known </a:t>
            </a:r>
            <a:r>
              <a:rPr lang="en-GB" sz="2000" dirty="0" smtClean="0">
                <a:latin typeface="Arial" panose="020B0604020202020204" pitchFamily="34" charset="0"/>
                <a:cs typeface="Arial" panose="020B0604020202020204" pitchFamily="34" charset="0"/>
              </a:rPr>
              <a:t>in (school, district, organization, community</a:t>
            </a:r>
            <a:r>
              <a:rPr lang="en-GB" sz="2000" dirty="0">
                <a:latin typeface="Arial" panose="020B0604020202020204" pitchFamily="34" charset="0"/>
                <a:cs typeface="Arial" panose="020B0604020202020204" pitchFamily="34" charset="0"/>
              </a:rPr>
              <a:t>) if __________.</a:t>
            </a:r>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Areas of concerns amongst Small Business Owners, Nurses, Doctors, Estate Agents, Accountants, etc.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Difficulties faced by specific group of people / region.</a:t>
            </a:r>
          </a:p>
          <a:p>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gap in theory or concept</a:t>
            </a:r>
            <a:endParaRPr lang="en-GB" sz="2000" dirty="0">
              <a:latin typeface="Arial" panose="020B0604020202020204" pitchFamily="34" charset="0"/>
              <a:cs typeface="Arial" panose="020B0604020202020204" pitchFamily="34" charset="0"/>
            </a:endParaRPr>
          </a:p>
        </p:txBody>
      </p:sp>
      <p:sp>
        <p:nvSpPr>
          <p:cNvPr id="8" name="TextBox 7"/>
          <p:cNvSpPr txBox="1"/>
          <p:nvPr/>
        </p:nvSpPr>
        <p:spPr>
          <a:xfrm>
            <a:off x="518615" y="4300678"/>
            <a:ext cx="11218459" cy="2308324"/>
          </a:xfrm>
          <a:prstGeom prst="rect">
            <a:avLst/>
          </a:prstGeom>
          <a:solidFill>
            <a:schemeClr val="tx2">
              <a:lumMod val="40000"/>
              <a:lumOff val="60000"/>
            </a:schemeClr>
          </a:solidFill>
        </p:spPr>
        <p:txBody>
          <a:bodyPr wrap="square" rtlCol="0">
            <a:spAutoFit/>
          </a:bodyPr>
          <a:lstStyle/>
          <a:p>
            <a:pPr marL="285750" indent="-285750">
              <a:buFont typeface="Arial" panose="020B0604020202020204" pitchFamily="34" charset="0"/>
              <a:buChar char="•"/>
            </a:pPr>
            <a:r>
              <a:rPr lang="en-GB" sz="1600" b="1" dirty="0" smtClean="0">
                <a:latin typeface="Arial" panose="020B0604020202020204" pitchFamily="34" charset="0"/>
                <a:cs typeface="Arial" panose="020B0604020202020204" pitchFamily="34" charset="0"/>
              </a:rPr>
              <a:t>Number of customers in Birmingham Stores has been decreasing in contrast to the rest of the stores in the country.  </a:t>
            </a:r>
          </a:p>
          <a:p>
            <a:pPr marL="285750" indent="-285750">
              <a:buFont typeface="Arial" panose="020B0604020202020204" pitchFamily="34" charset="0"/>
              <a:buChar char="•"/>
            </a:pPr>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1" dirty="0" smtClean="0">
                <a:latin typeface="Arial" panose="020B0604020202020204" pitchFamily="34" charset="0"/>
                <a:cs typeface="Arial" panose="020B0604020202020204" pitchFamily="34" charset="0"/>
              </a:rPr>
              <a:t>High employee turnover in company A than in company B, affecting productivity and revenues.</a:t>
            </a:r>
          </a:p>
          <a:p>
            <a:pPr marL="285750" indent="-285750">
              <a:buFont typeface="Arial" panose="020B0604020202020204" pitchFamily="34" charset="0"/>
              <a:buChar char="•"/>
            </a:pPr>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1" dirty="0" smtClean="0">
                <a:latin typeface="Arial" panose="020B0604020202020204" pitchFamily="34" charset="0"/>
                <a:cs typeface="Arial" panose="020B0604020202020204" pitchFamily="34" charset="0"/>
              </a:rPr>
              <a:t>The relationship between the 4Ps and customer retention in small restaurant businesses has not been studied. </a:t>
            </a:r>
          </a:p>
          <a:p>
            <a:r>
              <a:rPr lang="en-GB" sz="1600" b="1" dirty="0" smtClean="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b="1" dirty="0" smtClean="0">
                <a:latin typeface="Arial" panose="020B0604020202020204" pitchFamily="34" charset="0"/>
                <a:cs typeface="Arial" panose="020B0604020202020204" pitchFamily="34" charset="0"/>
              </a:rPr>
              <a:t>Existing recruitment strategies have not been proven to be effective in the beauty salon business. </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036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331" y="274515"/>
            <a:ext cx="7900647" cy="721773"/>
          </a:xfrm>
        </p:spPr>
        <p:txBody>
          <a:bodyPr>
            <a:normAutofit/>
          </a:bodyPr>
          <a:lstStyle/>
          <a:p>
            <a:pPr algn="ctr"/>
            <a:r>
              <a:rPr lang="en-GB" sz="3200" b="1" dirty="0" smtClean="0">
                <a:solidFill>
                  <a:srgbClr val="FFC000"/>
                </a:solidFill>
                <a:latin typeface="Arial" panose="020B0604020202020204" pitchFamily="34" charset="0"/>
                <a:cs typeface="Arial" panose="020B0604020202020204" pitchFamily="34" charset="0"/>
              </a:rPr>
              <a:t>The Problem Statement</a:t>
            </a:r>
            <a:endParaRPr lang="en-GB" sz="3200" b="1" dirty="0">
              <a:solidFill>
                <a:srgbClr val="FFC000"/>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3154517535"/>
              </p:ext>
            </p:extLst>
          </p:nvPr>
        </p:nvGraphicFramePr>
        <p:xfrm>
          <a:off x="634591" y="1748601"/>
          <a:ext cx="6634274" cy="4215176"/>
        </p:xfrm>
        <a:graphic>
          <a:graphicData uri="http://schemas.openxmlformats.org/drawingml/2006/table">
            <a:tbl>
              <a:tblPr firstRow="1" bandRow="1">
                <a:tableStyleId>{793D81CF-94F2-401A-BA57-92F5A7B2D0C5}</a:tableStyleId>
              </a:tblPr>
              <a:tblGrid>
                <a:gridCol w="6634274">
                  <a:extLst>
                    <a:ext uri="{9D8B030D-6E8A-4147-A177-3AD203B41FA5}">
                      <a16:colId xmlns:a16="http://schemas.microsoft.com/office/drawing/2014/main" val="4096640025"/>
                    </a:ext>
                  </a:extLst>
                </a:gridCol>
              </a:tblGrid>
              <a:tr h="552928">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22089525"/>
                  </a:ext>
                </a:extLst>
              </a:tr>
              <a:tr h="1363384">
                <a:tc>
                  <a:txBody>
                    <a:bodyPr/>
                    <a:lstStyle/>
                    <a:p>
                      <a:pPr marL="342900" indent="-342900">
                        <a:buFont typeface="Arial" panose="020B0604020202020204" pitchFamily="34" charset="0"/>
                        <a:buChar char="•"/>
                      </a:pPr>
                      <a:r>
                        <a:rPr lang="en-GB" dirty="0" smtClean="0"/>
                        <a:t>States the specific problem proposed for research by presenting a clear declarative statement that begins with “It is not known if and to what degree/extent...” (quantitative) ~or~ or “It is not known how/why and…” (qualitative)</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92679077"/>
                  </a:ext>
                </a:extLst>
              </a:tr>
              <a:tr h="552928">
                <a:tc>
                  <a:txBody>
                    <a:bodyPr/>
                    <a:lstStyle/>
                    <a:p>
                      <a:pPr marL="342900" indent="-342900">
                        <a:buFont typeface="Arial" panose="020B0604020202020204" pitchFamily="34" charset="0"/>
                        <a:buChar char="•"/>
                      </a:pPr>
                      <a:r>
                        <a:rPr lang="en-GB" dirty="0" smtClean="0"/>
                        <a:t>Identifies the general population affected by the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6795250"/>
                  </a:ext>
                </a:extLst>
              </a:tr>
              <a:tr h="552928">
                <a:tc>
                  <a:txBody>
                    <a:bodyPr/>
                    <a:lstStyle/>
                    <a:p>
                      <a:pPr marL="342900" indent="-342900">
                        <a:buFont typeface="Arial" panose="020B0604020202020204" pitchFamily="34" charset="0"/>
                        <a:buChar char="•"/>
                      </a:pPr>
                      <a:r>
                        <a:rPr lang="en-GB" dirty="0" smtClean="0"/>
                        <a:t>Suggests how the study may contribute to solving the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38125225"/>
                  </a:ext>
                </a:extLst>
              </a:tr>
              <a:tr h="552928">
                <a:tc>
                  <a:txBody>
                    <a:bodyPr/>
                    <a:lstStyle/>
                    <a:p>
                      <a:pPr marL="342900" indent="-342900">
                        <a:buFont typeface="Arial" panose="020B0604020202020204" pitchFamily="34" charset="0"/>
                        <a:buChar char="•"/>
                      </a:pPr>
                      <a:r>
                        <a:rPr lang="en-GB" dirty="0" smtClean="0"/>
                        <a:t>Clearly describe the magnitude and importance of the problem.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77475659"/>
                  </a:ext>
                </a:extLst>
              </a:tr>
              <a:tr h="552928">
                <a:tc>
                  <a:txBody>
                    <a:bodyPr/>
                    <a:lstStyle/>
                    <a:p>
                      <a:pPr marL="342900" indent="-342900">
                        <a:buFont typeface="Arial" panose="020B0604020202020204" pitchFamily="34" charset="0"/>
                        <a:buChar char="•"/>
                      </a:pPr>
                      <a:r>
                        <a:rPr lang="en-GB" dirty="0" smtClean="0"/>
                        <a:t>Identify the need for the study and why it is of concern to the researcher.</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5979196"/>
                  </a:ext>
                </a:extLst>
              </a:tr>
            </a:tbl>
          </a:graphicData>
        </a:graphic>
      </p:graphicFrame>
      <p:sp>
        <p:nvSpPr>
          <p:cNvPr id="4" name="TextBox 3"/>
          <p:cNvSpPr txBox="1"/>
          <p:nvPr/>
        </p:nvSpPr>
        <p:spPr>
          <a:xfrm>
            <a:off x="1686200" y="1849694"/>
            <a:ext cx="3957851" cy="369332"/>
          </a:xfrm>
          <a:prstGeom prst="rect">
            <a:avLst/>
          </a:prstGeom>
          <a:noFill/>
        </p:spPr>
        <p:txBody>
          <a:bodyPr wrap="square" rtlCol="0">
            <a:spAutoFit/>
          </a:bodyPr>
          <a:lstStyle/>
          <a:p>
            <a:r>
              <a:rPr lang="en-GB" b="1" dirty="0" smtClean="0">
                <a:solidFill>
                  <a:schemeClr val="bg1"/>
                </a:solidFill>
                <a:latin typeface="Arial" panose="020B0604020202020204" pitchFamily="34" charset="0"/>
                <a:cs typeface="Arial" panose="020B0604020202020204" pitchFamily="34" charset="0"/>
              </a:rPr>
              <a:t>RECOMMENDED GUIDELINE</a:t>
            </a:r>
            <a:endParaRPr lang="en-GB" b="1" dirty="0">
              <a:solidFill>
                <a:schemeClr val="bg1"/>
              </a:solidFill>
              <a:latin typeface="Arial" panose="020B0604020202020204" pitchFamily="34" charset="0"/>
              <a:cs typeface="Arial" panose="020B0604020202020204" pitchFamily="34" charset="0"/>
            </a:endParaRPr>
          </a:p>
        </p:txBody>
      </p:sp>
      <p:pic>
        <p:nvPicPr>
          <p:cNvPr id="1026" name="Picture 2" descr="A Good Problem Statement | Delightful &amp; Distinctive COL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7253" y="2219026"/>
            <a:ext cx="4143465" cy="3103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63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8173" y="0"/>
            <a:ext cx="9498841" cy="1131848"/>
          </a:xfrm>
          <a:prstGeom prst="rect">
            <a:avLst/>
          </a:prstGeom>
          <a:noFill/>
        </p:spPr>
        <p:txBody>
          <a:bodyPr wrap="square">
            <a:spAutoFit/>
          </a:bodyPr>
          <a:lstStyle/>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RESEARCH </a:t>
            </a:r>
            <a:r>
              <a:rPr lang="en-GB" sz="2400" b="1" dirty="0" smtClean="0">
                <a:solidFill>
                  <a:srgbClr val="FFC000"/>
                </a:solidFill>
                <a:latin typeface="Arial" panose="020B0604020202020204" pitchFamily="34" charset="0"/>
                <a:cs typeface="Arial" panose="020B0604020202020204" pitchFamily="34" charset="0"/>
              </a:rPr>
              <a:t>AIM / </a:t>
            </a:r>
          </a:p>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PURPOSE OF RESEARCH</a:t>
            </a:r>
            <a:endParaRPr lang="en-GB" sz="2400" b="1" dirty="0">
              <a:solidFill>
                <a:srgbClr val="FFC000"/>
              </a:solidFill>
              <a:latin typeface="Arial" panose="020B0604020202020204" pitchFamily="34" charset="0"/>
              <a:cs typeface="Arial" panose="020B0604020202020204" pitchFamily="34" charset="0"/>
            </a:endParaRPr>
          </a:p>
        </p:txBody>
      </p:sp>
      <p:sp>
        <p:nvSpPr>
          <p:cNvPr id="2" name="TextBox 1"/>
          <p:cNvSpPr txBox="1"/>
          <p:nvPr/>
        </p:nvSpPr>
        <p:spPr>
          <a:xfrm>
            <a:off x="1078174" y="1314866"/>
            <a:ext cx="10440536" cy="3477875"/>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aim of the research describes the main purpose of the research. </a:t>
            </a:r>
            <a:endParaRPr lang="en-GB" sz="2000" dirty="0" smtClean="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It is the reflection </a:t>
            </a:r>
            <a:r>
              <a:rPr lang="en-GB" sz="2000" dirty="0">
                <a:latin typeface="Arial" panose="020B0604020202020204" pitchFamily="34" charset="0"/>
                <a:cs typeface="Arial" panose="020B0604020202020204" pitchFamily="34" charset="0"/>
              </a:rPr>
              <a:t>of the problem statement and identifies how the study will be accomplished. </a:t>
            </a:r>
            <a:endParaRPr lang="en-GB" sz="20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It </a:t>
            </a:r>
            <a:r>
              <a:rPr lang="en-GB" sz="2000" dirty="0">
                <a:latin typeface="Arial" panose="020B0604020202020204" pitchFamily="34" charset="0"/>
                <a:cs typeface="Arial" panose="020B0604020202020204" pitchFamily="34" charset="0"/>
              </a:rPr>
              <a:t>explains how the proposed study will contribute to the field. </a:t>
            </a:r>
            <a:endParaRPr lang="en-GB" sz="20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section begins with a declarative statement, </a:t>
            </a:r>
            <a:endParaRPr lang="en-GB" sz="2000" dirty="0" smtClean="0">
              <a:latin typeface="Arial" panose="020B0604020202020204" pitchFamily="34" charset="0"/>
              <a:cs typeface="Arial" panose="020B0604020202020204" pitchFamily="34" charset="0"/>
            </a:endParaRPr>
          </a:p>
          <a:p>
            <a:pPr lvl="1" algn="just"/>
            <a:r>
              <a:rPr lang="en-GB" sz="2000" i="1" dirty="0" smtClean="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The purpose of this study is…. .” Included in this statement are also the research design, population, variables (quantitative) or phenomena (qualitative) to be studied, and the geographic location</a:t>
            </a:r>
            <a:r>
              <a:rPr lang="en-GB" sz="2000" i="1" dirty="0" smtClean="0">
                <a:latin typeface="Arial" panose="020B0604020202020204" pitchFamily="34" charset="0"/>
                <a:cs typeface="Arial" panose="020B0604020202020204" pitchFamily="34" charset="0"/>
              </a:rPr>
              <a:t>.</a:t>
            </a:r>
            <a:endParaRPr lang="en-GB" sz="2000" i="1" dirty="0" smtClean="0">
              <a:latin typeface="Arial" panose="020B0604020202020204" pitchFamily="34" charset="0"/>
              <a:cs typeface="Arial" panose="020B0604020202020204" pitchFamily="34" charset="0"/>
            </a:endParaRPr>
          </a:p>
        </p:txBody>
      </p:sp>
      <p:sp>
        <p:nvSpPr>
          <p:cNvPr id="6" name="TextBox 5"/>
          <p:cNvSpPr txBox="1"/>
          <p:nvPr/>
        </p:nvSpPr>
        <p:spPr>
          <a:xfrm>
            <a:off x="1078173" y="4975759"/>
            <a:ext cx="10440537" cy="1323439"/>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smtClean="0">
                <a:solidFill>
                  <a:schemeClr val="accent2">
                    <a:lumMod val="75000"/>
                  </a:schemeClr>
                </a:solidFill>
                <a:latin typeface="Arial" panose="020B0604020202020204" pitchFamily="34" charset="0"/>
                <a:cs typeface="Arial" panose="020B0604020202020204" pitchFamily="34" charset="0"/>
              </a:rPr>
              <a:t>Example: </a:t>
            </a:r>
          </a:p>
          <a:p>
            <a:pPr lvl="1" algn="just"/>
            <a:r>
              <a:rPr lang="en-GB" sz="2000" i="1" dirty="0" smtClean="0">
                <a:solidFill>
                  <a:schemeClr val="accent2">
                    <a:lumMod val="75000"/>
                  </a:schemeClr>
                </a:solidFill>
                <a:latin typeface="Arial" panose="020B0604020202020204" pitchFamily="34" charset="0"/>
                <a:cs typeface="Arial" panose="020B0604020202020204" pitchFamily="34" charset="0"/>
              </a:rPr>
              <a:t>The aim of this study is to investigate how various marketing strategies influence the revenue turnover of retail shops in the UK and the constraints that they overcome in implementing those strategies.   </a:t>
            </a:r>
            <a:endParaRPr lang="en-GB" sz="2000" i="1" dirty="0" smtClean="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402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94762" y="0"/>
            <a:ext cx="9498841" cy="1131848"/>
          </a:xfrm>
          <a:prstGeom prst="rect">
            <a:avLst/>
          </a:prstGeom>
          <a:noFill/>
        </p:spPr>
        <p:txBody>
          <a:bodyPr wrap="square">
            <a:spAutoFit/>
          </a:bodyPr>
          <a:lstStyle/>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RESEARCH </a:t>
            </a:r>
            <a:r>
              <a:rPr lang="en-GB" sz="2400" b="1" dirty="0" smtClean="0">
                <a:solidFill>
                  <a:srgbClr val="FFC000"/>
                </a:solidFill>
                <a:latin typeface="Arial" panose="020B0604020202020204" pitchFamily="34" charset="0"/>
                <a:cs typeface="Arial" panose="020B0604020202020204" pitchFamily="34" charset="0"/>
              </a:rPr>
              <a:t>QUESTIONS </a:t>
            </a:r>
          </a:p>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&amp; HYPOTHESES</a:t>
            </a:r>
            <a:endParaRPr lang="en-GB" sz="2400" b="1" dirty="0">
              <a:solidFill>
                <a:srgbClr val="FFC000"/>
              </a:solidFill>
              <a:latin typeface="Arial" panose="020B0604020202020204" pitchFamily="34" charset="0"/>
              <a:cs typeface="Arial" panose="020B0604020202020204" pitchFamily="34" charset="0"/>
            </a:endParaRPr>
          </a:p>
        </p:txBody>
      </p:sp>
      <p:sp>
        <p:nvSpPr>
          <p:cNvPr id="2" name="TextBox 1"/>
          <p:cNvSpPr txBox="1"/>
          <p:nvPr/>
        </p:nvSpPr>
        <p:spPr>
          <a:xfrm>
            <a:off x="1924335" y="1451298"/>
            <a:ext cx="9321420" cy="1631216"/>
          </a:xfrm>
          <a:prstGeom prst="rect">
            <a:avLst/>
          </a:prstGeom>
          <a:noFill/>
          <a:ln>
            <a:solidFill>
              <a:schemeClr val="accent1"/>
            </a:solidFill>
          </a:ln>
        </p:spPr>
        <p:txBody>
          <a:bodyPr wrap="square" rtlCol="0">
            <a:spAutoFit/>
          </a:bodyPr>
          <a:lstStyle/>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Research Questions (RQs) are the specific questions that your research is expected to answer. </a:t>
            </a:r>
            <a:endParaRPr lang="en-GB" sz="20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The RQs and Hypotheses should be derived from the problem and purpose statements, research methods and analysis. </a:t>
            </a:r>
            <a:endParaRPr lang="en-GB" sz="2000" dirty="0" smtClean="0">
              <a:latin typeface="Arial" panose="020B0604020202020204" pitchFamily="34" charset="0"/>
              <a:cs typeface="Arial" panose="020B0604020202020204" pitchFamily="34" charset="0"/>
            </a:endParaRPr>
          </a:p>
        </p:txBody>
      </p:sp>
      <p:sp>
        <p:nvSpPr>
          <p:cNvPr id="3" name="Rectangle 2"/>
          <p:cNvSpPr/>
          <p:nvPr/>
        </p:nvSpPr>
        <p:spPr>
          <a:xfrm>
            <a:off x="1924335" y="3395930"/>
            <a:ext cx="9321420" cy="2246769"/>
          </a:xfrm>
          <a:prstGeom prst="rect">
            <a:avLst/>
          </a:prstGeom>
          <a:ln>
            <a:solidFill>
              <a:schemeClr val="accent1"/>
            </a:solidFill>
          </a:ln>
        </p:spPr>
        <p:txBody>
          <a:bodyPr wrap="square">
            <a:spAutoFit/>
          </a:bodyPr>
          <a:lstStyle/>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These RQs should guide your literature review, your choice of research methods, your findings and analysis</a:t>
            </a:r>
            <a:r>
              <a:rPr lang="en-GB" sz="2000" dirty="0" smtClean="0">
                <a:latin typeface="Arial" panose="020B0604020202020204" pitchFamily="34" charset="0"/>
                <a:cs typeface="Arial" panose="020B0604020202020204" pitchFamily="34" charset="0"/>
              </a:rPr>
              <a:t>.</a:t>
            </a:r>
          </a:p>
          <a:p>
            <a:pPr algn="just"/>
            <a:r>
              <a:rPr lang="en-GB" sz="2000" dirty="0" smtClean="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For qualitative studies, state a maximum of 4 research questions. </a:t>
            </a:r>
          </a:p>
          <a:p>
            <a:pPr algn="just"/>
            <a:endParaRPr lang="en-GB" sz="20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For quantitative studies, state about 3 questions, identify the variables and state their associated hypotheses. </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clrChange>
              <a:clrFrom>
                <a:srgbClr val="FFFFFF"/>
              </a:clrFrom>
              <a:clrTo>
                <a:srgbClr val="FFFFFF">
                  <a:alpha val="0"/>
                </a:srgbClr>
              </a:clrTo>
            </a:clrChange>
          </a:blip>
          <a:stretch>
            <a:fillRect/>
          </a:stretch>
        </p:blipFill>
        <p:spPr>
          <a:xfrm>
            <a:off x="-53424" y="2568649"/>
            <a:ext cx="2496373" cy="2153231"/>
          </a:xfrm>
          <a:prstGeom prst="rect">
            <a:avLst/>
          </a:prstGeom>
        </p:spPr>
      </p:pic>
    </p:spTree>
    <p:extLst>
      <p:ext uri="{BB962C8B-B14F-4D97-AF65-F5344CB8AC3E}">
        <p14:creationId xmlns:p14="http://schemas.microsoft.com/office/powerpoint/2010/main" val="4102410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94762" y="0"/>
            <a:ext cx="9498841" cy="1131848"/>
          </a:xfrm>
          <a:prstGeom prst="rect">
            <a:avLst/>
          </a:prstGeom>
          <a:noFill/>
        </p:spPr>
        <p:txBody>
          <a:bodyPr wrap="square">
            <a:spAutoFit/>
          </a:bodyPr>
          <a:lstStyle/>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RESEARCH </a:t>
            </a:r>
            <a:r>
              <a:rPr lang="en-GB" sz="2400" b="1" dirty="0" smtClean="0">
                <a:solidFill>
                  <a:srgbClr val="FFC000"/>
                </a:solidFill>
                <a:latin typeface="Arial" panose="020B0604020202020204" pitchFamily="34" charset="0"/>
                <a:cs typeface="Arial" panose="020B0604020202020204" pitchFamily="34" charset="0"/>
              </a:rPr>
              <a:t>QUESTIONS </a:t>
            </a:r>
          </a:p>
          <a:p>
            <a:pPr algn="ctr">
              <a:lnSpc>
                <a:spcPct val="150000"/>
              </a:lnSpc>
            </a:pPr>
            <a:r>
              <a:rPr lang="en-GB" sz="2400" b="1" dirty="0" smtClean="0">
                <a:solidFill>
                  <a:srgbClr val="FFC000"/>
                </a:solidFill>
                <a:latin typeface="Arial" panose="020B0604020202020204" pitchFamily="34" charset="0"/>
                <a:cs typeface="Arial" panose="020B0604020202020204" pitchFamily="34" charset="0"/>
              </a:rPr>
              <a:t>&amp; HYPOTHESES</a:t>
            </a:r>
            <a:endParaRPr lang="en-GB" sz="2400" b="1" dirty="0">
              <a:solidFill>
                <a:srgbClr val="FFC000"/>
              </a:solidFill>
              <a:latin typeface="Arial" panose="020B0604020202020204" pitchFamily="34" charset="0"/>
              <a:cs typeface="Arial" panose="020B0604020202020204" pitchFamily="34" charset="0"/>
            </a:endParaRPr>
          </a:p>
        </p:txBody>
      </p:sp>
      <p:sp>
        <p:nvSpPr>
          <p:cNvPr id="6" name="Rectangle 5"/>
          <p:cNvSpPr/>
          <p:nvPr/>
        </p:nvSpPr>
        <p:spPr>
          <a:xfrm>
            <a:off x="1760560" y="1841570"/>
            <a:ext cx="8816455" cy="1938992"/>
          </a:xfrm>
          <a:prstGeom prst="rect">
            <a:avLst/>
          </a:prstGeom>
        </p:spPr>
        <p:txBody>
          <a:bodyPr wrap="square">
            <a:spAutoFit/>
          </a:bodyPr>
          <a:lstStyle/>
          <a:p>
            <a:r>
              <a:rPr lang="en-GB" sz="2400" i="1" dirty="0" smtClean="0">
                <a:solidFill>
                  <a:schemeClr val="accent2">
                    <a:lumMod val="75000"/>
                  </a:schemeClr>
                </a:solidFill>
                <a:latin typeface="Arial" panose="020B0604020202020204" pitchFamily="34" charset="0"/>
                <a:cs typeface="Arial" panose="020B0604020202020204" pitchFamily="34" charset="0"/>
              </a:rPr>
              <a:t>Examples:</a:t>
            </a:r>
          </a:p>
          <a:p>
            <a:endParaRPr lang="en-GB" sz="2400" i="1" dirty="0" smtClean="0">
              <a:solidFill>
                <a:schemeClr val="accent2">
                  <a:lumMod val="7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i="1" dirty="0" smtClean="0">
                <a:solidFill>
                  <a:schemeClr val="accent2">
                    <a:lumMod val="75000"/>
                  </a:schemeClr>
                </a:solidFill>
                <a:latin typeface="Arial" panose="020B0604020202020204" pitchFamily="34" charset="0"/>
                <a:cs typeface="Arial" panose="020B0604020202020204" pitchFamily="34" charset="0"/>
              </a:rPr>
              <a:t>How does the firm adopt strategies to improve revenue?</a:t>
            </a:r>
          </a:p>
          <a:p>
            <a:pPr marL="342900" indent="-342900">
              <a:buFont typeface="Arial" panose="020B0604020202020204" pitchFamily="34" charset="0"/>
              <a:buChar char="•"/>
            </a:pPr>
            <a:endParaRPr lang="en-GB" sz="2400" i="1" dirty="0">
              <a:solidFill>
                <a:schemeClr val="accent2">
                  <a:lumMod val="7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i="1" dirty="0" smtClean="0">
                <a:solidFill>
                  <a:schemeClr val="accent2">
                    <a:lumMod val="75000"/>
                  </a:schemeClr>
                </a:solidFill>
                <a:latin typeface="Arial" panose="020B0604020202020204" pitchFamily="34" charset="0"/>
                <a:cs typeface="Arial" panose="020B0604020202020204" pitchFamily="34" charset="0"/>
              </a:rPr>
              <a:t>How are the strategies and the revenues of the firm related? </a:t>
            </a:r>
            <a:endParaRPr lang="en-GB" sz="2400" i="1"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960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241946" y="259307"/>
            <a:ext cx="9498841" cy="739754"/>
          </a:xfrm>
          <a:prstGeom prst="rect">
            <a:avLst/>
          </a:prstGeom>
          <a:noFill/>
        </p:spPr>
        <p:txBody>
          <a:bodyPr wrap="square">
            <a:spAutoFit/>
          </a:bodyPr>
          <a:lstStyle/>
          <a:p>
            <a:pPr algn="ctr">
              <a:lnSpc>
                <a:spcPct val="150000"/>
              </a:lnSpc>
            </a:pPr>
            <a:r>
              <a:rPr lang="en-GB" sz="3200" b="1" dirty="0" smtClean="0">
                <a:solidFill>
                  <a:schemeClr val="bg1"/>
                </a:solidFill>
                <a:latin typeface="Arial" panose="020B0604020202020204" pitchFamily="34" charset="0"/>
                <a:cs typeface="Arial" panose="020B0604020202020204" pitchFamily="34" charset="0"/>
              </a:rPr>
              <a:t>RESEARCH OBJECTIVES</a:t>
            </a:r>
            <a:endParaRPr lang="en-GB" sz="3200" b="1" dirty="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832514" y="1430434"/>
            <a:ext cx="5936776" cy="2677656"/>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research objectives specify the actions required to address the research questions. </a:t>
            </a: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They are obtained by turning the research questions into statements. </a:t>
            </a:r>
          </a:p>
          <a:p>
            <a:pPr algn="just"/>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832514" y="3861869"/>
            <a:ext cx="5936776" cy="830997"/>
          </a:xfrm>
          <a:prstGeom prst="rect">
            <a:avLst/>
          </a:prstGeom>
        </p:spPr>
        <p:txBody>
          <a:bodyPr wrap="square">
            <a:spAutoFit/>
          </a:bodyPr>
          <a:lstStyle/>
          <a:p>
            <a:pPr marL="285750" indent="-28575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research objectives should meet the SMART criteria.  </a:t>
            </a:r>
            <a:endParaRPr lang="en-GB" sz="2400" dirty="0">
              <a:latin typeface="Arial" panose="020B0604020202020204" pitchFamily="34" charset="0"/>
              <a:cs typeface="Arial" panose="020B0604020202020204" pitchFamily="34" charset="0"/>
            </a:endParaRPr>
          </a:p>
        </p:txBody>
      </p:sp>
      <p:sp>
        <p:nvSpPr>
          <p:cNvPr id="6" name="Rectangle 5"/>
          <p:cNvSpPr/>
          <p:nvPr/>
        </p:nvSpPr>
        <p:spPr>
          <a:xfrm>
            <a:off x="7508544" y="2026458"/>
            <a:ext cx="4378656" cy="2862322"/>
          </a:xfrm>
          <a:prstGeom prst="rect">
            <a:avLst/>
          </a:prstGeom>
          <a:ln w="28575">
            <a:solidFill>
              <a:schemeClr val="accent4">
                <a:lumMod val="50000"/>
              </a:schemeClr>
            </a:solidFill>
          </a:ln>
        </p:spPr>
        <p:txBody>
          <a:bodyPr wrap="square">
            <a:spAutoFit/>
          </a:bodyPr>
          <a:lstStyle/>
          <a:p>
            <a:r>
              <a:rPr lang="en-GB" sz="2000" i="1" dirty="0" smtClean="0">
                <a:solidFill>
                  <a:schemeClr val="accent4">
                    <a:lumMod val="50000"/>
                  </a:schemeClr>
                </a:solidFill>
                <a:latin typeface="Arial" panose="020B0604020202020204" pitchFamily="34" charset="0"/>
                <a:cs typeface="Arial" panose="020B0604020202020204" pitchFamily="34" charset="0"/>
              </a:rPr>
              <a:t>Examples:</a:t>
            </a:r>
          </a:p>
          <a:p>
            <a:endParaRPr lang="en-GB" sz="2000" i="1" dirty="0" smtClean="0">
              <a:solidFill>
                <a:schemeClr val="accent4">
                  <a:lumMod val="50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i="1" dirty="0" smtClean="0">
                <a:solidFill>
                  <a:schemeClr val="accent4">
                    <a:lumMod val="50000"/>
                  </a:schemeClr>
                </a:solidFill>
                <a:latin typeface="Arial" panose="020B0604020202020204" pitchFamily="34" charset="0"/>
                <a:cs typeface="Arial" panose="020B0604020202020204" pitchFamily="34" charset="0"/>
              </a:rPr>
              <a:t>Explore strategies adopted by firms to improve revenue of firms. </a:t>
            </a:r>
          </a:p>
          <a:p>
            <a:endParaRPr lang="en-GB" sz="2000" i="1" dirty="0">
              <a:solidFill>
                <a:schemeClr val="accent4">
                  <a:lumMod val="50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i="1" dirty="0" smtClean="0">
                <a:solidFill>
                  <a:schemeClr val="accent4">
                    <a:lumMod val="50000"/>
                  </a:schemeClr>
                </a:solidFill>
                <a:latin typeface="Arial" panose="020B0604020202020204" pitchFamily="34" charset="0"/>
                <a:cs typeface="Arial" panose="020B0604020202020204" pitchFamily="34" charset="0"/>
              </a:rPr>
              <a:t>Identify / Explore / Investigate relationship between the strategies and the revenues of the firm. </a:t>
            </a:r>
            <a:endParaRPr lang="en-GB" sz="2000" i="1" dirty="0">
              <a:solidFill>
                <a:schemeClr val="accent4">
                  <a:lumMod val="50000"/>
                </a:schemeClr>
              </a:solidFill>
              <a:latin typeface="Arial" panose="020B0604020202020204" pitchFamily="34" charset="0"/>
              <a:cs typeface="Arial" panose="020B0604020202020204" pitchFamily="34" charset="0"/>
            </a:endParaRPr>
          </a:p>
        </p:txBody>
      </p:sp>
      <p:sp>
        <p:nvSpPr>
          <p:cNvPr id="7" name="Rectangle 6"/>
          <p:cNvSpPr/>
          <p:nvPr/>
        </p:nvSpPr>
        <p:spPr>
          <a:xfrm>
            <a:off x="832514" y="4950822"/>
            <a:ext cx="2347414" cy="369332"/>
          </a:xfrm>
          <a:prstGeom prst="rect">
            <a:avLst/>
          </a:prstGeom>
        </p:spPr>
        <p:txBody>
          <a:bodyPr wrap="square">
            <a:spAutoFit/>
          </a:bodyPr>
          <a:lstStyle/>
          <a:p>
            <a:pPr marL="285750" indent="-285750" algn="just">
              <a:buFont typeface="Arial" panose="020B0604020202020204" pitchFamily="34" charset="0"/>
              <a:buChar char="•"/>
            </a:pPr>
            <a:r>
              <a:rPr lang="en-GB" b="1" dirty="0" smtClean="0">
                <a:latin typeface="Arial" panose="020B0604020202020204" pitchFamily="34" charset="0"/>
                <a:cs typeface="Arial" panose="020B0604020202020204" pitchFamily="34" charset="0"/>
              </a:rPr>
              <a:t>S</a:t>
            </a:r>
            <a:r>
              <a:rPr lang="en-GB" dirty="0" smtClean="0">
                <a:latin typeface="Arial" panose="020B0604020202020204" pitchFamily="34" charset="0"/>
                <a:cs typeface="Arial" panose="020B0604020202020204" pitchFamily="34" charset="0"/>
              </a:rPr>
              <a:t>pecific:  </a:t>
            </a:r>
            <a:endParaRPr lang="en-GB" dirty="0">
              <a:latin typeface="Arial" panose="020B0604020202020204" pitchFamily="34" charset="0"/>
              <a:cs typeface="Arial" panose="020B0604020202020204" pitchFamily="34" charset="0"/>
            </a:endParaRPr>
          </a:p>
        </p:txBody>
      </p:sp>
      <p:sp>
        <p:nvSpPr>
          <p:cNvPr id="8" name="Rectangle 7"/>
          <p:cNvSpPr/>
          <p:nvPr/>
        </p:nvSpPr>
        <p:spPr>
          <a:xfrm>
            <a:off x="2729545" y="4950821"/>
            <a:ext cx="4067033" cy="369332"/>
          </a:xfrm>
          <a:prstGeom prst="rect">
            <a:avLst/>
          </a:prstGeom>
          <a:solidFill>
            <a:schemeClr val="tx2">
              <a:lumMod val="20000"/>
              <a:lumOff val="80000"/>
            </a:schemeClr>
          </a:solidFill>
        </p:spPr>
        <p:txBody>
          <a:bodyPr wrap="square">
            <a:spAutoFit/>
          </a:bodyPr>
          <a:lstStyle/>
          <a:p>
            <a:pPr algn="just"/>
            <a:r>
              <a:rPr lang="en-GB" i="1" dirty="0" smtClean="0">
                <a:latin typeface="Arial" panose="020B0604020202020204" pitchFamily="34" charset="0"/>
                <a:cs typeface="Arial" panose="020B0604020202020204" pitchFamily="34" charset="0"/>
              </a:rPr>
              <a:t>Well-defined and focused  </a:t>
            </a:r>
            <a:endParaRPr lang="en-GB" i="1" dirty="0">
              <a:latin typeface="Arial" panose="020B0604020202020204" pitchFamily="34" charset="0"/>
              <a:cs typeface="Arial" panose="020B0604020202020204" pitchFamily="34" charset="0"/>
            </a:endParaRPr>
          </a:p>
        </p:txBody>
      </p:sp>
      <p:sp>
        <p:nvSpPr>
          <p:cNvPr id="9" name="Rectangle 8"/>
          <p:cNvSpPr/>
          <p:nvPr/>
        </p:nvSpPr>
        <p:spPr>
          <a:xfrm>
            <a:off x="832514" y="5273787"/>
            <a:ext cx="2347414" cy="369332"/>
          </a:xfrm>
          <a:prstGeom prst="rect">
            <a:avLst/>
          </a:prstGeom>
        </p:spPr>
        <p:txBody>
          <a:bodyPr wrap="square">
            <a:spAutoFit/>
          </a:bodyPr>
          <a:lstStyle/>
          <a:p>
            <a:pPr marL="285750" indent="-285750" algn="just">
              <a:buFont typeface="Arial" panose="020B0604020202020204" pitchFamily="34" charset="0"/>
              <a:buChar char="•"/>
            </a:pPr>
            <a:r>
              <a:rPr lang="en-GB" b="1" dirty="0" smtClean="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easurable:  </a:t>
            </a:r>
            <a:endParaRPr lang="en-GB" dirty="0">
              <a:latin typeface="Arial" panose="020B0604020202020204" pitchFamily="34" charset="0"/>
              <a:cs typeface="Arial" panose="020B0604020202020204" pitchFamily="34" charset="0"/>
            </a:endParaRPr>
          </a:p>
        </p:txBody>
      </p:sp>
      <p:sp>
        <p:nvSpPr>
          <p:cNvPr id="10" name="Rectangle 9"/>
          <p:cNvSpPr/>
          <p:nvPr/>
        </p:nvSpPr>
        <p:spPr>
          <a:xfrm>
            <a:off x="2729545" y="5273786"/>
            <a:ext cx="4451447" cy="369332"/>
          </a:xfrm>
          <a:prstGeom prst="rect">
            <a:avLst/>
          </a:prstGeom>
          <a:solidFill>
            <a:schemeClr val="accent2">
              <a:lumMod val="20000"/>
              <a:lumOff val="80000"/>
            </a:schemeClr>
          </a:solidFill>
        </p:spPr>
        <p:txBody>
          <a:bodyPr wrap="square">
            <a:spAutoFit/>
          </a:bodyPr>
          <a:lstStyle/>
          <a:p>
            <a:pPr algn="just"/>
            <a:r>
              <a:rPr lang="en-GB" i="1" dirty="0" smtClean="0">
                <a:latin typeface="Arial" panose="020B0604020202020204" pitchFamily="34" charset="0"/>
                <a:cs typeface="Arial" panose="020B0604020202020204" pitchFamily="34" charset="0"/>
              </a:rPr>
              <a:t>Ensures that goals have been achieved.</a:t>
            </a:r>
            <a:endParaRPr lang="en-GB" i="1" dirty="0">
              <a:latin typeface="Arial" panose="020B0604020202020204" pitchFamily="34" charset="0"/>
              <a:cs typeface="Arial" panose="020B0604020202020204" pitchFamily="34" charset="0"/>
            </a:endParaRPr>
          </a:p>
        </p:txBody>
      </p:sp>
      <p:sp>
        <p:nvSpPr>
          <p:cNvPr id="11" name="Rectangle 10"/>
          <p:cNvSpPr/>
          <p:nvPr/>
        </p:nvSpPr>
        <p:spPr>
          <a:xfrm>
            <a:off x="832514" y="5612342"/>
            <a:ext cx="2347414" cy="369332"/>
          </a:xfrm>
          <a:prstGeom prst="rect">
            <a:avLst/>
          </a:prstGeom>
        </p:spPr>
        <p:txBody>
          <a:bodyPr wrap="square">
            <a:spAutoFit/>
          </a:bodyPr>
          <a:lstStyle/>
          <a:p>
            <a:pPr marL="285750" indent="-285750" algn="just">
              <a:buFont typeface="Arial" panose="020B0604020202020204" pitchFamily="34" charset="0"/>
              <a:buChar char="•"/>
            </a:pPr>
            <a:r>
              <a:rPr lang="en-GB" b="1" dirty="0" smtClean="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ttainable:  </a:t>
            </a:r>
            <a:endParaRPr lang="en-GB" dirty="0">
              <a:latin typeface="Arial" panose="020B0604020202020204" pitchFamily="34" charset="0"/>
              <a:cs typeface="Arial" panose="020B0604020202020204" pitchFamily="34" charset="0"/>
            </a:endParaRPr>
          </a:p>
        </p:txBody>
      </p:sp>
      <p:sp>
        <p:nvSpPr>
          <p:cNvPr id="12" name="Rectangle 11"/>
          <p:cNvSpPr/>
          <p:nvPr/>
        </p:nvSpPr>
        <p:spPr>
          <a:xfrm>
            <a:off x="2729545" y="5612341"/>
            <a:ext cx="4572002" cy="369332"/>
          </a:xfrm>
          <a:prstGeom prst="rect">
            <a:avLst/>
          </a:prstGeom>
          <a:solidFill>
            <a:schemeClr val="accent5">
              <a:lumMod val="20000"/>
              <a:lumOff val="80000"/>
            </a:schemeClr>
          </a:solidFill>
        </p:spPr>
        <p:txBody>
          <a:bodyPr wrap="square">
            <a:spAutoFit/>
          </a:bodyPr>
          <a:lstStyle/>
          <a:p>
            <a:pPr algn="just"/>
            <a:r>
              <a:rPr lang="en-GB" i="1" dirty="0" smtClean="0">
                <a:latin typeface="Arial" panose="020B0604020202020204" pitchFamily="34" charset="0"/>
                <a:cs typeface="Arial" panose="020B0604020202020204" pitchFamily="34" charset="0"/>
              </a:rPr>
              <a:t>Can be achieved realistically.</a:t>
            </a:r>
            <a:endParaRPr lang="en-GB" i="1" dirty="0">
              <a:latin typeface="Arial" panose="020B0604020202020204" pitchFamily="34" charset="0"/>
              <a:cs typeface="Arial" panose="020B0604020202020204" pitchFamily="34" charset="0"/>
            </a:endParaRPr>
          </a:p>
        </p:txBody>
      </p:sp>
      <p:sp>
        <p:nvSpPr>
          <p:cNvPr id="13" name="Rectangle 12"/>
          <p:cNvSpPr/>
          <p:nvPr/>
        </p:nvSpPr>
        <p:spPr>
          <a:xfrm>
            <a:off x="832514" y="5966570"/>
            <a:ext cx="2347414" cy="369332"/>
          </a:xfrm>
          <a:prstGeom prst="rect">
            <a:avLst/>
          </a:prstGeom>
        </p:spPr>
        <p:txBody>
          <a:bodyPr wrap="square">
            <a:spAutoFit/>
          </a:bodyPr>
          <a:lstStyle/>
          <a:p>
            <a:pPr marL="285750" indent="-285750" algn="just">
              <a:buFont typeface="Arial" panose="020B0604020202020204" pitchFamily="34" charset="0"/>
              <a:buChar char="•"/>
            </a:pPr>
            <a:r>
              <a:rPr lang="en-GB" b="1" dirty="0" smtClean="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elevant:  </a:t>
            </a:r>
            <a:endParaRPr lang="en-GB" dirty="0">
              <a:latin typeface="Arial" panose="020B0604020202020204" pitchFamily="34" charset="0"/>
              <a:cs typeface="Arial" panose="020B0604020202020204" pitchFamily="34" charset="0"/>
            </a:endParaRPr>
          </a:p>
        </p:txBody>
      </p:sp>
      <p:sp>
        <p:nvSpPr>
          <p:cNvPr id="14" name="Rectangle 13"/>
          <p:cNvSpPr/>
          <p:nvPr/>
        </p:nvSpPr>
        <p:spPr>
          <a:xfrm>
            <a:off x="2729544" y="5980217"/>
            <a:ext cx="6605519" cy="369332"/>
          </a:xfrm>
          <a:prstGeom prst="rect">
            <a:avLst/>
          </a:prstGeom>
          <a:solidFill>
            <a:schemeClr val="accent5">
              <a:lumMod val="40000"/>
              <a:lumOff val="60000"/>
            </a:schemeClr>
          </a:solidFill>
        </p:spPr>
        <p:txBody>
          <a:bodyPr wrap="square">
            <a:spAutoFit/>
          </a:bodyPr>
          <a:lstStyle/>
          <a:p>
            <a:pPr algn="just"/>
            <a:r>
              <a:rPr lang="en-GB" i="1" dirty="0" smtClean="0">
                <a:latin typeface="Arial" panose="020B0604020202020204" pitchFamily="34" charset="0"/>
                <a:cs typeface="Arial" panose="020B0604020202020204" pitchFamily="34" charset="0"/>
              </a:rPr>
              <a:t>They should relate to original intention and expected outcomes.</a:t>
            </a:r>
            <a:endParaRPr lang="en-GB" i="1" dirty="0">
              <a:latin typeface="Arial" panose="020B0604020202020204" pitchFamily="34" charset="0"/>
              <a:cs typeface="Arial" panose="020B0604020202020204" pitchFamily="34" charset="0"/>
            </a:endParaRPr>
          </a:p>
        </p:txBody>
      </p:sp>
      <p:sp>
        <p:nvSpPr>
          <p:cNvPr id="15" name="Rectangle 14"/>
          <p:cNvSpPr/>
          <p:nvPr/>
        </p:nvSpPr>
        <p:spPr>
          <a:xfrm>
            <a:off x="832514" y="6354860"/>
            <a:ext cx="2347414" cy="369332"/>
          </a:xfrm>
          <a:prstGeom prst="rect">
            <a:avLst/>
          </a:prstGeom>
        </p:spPr>
        <p:txBody>
          <a:bodyPr wrap="square">
            <a:spAutoFit/>
          </a:bodyPr>
          <a:lstStyle/>
          <a:p>
            <a:pPr marL="285750" indent="-285750" algn="just">
              <a:buFont typeface="Arial" panose="020B0604020202020204" pitchFamily="34" charset="0"/>
              <a:buChar char="•"/>
            </a:pPr>
            <a:r>
              <a:rPr lang="en-GB" b="1" dirty="0" smtClean="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imely:  </a:t>
            </a:r>
            <a:endParaRPr lang="en-GB" dirty="0">
              <a:latin typeface="Arial" panose="020B0604020202020204" pitchFamily="34" charset="0"/>
              <a:cs typeface="Arial" panose="020B0604020202020204" pitchFamily="34" charset="0"/>
            </a:endParaRPr>
          </a:p>
        </p:txBody>
      </p:sp>
      <p:sp>
        <p:nvSpPr>
          <p:cNvPr id="16" name="Rectangle 15"/>
          <p:cNvSpPr/>
          <p:nvPr/>
        </p:nvSpPr>
        <p:spPr>
          <a:xfrm>
            <a:off x="2729544" y="6341211"/>
            <a:ext cx="6974007" cy="369332"/>
          </a:xfrm>
          <a:prstGeom prst="rect">
            <a:avLst/>
          </a:prstGeom>
          <a:solidFill>
            <a:schemeClr val="accent4">
              <a:lumMod val="60000"/>
              <a:lumOff val="40000"/>
            </a:schemeClr>
          </a:solidFill>
        </p:spPr>
        <p:txBody>
          <a:bodyPr wrap="square">
            <a:spAutoFit/>
          </a:bodyPr>
          <a:lstStyle/>
          <a:p>
            <a:pPr algn="just"/>
            <a:r>
              <a:rPr lang="en-GB" i="1" dirty="0" smtClean="0">
                <a:latin typeface="Arial" panose="020B0604020202020204" pitchFamily="34" charset="0"/>
                <a:cs typeface="Arial" panose="020B0604020202020204" pitchFamily="34" charset="0"/>
              </a:rPr>
              <a:t>Must be completed on  time</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9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animBg="1"/>
      <p:bldP spid="7" grpId="0"/>
      <p:bldP spid="8" grpId="0" animBg="1"/>
      <p:bldP spid="9" grpId="0"/>
      <p:bldP spid="10" grpId="0" animBg="1"/>
      <p:bldP spid="11" grpId="0"/>
      <p:bldP spid="12" grpId="0" animBg="1"/>
      <p:bldP spid="13" grpId="0"/>
      <p:bldP spid="14" grpId="0" animBg="1"/>
      <p:bldP spid="15" grpId="0"/>
      <p:bldP spid="1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1165" y="173587"/>
            <a:ext cx="5715163" cy="830997"/>
          </a:xfrm>
          <a:prstGeom prst="rect">
            <a:avLst/>
          </a:prstGeom>
        </p:spPr>
        <p:txBody>
          <a:bodyPr wrap="square">
            <a:spAutoFit/>
          </a:bodyPr>
          <a:lstStyle/>
          <a:p>
            <a:pPr algn="ctr"/>
            <a:r>
              <a:rPr lang="en-GB" sz="2400" b="1" dirty="0">
                <a:solidFill>
                  <a:srgbClr val="FFC000"/>
                </a:solidFill>
                <a:latin typeface="Arial" panose="020B0604020202020204" pitchFamily="34" charset="0"/>
                <a:cs typeface="Arial" panose="020B0604020202020204" pitchFamily="34" charset="0"/>
              </a:rPr>
              <a:t>Rationale, Relevance, and Significance of the Study</a:t>
            </a:r>
          </a:p>
        </p:txBody>
      </p:sp>
      <p:sp>
        <p:nvSpPr>
          <p:cNvPr id="4" name="TextBox 3"/>
          <p:cNvSpPr txBox="1"/>
          <p:nvPr/>
        </p:nvSpPr>
        <p:spPr>
          <a:xfrm>
            <a:off x="1119119" y="1719622"/>
            <a:ext cx="4681182" cy="3970318"/>
          </a:xfrm>
          <a:prstGeom prst="rect">
            <a:avLst/>
          </a:prstGeom>
          <a:solidFill>
            <a:schemeClr val="accent5">
              <a:lumMod val="20000"/>
              <a:lumOff val="80000"/>
            </a:schemeClr>
          </a:solidFill>
          <a:ln>
            <a:solidFill>
              <a:schemeClr val="accent1"/>
            </a:solidFill>
          </a:ln>
        </p:spPr>
        <p:txBody>
          <a:bodyPr wrap="square" rtlCol="0">
            <a:spAutoFit/>
          </a:bodyPr>
          <a:lstStyle/>
          <a:p>
            <a:r>
              <a:rPr lang="en-GB" b="1" dirty="0" smtClean="0">
                <a:latin typeface="Arial" panose="020B0604020202020204" pitchFamily="34" charset="0"/>
                <a:cs typeface="Arial" panose="020B0604020202020204" pitchFamily="34" charset="0"/>
              </a:rPr>
              <a:t>RATIONALE /SHORT METHODOLOGY FOR THE STUDY</a:t>
            </a:r>
          </a:p>
          <a:p>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Identifies the specific research methodology for the study</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Justifies the methodology to be used for the study by discussing why it is the best approach for answering the research question(s) and addressing the problem statement</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Uses </a:t>
            </a:r>
            <a:r>
              <a:rPr lang="en-GB" dirty="0">
                <a:latin typeface="Arial" panose="020B0604020202020204" pitchFamily="34" charset="0"/>
                <a:cs typeface="Arial" panose="020B0604020202020204" pitchFamily="34" charset="0"/>
              </a:rPr>
              <a:t>citations from </a:t>
            </a:r>
            <a:r>
              <a:rPr lang="en-GB" dirty="0" smtClean="0">
                <a:latin typeface="Arial" panose="020B0604020202020204" pitchFamily="34" charset="0"/>
                <a:cs typeface="Arial" panose="020B0604020202020204" pitchFamily="34" charset="0"/>
              </a:rPr>
              <a:t>credible </a:t>
            </a:r>
            <a:r>
              <a:rPr lang="en-GB" dirty="0">
                <a:latin typeface="Arial" panose="020B0604020202020204" pitchFamily="34" charset="0"/>
                <a:cs typeface="Arial" panose="020B0604020202020204" pitchFamily="34" charset="0"/>
              </a:rPr>
              <a:t>sources </a:t>
            </a: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justify the selected </a:t>
            </a:r>
            <a:r>
              <a:rPr lang="en-GB" dirty="0" smtClean="0">
                <a:latin typeface="Arial" panose="020B0604020202020204" pitchFamily="34" charset="0"/>
                <a:cs typeface="Arial" panose="020B0604020202020204" pitchFamily="34" charset="0"/>
              </a:rPr>
              <a:t>methodology</a:t>
            </a:r>
          </a:p>
        </p:txBody>
      </p:sp>
      <p:sp>
        <p:nvSpPr>
          <p:cNvPr id="5" name="TextBox 4"/>
          <p:cNvSpPr txBox="1"/>
          <p:nvPr/>
        </p:nvSpPr>
        <p:spPr>
          <a:xfrm>
            <a:off x="6212008" y="1733269"/>
            <a:ext cx="5074691" cy="3970318"/>
          </a:xfrm>
          <a:prstGeom prst="rect">
            <a:avLst/>
          </a:prstGeom>
          <a:solidFill>
            <a:schemeClr val="accent6">
              <a:lumMod val="20000"/>
              <a:lumOff val="80000"/>
            </a:schemeClr>
          </a:solidFill>
          <a:ln>
            <a:solidFill>
              <a:schemeClr val="accent6">
                <a:lumMod val="50000"/>
              </a:schemeClr>
            </a:solidFill>
          </a:ln>
        </p:spPr>
        <p:txBody>
          <a:bodyPr wrap="square" rtlCol="0">
            <a:spAutoFit/>
          </a:bodyPr>
          <a:lstStyle/>
          <a:p>
            <a:r>
              <a:rPr lang="en-GB" b="1" dirty="0" smtClean="0">
                <a:latin typeface="Arial" panose="020B0604020202020204" pitchFamily="34" charset="0"/>
                <a:cs typeface="Arial" panose="020B0604020202020204" pitchFamily="34" charset="0"/>
              </a:rPr>
              <a:t>SIGNIFICANCE OF THE STUDY</a:t>
            </a:r>
          </a:p>
          <a:p>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Describes how the proposed research fits within </a:t>
            </a:r>
            <a:r>
              <a:rPr lang="en-GB" dirty="0" smtClean="0">
                <a:latin typeface="Arial" panose="020B0604020202020204" pitchFamily="34" charset="0"/>
                <a:cs typeface="Arial" panose="020B0604020202020204" pitchFamily="34" charset="0"/>
              </a:rPr>
              <a:t>the prior </a:t>
            </a:r>
            <a:r>
              <a:rPr lang="en-GB" dirty="0">
                <a:latin typeface="Arial" panose="020B0604020202020204" pitchFamily="34" charset="0"/>
                <a:cs typeface="Arial" panose="020B0604020202020204" pitchFamily="34" charset="0"/>
              </a:rPr>
              <a:t>research and how the study will make </a:t>
            </a:r>
            <a:r>
              <a:rPr lang="en-GB" dirty="0" smtClean="0">
                <a:latin typeface="Arial" panose="020B0604020202020204" pitchFamily="34" charset="0"/>
                <a:cs typeface="Arial" panose="020B0604020202020204" pitchFamily="34" charset="0"/>
              </a:rPr>
              <a:t>an academic </a:t>
            </a:r>
            <a:r>
              <a:rPr lang="en-GB" dirty="0">
                <a:latin typeface="Arial" panose="020B0604020202020204" pitchFamily="34" charset="0"/>
                <a:cs typeface="Arial" panose="020B0604020202020204" pitchFamily="34" charset="0"/>
              </a:rPr>
              <a:t>research contribution in the field of </a:t>
            </a:r>
            <a:r>
              <a:rPr lang="en-GB" dirty="0" smtClean="0">
                <a:latin typeface="Arial" panose="020B0604020202020204" pitchFamily="34" charset="0"/>
                <a:cs typeface="Arial" panose="020B0604020202020204" pitchFamily="34" charset="0"/>
              </a:rPr>
              <a:t>study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Describes how the study will make a practical contribution in the field of </a:t>
            </a:r>
            <a:r>
              <a:rPr lang="en-GB" dirty="0" smtClean="0">
                <a:latin typeface="Arial" panose="020B0604020202020204" pitchFamily="34" charset="0"/>
                <a:cs typeface="Arial" panose="020B0604020202020204" pitchFamily="34" charset="0"/>
              </a:rPr>
              <a:t>study.</a:t>
            </a:r>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Describes how addressing the problem will add </a:t>
            </a:r>
            <a:r>
              <a:rPr lang="en-GB" dirty="0" smtClean="0">
                <a:latin typeface="Arial" panose="020B0604020202020204" pitchFamily="34" charset="0"/>
                <a:cs typeface="Arial" panose="020B0604020202020204" pitchFamily="34" charset="0"/>
              </a:rPr>
              <a:t>value to </a:t>
            </a:r>
            <a:r>
              <a:rPr lang="en-GB" dirty="0">
                <a:latin typeface="Arial" panose="020B0604020202020204" pitchFamily="34" charset="0"/>
                <a:cs typeface="Arial" panose="020B0604020202020204" pitchFamily="34" charset="0"/>
              </a:rPr>
              <a:t>the population, community, or society</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8680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8550" y="1510564"/>
            <a:ext cx="8691349" cy="2862322"/>
          </a:xfrm>
          <a:prstGeom prst="rect">
            <a:avLst/>
          </a:prstGeom>
          <a:solidFill>
            <a:schemeClr val="accent6">
              <a:lumMod val="40000"/>
              <a:lumOff val="60000"/>
            </a:schemeClr>
          </a:solidFill>
          <a:ln>
            <a:noFill/>
          </a:ln>
        </p:spPr>
        <p:txBody>
          <a:bodyPr wrap="square">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This </a:t>
            </a:r>
            <a:r>
              <a:rPr lang="en-GB" sz="2000" dirty="0">
                <a:latin typeface="Arial" panose="020B0604020202020204" pitchFamily="34" charset="0"/>
                <a:cs typeface="Arial" panose="020B0604020202020204" pitchFamily="34" charset="0"/>
              </a:rPr>
              <a:t>section identifies the assumptions and specifies the limitations, as well as the delimitations, of the study. </a:t>
            </a:r>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States </a:t>
            </a:r>
            <a:r>
              <a:rPr lang="en-GB" sz="2000" dirty="0">
                <a:latin typeface="Arial" panose="020B0604020202020204" pitchFamily="34" charset="0"/>
                <a:cs typeface="Arial" panose="020B0604020202020204" pitchFamily="34" charset="0"/>
              </a:rPr>
              <a:t>the assumptions being accepted for the study (methodological, theoretical, and topic-specific). </a:t>
            </a: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Provides </a:t>
            </a:r>
            <a:r>
              <a:rPr lang="en-GB" sz="2000" dirty="0">
                <a:latin typeface="Arial" panose="020B0604020202020204" pitchFamily="34" charset="0"/>
                <a:cs typeface="Arial" panose="020B0604020202020204" pitchFamily="34" charset="0"/>
              </a:rPr>
              <a:t>rationale for each assumption, incorporating multiple perspectives, when appropriate. Identifies limitations of the research design. Identifies delimitations of the research design.</a:t>
            </a:r>
          </a:p>
        </p:txBody>
      </p:sp>
      <p:sp>
        <p:nvSpPr>
          <p:cNvPr id="3" name="Rectangle 2"/>
          <p:cNvSpPr/>
          <p:nvPr/>
        </p:nvSpPr>
        <p:spPr>
          <a:xfrm>
            <a:off x="3221430" y="177399"/>
            <a:ext cx="5749140" cy="830997"/>
          </a:xfrm>
          <a:prstGeom prst="rect">
            <a:avLst/>
          </a:prstGeom>
        </p:spPr>
        <p:txBody>
          <a:bodyPr wrap="square">
            <a:spAutoFit/>
          </a:bodyPr>
          <a:lstStyle/>
          <a:p>
            <a:pPr algn="ctr"/>
            <a:r>
              <a:rPr lang="en-GB" sz="2400" b="1" dirty="0">
                <a:solidFill>
                  <a:srgbClr val="FFC000"/>
                </a:solidFill>
                <a:latin typeface="Arial" panose="020B0604020202020204" pitchFamily="34" charset="0"/>
                <a:cs typeface="Arial" panose="020B0604020202020204" pitchFamily="34" charset="0"/>
              </a:rPr>
              <a:t>ASSUMPTIONS, LIMITATIONS AND DELIMITATIONS </a:t>
            </a:r>
          </a:p>
        </p:txBody>
      </p:sp>
      <p:sp>
        <p:nvSpPr>
          <p:cNvPr id="11" name="Rectangle 10"/>
          <p:cNvSpPr/>
          <p:nvPr/>
        </p:nvSpPr>
        <p:spPr>
          <a:xfrm>
            <a:off x="1528550" y="4433204"/>
            <a:ext cx="8691349" cy="2031325"/>
          </a:xfrm>
          <a:prstGeom prst="rect">
            <a:avLst/>
          </a:prstGeom>
          <a:solidFill>
            <a:schemeClr val="accent6">
              <a:lumMod val="50000"/>
            </a:schemeClr>
          </a:solidFill>
        </p:spPr>
        <p:txBody>
          <a:bodyPr wrap="square">
            <a:spAutoFit/>
          </a:bodyPr>
          <a:lstStyle/>
          <a:p>
            <a:r>
              <a:rPr lang="en-GB" dirty="0" smtClean="0">
                <a:solidFill>
                  <a:schemeClr val="bg1"/>
                </a:solidFill>
              </a:rPr>
              <a:t>Examples: </a:t>
            </a:r>
          </a:p>
          <a:p>
            <a:pPr marL="342900" indent="-342900">
              <a:buAutoNum type="arabicPeriod"/>
            </a:pPr>
            <a:r>
              <a:rPr lang="en-GB" dirty="0" smtClean="0">
                <a:solidFill>
                  <a:schemeClr val="bg1"/>
                </a:solidFill>
              </a:rPr>
              <a:t>Lack </a:t>
            </a:r>
            <a:r>
              <a:rPr lang="en-GB" dirty="0">
                <a:solidFill>
                  <a:schemeClr val="bg1"/>
                </a:solidFill>
              </a:rPr>
              <a:t>of </a:t>
            </a:r>
            <a:r>
              <a:rPr lang="en-GB" dirty="0" smtClean="0">
                <a:solidFill>
                  <a:schemeClr val="bg1"/>
                </a:solidFill>
              </a:rPr>
              <a:t>time or funding </a:t>
            </a:r>
            <a:r>
              <a:rPr lang="en-GB" dirty="0">
                <a:solidFill>
                  <a:schemeClr val="bg1"/>
                </a:solidFill>
              </a:rPr>
              <a:t>limited the scope of this study. Provide an explanation to support this limitation. </a:t>
            </a:r>
            <a:endParaRPr lang="en-GB" dirty="0" smtClean="0">
              <a:solidFill>
                <a:schemeClr val="bg1"/>
              </a:solidFill>
            </a:endParaRPr>
          </a:p>
          <a:p>
            <a:pPr marL="342900" indent="-342900">
              <a:buAutoNum type="arabicPeriod"/>
            </a:pPr>
            <a:endParaRPr lang="en-GB" dirty="0" smtClean="0">
              <a:solidFill>
                <a:schemeClr val="bg1"/>
              </a:solidFill>
            </a:endParaRPr>
          </a:p>
          <a:p>
            <a:pPr marL="342900" indent="-342900">
              <a:buAutoNum type="arabicPeriod"/>
            </a:pPr>
            <a:r>
              <a:rPr lang="en-GB" dirty="0" smtClean="0">
                <a:solidFill>
                  <a:schemeClr val="bg1"/>
                </a:solidFill>
              </a:rPr>
              <a:t>The </a:t>
            </a:r>
            <a:r>
              <a:rPr lang="en-GB" dirty="0">
                <a:solidFill>
                  <a:schemeClr val="bg1"/>
                </a:solidFill>
              </a:rPr>
              <a:t>survey of </a:t>
            </a:r>
            <a:r>
              <a:rPr lang="en-GB" dirty="0" smtClean="0">
                <a:solidFill>
                  <a:schemeClr val="bg1"/>
                </a:solidFill>
              </a:rPr>
              <a:t>consumer behaviour of high-tech products was </a:t>
            </a:r>
            <a:r>
              <a:rPr lang="en-GB" dirty="0">
                <a:solidFill>
                  <a:schemeClr val="bg1"/>
                </a:solidFill>
              </a:rPr>
              <a:t>delimited to only </a:t>
            </a:r>
            <a:r>
              <a:rPr lang="en-GB" dirty="0" smtClean="0">
                <a:solidFill>
                  <a:schemeClr val="bg1"/>
                </a:solidFill>
              </a:rPr>
              <a:t>Apple Products of firms in the West Midlands, </a:t>
            </a:r>
            <a:r>
              <a:rPr lang="en-GB" dirty="0">
                <a:solidFill>
                  <a:schemeClr val="bg1"/>
                </a:solidFill>
              </a:rPr>
              <a:t>limiting the demographic sample. Provide an explanation to support this </a:t>
            </a:r>
            <a:r>
              <a:rPr lang="en-GB" dirty="0" smtClean="0">
                <a:solidFill>
                  <a:schemeClr val="bg1"/>
                </a:solidFill>
              </a:rPr>
              <a:t>delimitation. </a:t>
            </a:r>
            <a:endParaRPr lang="en-GB" dirty="0">
              <a:solidFill>
                <a:schemeClr val="bg1"/>
              </a:solidFill>
            </a:endParaRPr>
          </a:p>
        </p:txBody>
      </p:sp>
    </p:spTree>
    <p:extLst>
      <p:ext uri="{BB962C8B-B14F-4D97-AF65-F5344CB8AC3E}">
        <p14:creationId xmlns:p14="http://schemas.microsoft.com/office/powerpoint/2010/main" val="206264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8550" y="1510564"/>
            <a:ext cx="8691349" cy="1938992"/>
          </a:xfrm>
          <a:prstGeom prst="rect">
            <a:avLst/>
          </a:prstGeom>
          <a:solidFill>
            <a:schemeClr val="accent2">
              <a:lumMod val="75000"/>
            </a:schemeClr>
          </a:solidFill>
          <a:ln>
            <a:noFill/>
          </a:ln>
        </p:spPr>
        <p:txBody>
          <a:bodyPr wrap="square">
            <a:spAutoFit/>
          </a:bodyPr>
          <a:lstStyle/>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Summarizes key points presented in Chapter 1. Provides citations from scholarly sources to support key points. </a:t>
            </a:r>
            <a:endParaRPr lang="en-GB" sz="20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solidFill>
                  <a:schemeClr val="bg1"/>
                </a:solidFill>
                <a:latin typeface="Arial" panose="020B0604020202020204" pitchFamily="34" charset="0"/>
                <a:cs typeface="Arial" panose="020B0604020202020204" pitchFamily="34" charset="0"/>
              </a:rPr>
              <a:t>Describes </a:t>
            </a:r>
            <a:r>
              <a:rPr lang="en-GB" sz="2000" dirty="0">
                <a:solidFill>
                  <a:schemeClr val="bg1"/>
                </a:solidFill>
                <a:latin typeface="Arial" panose="020B0604020202020204" pitchFamily="34" charset="0"/>
                <a:cs typeface="Arial" panose="020B0604020202020204" pitchFamily="34" charset="0"/>
              </a:rPr>
              <a:t>the remaining Chapters and provides a transition discussion to Chapter 2. For proposal only, a timeline for completing the research and dissertation is provided. </a:t>
            </a:r>
          </a:p>
        </p:txBody>
      </p:sp>
      <p:sp>
        <p:nvSpPr>
          <p:cNvPr id="3" name="Rectangle 2"/>
          <p:cNvSpPr/>
          <p:nvPr/>
        </p:nvSpPr>
        <p:spPr>
          <a:xfrm>
            <a:off x="3221430" y="177399"/>
            <a:ext cx="5749140" cy="830997"/>
          </a:xfrm>
          <a:prstGeom prst="rect">
            <a:avLst/>
          </a:prstGeom>
        </p:spPr>
        <p:txBody>
          <a:bodyPr wrap="square">
            <a:spAutoFit/>
          </a:bodyPr>
          <a:lstStyle/>
          <a:p>
            <a:pPr algn="ctr"/>
            <a:r>
              <a:rPr lang="en-GB" sz="2400" b="1" dirty="0">
                <a:solidFill>
                  <a:srgbClr val="FFC000"/>
                </a:solidFill>
                <a:latin typeface="Arial" panose="020B0604020202020204" pitchFamily="34" charset="0"/>
                <a:cs typeface="Arial" panose="020B0604020202020204" pitchFamily="34" charset="0"/>
              </a:rPr>
              <a:t>Summary and Organization of the Remainder of the Study</a:t>
            </a:r>
          </a:p>
        </p:txBody>
      </p:sp>
      <p:sp>
        <p:nvSpPr>
          <p:cNvPr id="11" name="Rectangle 10"/>
          <p:cNvSpPr/>
          <p:nvPr/>
        </p:nvSpPr>
        <p:spPr>
          <a:xfrm>
            <a:off x="1528550" y="3546099"/>
            <a:ext cx="8691349" cy="2308324"/>
          </a:xfrm>
          <a:prstGeom prst="rect">
            <a:avLst/>
          </a:prstGeom>
          <a:solidFill>
            <a:schemeClr val="accent2">
              <a:lumMod val="60000"/>
              <a:lumOff val="40000"/>
            </a:schemeClr>
          </a:solidFill>
        </p:spPr>
        <p:txBody>
          <a:bodyPr wrap="square">
            <a:spAutoFit/>
          </a:bodyPr>
          <a:lstStyle/>
          <a:p>
            <a:r>
              <a:rPr lang="en-GB" dirty="0" smtClean="0">
                <a:latin typeface="Arial" panose="020B0604020202020204" pitchFamily="34" charset="0"/>
                <a:cs typeface="Arial" panose="020B0604020202020204" pitchFamily="34" charset="0"/>
              </a:rPr>
              <a:t>NOTE: </a:t>
            </a:r>
          </a:p>
          <a:p>
            <a:pPr marL="342900" indent="-342900">
              <a:buAutoNum type="arabicPeriod"/>
            </a:pPr>
            <a:r>
              <a:rPr lang="en-GB" dirty="0" smtClean="0">
                <a:latin typeface="Arial" panose="020B0604020202020204" pitchFamily="34" charset="0"/>
                <a:cs typeface="Arial" panose="020B0604020202020204" pitchFamily="34" charset="0"/>
              </a:rPr>
              <a:t>All </a:t>
            </a:r>
            <a:r>
              <a:rPr lang="en-GB" dirty="0">
                <a:latin typeface="Arial" panose="020B0604020202020204" pitchFamily="34" charset="0"/>
                <a:cs typeface="Arial" panose="020B0604020202020204" pitchFamily="34" charset="0"/>
              </a:rPr>
              <a:t>research presented in the Chapter is scholarly, topic-related, and obtained from highly respected academic, professional, original sources. In-text citations are accurate, correctly cited, and included in the reference page according to </a:t>
            </a:r>
            <a:r>
              <a:rPr lang="en-GB" dirty="0" smtClean="0">
                <a:latin typeface="Arial" panose="020B0604020202020204" pitchFamily="34" charset="0"/>
                <a:cs typeface="Arial" panose="020B0604020202020204" pitchFamily="34" charset="0"/>
              </a:rPr>
              <a:t>Harvard </a:t>
            </a:r>
            <a:r>
              <a:rPr lang="en-GB" dirty="0">
                <a:latin typeface="Arial" panose="020B0604020202020204" pitchFamily="34" charset="0"/>
                <a:cs typeface="Arial" panose="020B0604020202020204" pitchFamily="34" charset="0"/>
              </a:rPr>
              <a:t>standards</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Section </a:t>
            </a:r>
            <a:r>
              <a:rPr lang="en-GB" dirty="0">
                <a:latin typeface="Arial" panose="020B0604020202020204" pitchFamily="34" charset="0"/>
                <a:cs typeface="Arial" panose="020B0604020202020204" pitchFamily="34" charset="0"/>
              </a:rPr>
              <a:t>is written in a way that is well structured, has a logical flow, uses correct paragraph structure, uses correct sentence structure, uses correct </a:t>
            </a:r>
            <a:r>
              <a:rPr lang="en-GB" dirty="0" smtClean="0">
                <a:latin typeface="Arial" panose="020B0604020202020204" pitchFamily="34" charset="0"/>
                <a:cs typeface="Arial" panose="020B0604020202020204" pitchFamily="34" charset="0"/>
              </a:rPr>
              <a:t>punctuation</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377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89110" y="188469"/>
            <a:ext cx="5076967" cy="901593"/>
          </a:xfrm>
          <a:prstGeom prst="rect">
            <a:avLst/>
          </a:prstGeom>
          <a:noFill/>
        </p:spPr>
        <p:txBody>
          <a:bodyPr wrap="square">
            <a:spAutoFit/>
          </a:bodyPr>
          <a:lstStyle/>
          <a:p>
            <a:pPr algn="ctr">
              <a:lnSpc>
                <a:spcPct val="150000"/>
              </a:lnSpc>
            </a:pPr>
            <a:r>
              <a:rPr lang="en-GB" sz="40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Activity 2.1</a:t>
            </a:r>
            <a:endPar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2"/>
          <p:cNvSpPr/>
          <p:nvPr/>
        </p:nvSpPr>
        <p:spPr>
          <a:xfrm>
            <a:off x="793844" y="1992248"/>
            <a:ext cx="10820401" cy="2677656"/>
          </a:xfrm>
          <a:prstGeom prst="rect">
            <a:avLst/>
          </a:prstGeom>
          <a:noFill/>
        </p:spPr>
        <p:txBody>
          <a:bodyPr wrap="square">
            <a:spAutoFit/>
          </a:bodyPr>
          <a:lstStyle/>
          <a:p>
            <a:pPr marL="571500" indent="-571500">
              <a:lnSpc>
                <a:spcPct val="150000"/>
              </a:lnSpc>
              <a:buFont typeface="Arial" panose="020B0604020202020204" pitchFamily="34" charset="0"/>
              <a:buChar char="•"/>
            </a:pPr>
            <a:r>
              <a:rPr lang="en-GB"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 a research topic of your choice.</a:t>
            </a:r>
          </a:p>
          <a:p>
            <a:pPr marL="571500" indent="-571500">
              <a:lnSpc>
                <a:spcPct val="150000"/>
              </a:lnSpc>
              <a:buFont typeface="Arial" panose="020B0604020202020204" pitchFamily="34" charset="0"/>
              <a:buChar char="•"/>
            </a:pPr>
            <a:r>
              <a:rPr lang="en-GB"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Specify the research problem and research aim.</a:t>
            </a:r>
          </a:p>
          <a:p>
            <a:pPr marL="571500" indent="-571500">
              <a:lnSpc>
                <a:spcPct val="150000"/>
              </a:lnSpc>
              <a:buFont typeface="Arial" panose="020B0604020202020204" pitchFamily="34" charset="0"/>
              <a:buChar char="•"/>
            </a:pPr>
            <a:r>
              <a:rPr lang="en-GB"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 two research questions and research objectives. </a:t>
            </a:r>
          </a:p>
          <a:p>
            <a:pPr marL="571500" indent="-571500">
              <a:lnSpc>
                <a:spcPct val="150000"/>
              </a:lnSpc>
              <a:buFont typeface="Arial" panose="020B0604020202020204" pitchFamily="34" charset="0"/>
              <a:buChar char="•"/>
            </a:pPr>
            <a:endPar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57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71144" y="1214651"/>
            <a:ext cx="7377341" cy="584775"/>
          </a:xfrm>
          <a:prstGeom prst="rect">
            <a:avLst/>
          </a:prstGeom>
        </p:spPr>
        <p:txBody>
          <a:bodyPr wrap="none">
            <a:spAutoFit/>
          </a:bodyPr>
          <a:lstStyle/>
          <a:p>
            <a:pPr algn="ctr"/>
            <a:r>
              <a:rPr lang="en-GB" sz="3200" b="1" dirty="0" smtClean="0">
                <a:solidFill>
                  <a:srgbClr val="FFC000"/>
                </a:solidFill>
                <a:latin typeface="Arial" panose="020B0604020202020204" pitchFamily="34" charset="0"/>
                <a:cs typeface="Arial" panose="020B0604020202020204" pitchFamily="34" charset="0"/>
              </a:rPr>
              <a:t>Structure of </a:t>
            </a:r>
            <a:r>
              <a:rPr lang="en-GB" sz="3200" b="1" u="sng" dirty="0" smtClean="0">
                <a:solidFill>
                  <a:srgbClr val="FFC000"/>
                </a:solidFill>
                <a:latin typeface="Arial" panose="020B0604020202020204" pitchFamily="34" charset="0"/>
                <a:cs typeface="Arial" panose="020B0604020202020204" pitchFamily="34" charset="0"/>
              </a:rPr>
              <a:t>Chapter 1 - Introduction </a:t>
            </a:r>
            <a:endParaRPr lang="en-GB" sz="3200" b="1" u="sng" dirty="0">
              <a:solidFill>
                <a:srgbClr val="FFC000"/>
              </a:solidFill>
              <a:latin typeface="Arial" panose="020B0604020202020204" pitchFamily="34" charset="0"/>
              <a:cs typeface="Arial" panose="020B0604020202020204" pitchFamily="34" charset="0"/>
            </a:endParaRPr>
          </a:p>
        </p:txBody>
      </p:sp>
      <p:sp>
        <p:nvSpPr>
          <p:cNvPr id="5" name="TextBox 4"/>
          <p:cNvSpPr txBox="1"/>
          <p:nvPr/>
        </p:nvSpPr>
        <p:spPr>
          <a:xfrm>
            <a:off x="436728" y="2006220"/>
            <a:ext cx="11232108" cy="4708981"/>
          </a:xfrm>
          <a:prstGeom prst="rect">
            <a:avLst/>
          </a:prstGeom>
          <a:solidFill>
            <a:schemeClr val="accent1">
              <a:lumMod val="40000"/>
              <a:lumOff val="60000"/>
            </a:schemeClr>
          </a:solidFill>
        </p:spPr>
        <p:txBody>
          <a:bodyPr wrap="square" rtlCol="0">
            <a:spAutoFit/>
          </a:bodyPr>
          <a:lstStyle/>
          <a:p>
            <a:pPr marL="34290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Brief Introduction of the topic</a:t>
            </a:r>
          </a:p>
          <a:p>
            <a:pPr marL="34290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Background </a:t>
            </a:r>
            <a:r>
              <a:rPr lang="en-GB" sz="2000" dirty="0" smtClean="0">
                <a:latin typeface="Arial" panose="020B0604020202020204" pitchFamily="34" charset="0"/>
                <a:cs typeface="Arial" panose="020B0604020202020204" pitchFamily="34" charset="0"/>
              </a:rPr>
              <a:t>of the </a:t>
            </a:r>
            <a:r>
              <a:rPr lang="en-GB" sz="2000" dirty="0" smtClean="0">
                <a:latin typeface="Arial" panose="020B0604020202020204" pitchFamily="34" charset="0"/>
                <a:cs typeface="Arial" panose="020B0604020202020204" pitchFamily="34" charset="0"/>
              </a:rPr>
              <a:t>study</a:t>
            </a:r>
          </a:p>
          <a:p>
            <a:pPr marL="342900" indent="-342900">
              <a:lnSpc>
                <a:spcPct val="150000"/>
              </a:lnSpc>
              <a:buFont typeface="+mj-lt"/>
              <a:buAutoNum type="arabicPeriod"/>
            </a:pPr>
            <a:r>
              <a:rPr lang="en-GB" sz="2000" dirty="0">
                <a:latin typeface="Arial" panose="020B0604020202020204" pitchFamily="34" charset="0"/>
                <a:cs typeface="Arial" panose="020B0604020202020204" pitchFamily="34" charset="0"/>
              </a:rPr>
              <a:t>Statement of the research problem</a:t>
            </a:r>
            <a:endParaRPr lang="en-GB" sz="2000" dirty="0" smtClean="0">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en-GB" sz="2000" dirty="0" smtClean="0">
                <a:latin typeface="Arial" panose="020B0604020202020204" pitchFamily="34" charset="0"/>
                <a:cs typeface="Arial" panose="020B0604020202020204" pitchFamily="34" charset="0"/>
              </a:rPr>
              <a:t>Scope of Research </a:t>
            </a:r>
          </a:p>
          <a:p>
            <a:pPr marL="800100" lvl="1" indent="-342900">
              <a:lnSpc>
                <a:spcPct val="150000"/>
              </a:lnSpc>
              <a:buFont typeface="Wingdings" panose="05000000000000000000" pitchFamily="2" charset="2"/>
              <a:buChar char="§"/>
            </a:pPr>
            <a:r>
              <a:rPr lang="en-GB" sz="2000" dirty="0" smtClean="0">
                <a:latin typeface="Arial" panose="020B0604020202020204" pitchFamily="34" charset="0"/>
                <a:cs typeface="Arial" panose="020B0604020202020204" pitchFamily="34" charset="0"/>
              </a:rPr>
              <a:t>Research Aim</a:t>
            </a:r>
          </a:p>
          <a:p>
            <a:pPr marL="800100" lvl="1" indent="-342900">
              <a:lnSpc>
                <a:spcPct val="150000"/>
              </a:lnSpc>
              <a:buFont typeface="Wingdings" panose="05000000000000000000" pitchFamily="2" charset="2"/>
              <a:buChar char="§"/>
            </a:pPr>
            <a:r>
              <a:rPr lang="en-GB" sz="2000" dirty="0" smtClean="0">
                <a:latin typeface="Arial" panose="020B0604020202020204" pitchFamily="34" charset="0"/>
                <a:cs typeface="Arial" panose="020B0604020202020204" pitchFamily="34" charset="0"/>
              </a:rPr>
              <a:t>Research Question </a:t>
            </a:r>
          </a:p>
          <a:p>
            <a:pPr marL="800100" lvl="1" indent="-342900">
              <a:lnSpc>
                <a:spcPct val="150000"/>
              </a:lnSpc>
              <a:buFont typeface="Wingdings" panose="05000000000000000000" pitchFamily="2" charset="2"/>
              <a:buChar char="§"/>
            </a:pPr>
            <a:r>
              <a:rPr lang="en-GB" sz="2000" dirty="0" smtClean="0">
                <a:latin typeface="Arial" panose="020B0604020202020204" pitchFamily="34" charset="0"/>
                <a:cs typeface="Arial" panose="020B0604020202020204" pitchFamily="34" charset="0"/>
              </a:rPr>
              <a:t>Research </a:t>
            </a:r>
            <a:r>
              <a:rPr lang="en-GB" sz="2000" dirty="0" smtClean="0">
                <a:latin typeface="Arial" panose="020B0604020202020204" pitchFamily="34" charset="0"/>
                <a:cs typeface="Arial" panose="020B0604020202020204" pitchFamily="34" charset="0"/>
              </a:rPr>
              <a:t>Objectives </a:t>
            </a:r>
          </a:p>
          <a:p>
            <a:pPr marL="800100" lvl="1" indent="-342900">
              <a:lnSpc>
                <a:spcPct val="150000"/>
              </a:lnSpc>
              <a:buFont typeface="Wingdings" panose="05000000000000000000" pitchFamily="2" charset="2"/>
              <a:buChar char="§"/>
            </a:pPr>
            <a:r>
              <a:rPr lang="en-GB" sz="2000" dirty="0" smtClean="0">
                <a:latin typeface="Arial" panose="020B0604020202020204" pitchFamily="34" charset="0"/>
                <a:cs typeface="Arial" panose="020B0604020202020204" pitchFamily="34" charset="0"/>
              </a:rPr>
              <a:t>Hypothesis (if Quantitative)</a:t>
            </a:r>
            <a:endParaRPr lang="en-GB" sz="2000" dirty="0" smtClean="0">
              <a:latin typeface="Arial" panose="020B0604020202020204" pitchFamily="34" charset="0"/>
              <a:cs typeface="Arial" panose="020B0604020202020204" pitchFamily="34" charset="0"/>
            </a:endParaRPr>
          </a:p>
          <a:p>
            <a:pPr marL="457200" indent="-457200">
              <a:buAutoNum type="arabicPeriod" startAt="4"/>
            </a:pPr>
            <a:r>
              <a:rPr lang="en-GB" sz="2000" dirty="0" smtClean="0">
                <a:latin typeface="Arial" panose="020B0604020202020204" pitchFamily="34" charset="0"/>
                <a:cs typeface="Arial" panose="020B0604020202020204" pitchFamily="34" charset="0"/>
              </a:rPr>
              <a:t>Significance </a:t>
            </a:r>
          </a:p>
          <a:p>
            <a:pPr marL="457200" indent="-457200">
              <a:buAutoNum type="arabicPeriod" startAt="4"/>
            </a:pPr>
            <a:r>
              <a:rPr lang="en-GB" sz="2000" dirty="0" smtClean="0">
                <a:latin typeface="Arial" panose="020B0604020202020204" pitchFamily="34" charset="0"/>
                <a:cs typeface="Arial" panose="020B0604020202020204" pitchFamily="34" charset="0"/>
              </a:rPr>
              <a:t>Outline </a:t>
            </a:r>
            <a:r>
              <a:rPr lang="en-GB" sz="2000" dirty="0" smtClean="0">
                <a:latin typeface="Arial" panose="020B0604020202020204" pitchFamily="34" charset="0"/>
                <a:cs typeface="Arial" panose="020B0604020202020204" pitchFamily="34" charset="0"/>
              </a:rPr>
              <a:t>of Research Methodology </a:t>
            </a:r>
            <a:endParaRPr lang="en-GB" sz="2000" dirty="0" smtClean="0">
              <a:latin typeface="Arial" panose="020B0604020202020204" pitchFamily="34" charset="0"/>
              <a:cs typeface="Arial" panose="020B0604020202020204" pitchFamily="34" charset="0"/>
            </a:endParaRPr>
          </a:p>
          <a:p>
            <a:pPr marL="457200" indent="-457200">
              <a:buAutoNum type="arabicPeriod" startAt="4"/>
            </a:pPr>
            <a:r>
              <a:rPr lang="en-GB" sz="2000" dirty="0" smtClean="0">
                <a:latin typeface="Arial" panose="020B0604020202020204" pitchFamily="34" charset="0"/>
                <a:cs typeface="Arial" panose="020B0604020202020204" pitchFamily="34" charset="0"/>
              </a:rPr>
              <a:t>Structure </a:t>
            </a:r>
            <a:r>
              <a:rPr lang="en-GB" sz="2000" dirty="0" smtClean="0">
                <a:latin typeface="Arial" panose="020B0604020202020204" pitchFamily="34" charset="0"/>
                <a:cs typeface="Arial" panose="020B0604020202020204" pitchFamily="34" charset="0"/>
              </a:rPr>
              <a:t>/ Organisation of </a:t>
            </a:r>
            <a:r>
              <a:rPr lang="en-GB" sz="2000" dirty="0" smtClean="0">
                <a:latin typeface="Arial" panose="020B0604020202020204" pitchFamily="34" charset="0"/>
                <a:cs typeface="Arial" panose="020B0604020202020204" pitchFamily="34" charset="0"/>
              </a:rPr>
              <a:t>Dissertation</a:t>
            </a:r>
            <a:endParaRPr lang="en-GB" sz="20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artisticPhotocopy/>
                    </a14:imgEffect>
                  </a14:imgLayer>
                </a14:imgProps>
              </a:ext>
            </a:extLst>
          </a:blip>
          <a:stretch>
            <a:fillRect/>
          </a:stretch>
        </p:blipFill>
        <p:spPr>
          <a:xfrm>
            <a:off x="8308838" y="2006220"/>
            <a:ext cx="3359998" cy="1799514"/>
          </a:xfrm>
          <a:prstGeom prst="rect">
            <a:avLst/>
          </a:prstGeom>
        </p:spPr>
      </p:pic>
    </p:spTree>
    <p:extLst>
      <p:ext uri="{BB962C8B-B14F-4D97-AF65-F5344CB8AC3E}">
        <p14:creationId xmlns:p14="http://schemas.microsoft.com/office/powerpoint/2010/main" val="2493242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9FF2E8-2DDA-4C85-B970-EE339FD53BEF}"/>
              </a:ext>
            </a:extLst>
          </p:cNvPr>
          <p:cNvSpPr>
            <a:spLocks noGrp="1"/>
          </p:cNvSpPr>
          <p:nvPr>
            <p:ph idx="1"/>
          </p:nvPr>
        </p:nvSpPr>
        <p:spPr>
          <a:xfrm>
            <a:off x="862821" y="2552130"/>
            <a:ext cx="10803903" cy="723332"/>
          </a:xfrm>
        </p:spPr>
        <p:txBody>
          <a:bodyPr/>
          <a:lstStyle/>
          <a:p>
            <a:pPr algn="ctr"/>
            <a:r>
              <a:rPr lang="en-GB" sz="4000" b="1" dirty="0" smtClean="0">
                <a:latin typeface="Arial" panose="020B0604020202020204" pitchFamily="34" charset="0"/>
                <a:cs typeface="Arial" panose="020B0604020202020204" pitchFamily="34" charset="0"/>
              </a:rPr>
              <a:t>What did you get from this lesson today?</a:t>
            </a:r>
            <a:endParaRPr lang="en-GB" sz="2000" b="1" dirty="0" smtClean="0">
              <a:latin typeface="Arial" panose="020B0604020202020204" pitchFamily="34" charset="0"/>
              <a:cs typeface="Arial" panose="020B0604020202020204" pitchFamily="34" charset="0"/>
            </a:endParaRPr>
          </a:p>
          <a:p>
            <a:pPr algn="ctr"/>
            <a:endParaRPr lang="en-GB" dirty="0" smtClean="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endParaRPr lang="en-GB" sz="3600" b="1" dirty="0">
              <a:latin typeface="Arial" panose="020B0604020202020204" pitchFamily="34" charset="0"/>
              <a:cs typeface="Arial" panose="020B0604020202020204" pitchFamily="34" charset="0"/>
            </a:endParaRPr>
          </a:p>
          <a:p>
            <a:pPr algn="ct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01705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0"/>
            <a:ext cx="11594969" cy="1325563"/>
          </a:xfrm>
        </p:spPr>
        <p:txBody>
          <a:bodyPr/>
          <a:lstStyle/>
          <a:p>
            <a:pPr algn="ctr"/>
            <a:r>
              <a:rPr lang="en-GB" b="1" dirty="0" smtClean="0">
                <a:solidFill>
                  <a:schemeClr val="bg1"/>
                </a:solidFill>
                <a:latin typeface="Arial" panose="020B0604020202020204" pitchFamily="34" charset="0"/>
                <a:cs typeface="Arial" panose="020B0604020202020204" pitchFamily="34" charset="0"/>
              </a:rPr>
              <a:t>Homework</a:t>
            </a:r>
            <a:endParaRPr lang="en-GB" b="1" dirty="0">
              <a:solidFill>
                <a:schemeClr val="bg1"/>
              </a:solidFill>
              <a:latin typeface="Arial" panose="020B0604020202020204" pitchFamily="34" charset="0"/>
              <a:cs typeface="Arial" panose="020B0604020202020204" pitchFamily="34" charset="0"/>
            </a:endParaRPr>
          </a:p>
        </p:txBody>
      </p:sp>
      <p:sp>
        <p:nvSpPr>
          <p:cNvPr id="4" name="Content Placeholder 2"/>
          <p:cNvSpPr txBox="1">
            <a:spLocks/>
          </p:cNvSpPr>
          <p:nvPr/>
        </p:nvSpPr>
        <p:spPr>
          <a:xfrm>
            <a:off x="4176215" y="1516632"/>
            <a:ext cx="7342495" cy="4979704"/>
          </a:xfrm>
          <a:prstGeom prst="rect">
            <a:avLst/>
          </a:prstGeom>
          <a:ln>
            <a:solidFill>
              <a:schemeClr val="accent1">
                <a:lumMod val="50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Undertake a careful reflection</a:t>
            </a:r>
            <a:r>
              <a:rPr kumimoji="0" lang="en-GB" sz="24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anose="020B0604020202020204" pitchFamily="34" charset="0"/>
              </a:rPr>
              <a:t> of the modules you have taken so far, your professional experience and the career you want to have after school.</a:t>
            </a: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400" dirty="0">
              <a:solidFill>
                <a:prstClr val="black"/>
              </a:solidFill>
              <a:latin typeface="Arial" panose="020B0604020202020204" pitchFamily="34" charset="0"/>
              <a:cs typeface="Arial" panose="020B0604020202020204" pitchFamily="34" charset="0"/>
            </a:endParaRP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the area in which you want to base your research topic. </a:t>
            </a: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400" baseline="0" dirty="0">
              <a:solidFill>
                <a:prstClr val="black"/>
              </a:solidFill>
              <a:latin typeface="Arial" panose="020B0604020202020204" pitchFamily="34" charset="0"/>
              <a:cs typeface="Arial" panose="020B0604020202020204" pitchFamily="34" charset="0"/>
            </a:endParaRP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noProof="0" dirty="0" smtClean="0">
                <a:ln>
                  <a:noFill/>
                </a:ln>
                <a:solidFill>
                  <a:prstClr val="black"/>
                </a:solidFill>
                <a:effectLst/>
                <a:uLnTx/>
                <a:uFillTx/>
                <a:latin typeface="Arial" panose="020B0604020202020204" pitchFamily="34" charset="0"/>
                <a:ea typeface="+mn-ea"/>
                <a:cs typeface="Arial" panose="020B0604020202020204" pitchFamily="34" charset="0"/>
              </a:rPr>
              <a:t>Propose a research topic for your undergraduate dissertation. </a:t>
            </a:r>
            <a:endParaRPr kumimoji="0" lang="en-GB"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lvl="1" algn="ctr">
              <a:spcBef>
                <a:spcPts val="1000"/>
              </a:spcBef>
            </a:pPr>
            <a:endParaRPr lang="en-GB" sz="2000" noProof="0" dirty="0" smtClean="0">
              <a:solidFill>
                <a:schemeClr val="accent4">
                  <a:lumMod val="75000"/>
                </a:schemeClr>
              </a:solidFill>
              <a:latin typeface="Arial" panose="020B0604020202020204" pitchFamily="34" charset="0"/>
              <a:cs typeface="Arial" panose="020B0604020202020204" pitchFamily="34" charset="0"/>
            </a:endParaRPr>
          </a:p>
          <a:p>
            <a:pPr marL="0" indent="0" algn="ctr">
              <a:buNone/>
            </a:pPr>
            <a:r>
              <a:rPr lang="en-GB" sz="2000" b="1" dirty="0">
                <a:solidFill>
                  <a:prstClr val="black"/>
                </a:solidFill>
                <a:latin typeface="Arial" panose="020B0604020202020204" pitchFamily="34" charset="0"/>
                <a:cs typeface="Arial" panose="020B0604020202020204" pitchFamily="34" charset="0"/>
              </a:rPr>
              <a:t>Be ready to discuss in class</a:t>
            </a:r>
            <a:r>
              <a:rPr lang="en-GB" sz="2000" dirty="0">
                <a:solidFill>
                  <a:prstClr val="black"/>
                </a:solidFill>
                <a:latin typeface="Arial" panose="020B0604020202020204" pitchFamily="34" charset="0"/>
                <a:cs typeface="Arial" panose="020B0604020202020204" pitchFamily="34" charset="0"/>
              </a:rPr>
              <a:t>.</a:t>
            </a:r>
          </a:p>
        </p:txBody>
      </p:sp>
      <p:pic>
        <p:nvPicPr>
          <p:cNvPr id="5" name="Picture 4"/>
          <p:cNvPicPr>
            <a:picLocks noChangeAspect="1"/>
          </p:cNvPicPr>
          <p:nvPr/>
        </p:nvPicPr>
        <p:blipFill>
          <a:blip r:embed="rId2">
            <a:clrChange>
              <a:clrFrom>
                <a:srgbClr val="C0C3C6"/>
              </a:clrFrom>
              <a:clrTo>
                <a:srgbClr val="C0C3C6">
                  <a:alpha val="0"/>
                </a:srgbClr>
              </a:clrTo>
            </a:clrChange>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301657" y="2444772"/>
            <a:ext cx="3560660" cy="3014332"/>
          </a:xfrm>
          <a:prstGeom prst="rect">
            <a:avLst/>
          </a:prstGeom>
        </p:spPr>
      </p:pic>
    </p:spTree>
    <p:extLst>
      <p:ext uri="{BB962C8B-B14F-4D97-AF65-F5344CB8AC3E}">
        <p14:creationId xmlns:p14="http://schemas.microsoft.com/office/powerpoint/2010/main" val="254276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050"/>
            <a:ext cx="11594969" cy="517056"/>
          </a:xfrm>
        </p:spPr>
        <p:txBody>
          <a:bodyPr>
            <a:normAutofit fontScale="90000"/>
          </a:bodyPr>
          <a:lstStyle/>
          <a:p>
            <a:pPr algn="ctr"/>
            <a:r>
              <a:rPr lang="en-GB" b="1" dirty="0" smtClean="0">
                <a:solidFill>
                  <a:schemeClr val="accent4">
                    <a:lumMod val="60000"/>
                    <a:lumOff val="40000"/>
                  </a:schemeClr>
                </a:solidFill>
                <a:latin typeface="Arial" panose="020B0604020202020204" pitchFamily="34" charset="0"/>
                <a:cs typeface="Arial" panose="020B0604020202020204" pitchFamily="34" charset="0"/>
              </a:rPr>
              <a:t>References </a:t>
            </a:r>
            <a:endParaRPr lang="en-GB" b="1"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14400" y="1421116"/>
            <a:ext cx="10913987" cy="3651349"/>
          </a:xfrm>
        </p:spPr>
        <p:txBody>
          <a:bodyPr>
            <a:normAutofit fontScale="92500" lnSpcReduction="10000"/>
          </a:bodyPr>
          <a:lstStyle/>
          <a:p>
            <a:r>
              <a:rPr lang="en-GB" dirty="0"/>
              <a:t>Baron, M.A., 2008. Guidelines for writing research proposals and dissertations. </a:t>
            </a:r>
            <a:r>
              <a:rPr lang="en-GB" i="1" dirty="0"/>
              <a:t>Division of Educational Administration: University of South Dakota</a:t>
            </a:r>
            <a:r>
              <a:rPr lang="en-GB" dirty="0"/>
              <a:t>, </a:t>
            </a:r>
            <a:r>
              <a:rPr lang="en-GB" i="1" dirty="0"/>
              <a:t>1</a:t>
            </a:r>
            <a:r>
              <a:rPr lang="en-GB" dirty="0"/>
              <a:t>, </a:t>
            </a:r>
            <a:r>
              <a:rPr lang="en-GB" dirty="0" smtClean="0"/>
              <a:t>pp.1-52.</a:t>
            </a:r>
          </a:p>
          <a:p>
            <a:pPr marL="0" indent="0">
              <a:buNone/>
            </a:pPr>
            <a:endParaRPr lang="en-GB" dirty="0" smtClean="0"/>
          </a:p>
          <a:p>
            <a:r>
              <a:rPr lang="en-GB" dirty="0" err="1" smtClean="0"/>
              <a:t>Kornuta</a:t>
            </a:r>
            <a:r>
              <a:rPr lang="en-GB" dirty="0"/>
              <a:t>, H.M. and Germaine, R.W., 2019. </a:t>
            </a:r>
            <a:r>
              <a:rPr lang="en-GB" i="1" dirty="0"/>
              <a:t>A concise guide to writing a thesis or dissertation: Educational research and beyond</a:t>
            </a:r>
            <a:r>
              <a:rPr lang="en-GB" dirty="0"/>
              <a:t>. Routledge</a:t>
            </a:r>
            <a:r>
              <a:rPr lang="en-GB" dirty="0" smtClean="0"/>
              <a:t>.</a:t>
            </a:r>
          </a:p>
          <a:p>
            <a:pPr marL="0" indent="0">
              <a:buNone/>
            </a:pPr>
            <a:endParaRPr lang="en-GB" dirty="0" smtClean="0"/>
          </a:p>
          <a:p>
            <a:r>
              <a:rPr lang="en-GB" dirty="0" err="1" smtClean="0"/>
              <a:t>Stanny</a:t>
            </a:r>
            <a:r>
              <a:rPr lang="en-GB" dirty="0"/>
              <a:t>, </a:t>
            </a:r>
            <a:r>
              <a:rPr lang="en-GB" dirty="0" smtClean="0"/>
              <a:t>C.J. (2016). </a:t>
            </a:r>
            <a:r>
              <a:rPr lang="en-GB" dirty="0" err="1"/>
              <a:t>Reevaluating</a:t>
            </a:r>
            <a:r>
              <a:rPr lang="en-GB" dirty="0"/>
              <a:t> Bloom’s Taxonomy: What measurable verbs can and cannot say about student learning. </a:t>
            </a:r>
            <a:r>
              <a:rPr lang="en-GB" i="1" dirty="0"/>
              <a:t>Education Sciences</a:t>
            </a:r>
            <a:r>
              <a:rPr lang="en-GB" dirty="0"/>
              <a:t>, </a:t>
            </a:r>
            <a:r>
              <a:rPr lang="en-GB" i="1" dirty="0"/>
              <a:t>6</a:t>
            </a:r>
            <a:r>
              <a:rPr lang="en-GB" dirty="0"/>
              <a:t>(4), p.37.</a:t>
            </a:r>
          </a:p>
        </p:txBody>
      </p:sp>
    </p:spTree>
    <p:extLst>
      <p:ext uri="{BB962C8B-B14F-4D97-AF65-F5344CB8AC3E}">
        <p14:creationId xmlns:p14="http://schemas.microsoft.com/office/powerpoint/2010/main" val="41788818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9348" y="4765017"/>
            <a:ext cx="5213809" cy="713059"/>
          </a:xfrm>
        </p:spPr>
        <p:txBody>
          <a:bodyPr/>
          <a:lstStyle/>
          <a:p>
            <a:pPr algn="ctr"/>
            <a:r>
              <a:rPr lang="en-GB" sz="3200" b="1" dirty="0" smtClean="0">
                <a:solidFill>
                  <a:srgbClr val="FFC000"/>
                </a:solidFill>
              </a:rPr>
              <a:t>Review of Literature</a:t>
            </a:r>
            <a:endParaRPr lang="en-GB" sz="3200" b="1" dirty="0">
              <a:solidFill>
                <a:srgbClr val="FFC000"/>
              </a:solidFill>
            </a:endParaRPr>
          </a:p>
          <a:p>
            <a:pPr algn="ctr"/>
            <a:endParaRPr lang="en-GB" sz="3200" b="1" dirty="0">
              <a:solidFill>
                <a:srgbClr val="FFC000"/>
              </a:solidFill>
            </a:endParaRPr>
          </a:p>
        </p:txBody>
      </p:sp>
      <p:sp>
        <p:nvSpPr>
          <p:cNvPr id="2" name="Rectangle 1"/>
          <p:cNvSpPr/>
          <p:nvPr/>
        </p:nvSpPr>
        <p:spPr>
          <a:xfrm>
            <a:off x="573207" y="3674997"/>
            <a:ext cx="4217158" cy="1446550"/>
          </a:xfrm>
          <a:prstGeom prst="rect">
            <a:avLst/>
          </a:prstGeom>
        </p:spPr>
        <p:txBody>
          <a:bodyPr wrap="square">
            <a:spAutoFit/>
          </a:bodyPr>
          <a:lstStyle/>
          <a:p>
            <a:pPr algn="ctr"/>
            <a:r>
              <a:rPr lang="en-GB" sz="4400" b="1" dirty="0" smtClean="0">
                <a:solidFill>
                  <a:schemeClr val="bg1"/>
                </a:solidFill>
                <a:latin typeface="Arial" panose="020B0604020202020204" pitchFamily="34" charset="0"/>
                <a:cs typeface="Arial" panose="020B0604020202020204" pitchFamily="34" charset="0"/>
              </a:rPr>
              <a:t>NEXT WEEK</a:t>
            </a:r>
            <a:endParaRPr lang="en-GB" sz="4400" b="1" dirty="0">
              <a:solidFill>
                <a:schemeClr val="bg1"/>
              </a:solidFill>
              <a:latin typeface="Arial" panose="020B0604020202020204" pitchFamily="34" charset="0"/>
              <a:cs typeface="Arial" panose="020B0604020202020204" pitchFamily="34" charset="0"/>
            </a:endParaRPr>
          </a:p>
          <a:p>
            <a:pPr algn="ctr"/>
            <a:endParaRPr lang="en-GB" sz="4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92961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1583</TotalTime>
  <Words>2357</Words>
  <Application>Microsoft Office PowerPoint</Application>
  <PresentationFormat>Widescreen</PresentationFormat>
  <Paragraphs>299</Paragraphs>
  <Slides>31</Slides>
  <Notes>22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31</vt:i4>
      </vt:variant>
    </vt:vector>
  </HeadingPairs>
  <TitlesOfParts>
    <vt:vector size="56" baseType="lpstr">
      <vt:lpstr>Arial</vt:lpstr>
      <vt:lpstr>Arial Black</vt:lpstr>
      <vt:lpstr>Calibri</vt:lpstr>
      <vt:lpstr>Calibri Light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Background of the Study</vt:lpstr>
      <vt:lpstr>The Background of the Study</vt:lpstr>
      <vt:lpstr>PowerPoint Presentation</vt:lpstr>
      <vt:lpstr>PowerPoint Presentation</vt:lpstr>
      <vt:lpstr>The Problem Statement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Homework</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Eric Osei</cp:lastModifiedBy>
  <cp:revision>66</cp:revision>
  <dcterms:created xsi:type="dcterms:W3CDTF">2021-03-09T15:35:42Z</dcterms:created>
  <dcterms:modified xsi:type="dcterms:W3CDTF">2023-01-25T21:35:59Z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