
<file path=[Content_Types].xml><?xml version="1.0" encoding="utf-8"?>
<Types xmlns="http://schemas.openxmlformats.org/package/2006/content-types">
  <Default Extension="gif" ContentType="image/gif"/>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1"/>
  </p:notesMasterIdLst>
  <p:sldIdLst>
    <p:sldId id="256" r:id="rId5"/>
    <p:sldId id="273" r:id="rId6"/>
    <p:sldId id="283" r:id="rId7"/>
    <p:sldId id="286" r:id="rId8"/>
    <p:sldId id="284" r:id="rId9"/>
    <p:sldId id="292" r:id="rId10"/>
    <p:sldId id="294" r:id="rId11"/>
    <p:sldId id="295" r:id="rId12"/>
    <p:sldId id="278" r:id="rId13"/>
    <p:sldId id="296" r:id="rId14"/>
    <p:sldId id="293" r:id="rId15"/>
    <p:sldId id="290" r:id="rId16"/>
    <p:sldId id="289" r:id="rId17"/>
    <p:sldId id="291" r:id="rId18"/>
    <p:sldId id="287" r:id="rId19"/>
    <p:sldId id="277"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576" autoAdjust="0"/>
    <p:restoredTop sz="94595"/>
  </p:normalViewPr>
  <p:slideViewPr>
    <p:cSldViewPr snapToGrid="0">
      <p:cViewPr varScale="1">
        <p:scale>
          <a:sx n="96" d="100"/>
          <a:sy n="96" d="100"/>
        </p:scale>
        <p:origin x="192" y="3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0EE07A-97B1-4492-AB1B-FFFC6F6F90E5}" type="datetimeFigureOut">
              <a:rPr lang="en-GB" smtClean="0"/>
              <a:t>16/11/2020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C8DA7B-E81A-42F7-B2A1-978CC229D447}" type="slidenum">
              <a:rPr lang="en-GB" smtClean="0"/>
              <a:t>‹#›</a:t>
            </a:fld>
            <a:endParaRPr lang="en-GB"/>
          </a:p>
        </p:txBody>
      </p:sp>
    </p:spTree>
    <p:extLst>
      <p:ext uri="{BB962C8B-B14F-4D97-AF65-F5344CB8AC3E}">
        <p14:creationId xmlns:p14="http://schemas.microsoft.com/office/powerpoint/2010/main" val="1990996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Stand and look bored… watch for little reaction.</a:t>
            </a:r>
          </a:p>
          <a:p>
            <a:r>
              <a:rPr lang="en-GB" dirty="0"/>
              <a:t>Walk out, close the door. Return swinging the door open and smiling – big hello…   What do we mean by a hook?</a:t>
            </a:r>
          </a:p>
        </p:txBody>
      </p:sp>
      <p:sp>
        <p:nvSpPr>
          <p:cNvPr id="4" name="Slide Number Placeholder 3"/>
          <p:cNvSpPr>
            <a:spLocks noGrp="1"/>
          </p:cNvSpPr>
          <p:nvPr>
            <p:ph type="sldNum" sz="quarter" idx="5"/>
          </p:nvPr>
        </p:nvSpPr>
        <p:spPr/>
        <p:txBody>
          <a:bodyPr/>
          <a:lstStyle/>
          <a:p>
            <a:fld id="{ADC8DA7B-E81A-42F7-B2A1-978CC229D447}" type="slidenum">
              <a:rPr lang="en-GB" smtClean="0"/>
              <a:t>1</a:t>
            </a:fld>
            <a:endParaRPr lang="en-GB" dirty="0"/>
          </a:p>
        </p:txBody>
      </p:sp>
    </p:spTree>
    <p:extLst>
      <p:ext uri="{BB962C8B-B14F-4D97-AF65-F5344CB8AC3E}">
        <p14:creationId xmlns:p14="http://schemas.microsoft.com/office/powerpoint/2010/main" val="14105470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should have heard about the Foundation Phase. This is our curriculum for children ages 3-7 years. You will become more familiar with this throughout this year and ECAD4008 will give you a lot more detailed information. For now, it is a curriculum specifically designed with young children’s wellbeing at the centre and includes experiential learning through play and discovery.</a:t>
            </a:r>
          </a:p>
        </p:txBody>
      </p:sp>
      <p:sp>
        <p:nvSpPr>
          <p:cNvPr id="4" name="Slide Number Placeholder 3"/>
          <p:cNvSpPr>
            <a:spLocks noGrp="1"/>
          </p:cNvSpPr>
          <p:nvPr>
            <p:ph type="sldNum" sz="quarter" idx="5"/>
          </p:nvPr>
        </p:nvSpPr>
        <p:spPr/>
        <p:txBody>
          <a:bodyPr/>
          <a:lstStyle/>
          <a:p>
            <a:fld id="{ADC8DA7B-E81A-42F7-B2A1-978CC229D447}" type="slidenum">
              <a:rPr lang="en-GB" smtClean="0"/>
              <a:t>2</a:t>
            </a:fld>
            <a:endParaRPr lang="en-GB" dirty="0"/>
          </a:p>
        </p:txBody>
      </p:sp>
    </p:spTree>
    <p:extLst>
      <p:ext uri="{BB962C8B-B14F-4D97-AF65-F5344CB8AC3E}">
        <p14:creationId xmlns:p14="http://schemas.microsoft.com/office/powerpoint/2010/main" val="27980380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the 7 areas of the Foundation Phase curriculum – with PSDWCD at the heart</a:t>
            </a:r>
          </a:p>
          <a:p>
            <a:endParaRPr lang="en-GB" dirty="0"/>
          </a:p>
        </p:txBody>
      </p:sp>
      <p:sp>
        <p:nvSpPr>
          <p:cNvPr id="4" name="Slide Number Placeholder 3"/>
          <p:cNvSpPr>
            <a:spLocks noGrp="1"/>
          </p:cNvSpPr>
          <p:nvPr>
            <p:ph type="sldNum" sz="quarter" idx="5"/>
          </p:nvPr>
        </p:nvSpPr>
        <p:spPr/>
        <p:txBody>
          <a:bodyPr/>
          <a:lstStyle/>
          <a:p>
            <a:fld id="{ADC8DA7B-E81A-42F7-B2A1-978CC229D447}" type="slidenum">
              <a:rPr lang="en-GB" smtClean="0"/>
              <a:t>3</a:t>
            </a:fld>
            <a:endParaRPr lang="en-GB" dirty="0"/>
          </a:p>
        </p:txBody>
      </p:sp>
    </p:spTree>
    <p:extLst>
      <p:ext uri="{BB962C8B-B14F-4D97-AF65-F5344CB8AC3E}">
        <p14:creationId xmlns:p14="http://schemas.microsoft.com/office/powerpoint/2010/main" val="28425764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Our new curriculum has these areas of learning - </a:t>
            </a:r>
            <a:r>
              <a:rPr lang="en-GB" dirty="0" err="1"/>
              <a:t>AoLEs</a:t>
            </a:r>
            <a:endParaRPr lang="en-GB"/>
          </a:p>
        </p:txBody>
      </p:sp>
      <p:sp>
        <p:nvSpPr>
          <p:cNvPr id="4" name="Slide Number Placeholder 3"/>
          <p:cNvSpPr>
            <a:spLocks noGrp="1"/>
          </p:cNvSpPr>
          <p:nvPr>
            <p:ph type="sldNum" sz="quarter" idx="5"/>
          </p:nvPr>
        </p:nvSpPr>
        <p:spPr/>
        <p:txBody>
          <a:bodyPr/>
          <a:lstStyle/>
          <a:p>
            <a:fld id="{ADC8DA7B-E81A-42F7-B2A1-978CC229D447}" type="slidenum">
              <a:rPr lang="en-GB" smtClean="0"/>
              <a:t>4</a:t>
            </a:fld>
            <a:endParaRPr lang="en-GB"/>
          </a:p>
        </p:txBody>
      </p:sp>
    </p:spTree>
    <p:extLst>
      <p:ext uri="{BB962C8B-B14F-4D97-AF65-F5344CB8AC3E}">
        <p14:creationId xmlns:p14="http://schemas.microsoft.com/office/powerpoint/2010/main" val="7630181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 why Nursery rhymes. Many are out of date of 2020 but they are still popular and are highly valued amongst </a:t>
            </a:r>
            <a:r>
              <a:rPr lang="en-GB" err="1"/>
              <a:t>FPh</a:t>
            </a:r>
            <a:r>
              <a:rPr lang="en-GB"/>
              <a:t> settings.</a:t>
            </a:r>
          </a:p>
          <a:p>
            <a:r>
              <a:rPr lang="en-GB"/>
              <a:t>There are many benefits and advantages of using these in our classes – can you think of any more?</a:t>
            </a:r>
          </a:p>
        </p:txBody>
      </p:sp>
      <p:sp>
        <p:nvSpPr>
          <p:cNvPr id="4" name="Slide Number Placeholder 3"/>
          <p:cNvSpPr>
            <a:spLocks noGrp="1"/>
          </p:cNvSpPr>
          <p:nvPr>
            <p:ph type="sldNum" sz="quarter" idx="5"/>
          </p:nvPr>
        </p:nvSpPr>
        <p:spPr/>
        <p:txBody>
          <a:bodyPr/>
          <a:lstStyle/>
          <a:p>
            <a:fld id="{ADC8DA7B-E81A-42F7-B2A1-978CC229D447}" type="slidenum">
              <a:rPr lang="en-GB" smtClean="0"/>
              <a:t>5</a:t>
            </a:fld>
            <a:endParaRPr lang="en-GB"/>
          </a:p>
        </p:txBody>
      </p:sp>
    </p:spTree>
    <p:extLst>
      <p:ext uri="{BB962C8B-B14F-4D97-AF65-F5344CB8AC3E}">
        <p14:creationId xmlns:p14="http://schemas.microsoft.com/office/powerpoint/2010/main" val="8790385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Can you say this one – do you remember when you learnt it? Was it difficult? Have you forgotten it? Chances are you know it by heart but you probably cant remember learning it  - why? You were very young/it was not taught ‘formally’ / it was taught through rhyme, song and enjoyment?</a:t>
            </a:r>
          </a:p>
        </p:txBody>
      </p:sp>
      <p:sp>
        <p:nvSpPr>
          <p:cNvPr id="4" name="Slide Number Placeholder 3"/>
          <p:cNvSpPr>
            <a:spLocks noGrp="1"/>
          </p:cNvSpPr>
          <p:nvPr>
            <p:ph type="sldNum" sz="quarter" idx="5"/>
          </p:nvPr>
        </p:nvSpPr>
        <p:spPr/>
        <p:txBody>
          <a:bodyPr/>
          <a:lstStyle/>
          <a:p>
            <a:fld id="{ADC8DA7B-E81A-42F7-B2A1-978CC229D447}" type="slidenum">
              <a:rPr lang="en-GB" smtClean="0"/>
              <a:t>9</a:t>
            </a:fld>
            <a:endParaRPr lang="en-GB"/>
          </a:p>
        </p:txBody>
      </p:sp>
    </p:spTree>
    <p:extLst>
      <p:ext uri="{BB962C8B-B14F-4D97-AF65-F5344CB8AC3E}">
        <p14:creationId xmlns:p14="http://schemas.microsoft.com/office/powerpoint/2010/main" val="10924397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Can you say this one – do you remember when you learnt it? Was it difficult? Have you forgotten it? Chances are you know it by heart but you probably cant remember learning it  - why? You were very young/it was not taught ‘formally’ / it was taught through rhyme, song and enjoyment?</a:t>
            </a:r>
          </a:p>
        </p:txBody>
      </p:sp>
      <p:sp>
        <p:nvSpPr>
          <p:cNvPr id="4" name="Slide Number Placeholder 3"/>
          <p:cNvSpPr>
            <a:spLocks noGrp="1"/>
          </p:cNvSpPr>
          <p:nvPr>
            <p:ph type="sldNum" sz="quarter" idx="5"/>
          </p:nvPr>
        </p:nvSpPr>
        <p:spPr/>
        <p:txBody>
          <a:bodyPr/>
          <a:lstStyle/>
          <a:p>
            <a:fld id="{ADC8DA7B-E81A-42F7-B2A1-978CC229D447}" type="slidenum">
              <a:rPr lang="en-GB" smtClean="0"/>
              <a:t>11</a:t>
            </a:fld>
            <a:endParaRPr lang="en-GB"/>
          </a:p>
        </p:txBody>
      </p:sp>
    </p:spTree>
    <p:extLst>
      <p:ext uri="{BB962C8B-B14F-4D97-AF65-F5344CB8AC3E}">
        <p14:creationId xmlns:p14="http://schemas.microsoft.com/office/powerpoint/2010/main" val="17960476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You will come across this later but this may help you to focus on some of the mathematical skills the children in the </a:t>
            </a:r>
            <a:r>
              <a:rPr lang="en-GB" err="1"/>
              <a:t>FPh</a:t>
            </a:r>
            <a:r>
              <a:rPr lang="en-GB"/>
              <a:t> will need to cover.</a:t>
            </a:r>
          </a:p>
        </p:txBody>
      </p:sp>
      <p:sp>
        <p:nvSpPr>
          <p:cNvPr id="4" name="Slide Number Placeholder 3"/>
          <p:cNvSpPr>
            <a:spLocks noGrp="1"/>
          </p:cNvSpPr>
          <p:nvPr>
            <p:ph type="sldNum" sz="quarter" idx="5"/>
          </p:nvPr>
        </p:nvSpPr>
        <p:spPr/>
        <p:txBody>
          <a:bodyPr/>
          <a:lstStyle/>
          <a:p>
            <a:fld id="{ADC8DA7B-E81A-42F7-B2A1-978CC229D447}" type="slidenum">
              <a:rPr lang="en-GB" smtClean="0"/>
              <a:t>12</a:t>
            </a:fld>
            <a:endParaRPr lang="en-GB"/>
          </a:p>
        </p:txBody>
      </p:sp>
    </p:spTree>
    <p:extLst>
      <p:ext uri="{BB962C8B-B14F-4D97-AF65-F5344CB8AC3E}">
        <p14:creationId xmlns:p14="http://schemas.microsoft.com/office/powerpoint/2010/main" val="8345441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There are lots of Welsh Nursery rhymes that the children will know and want to sing with you – it is important that you learn these and share them in your sessions.</a:t>
            </a:r>
          </a:p>
        </p:txBody>
      </p:sp>
      <p:sp>
        <p:nvSpPr>
          <p:cNvPr id="4" name="Slide Number Placeholder 3"/>
          <p:cNvSpPr>
            <a:spLocks noGrp="1"/>
          </p:cNvSpPr>
          <p:nvPr>
            <p:ph type="sldNum" sz="quarter" idx="5"/>
          </p:nvPr>
        </p:nvSpPr>
        <p:spPr/>
        <p:txBody>
          <a:bodyPr/>
          <a:lstStyle/>
          <a:p>
            <a:fld id="{ADC8DA7B-E81A-42F7-B2A1-978CC229D447}" type="slidenum">
              <a:rPr lang="en-GB" smtClean="0"/>
              <a:t>13</a:t>
            </a:fld>
            <a:endParaRPr lang="en-GB"/>
          </a:p>
        </p:txBody>
      </p:sp>
    </p:spTree>
    <p:extLst>
      <p:ext uri="{BB962C8B-B14F-4D97-AF65-F5344CB8AC3E}">
        <p14:creationId xmlns:p14="http://schemas.microsoft.com/office/powerpoint/2010/main" val="27220227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Watch the clip (10 mins) Can you think of actions you would do with young children? Explore action rhymes, you will need to gain confidence to do these in your class so it is good to get familiar with them beforehand.</a:t>
            </a:r>
          </a:p>
        </p:txBody>
      </p:sp>
      <p:sp>
        <p:nvSpPr>
          <p:cNvPr id="4" name="Slide Number Placeholder 3"/>
          <p:cNvSpPr>
            <a:spLocks noGrp="1"/>
          </p:cNvSpPr>
          <p:nvPr>
            <p:ph type="sldNum" sz="quarter" idx="5"/>
          </p:nvPr>
        </p:nvSpPr>
        <p:spPr/>
        <p:txBody>
          <a:bodyPr/>
          <a:lstStyle/>
          <a:p>
            <a:fld id="{ADC8DA7B-E81A-42F7-B2A1-978CC229D447}" type="slidenum">
              <a:rPr lang="en-GB" smtClean="0"/>
              <a:t>14</a:t>
            </a:fld>
            <a:endParaRPr lang="en-GB"/>
          </a:p>
        </p:txBody>
      </p:sp>
    </p:spTree>
    <p:extLst>
      <p:ext uri="{BB962C8B-B14F-4D97-AF65-F5344CB8AC3E}">
        <p14:creationId xmlns:p14="http://schemas.microsoft.com/office/powerpoint/2010/main" val="11712672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Explain the slide </a:t>
            </a:r>
          </a:p>
        </p:txBody>
      </p:sp>
      <p:sp>
        <p:nvSpPr>
          <p:cNvPr id="4" name="Slide Number Placeholder 3"/>
          <p:cNvSpPr>
            <a:spLocks noGrp="1"/>
          </p:cNvSpPr>
          <p:nvPr>
            <p:ph type="sldNum" sz="quarter" idx="5"/>
          </p:nvPr>
        </p:nvSpPr>
        <p:spPr/>
        <p:txBody>
          <a:bodyPr/>
          <a:lstStyle/>
          <a:p>
            <a:fld id="{ADC8DA7B-E81A-42F7-B2A1-978CC229D447}" type="slidenum">
              <a:rPr lang="en-GB" smtClean="0"/>
              <a:t>15</a:t>
            </a:fld>
            <a:endParaRPr lang="en-GB"/>
          </a:p>
        </p:txBody>
      </p:sp>
    </p:spTree>
    <p:extLst>
      <p:ext uri="{BB962C8B-B14F-4D97-AF65-F5344CB8AC3E}">
        <p14:creationId xmlns:p14="http://schemas.microsoft.com/office/powerpoint/2010/main" val="39654053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DC8DA7B-E81A-42F7-B2A1-978CC229D447}" type="slidenum">
              <a:rPr lang="en-GB" smtClean="0"/>
              <a:t>16</a:t>
            </a:fld>
            <a:endParaRPr lang="en-GB"/>
          </a:p>
        </p:txBody>
      </p:sp>
    </p:spTree>
    <p:extLst>
      <p:ext uri="{BB962C8B-B14F-4D97-AF65-F5344CB8AC3E}">
        <p14:creationId xmlns:p14="http://schemas.microsoft.com/office/powerpoint/2010/main" val="5487474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D26E5-0DD8-4F58-A2E6-448DBFE54B3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43B8EE4-80C1-4B17-A5E6-FB9C58F9B3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858CE47-C3FC-4B7F-B6B1-E4CF7601D2A4}"/>
              </a:ext>
            </a:extLst>
          </p:cNvPr>
          <p:cNvSpPr>
            <a:spLocks noGrp="1"/>
          </p:cNvSpPr>
          <p:nvPr>
            <p:ph type="dt" sz="half" idx="10"/>
          </p:nvPr>
        </p:nvSpPr>
        <p:spPr/>
        <p:txBody>
          <a:bodyPr/>
          <a:lstStyle/>
          <a:p>
            <a:fld id="{3C3CF090-7E06-4B7F-A7B9-6EBB29F3A31D}" type="datetimeFigureOut">
              <a:rPr lang="en-GB" smtClean="0"/>
              <a:t>16/11/2020</a:t>
            </a:fld>
            <a:endParaRPr lang="en-GB"/>
          </a:p>
        </p:txBody>
      </p:sp>
      <p:sp>
        <p:nvSpPr>
          <p:cNvPr id="5" name="Footer Placeholder 4">
            <a:extLst>
              <a:ext uri="{FF2B5EF4-FFF2-40B4-BE49-F238E27FC236}">
                <a16:creationId xmlns:a16="http://schemas.microsoft.com/office/drawing/2014/main" id="{01A5A062-6AE0-4AD6-A5EA-C1137C12A9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9689A-4504-4B29-BBF2-E88CDA8F73BE}"/>
              </a:ext>
            </a:extLst>
          </p:cNvPr>
          <p:cNvSpPr>
            <a:spLocks noGrp="1"/>
          </p:cNvSpPr>
          <p:nvPr>
            <p:ph type="sldNum" sz="quarter" idx="12"/>
          </p:nvPr>
        </p:nvSpPr>
        <p:spPr/>
        <p:txBody>
          <a:bodyPr/>
          <a:lstStyle/>
          <a:p>
            <a:fld id="{28D81A07-CD5F-429A-ABE0-001A274434D9}" type="slidenum">
              <a:rPr lang="en-GB" smtClean="0"/>
              <a:t>‹#›</a:t>
            </a:fld>
            <a:endParaRPr lang="en-GB"/>
          </a:p>
        </p:txBody>
      </p:sp>
    </p:spTree>
    <p:extLst>
      <p:ext uri="{BB962C8B-B14F-4D97-AF65-F5344CB8AC3E}">
        <p14:creationId xmlns:p14="http://schemas.microsoft.com/office/powerpoint/2010/main" val="13642471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48D8F-A386-451A-8F78-02F13A18FFB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E2B11F6-1FCB-4B3B-9F66-044CFDBCE81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CE80D0-ABD5-4085-A602-89E6A8B141B2}"/>
              </a:ext>
            </a:extLst>
          </p:cNvPr>
          <p:cNvSpPr>
            <a:spLocks noGrp="1"/>
          </p:cNvSpPr>
          <p:nvPr>
            <p:ph type="dt" sz="half" idx="10"/>
          </p:nvPr>
        </p:nvSpPr>
        <p:spPr/>
        <p:txBody>
          <a:bodyPr/>
          <a:lstStyle/>
          <a:p>
            <a:fld id="{3C3CF090-7E06-4B7F-A7B9-6EBB29F3A31D}" type="datetimeFigureOut">
              <a:rPr lang="en-GB" smtClean="0"/>
              <a:t>16/11/2020</a:t>
            </a:fld>
            <a:endParaRPr lang="en-GB"/>
          </a:p>
        </p:txBody>
      </p:sp>
      <p:sp>
        <p:nvSpPr>
          <p:cNvPr id="5" name="Footer Placeholder 4">
            <a:extLst>
              <a:ext uri="{FF2B5EF4-FFF2-40B4-BE49-F238E27FC236}">
                <a16:creationId xmlns:a16="http://schemas.microsoft.com/office/drawing/2014/main" id="{05D4035F-C204-4ECA-8444-3BC33847D7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C38C49-535F-44BA-ADF6-39296B5A9E2B}"/>
              </a:ext>
            </a:extLst>
          </p:cNvPr>
          <p:cNvSpPr>
            <a:spLocks noGrp="1"/>
          </p:cNvSpPr>
          <p:nvPr>
            <p:ph type="sldNum" sz="quarter" idx="12"/>
          </p:nvPr>
        </p:nvSpPr>
        <p:spPr/>
        <p:txBody>
          <a:bodyPr/>
          <a:lstStyle/>
          <a:p>
            <a:fld id="{28D81A07-CD5F-429A-ABE0-001A274434D9}" type="slidenum">
              <a:rPr lang="en-GB" smtClean="0"/>
              <a:t>‹#›</a:t>
            </a:fld>
            <a:endParaRPr lang="en-GB"/>
          </a:p>
        </p:txBody>
      </p:sp>
    </p:spTree>
    <p:extLst>
      <p:ext uri="{BB962C8B-B14F-4D97-AF65-F5344CB8AC3E}">
        <p14:creationId xmlns:p14="http://schemas.microsoft.com/office/powerpoint/2010/main" val="16439782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0BB3B-333B-4283-9C7C-6B53E5ED3CF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72F67C2-2719-4558-9705-68CA32A8734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7745328-4AA7-4F74-B0A3-2835C1384A89}"/>
              </a:ext>
            </a:extLst>
          </p:cNvPr>
          <p:cNvSpPr>
            <a:spLocks noGrp="1"/>
          </p:cNvSpPr>
          <p:nvPr>
            <p:ph type="dt" sz="half" idx="10"/>
          </p:nvPr>
        </p:nvSpPr>
        <p:spPr/>
        <p:txBody>
          <a:bodyPr/>
          <a:lstStyle/>
          <a:p>
            <a:fld id="{3C3CF090-7E06-4B7F-A7B9-6EBB29F3A31D}" type="datetimeFigureOut">
              <a:rPr lang="en-GB" smtClean="0"/>
              <a:t>16/11/2020</a:t>
            </a:fld>
            <a:endParaRPr lang="en-GB"/>
          </a:p>
        </p:txBody>
      </p:sp>
      <p:sp>
        <p:nvSpPr>
          <p:cNvPr id="5" name="Footer Placeholder 4">
            <a:extLst>
              <a:ext uri="{FF2B5EF4-FFF2-40B4-BE49-F238E27FC236}">
                <a16:creationId xmlns:a16="http://schemas.microsoft.com/office/drawing/2014/main" id="{E7CCB6E7-E57B-4787-94D9-5E231081B0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192AEE-9ED6-4CCA-8E7B-A4DCC5101D93}"/>
              </a:ext>
            </a:extLst>
          </p:cNvPr>
          <p:cNvSpPr>
            <a:spLocks noGrp="1"/>
          </p:cNvSpPr>
          <p:nvPr>
            <p:ph type="sldNum" sz="quarter" idx="12"/>
          </p:nvPr>
        </p:nvSpPr>
        <p:spPr/>
        <p:txBody>
          <a:bodyPr/>
          <a:lstStyle/>
          <a:p>
            <a:fld id="{28D81A07-CD5F-429A-ABE0-001A274434D9}" type="slidenum">
              <a:rPr lang="en-GB" smtClean="0"/>
              <a:t>‹#›</a:t>
            </a:fld>
            <a:endParaRPr lang="en-GB"/>
          </a:p>
        </p:txBody>
      </p:sp>
    </p:spTree>
    <p:extLst>
      <p:ext uri="{BB962C8B-B14F-4D97-AF65-F5344CB8AC3E}">
        <p14:creationId xmlns:p14="http://schemas.microsoft.com/office/powerpoint/2010/main" val="18564355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6D120-EC44-4C15-A13C-3EAA18E3A70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113C42-4FEC-46FF-A7DC-4D8666DBA4D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C1FE9A3-4349-463A-B109-BBF8E770477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F483C98-4099-4B07-90E9-45D651947ADC}"/>
              </a:ext>
            </a:extLst>
          </p:cNvPr>
          <p:cNvSpPr>
            <a:spLocks noGrp="1"/>
          </p:cNvSpPr>
          <p:nvPr>
            <p:ph type="dt" sz="half" idx="10"/>
          </p:nvPr>
        </p:nvSpPr>
        <p:spPr/>
        <p:txBody>
          <a:bodyPr/>
          <a:lstStyle/>
          <a:p>
            <a:fld id="{3C3CF090-7E06-4B7F-A7B9-6EBB29F3A31D}" type="datetimeFigureOut">
              <a:rPr lang="en-GB" smtClean="0"/>
              <a:t>16/11/2020</a:t>
            </a:fld>
            <a:endParaRPr lang="en-GB"/>
          </a:p>
        </p:txBody>
      </p:sp>
      <p:sp>
        <p:nvSpPr>
          <p:cNvPr id="6" name="Footer Placeholder 5">
            <a:extLst>
              <a:ext uri="{FF2B5EF4-FFF2-40B4-BE49-F238E27FC236}">
                <a16:creationId xmlns:a16="http://schemas.microsoft.com/office/drawing/2014/main" id="{DF1B7B16-0BC0-4815-A34C-1A6A8B9623B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C5A9D5-D41B-4E7B-8155-325A29B127C1}"/>
              </a:ext>
            </a:extLst>
          </p:cNvPr>
          <p:cNvSpPr>
            <a:spLocks noGrp="1"/>
          </p:cNvSpPr>
          <p:nvPr>
            <p:ph type="sldNum" sz="quarter" idx="12"/>
          </p:nvPr>
        </p:nvSpPr>
        <p:spPr/>
        <p:txBody>
          <a:bodyPr/>
          <a:lstStyle/>
          <a:p>
            <a:fld id="{28D81A07-CD5F-429A-ABE0-001A274434D9}" type="slidenum">
              <a:rPr lang="en-GB" smtClean="0"/>
              <a:t>‹#›</a:t>
            </a:fld>
            <a:endParaRPr lang="en-GB"/>
          </a:p>
        </p:txBody>
      </p:sp>
    </p:spTree>
    <p:extLst>
      <p:ext uri="{BB962C8B-B14F-4D97-AF65-F5344CB8AC3E}">
        <p14:creationId xmlns:p14="http://schemas.microsoft.com/office/powerpoint/2010/main" val="1362094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3A4CC-4CCF-4635-ACDF-5E57B41CFE9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C665BED-4976-421E-8707-CB9AED10E97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278EA3B-DC06-43B5-B780-0B5511610B1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DF43B72-F546-49F1-B36F-623F80A1A5A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A0ACAB8-34F0-47D2-9C06-D467B3BF55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61B24AC-5ACE-415B-A7A4-51D381DE0C19}"/>
              </a:ext>
            </a:extLst>
          </p:cNvPr>
          <p:cNvSpPr>
            <a:spLocks noGrp="1"/>
          </p:cNvSpPr>
          <p:nvPr>
            <p:ph type="dt" sz="half" idx="10"/>
          </p:nvPr>
        </p:nvSpPr>
        <p:spPr/>
        <p:txBody>
          <a:bodyPr/>
          <a:lstStyle/>
          <a:p>
            <a:fld id="{3C3CF090-7E06-4B7F-A7B9-6EBB29F3A31D}" type="datetimeFigureOut">
              <a:rPr lang="en-GB" smtClean="0"/>
              <a:t>16/11/2020</a:t>
            </a:fld>
            <a:endParaRPr lang="en-GB"/>
          </a:p>
        </p:txBody>
      </p:sp>
      <p:sp>
        <p:nvSpPr>
          <p:cNvPr id="8" name="Footer Placeholder 7">
            <a:extLst>
              <a:ext uri="{FF2B5EF4-FFF2-40B4-BE49-F238E27FC236}">
                <a16:creationId xmlns:a16="http://schemas.microsoft.com/office/drawing/2014/main" id="{9EBD086F-E3C1-491D-8BAF-FAA20A5B3B2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30059B4-500F-4959-AF43-321DDC0EC497}"/>
              </a:ext>
            </a:extLst>
          </p:cNvPr>
          <p:cNvSpPr>
            <a:spLocks noGrp="1"/>
          </p:cNvSpPr>
          <p:nvPr>
            <p:ph type="sldNum" sz="quarter" idx="12"/>
          </p:nvPr>
        </p:nvSpPr>
        <p:spPr/>
        <p:txBody>
          <a:bodyPr/>
          <a:lstStyle/>
          <a:p>
            <a:fld id="{28D81A07-CD5F-429A-ABE0-001A274434D9}" type="slidenum">
              <a:rPr lang="en-GB" smtClean="0"/>
              <a:t>‹#›</a:t>
            </a:fld>
            <a:endParaRPr lang="en-GB"/>
          </a:p>
        </p:txBody>
      </p:sp>
    </p:spTree>
    <p:extLst>
      <p:ext uri="{BB962C8B-B14F-4D97-AF65-F5344CB8AC3E}">
        <p14:creationId xmlns:p14="http://schemas.microsoft.com/office/powerpoint/2010/main" val="21127045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7C36D-56E8-4A48-AF2D-B2BFD0C6BDF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E45AFEE-5499-4B05-9D2C-FA8DBB6BED32}"/>
              </a:ext>
            </a:extLst>
          </p:cNvPr>
          <p:cNvSpPr>
            <a:spLocks noGrp="1"/>
          </p:cNvSpPr>
          <p:nvPr>
            <p:ph type="dt" sz="half" idx="10"/>
          </p:nvPr>
        </p:nvSpPr>
        <p:spPr/>
        <p:txBody>
          <a:bodyPr/>
          <a:lstStyle/>
          <a:p>
            <a:fld id="{3C3CF090-7E06-4B7F-A7B9-6EBB29F3A31D}" type="datetimeFigureOut">
              <a:rPr lang="en-GB" smtClean="0"/>
              <a:t>16/11/2020</a:t>
            </a:fld>
            <a:endParaRPr lang="en-GB"/>
          </a:p>
        </p:txBody>
      </p:sp>
      <p:sp>
        <p:nvSpPr>
          <p:cNvPr id="4" name="Footer Placeholder 3">
            <a:extLst>
              <a:ext uri="{FF2B5EF4-FFF2-40B4-BE49-F238E27FC236}">
                <a16:creationId xmlns:a16="http://schemas.microsoft.com/office/drawing/2014/main" id="{5BAE787B-B57E-4F34-80FA-21A37E8B1D6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B5F196C-A2AF-4CE2-8F4D-D43D3256E896}"/>
              </a:ext>
            </a:extLst>
          </p:cNvPr>
          <p:cNvSpPr>
            <a:spLocks noGrp="1"/>
          </p:cNvSpPr>
          <p:nvPr>
            <p:ph type="sldNum" sz="quarter" idx="12"/>
          </p:nvPr>
        </p:nvSpPr>
        <p:spPr/>
        <p:txBody>
          <a:bodyPr/>
          <a:lstStyle/>
          <a:p>
            <a:fld id="{28D81A07-CD5F-429A-ABE0-001A274434D9}" type="slidenum">
              <a:rPr lang="en-GB" smtClean="0"/>
              <a:t>‹#›</a:t>
            </a:fld>
            <a:endParaRPr lang="en-GB"/>
          </a:p>
        </p:txBody>
      </p:sp>
    </p:spTree>
    <p:extLst>
      <p:ext uri="{BB962C8B-B14F-4D97-AF65-F5344CB8AC3E}">
        <p14:creationId xmlns:p14="http://schemas.microsoft.com/office/powerpoint/2010/main" val="30205929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E08F78-9893-4386-90A4-99A23FBD87FE}"/>
              </a:ext>
            </a:extLst>
          </p:cNvPr>
          <p:cNvSpPr>
            <a:spLocks noGrp="1"/>
          </p:cNvSpPr>
          <p:nvPr>
            <p:ph type="dt" sz="half" idx="10"/>
          </p:nvPr>
        </p:nvSpPr>
        <p:spPr/>
        <p:txBody>
          <a:bodyPr/>
          <a:lstStyle/>
          <a:p>
            <a:fld id="{3C3CF090-7E06-4B7F-A7B9-6EBB29F3A31D}" type="datetimeFigureOut">
              <a:rPr lang="en-GB" smtClean="0"/>
              <a:t>16/11/2020</a:t>
            </a:fld>
            <a:endParaRPr lang="en-GB"/>
          </a:p>
        </p:txBody>
      </p:sp>
      <p:sp>
        <p:nvSpPr>
          <p:cNvPr id="3" name="Footer Placeholder 2">
            <a:extLst>
              <a:ext uri="{FF2B5EF4-FFF2-40B4-BE49-F238E27FC236}">
                <a16:creationId xmlns:a16="http://schemas.microsoft.com/office/drawing/2014/main" id="{8886FA7C-DD72-4BFA-ABBB-A99F92297B1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839621F-6242-432C-A683-772E872EEC5A}"/>
              </a:ext>
            </a:extLst>
          </p:cNvPr>
          <p:cNvSpPr>
            <a:spLocks noGrp="1"/>
          </p:cNvSpPr>
          <p:nvPr>
            <p:ph type="sldNum" sz="quarter" idx="12"/>
          </p:nvPr>
        </p:nvSpPr>
        <p:spPr/>
        <p:txBody>
          <a:bodyPr/>
          <a:lstStyle/>
          <a:p>
            <a:fld id="{28D81A07-CD5F-429A-ABE0-001A274434D9}" type="slidenum">
              <a:rPr lang="en-GB" smtClean="0"/>
              <a:t>‹#›</a:t>
            </a:fld>
            <a:endParaRPr lang="en-GB"/>
          </a:p>
        </p:txBody>
      </p:sp>
    </p:spTree>
    <p:extLst>
      <p:ext uri="{BB962C8B-B14F-4D97-AF65-F5344CB8AC3E}">
        <p14:creationId xmlns:p14="http://schemas.microsoft.com/office/powerpoint/2010/main" val="35232263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17FFD-CAD8-402B-B547-3A7203D53D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EC7B98B-DE1E-4089-8C48-FF41E1768FE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95D31CB-834E-4251-8C88-935DFC558D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8AA80F3-A0DE-4241-855C-FB6C3F8BBE95}"/>
              </a:ext>
            </a:extLst>
          </p:cNvPr>
          <p:cNvSpPr>
            <a:spLocks noGrp="1"/>
          </p:cNvSpPr>
          <p:nvPr>
            <p:ph type="dt" sz="half" idx="10"/>
          </p:nvPr>
        </p:nvSpPr>
        <p:spPr/>
        <p:txBody>
          <a:bodyPr/>
          <a:lstStyle/>
          <a:p>
            <a:fld id="{3C3CF090-7E06-4B7F-A7B9-6EBB29F3A31D}" type="datetimeFigureOut">
              <a:rPr lang="en-GB" smtClean="0"/>
              <a:t>16/11/2020</a:t>
            </a:fld>
            <a:endParaRPr lang="en-GB"/>
          </a:p>
        </p:txBody>
      </p:sp>
      <p:sp>
        <p:nvSpPr>
          <p:cNvPr id="6" name="Footer Placeholder 5">
            <a:extLst>
              <a:ext uri="{FF2B5EF4-FFF2-40B4-BE49-F238E27FC236}">
                <a16:creationId xmlns:a16="http://schemas.microsoft.com/office/drawing/2014/main" id="{327F3A97-AC48-4022-AA47-4AE20D399C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C42485-E2FC-4706-9C14-8255092A8E87}"/>
              </a:ext>
            </a:extLst>
          </p:cNvPr>
          <p:cNvSpPr>
            <a:spLocks noGrp="1"/>
          </p:cNvSpPr>
          <p:nvPr>
            <p:ph type="sldNum" sz="quarter" idx="12"/>
          </p:nvPr>
        </p:nvSpPr>
        <p:spPr/>
        <p:txBody>
          <a:bodyPr/>
          <a:lstStyle/>
          <a:p>
            <a:fld id="{28D81A07-CD5F-429A-ABE0-001A274434D9}" type="slidenum">
              <a:rPr lang="en-GB" smtClean="0"/>
              <a:t>‹#›</a:t>
            </a:fld>
            <a:endParaRPr lang="en-GB"/>
          </a:p>
        </p:txBody>
      </p:sp>
    </p:spTree>
    <p:extLst>
      <p:ext uri="{BB962C8B-B14F-4D97-AF65-F5344CB8AC3E}">
        <p14:creationId xmlns:p14="http://schemas.microsoft.com/office/powerpoint/2010/main" val="34129943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2BCBF-FA67-4C74-8744-1BC031CA5FB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405B079-195D-4893-8B85-75B21BC7060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084A3D0-09CD-49D2-BDDA-B406A3BF05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EE2A1F2-B120-4E53-B3D0-2D75D10288F6}"/>
              </a:ext>
            </a:extLst>
          </p:cNvPr>
          <p:cNvSpPr>
            <a:spLocks noGrp="1"/>
          </p:cNvSpPr>
          <p:nvPr>
            <p:ph type="dt" sz="half" idx="10"/>
          </p:nvPr>
        </p:nvSpPr>
        <p:spPr/>
        <p:txBody>
          <a:bodyPr/>
          <a:lstStyle/>
          <a:p>
            <a:fld id="{3C3CF090-7E06-4B7F-A7B9-6EBB29F3A31D}" type="datetimeFigureOut">
              <a:rPr lang="en-GB" smtClean="0"/>
              <a:t>16/11/2020</a:t>
            </a:fld>
            <a:endParaRPr lang="en-GB"/>
          </a:p>
        </p:txBody>
      </p:sp>
      <p:sp>
        <p:nvSpPr>
          <p:cNvPr id="6" name="Footer Placeholder 5">
            <a:extLst>
              <a:ext uri="{FF2B5EF4-FFF2-40B4-BE49-F238E27FC236}">
                <a16:creationId xmlns:a16="http://schemas.microsoft.com/office/drawing/2014/main" id="{48671C17-1A54-4EE5-A20C-855F8C88B3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2EE470-AC13-450F-B585-BE6BE40CB2E5}"/>
              </a:ext>
            </a:extLst>
          </p:cNvPr>
          <p:cNvSpPr>
            <a:spLocks noGrp="1"/>
          </p:cNvSpPr>
          <p:nvPr>
            <p:ph type="sldNum" sz="quarter" idx="12"/>
          </p:nvPr>
        </p:nvSpPr>
        <p:spPr/>
        <p:txBody>
          <a:bodyPr/>
          <a:lstStyle/>
          <a:p>
            <a:fld id="{28D81A07-CD5F-429A-ABE0-001A274434D9}" type="slidenum">
              <a:rPr lang="en-GB" smtClean="0"/>
              <a:t>‹#›</a:t>
            </a:fld>
            <a:endParaRPr lang="en-GB"/>
          </a:p>
        </p:txBody>
      </p:sp>
    </p:spTree>
    <p:extLst>
      <p:ext uri="{BB962C8B-B14F-4D97-AF65-F5344CB8AC3E}">
        <p14:creationId xmlns:p14="http://schemas.microsoft.com/office/powerpoint/2010/main" val="870232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FAA29-CD43-4C88-A5B7-38760CAB58B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B35C82D-3D45-40D6-BC3A-6DDCD7371C7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31D667-9A1E-4179-8130-9B775752D097}"/>
              </a:ext>
            </a:extLst>
          </p:cNvPr>
          <p:cNvSpPr>
            <a:spLocks noGrp="1"/>
          </p:cNvSpPr>
          <p:nvPr>
            <p:ph type="dt" sz="half" idx="10"/>
          </p:nvPr>
        </p:nvSpPr>
        <p:spPr/>
        <p:txBody>
          <a:bodyPr/>
          <a:lstStyle/>
          <a:p>
            <a:fld id="{3C3CF090-7E06-4B7F-A7B9-6EBB29F3A31D}" type="datetimeFigureOut">
              <a:rPr lang="en-GB" smtClean="0"/>
              <a:t>16/11/2020</a:t>
            </a:fld>
            <a:endParaRPr lang="en-GB"/>
          </a:p>
        </p:txBody>
      </p:sp>
      <p:sp>
        <p:nvSpPr>
          <p:cNvPr id="5" name="Footer Placeholder 4">
            <a:extLst>
              <a:ext uri="{FF2B5EF4-FFF2-40B4-BE49-F238E27FC236}">
                <a16:creationId xmlns:a16="http://schemas.microsoft.com/office/drawing/2014/main" id="{D68E1A18-7101-4A1B-9AF1-82357C35CE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3EDBB4-03BE-4DB0-B577-9EE33A739F44}"/>
              </a:ext>
            </a:extLst>
          </p:cNvPr>
          <p:cNvSpPr>
            <a:spLocks noGrp="1"/>
          </p:cNvSpPr>
          <p:nvPr>
            <p:ph type="sldNum" sz="quarter" idx="12"/>
          </p:nvPr>
        </p:nvSpPr>
        <p:spPr/>
        <p:txBody>
          <a:bodyPr/>
          <a:lstStyle/>
          <a:p>
            <a:fld id="{28D81A07-CD5F-429A-ABE0-001A274434D9}" type="slidenum">
              <a:rPr lang="en-GB" smtClean="0"/>
              <a:t>‹#›</a:t>
            </a:fld>
            <a:endParaRPr lang="en-GB"/>
          </a:p>
        </p:txBody>
      </p:sp>
    </p:spTree>
    <p:extLst>
      <p:ext uri="{BB962C8B-B14F-4D97-AF65-F5344CB8AC3E}">
        <p14:creationId xmlns:p14="http://schemas.microsoft.com/office/powerpoint/2010/main" val="40906582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F135B9-C4CA-410B-AA6C-34524D080D4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EB39BDF-B3E3-4F77-AB35-954EC9E80DC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614D61-7C46-48E4-BE97-02E75C621933}"/>
              </a:ext>
            </a:extLst>
          </p:cNvPr>
          <p:cNvSpPr>
            <a:spLocks noGrp="1"/>
          </p:cNvSpPr>
          <p:nvPr>
            <p:ph type="dt" sz="half" idx="10"/>
          </p:nvPr>
        </p:nvSpPr>
        <p:spPr/>
        <p:txBody>
          <a:bodyPr/>
          <a:lstStyle/>
          <a:p>
            <a:fld id="{3C3CF090-7E06-4B7F-A7B9-6EBB29F3A31D}" type="datetimeFigureOut">
              <a:rPr lang="en-GB" smtClean="0"/>
              <a:t>16/11/2020</a:t>
            </a:fld>
            <a:endParaRPr lang="en-GB"/>
          </a:p>
        </p:txBody>
      </p:sp>
      <p:sp>
        <p:nvSpPr>
          <p:cNvPr id="5" name="Footer Placeholder 4">
            <a:extLst>
              <a:ext uri="{FF2B5EF4-FFF2-40B4-BE49-F238E27FC236}">
                <a16:creationId xmlns:a16="http://schemas.microsoft.com/office/drawing/2014/main" id="{CCCC14D4-1DF0-492F-933D-FB6FBC9538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C6B8F9-109E-4C33-832B-8F11F6D4D09A}"/>
              </a:ext>
            </a:extLst>
          </p:cNvPr>
          <p:cNvSpPr>
            <a:spLocks noGrp="1"/>
          </p:cNvSpPr>
          <p:nvPr>
            <p:ph type="sldNum" sz="quarter" idx="12"/>
          </p:nvPr>
        </p:nvSpPr>
        <p:spPr/>
        <p:txBody>
          <a:bodyPr/>
          <a:lstStyle/>
          <a:p>
            <a:fld id="{28D81A07-CD5F-429A-ABE0-001A274434D9}" type="slidenum">
              <a:rPr lang="en-GB" smtClean="0"/>
              <a:t>‹#›</a:t>
            </a:fld>
            <a:endParaRPr lang="en-GB"/>
          </a:p>
        </p:txBody>
      </p:sp>
    </p:spTree>
    <p:extLst>
      <p:ext uri="{BB962C8B-B14F-4D97-AF65-F5344CB8AC3E}">
        <p14:creationId xmlns:p14="http://schemas.microsoft.com/office/powerpoint/2010/main" val="27522439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ED4DCF6-66E8-4A32-8384-B42E9FCBF5B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7B17B5E-2BED-44B7-AE76-B312A9B6AB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CDA372-2C07-4E38-A402-C0777A90931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3CF090-7E06-4B7F-A7B9-6EBB29F3A31D}" type="datetimeFigureOut">
              <a:rPr lang="en-GB" smtClean="0"/>
              <a:t>16/11/2020</a:t>
            </a:fld>
            <a:endParaRPr lang="en-GB"/>
          </a:p>
        </p:txBody>
      </p:sp>
      <p:sp>
        <p:nvSpPr>
          <p:cNvPr id="5" name="Footer Placeholder 4">
            <a:extLst>
              <a:ext uri="{FF2B5EF4-FFF2-40B4-BE49-F238E27FC236}">
                <a16:creationId xmlns:a16="http://schemas.microsoft.com/office/drawing/2014/main" id="{6CB66290-8FF1-4F9E-9F05-BFCD72F324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92F7955-52E3-4354-B863-9F19DE34CD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8D81A07-CD5F-429A-ABE0-001A274434D9}" type="slidenum">
              <a:rPr lang="en-GB" smtClean="0"/>
              <a:t>‹#›</a:t>
            </a:fld>
            <a:endParaRPr lang="en-GB"/>
          </a:p>
        </p:txBody>
      </p:sp>
    </p:spTree>
    <p:extLst>
      <p:ext uri="{BB962C8B-B14F-4D97-AF65-F5344CB8AC3E}">
        <p14:creationId xmlns:p14="http://schemas.microsoft.com/office/powerpoint/2010/main" val="33748633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jpeg"/><Relationship Id="rId5" Type="http://schemas.openxmlformats.org/officeDocument/2006/relationships/image" Target="../media/image1.jp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5.jpeg"/><Relationship Id="rId5" Type="http://schemas.openxmlformats.org/officeDocument/2006/relationships/image" Target="../media/image4.jpg"/><Relationship Id="rId10" Type="http://schemas.openxmlformats.org/officeDocument/2006/relationships/image" Target="../media/image3.png"/><Relationship Id="rId4" Type="http://schemas.openxmlformats.org/officeDocument/2006/relationships/notesSlide" Target="../notesSlides/notesSlide2.xml"/><Relationship Id="rId9" Type="http://schemas.openxmlformats.org/officeDocument/2006/relationships/image" Target="../media/image8.jpeg"/></Relationships>
</file>

<file path=ppt/slides/_rels/slide3.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slideLayout" Target="../slideLayouts/slideLayout2.xml"/><Relationship Id="rId7" Type="http://schemas.openxmlformats.org/officeDocument/2006/relationships/hyperlink" Target="https://en.m.wikipedia.org/wiki/Heart_(symbol)" TargetMode="Externa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9.png"/><Relationship Id="rId5" Type="http://schemas.openxmlformats.org/officeDocument/2006/relationships/image" Target="../media/image4.jpg"/><Relationship Id="rId4" Type="http://schemas.openxmlformats.org/officeDocument/2006/relationships/notesSlide" Target="../notesSlides/notesSlide3.xml"/><Relationship Id="rId9" Type="http://schemas.openxmlformats.org/officeDocument/2006/relationships/image" Target="../media/image3.png"/></Relationships>
</file>

<file path=ppt/slides/_rels/slide4.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slideLayout" Target="../slideLayouts/slideLayout2.xml"/><Relationship Id="rId7" Type="http://schemas.openxmlformats.org/officeDocument/2006/relationships/image" Target="../media/image12.jpe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1.jpeg"/><Relationship Id="rId11" Type="http://schemas.openxmlformats.org/officeDocument/2006/relationships/image" Target="../media/image3.png"/><Relationship Id="rId5" Type="http://schemas.openxmlformats.org/officeDocument/2006/relationships/image" Target="../media/image10.jpeg"/><Relationship Id="rId10" Type="http://schemas.openxmlformats.org/officeDocument/2006/relationships/image" Target="../media/image15.jpeg"/><Relationship Id="rId4" Type="http://schemas.openxmlformats.org/officeDocument/2006/relationships/notesSlide" Target="../notesSlides/notesSlide4.xml"/><Relationship Id="rId9" Type="http://schemas.openxmlformats.org/officeDocument/2006/relationships/image" Target="../media/image14.jpeg"/></Relationships>
</file>

<file path=ppt/slides/_rels/slide5.xml.rels><?xml version="1.0" encoding="UTF-8" standalone="yes"?>
<Relationships xmlns="http://schemas.openxmlformats.org/package/2006/relationships"><Relationship Id="rId8" Type="http://schemas.openxmlformats.org/officeDocument/2006/relationships/image" Target="../media/image18.gif"/><Relationship Id="rId3" Type="http://schemas.openxmlformats.org/officeDocument/2006/relationships/slideLayout" Target="../slideLayouts/slideLayout2.xml"/><Relationship Id="rId7" Type="http://schemas.openxmlformats.org/officeDocument/2006/relationships/image" Target="../media/image17.jpe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6.jpeg"/><Relationship Id="rId5" Type="http://schemas.openxmlformats.org/officeDocument/2006/relationships/image" Target="../media/image4.jpg"/><Relationship Id="rId10" Type="http://schemas.openxmlformats.org/officeDocument/2006/relationships/image" Target="../media/image3.png"/><Relationship Id="rId4" Type="http://schemas.openxmlformats.org/officeDocument/2006/relationships/notesSlide" Target="../notesSlides/notesSlide5.xml"/><Relationship Id="rId9" Type="http://schemas.openxmlformats.org/officeDocument/2006/relationships/image" Target="../media/image19.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20.jpg"/><Relationship Id="rId4" Type="http://schemas.openxmlformats.org/officeDocument/2006/relationships/hyperlink" Target="http://earlyliteracylearning.org/cellnotes/CELLnotes_v3n1.pdf" TargetMode="Externa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hyperlink" Target="https://www.youtube.com/watch?v=_NtlwwGlUFI" TargetMode="External"/><Relationship Id="rId4" Type="http://schemas.openxmlformats.org/officeDocument/2006/relationships/image" Target="../media/image2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hyperlink" Target="https://www.youtube.com/watch?v=BW2LFWkKhc8" TargetMode="External"/><Relationship Id="rId4" Type="http://schemas.openxmlformats.org/officeDocument/2006/relationships/image" Target="../media/image22.png"/></Relationships>
</file>

<file path=ppt/slides/_rels/slide9.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24.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3.jpeg"/><Relationship Id="rId5" Type="http://schemas.openxmlformats.org/officeDocument/2006/relationships/image" Target="../media/image4.jpg"/><Relationship Id="rId4" Type="http://schemas.openxmlformats.org/officeDocument/2006/relationships/notesSlide" Target="../notesSlides/notesSlide6.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hyperlink" Target="https://www.youtube.com/watch?v=zKJ7R1EAeKA" TargetMode="External"/><Relationship Id="rId5" Type="http://schemas.openxmlformats.org/officeDocument/2006/relationships/image" Target="../media/image25.png"/><Relationship Id="rId4" Type="http://schemas.openxmlformats.org/officeDocument/2006/relationships/image" Target="../media/image24.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3.jpeg"/><Relationship Id="rId5" Type="http://schemas.openxmlformats.org/officeDocument/2006/relationships/image" Target="../media/image4.jpg"/><Relationship Id="rId4" Type="http://schemas.openxmlformats.org/officeDocument/2006/relationships/notesSlide" Target="../notesSlides/notesSlide7.xml"/></Relationships>
</file>

<file path=ppt/slides/_rels/slide1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26.jpe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hyperlink" Target="https://dera.ioe.ac.uk/21175/1/141006-foundation-phase-mathematical-development-area-of-learning.pdf" TargetMode="External"/><Relationship Id="rId5" Type="http://schemas.openxmlformats.org/officeDocument/2006/relationships/image" Target="../media/image4.jpg"/><Relationship Id="rId4" Type="http://schemas.openxmlformats.org/officeDocument/2006/relationships/notesSlide" Target="../notesSlides/notesSlide8.xml"/></Relationships>
</file>

<file path=ppt/slides/_rels/slide13.xml.rels><?xml version="1.0" encoding="UTF-8" standalone="yes"?>
<Relationships xmlns="http://schemas.openxmlformats.org/package/2006/relationships"><Relationship Id="rId8" Type="http://schemas.openxmlformats.org/officeDocument/2006/relationships/hyperlink" Target="https://cyw.cymru/caru-canu/" TargetMode="External"/><Relationship Id="rId3" Type="http://schemas.openxmlformats.org/officeDocument/2006/relationships/slideLayout" Target="../slideLayouts/slideLayout2.xml"/><Relationship Id="rId7" Type="http://schemas.openxmlformats.org/officeDocument/2006/relationships/hyperlink" Target="http://welshnurseryrhymes.wales/Symud%20a%20hwyl" TargetMode="Externa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7.jpeg"/><Relationship Id="rId5" Type="http://schemas.openxmlformats.org/officeDocument/2006/relationships/image" Target="../media/image4.jpg"/><Relationship Id="rId4" Type="http://schemas.openxmlformats.org/officeDocument/2006/relationships/notesSlide" Target="../notesSlides/notesSlide9.xml"/><Relationship Id="rId9" Type="http://schemas.openxmlformats.org/officeDocument/2006/relationships/image" Target="../media/image3.png"/></Relationships>
</file>

<file path=ppt/slides/_rels/slide1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28.jpe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hyperlink" Target="https://www.bbc.co.uk/teach/school-radio/nursery-rhymes-action-songs-medley/z7jwrj6" TargetMode="External"/><Relationship Id="rId5" Type="http://schemas.openxmlformats.org/officeDocument/2006/relationships/image" Target="../media/image4.jpg"/><Relationship Id="rId4" Type="http://schemas.openxmlformats.org/officeDocument/2006/relationships/notesSlide" Target="../notesSlides/notesSlide10.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3.png"/><Relationship Id="rId5" Type="http://schemas.openxmlformats.org/officeDocument/2006/relationships/image" Target="../media/image4.jpg"/><Relationship Id="rId4" Type="http://schemas.openxmlformats.org/officeDocument/2006/relationships/notesSlide" Target="../notesSlides/notesSlide11.xml"/></Relationships>
</file>

<file path=ppt/slides/_rels/slide16.xml.rels><?xml version="1.0" encoding="UTF-8" standalone="yes"?>
<Relationships xmlns="http://schemas.openxmlformats.org/package/2006/relationships"><Relationship Id="rId8" Type="http://schemas.openxmlformats.org/officeDocument/2006/relationships/hyperlink" Target="http://earlyliteracylearning.org/cellnotes/CELLnotes_v3n1.pdf" TargetMode="External"/><Relationship Id="rId3" Type="http://schemas.openxmlformats.org/officeDocument/2006/relationships/image" Target="../media/image4.jpg"/><Relationship Id="rId7" Type="http://schemas.openxmlformats.org/officeDocument/2006/relationships/hyperlink" Target="http://welshnurseryrhymes.wales/Symud%20a%20hwyl"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dera.ioe.ac.uk/21175/1/141006-foundation-phase-mathematical-development-area-of-learning.pdf" TargetMode="External"/><Relationship Id="rId5" Type="http://schemas.openxmlformats.org/officeDocument/2006/relationships/hyperlink" Target="https://hwb.gov.wales/cwricwlwm-cymru-2008/cyfnod-sylfaen/" TargetMode="External"/><Relationship Id="rId4" Type="http://schemas.openxmlformats.org/officeDocument/2006/relationships/hyperlink" Target="https://hwb.gov.wales/cwricwlwm-i-gymru"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t="-2000" b="-1000"/>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56164FC-1B75-46A4-9128-E1004F56F688}"/>
              </a:ext>
            </a:extLst>
          </p:cNvPr>
          <p:cNvSpPr>
            <a:spLocks noGrp="1"/>
          </p:cNvSpPr>
          <p:nvPr>
            <p:ph type="title"/>
          </p:nvPr>
        </p:nvSpPr>
        <p:spPr>
          <a:xfrm>
            <a:off x="306596" y="4117241"/>
            <a:ext cx="10515600" cy="1325563"/>
          </a:xfrm>
        </p:spPr>
        <p:txBody>
          <a:bodyPr>
            <a:normAutofit fontScale="90000"/>
          </a:bodyPr>
          <a:lstStyle/>
          <a:p>
            <a:r>
              <a:rPr lang="en-GB" dirty="0">
                <a:solidFill>
                  <a:schemeClr val="bg1"/>
                </a:solidFill>
              </a:rPr>
              <a:t>“</a:t>
            </a:r>
            <a:r>
              <a:rPr lang="cy-GB">
                <a:solidFill>
                  <a:schemeClr val="bg1"/>
                </a:solidFill>
              </a:rPr>
              <a:t>Dywedwch un arall i mi</a:t>
            </a:r>
            <a:r>
              <a:rPr lang="en-GB" dirty="0">
                <a:solidFill>
                  <a:schemeClr val="bg1"/>
                </a:solidFill>
              </a:rPr>
              <a:t>”</a:t>
            </a:r>
            <a:br>
              <a:rPr lang="en-GB" dirty="0">
                <a:solidFill>
                  <a:schemeClr val="bg1"/>
                </a:solidFill>
              </a:rPr>
            </a:br>
            <a:br>
              <a:rPr lang="en-GB" dirty="0">
                <a:solidFill>
                  <a:schemeClr val="bg1"/>
                </a:solidFill>
              </a:rPr>
            </a:br>
            <a:r>
              <a:rPr lang="en-GB" sz="2800" dirty="0">
                <a:solidFill>
                  <a:schemeClr val="bg1"/>
                </a:solidFill>
              </a:rPr>
              <a:t>Gail Parker</a:t>
            </a:r>
          </a:p>
        </p:txBody>
      </p:sp>
      <p:pic>
        <p:nvPicPr>
          <p:cNvPr id="26626" name="Picture 2">
            <a:extLst>
              <a:ext uri="{FF2B5EF4-FFF2-40B4-BE49-F238E27FC236}">
                <a16:creationId xmlns:a16="http://schemas.microsoft.com/office/drawing/2014/main" id="{7BE8864D-457A-416F-B0C7-CD07A3908F7C}"/>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5470" t="23103" r="4328" b="3378"/>
          <a:stretch/>
        </p:blipFill>
        <p:spPr bwMode="auto">
          <a:xfrm>
            <a:off x="2961255" y="360000"/>
            <a:ext cx="5206282" cy="2573700"/>
          </a:xfrm>
          <a:prstGeom prst="rect">
            <a:avLst/>
          </a:prstGeom>
          <a:noFill/>
          <a:extLst>
            <a:ext uri="{909E8E84-426E-40DD-AFC4-6F175D3DCCD1}">
              <a14:hiddenFill xmlns:a14="http://schemas.microsoft.com/office/drawing/2010/main">
                <a:solidFill>
                  <a:srgbClr val="FFFFFF"/>
                </a:solidFill>
              </a14:hiddenFill>
            </a:ext>
          </a:extLst>
        </p:spPr>
      </p:pic>
      <p:pic>
        <p:nvPicPr>
          <p:cNvPr id="2" name="Audio Recording 16 Nov 2020 at 11:26:56" descr="Audio Recording 16 Nov 2020 at 11:26:56">
            <a:hlinkClick r:id="" action="ppaction://media"/>
            <a:extLst>
              <a:ext uri="{FF2B5EF4-FFF2-40B4-BE49-F238E27FC236}">
                <a16:creationId xmlns:a16="http://schemas.microsoft.com/office/drawing/2014/main" id="{64A5999D-53AD-CD44-8FEC-D4FEAEDB89A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1897992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708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0E238-244B-4C2F-83D2-B9D07B48C33E}"/>
              </a:ext>
            </a:extLst>
          </p:cNvPr>
          <p:cNvSpPr>
            <a:spLocks noGrp="1"/>
          </p:cNvSpPr>
          <p:nvPr>
            <p:ph type="title"/>
          </p:nvPr>
        </p:nvSpPr>
        <p:spPr>
          <a:xfrm>
            <a:off x="838199" y="365125"/>
            <a:ext cx="10825163" cy="1325563"/>
          </a:xfrm>
        </p:spPr>
        <p:txBody>
          <a:bodyPr>
            <a:normAutofit/>
          </a:bodyPr>
          <a:lstStyle/>
          <a:p>
            <a:r>
              <a:rPr lang="en-GB" dirty="0"/>
              <a:t>THE FOUNDATION PHASE   Y CYFNOD SYLFAEN</a:t>
            </a:r>
          </a:p>
        </p:txBody>
      </p:sp>
      <p:sp>
        <p:nvSpPr>
          <p:cNvPr id="4" name="Content Placeholder 3">
            <a:extLst>
              <a:ext uri="{FF2B5EF4-FFF2-40B4-BE49-F238E27FC236}">
                <a16:creationId xmlns:a16="http://schemas.microsoft.com/office/drawing/2014/main" id="{8A5F8CEB-E9CC-4EAA-BFAE-EE6E0D88E0DE}"/>
              </a:ext>
            </a:extLst>
          </p:cNvPr>
          <p:cNvSpPr>
            <a:spLocks noGrp="1"/>
          </p:cNvSpPr>
          <p:nvPr>
            <p:ph idx="1"/>
          </p:nvPr>
        </p:nvSpPr>
        <p:spPr/>
        <p:txBody>
          <a:bodyPr/>
          <a:lstStyle/>
          <a:p>
            <a:pPr marL="0" indent="0">
              <a:buNone/>
            </a:pPr>
            <a:endParaRPr lang="en-GB" dirty="0"/>
          </a:p>
          <a:p>
            <a:endParaRPr lang="en-GB" dirty="0"/>
          </a:p>
        </p:txBody>
      </p:sp>
      <p:pic>
        <p:nvPicPr>
          <p:cNvPr id="9218" name="Picture 2" descr="Image result for foundation phase wales">
            <a:extLst>
              <a:ext uri="{FF2B5EF4-FFF2-40B4-BE49-F238E27FC236}">
                <a16:creationId xmlns:a16="http://schemas.microsoft.com/office/drawing/2014/main" id="{5578E2F3-DA14-4DAD-A17C-6924F6F5ADD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736569" y="3613258"/>
            <a:ext cx="2171700" cy="1657350"/>
          </a:xfrm>
          <a:prstGeom prst="rect">
            <a:avLst/>
          </a:prstGeom>
          <a:noFill/>
          <a:extLst>
            <a:ext uri="{909E8E84-426E-40DD-AFC4-6F175D3DCCD1}">
              <a14:hiddenFill xmlns:a14="http://schemas.microsoft.com/office/drawing/2010/main">
                <a:solidFill>
                  <a:srgbClr val="FFFFFF"/>
                </a:solidFill>
              </a14:hiddenFill>
            </a:ext>
          </a:extLst>
        </p:spPr>
      </p:pic>
      <p:pic>
        <p:nvPicPr>
          <p:cNvPr id="11266" name="Picture 2">
            <a:extLst>
              <a:ext uri="{FF2B5EF4-FFF2-40B4-BE49-F238E27FC236}">
                <a16:creationId xmlns:a16="http://schemas.microsoft.com/office/drawing/2014/main" id="{0807D274-0225-4A3D-9290-E985D1CF947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954719" y="2869226"/>
            <a:ext cx="3528575" cy="1764288"/>
          </a:xfrm>
          <a:prstGeom prst="rect">
            <a:avLst/>
          </a:prstGeom>
          <a:noFill/>
          <a:extLst>
            <a:ext uri="{909E8E84-426E-40DD-AFC4-6F175D3DCCD1}">
              <a14:hiddenFill xmlns:a14="http://schemas.microsoft.com/office/drawing/2010/main">
                <a:solidFill>
                  <a:srgbClr val="FFFFFF"/>
                </a:solidFill>
              </a14:hiddenFill>
            </a:ext>
          </a:extLst>
        </p:spPr>
      </p:pic>
      <p:pic>
        <p:nvPicPr>
          <p:cNvPr id="12290" name="Picture 2" descr="Image result for foundation phase wales curriculum">
            <a:extLst>
              <a:ext uri="{FF2B5EF4-FFF2-40B4-BE49-F238E27FC236}">
                <a16:creationId xmlns:a16="http://schemas.microsoft.com/office/drawing/2014/main" id="{121B7A82-ABDF-46C8-87B3-23EF20901BB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24709" y="2798421"/>
            <a:ext cx="2936812" cy="2065289"/>
          </a:xfrm>
          <a:prstGeom prst="rect">
            <a:avLst/>
          </a:prstGeom>
          <a:noFill/>
          <a:extLst>
            <a:ext uri="{909E8E84-426E-40DD-AFC4-6F175D3DCCD1}">
              <a14:hiddenFill xmlns:a14="http://schemas.microsoft.com/office/drawing/2010/main">
                <a:solidFill>
                  <a:srgbClr val="FFFFFF"/>
                </a:solidFill>
              </a14:hiddenFill>
            </a:ext>
          </a:extLst>
        </p:spPr>
      </p:pic>
      <p:pic>
        <p:nvPicPr>
          <p:cNvPr id="13314" name="Picture 2" descr="Image result for Foundation Phase Students">
            <a:extLst>
              <a:ext uri="{FF2B5EF4-FFF2-40B4-BE49-F238E27FC236}">
                <a16:creationId xmlns:a16="http://schemas.microsoft.com/office/drawing/2014/main" id="{07CDDCBD-5681-4685-9FF3-A53D83998FA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643628" y="1451751"/>
            <a:ext cx="2005159" cy="1732613"/>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Recording 16 Nov 2020 at 11:44:25" descr="Audio Recording 16 Nov 2020 at 11:44:25">
            <a:hlinkClick r:id="" action="ppaction://media"/>
            <a:extLst>
              <a:ext uri="{FF2B5EF4-FFF2-40B4-BE49-F238E27FC236}">
                <a16:creationId xmlns:a16="http://schemas.microsoft.com/office/drawing/2014/main" id="{4FEB91E6-5493-CB4A-8D8C-41852D3DB642}"/>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7548319" y="1552741"/>
            <a:ext cx="812800" cy="812800"/>
          </a:xfrm>
          <a:prstGeom prst="rect">
            <a:avLst/>
          </a:prstGeom>
        </p:spPr>
      </p:pic>
    </p:spTree>
    <p:extLst>
      <p:ext uri="{BB962C8B-B14F-4D97-AF65-F5344CB8AC3E}">
        <p14:creationId xmlns:p14="http://schemas.microsoft.com/office/powerpoint/2010/main" val="4217993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969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0E238-244B-4C2F-83D2-B9D07B48C33E}"/>
              </a:ext>
            </a:extLst>
          </p:cNvPr>
          <p:cNvSpPr>
            <a:spLocks noGrp="1"/>
          </p:cNvSpPr>
          <p:nvPr>
            <p:ph type="title"/>
          </p:nvPr>
        </p:nvSpPr>
        <p:spPr/>
        <p:txBody>
          <a:bodyPr>
            <a:normAutofit/>
          </a:bodyPr>
          <a:lstStyle/>
          <a:p>
            <a:br>
              <a:rPr lang="en-GB" dirty="0"/>
            </a:br>
            <a:endParaRPr lang="en-GB" dirty="0"/>
          </a:p>
        </p:txBody>
      </p:sp>
      <p:sp>
        <p:nvSpPr>
          <p:cNvPr id="4" name="Content Placeholder 3">
            <a:extLst>
              <a:ext uri="{FF2B5EF4-FFF2-40B4-BE49-F238E27FC236}">
                <a16:creationId xmlns:a16="http://schemas.microsoft.com/office/drawing/2014/main" id="{8A5F8CEB-E9CC-4EAA-BFAE-EE6E0D88E0DE}"/>
              </a:ext>
            </a:extLst>
          </p:cNvPr>
          <p:cNvSpPr>
            <a:spLocks noGrp="1"/>
          </p:cNvSpPr>
          <p:nvPr>
            <p:ph idx="1"/>
          </p:nvPr>
        </p:nvSpPr>
        <p:spPr>
          <a:xfrm>
            <a:off x="0" y="0"/>
            <a:ext cx="12191999" cy="5453063"/>
          </a:xfrm>
          <a:solidFill>
            <a:schemeClr val="tx1"/>
          </a:solidFill>
        </p:spPr>
        <p:txBody>
          <a:bodyPr>
            <a:normAutofit/>
          </a:bodyPr>
          <a:lstStyle/>
          <a:p>
            <a:endParaRPr lang="en-GB" dirty="0"/>
          </a:p>
          <a:p>
            <a:pPr marL="0" indent="0" algn="ctr">
              <a:buNone/>
            </a:pPr>
            <a:r>
              <a:rPr lang="cy-GB" sz="3200">
                <a:solidFill>
                  <a:schemeClr val="bg1"/>
                </a:solidFill>
              </a:rPr>
              <a:t>Y saith Maes Dysgu</a:t>
            </a:r>
            <a:r>
              <a:rPr lang="en-GB" sz="3200" dirty="0">
                <a:solidFill>
                  <a:schemeClr val="bg1"/>
                </a:solidFill>
              </a:rPr>
              <a:t>: </a:t>
            </a:r>
          </a:p>
          <a:p>
            <a:pPr marL="0" indent="0" algn="ctr">
              <a:buNone/>
            </a:pPr>
            <a:endParaRPr lang="en-GB" sz="3200" dirty="0">
              <a:solidFill>
                <a:schemeClr val="bg1"/>
              </a:solidFill>
            </a:endParaRPr>
          </a:p>
          <a:p>
            <a:pPr marL="0" indent="0" algn="ctr">
              <a:buNone/>
            </a:pPr>
            <a:r>
              <a:rPr lang="en-GB" dirty="0">
                <a:solidFill>
                  <a:schemeClr val="accent1">
                    <a:lumMod val="75000"/>
                  </a:schemeClr>
                </a:solidFill>
              </a:rPr>
              <a:t>• </a:t>
            </a:r>
            <a:r>
              <a:rPr lang="cy-GB">
                <a:solidFill>
                  <a:srgbClr val="FF0000"/>
                </a:solidFill>
              </a:rPr>
              <a:t>Datblygiad Personol a Chymdeithasol, Lles ac Amrywiaeth Ddiwylliannol </a:t>
            </a:r>
          </a:p>
          <a:p>
            <a:pPr marL="0" indent="0" algn="ctr">
              <a:buNone/>
            </a:pPr>
            <a:r>
              <a:rPr lang="cy-GB">
                <a:solidFill>
                  <a:schemeClr val="accent1">
                    <a:lumMod val="75000"/>
                  </a:schemeClr>
                </a:solidFill>
              </a:rPr>
              <a:t>• </a:t>
            </a:r>
            <a:r>
              <a:rPr lang="cy-GB">
                <a:solidFill>
                  <a:srgbClr val="FFC000"/>
                </a:solidFill>
              </a:rPr>
              <a:t>Sgiliau Iaith, Llythrennedd a Chyfathrebu </a:t>
            </a:r>
          </a:p>
          <a:p>
            <a:pPr marL="0" indent="0" algn="ctr">
              <a:buNone/>
            </a:pPr>
            <a:r>
              <a:rPr lang="cy-GB">
                <a:solidFill>
                  <a:schemeClr val="accent1">
                    <a:lumMod val="75000"/>
                  </a:schemeClr>
                </a:solidFill>
              </a:rPr>
              <a:t>• </a:t>
            </a:r>
            <a:r>
              <a:rPr lang="cy-GB">
                <a:solidFill>
                  <a:srgbClr val="FFFF00"/>
                </a:solidFill>
              </a:rPr>
              <a:t>Datblygiad Mathemategol </a:t>
            </a:r>
          </a:p>
          <a:p>
            <a:pPr marL="0" indent="0" algn="ctr">
              <a:buNone/>
            </a:pPr>
            <a:r>
              <a:rPr lang="cy-GB">
                <a:solidFill>
                  <a:schemeClr val="accent1">
                    <a:lumMod val="75000"/>
                  </a:schemeClr>
                </a:solidFill>
              </a:rPr>
              <a:t>• </a:t>
            </a:r>
            <a:r>
              <a:rPr lang="cy-GB">
                <a:solidFill>
                  <a:schemeClr val="accent6">
                    <a:lumMod val="75000"/>
                  </a:schemeClr>
                </a:solidFill>
              </a:rPr>
              <a:t>Datblygu’r Gymraeg </a:t>
            </a:r>
          </a:p>
          <a:p>
            <a:pPr marL="0" indent="0" algn="ctr">
              <a:buNone/>
            </a:pPr>
            <a:r>
              <a:rPr lang="cy-GB">
                <a:solidFill>
                  <a:schemeClr val="accent1">
                    <a:lumMod val="75000"/>
                  </a:schemeClr>
                </a:solidFill>
              </a:rPr>
              <a:t>• </a:t>
            </a:r>
            <a:r>
              <a:rPr lang="cy-GB">
                <a:solidFill>
                  <a:srgbClr val="00B0F0"/>
                </a:solidFill>
              </a:rPr>
              <a:t>Gwybodaeth a Dealltwriaeth o’r Byd </a:t>
            </a:r>
          </a:p>
          <a:p>
            <a:pPr marL="0" indent="0" algn="ctr">
              <a:buNone/>
            </a:pPr>
            <a:r>
              <a:rPr lang="cy-GB">
                <a:solidFill>
                  <a:schemeClr val="accent1">
                    <a:lumMod val="75000"/>
                  </a:schemeClr>
                </a:solidFill>
              </a:rPr>
              <a:t>• </a:t>
            </a:r>
            <a:r>
              <a:rPr lang="cy-GB">
                <a:solidFill>
                  <a:srgbClr val="0070C0"/>
                </a:solidFill>
              </a:rPr>
              <a:t>Datblygiad Corfforol </a:t>
            </a:r>
          </a:p>
          <a:p>
            <a:pPr marL="0" indent="0" algn="ctr">
              <a:buNone/>
            </a:pPr>
            <a:r>
              <a:rPr lang="cy-GB">
                <a:solidFill>
                  <a:schemeClr val="accent1">
                    <a:lumMod val="75000"/>
                  </a:schemeClr>
                </a:solidFill>
              </a:rPr>
              <a:t>• </a:t>
            </a:r>
            <a:r>
              <a:rPr lang="cy-GB">
                <a:solidFill>
                  <a:srgbClr val="7030A0"/>
                </a:solidFill>
              </a:rPr>
              <a:t>Datblygiad Creadigol</a:t>
            </a:r>
          </a:p>
        </p:txBody>
      </p:sp>
      <p:pic>
        <p:nvPicPr>
          <p:cNvPr id="8" name="Picture 7">
            <a:extLst>
              <a:ext uri="{FF2B5EF4-FFF2-40B4-BE49-F238E27FC236}">
                <a16:creationId xmlns:a16="http://schemas.microsoft.com/office/drawing/2014/main" id="{8ABF2C0E-9995-4ACD-BFB1-E357E7B45E40}"/>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1353800" y="1404937"/>
            <a:ext cx="690564" cy="690564"/>
          </a:xfrm>
          <a:prstGeom prst="rect">
            <a:avLst/>
          </a:prstGeom>
        </p:spPr>
      </p:pic>
      <p:sp>
        <p:nvSpPr>
          <p:cNvPr id="9" name="TextBox 8">
            <a:extLst>
              <a:ext uri="{FF2B5EF4-FFF2-40B4-BE49-F238E27FC236}">
                <a16:creationId xmlns:a16="http://schemas.microsoft.com/office/drawing/2014/main" id="{2F7008D2-E08B-4D46-9F0C-34F78C6EC901}"/>
              </a:ext>
            </a:extLst>
          </p:cNvPr>
          <p:cNvSpPr txBox="1"/>
          <p:nvPr/>
        </p:nvSpPr>
        <p:spPr>
          <a:xfrm>
            <a:off x="4358978" y="8521724"/>
            <a:ext cx="60623" cy="6463308"/>
          </a:xfrm>
          <a:prstGeom prst="rect">
            <a:avLst/>
          </a:prstGeom>
          <a:noFill/>
        </p:spPr>
        <p:txBody>
          <a:bodyPr wrap="square" rtlCol="0">
            <a:spAutoFit/>
          </a:bodyPr>
          <a:lstStyle/>
          <a:p>
            <a:r>
              <a:rPr lang="en-GB" sz="900" dirty="0">
                <a:hlinkClick r:id="rId7" tooltip="https://en.m.wikipedia.org/wiki/Heart_(symbol)"/>
              </a:rPr>
              <a:t>This Photo</a:t>
            </a:r>
            <a:r>
              <a:rPr lang="en-GB" sz="900" dirty="0"/>
              <a:t> by Unknown Author is licensed under </a:t>
            </a:r>
            <a:r>
              <a:rPr lang="en-GB" sz="900" dirty="0">
                <a:hlinkClick r:id="rId8" tooltip="https://creativecommons.org/licenses/by-sa/3.0/"/>
              </a:rPr>
              <a:t>CC BY-SA</a:t>
            </a:r>
            <a:endParaRPr lang="en-GB" sz="900" dirty="0"/>
          </a:p>
        </p:txBody>
      </p:sp>
      <p:pic>
        <p:nvPicPr>
          <p:cNvPr id="3" name="Audio Recording 16 Nov 2020 at 11:57:36" descr="Audio Recording 16 Nov 2020 at 11:57:36">
            <a:hlinkClick r:id="" action="ppaction://media"/>
            <a:extLst>
              <a:ext uri="{FF2B5EF4-FFF2-40B4-BE49-F238E27FC236}">
                <a16:creationId xmlns:a16="http://schemas.microsoft.com/office/drawing/2014/main" id="{01F3856D-3A92-5940-934A-FB1CD708F6C6}"/>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9254435" y="2818618"/>
            <a:ext cx="812800" cy="812800"/>
          </a:xfrm>
          <a:prstGeom prst="rect">
            <a:avLst/>
          </a:prstGeom>
        </p:spPr>
      </p:pic>
    </p:spTree>
    <p:extLst>
      <p:ext uri="{BB962C8B-B14F-4D97-AF65-F5344CB8AC3E}">
        <p14:creationId xmlns:p14="http://schemas.microsoft.com/office/powerpoint/2010/main" val="126090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070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0E238-244B-4C2F-83D2-B9D07B48C33E}"/>
              </a:ext>
            </a:extLst>
          </p:cNvPr>
          <p:cNvSpPr>
            <a:spLocks noGrp="1"/>
          </p:cNvSpPr>
          <p:nvPr>
            <p:ph type="title"/>
          </p:nvPr>
        </p:nvSpPr>
        <p:spPr>
          <a:xfrm>
            <a:off x="913872" y="1271531"/>
            <a:ext cx="4426755" cy="761271"/>
          </a:xfrm>
        </p:spPr>
        <p:txBody>
          <a:bodyPr>
            <a:normAutofit/>
          </a:bodyPr>
          <a:lstStyle/>
          <a:p>
            <a:br>
              <a:rPr lang="en-GB" sz="2200" dirty="0"/>
            </a:br>
            <a:endParaRPr lang="en-GB" sz="2200" dirty="0"/>
          </a:p>
        </p:txBody>
      </p:sp>
      <p:sp>
        <p:nvSpPr>
          <p:cNvPr id="4" name="Content Placeholder 3">
            <a:extLst>
              <a:ext uri="{FF2B5EF4-FFF2-40B4-BE49-F238E27FC236}">
                <a16:creationId xmlns:a16="http://schemas.microsoft.com/office/drawing/2014/main" id="{8A5F8CEB-E9CC-4EAA-BFAE-EE6E0D88E0DE}"/>
              </a:ext>
            </a:extLst>
          </p:cNvPr>
          <p:cNvSpPr>
            <a:spLocks noGrp="1"/>
          </p:cNvSpPr>
          <p:nvPr>
            <p:ph idx="1"/>
          </p:nvPr>
        </p:nvSpPr>
        <p:spPr>
          <a:xfrm>
            <a:off x="657116" y="1311126"/>
            <a:ext cx="4498105" cy="2467758"/>
          </a:xfrm>
        </p:spPr>
        <p:txBody>
          <a:bodyPr anchor="t">
            <a:normAutofit fontScale="92500" lnSpcReduction="20000"/>
          </a:bodyPr>
          <a:lstStyle/>
          <a:p>
            <a:r>
              <a:rPr lang="cy-GB" sz="1800"/>
              <a:t>Y Celfyddydau Mynegiannol</a:t>
            </a:r>
          </a:p>
          <a:p>
            <a:r>
              <a:rPr lang="cy-GB" sz="1800"/>
              <a:t>Iechyd a lles </a:t>
            </a:r>
          </a:p>
          <a:p>
            <a:r>
              <a:rPr lang="cy-GB" sz="1800"/>
              <a:t>Y Dyniaethau</a:t>
            </a:r>
          </a:p>
          <a:p>
            <a:r>
              <a:rPr lang="cy-GB" sz="1800"/>
              <a:t>Ieithoedd, llythrennedd a chyfathrebu</a:t>
            </a:r>
          </a:p>
          <a:p>
            <a:r>
              <a:rPr lang="cy-GB" sz="1800"/>
              <a:t>Mathemateg a rhifedd</a:t>
            </a:r>
          </a:p>
          <a:p>
            <a:r>
              <a:rPr lang="cy-GB" sz="1800"/>
              <a:t>Gwyddoniaeth a thechnoleg</a:t>
            </a:r>
          </a:p>
          <a:p>
            <a:endParaRPr lang="en-GB" sz="1800" dirty="0"/>
          </a:p>
          <a:p>
            <a:pPr marL="0" indent="0">
              <a:buNone/>
            </a:pPr>
            <a:r>
              <a:rPr lang="en-GB" sz="1800" dirty="0">
                <a:solidFill>
                  <a:srgbClr val="FFFF00"/>
                </a:solidFill>
              </a:rPr>
              <a:t>HWN FYDD Y CWRICWLWM NEWYDD</a:t>
            </a:r>
          </a:p>
        </p:txBody>
      </p:sp>
      <p:sp>
        <p:nvSpPr>
          <p:cNvPr id="202" name="Oval 201">
            <a:extLst>
              <a:ext uri="{FF2B5EF4-FFF2-40B4-BE49-F238E27FC236}">
                <a16:creationId xmlns:a16="http://schemas.microsoft.com/office/drawing/2014/main" id="{07977D39-626F-40D7-B00F-16E02602D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97383" y="197110"/>
            <a:ext cx="2020824" cy="202082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170" name="Picture 2" descr="Mathematics and Numeracy">
            <a:extLst>
              <a:ext uri="{FF2B5EF4-FFF2-40B4-BE49-F238E27FC236}">
                <a16:creationId xmlns:a16="http://schemas.microsoft.com/office/drawing/2014/main" id="{47F2D09B-8FF7-4EF4-A771-93E697EBC0B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8860" r="21175" b="1"/>
          <a:stretch/>
        </p:blipFill>
        <p:spPr bwMode="auto">
          <a:xfrm>
            <a:off x="5761975" y="361702"/>
            <a:ext cx="1691640" cy="1691640"/>
          </a:xfrm>
          <a:custGeom>
            <a:avLst/>
            <a:gdLst/>
            <a:ahLst/>
            <a:cxnLst/>
            <a:rect l="l" t="t" r="r" b="b"/>
            <a:pathLst>
              <a:path w="1956816" h="1956816">
                <a:moveTo>
                  <a:pt x="978408" y="0"/>
                </a:moveTo>
                <a:cubicBezTo>
                  <a:pt x="1518768" y="0"/>
                  <a:pt x="1956816" y="438048"/>
                  <a:pt x="1956816" y="978408"/>
                </a:cubicBezTo>
                <a:cubicBezTo>
                  <a:pt x="1956816" y="1518768"/>
                  <a:pt x="1518768" y="1956816"/>
                  <a:pt x="978408" y="1956816"/>
                </a:cubicBezTo>
                <a:cubicBezTo>
                  <a:pt x="438048" y="1956816"/>
                  <a:pt x="0" y="1518768"/>
                  <a:pt x="0" y="978408"/>
                </a:cubicBezTo>
                <a:cubicBezTo>
                  <a:pt x="0" y="438048"/>
                  <a:pt x="438048" y="0"/>
                  <a:pt x="978408" y="0"/>
                </a:cubicBezTo>
                <a:close/>
              </a:path>
            </a:pathLst>
          </a:custGeom>
          <a:noFill/>
          <a:extLst>
            <a:ext uri="{909E8E84-426E-40DD-AFC4-6F175D3DCCD1}">
              <a14:hiddenFill xmlns:a14="http://schemas.microsoft.com/office/drawing/2010/main">
                <a:solidFill>
                  <a:srgbClr val="FFFFFF"/>
                </a:solidFill>
              </a14:hiddenFill>
            </a:ext>
          </a:extLst>
        </p:spPr>
      </p:pic>
      <p:sp>
        <p:nvSpPr>
          <p:cNvPr id="204" name="Freeform: Shape 203">
            <a:extLst>
              <a:ext uri="{FF2B5EF4-FFF2-40B4-BE49-F238E27FC236}">
                <a16:creationId xmlns:a16="http://schemas.microsoft.com/office/drawing/2014/main" id="{B905CDE4-B751-4B3E-B625-6E59F8903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4932" y="1"/>
            <a:ext cx="4077068" cy="3445261"/>
          </a:xfrm>
          <a:custGeom>
            <a:avLst/>
            <a:gdLst>
              <a:gd name="connsiteX0" fmla="*/ 250035 w 4077068"/>
              <a:gd name="connsiteY0" fmla="*/ 0 h 3445261"/>
              <a:gd name="connsiteX1" fmla="*/ 4077068 w 4077068"/>
              <a:gd name="connsiteY1" fmla="*/ 0 h 3445261"/>
              <a:gd name="connsiteX2" fmla="*/ 4077068 w 4077068"/>
              <a:gd name="connsiteY2" fmla="*/ 2743040 h 3445261"/>
              <a:gd name="connsiteX3" fmla="*/ 4074154 w 4077068"/>
              <a:gd name="connsiteY3" fmla="*/ 2746247 h 3445261"/>
              <a:gd name="connsiteX4" fmla="*/ 2386584 w 4077068"/>
              <a:gd name="connsiteY4" fmla="*/ 3445261 h 3445261"/>
              <a:gd name="connsiteX5" fmla="*/ 0 w 4077068"/>
              <a:gd name="connsiteY5" fmla="*/ 1058677 h 3445261"/>
              <a:gd name="connsiteX6" fmla="*/ 187550 w 4077068"/>
              <a:gd name="connsiteY6" fmla="*/ 129711 h 3445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7068" h="3445261">
                <a:moveTo>
                  <a:pt x="250035" y="0"/>
                </a:moveTo>
                <a:lnTo>
                  <a:pt x="4077068" y="0"/>
                </a:lnTo>
                <a:lnTo>
                  <a:pt x="4077068" y="2743040"/>
                </a:lnTo>
                <a:lnTo>
                  <a:pt x="4074154" y="2746247"/>
                </a:lnTo>
                <a:cubicBezTo>
                  <a:pt x="3642267" y="3178134"/>
                  <a:pt x="3045621" y="3445261"/>
                  <a:pt x="2386584" y="3445261"/>
                </a:cubicBezTo>
                <a:cubicBezTo>
                  <a:pt x="1068510" y="3445261"/>
                  <a:pt x="0" y="2376751"/>
                  <a:pt x="0" y="1058677"/>
                </a:cubicBezTo>
                <a:cubicBezTo>
                  <a:pt x="0" y="729159"/>
                  <a:pt x="66782" y="415238"/>
                  <a:pt x="187550" y="129711"/>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6" name="Oval 205">
            <a:extLst>
              <a:ext uri="{FF2B5EF4-FFF2-40B4-BE49-F238E27FC236}">
                <a16:creationId xmlns:a16="http://schemas.microsoft.com/office/drawing/2014/main" id="{08108C16-F4C0-44AA-999D-17BD39219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9196" y="2550745"/>
            <a:ext cx="3072384" cy="30723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122" name="Picture 2" descr="Humanities">
            <a:extLst>
              <a:ext uri="{FF2B5EF4-FFF2-40B4-BE49-F238E27FC236}">
                <a16:creationId xmlns:a16="http://schemas.microsoft.com/office/drawing/2014/main" id="{A70773D2-79D2-42CF-B83A-BC866F152374}"/>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2055" r="17977" b="-3"/>
          <a:stretch/>
        </p:blipFill>
        <p:spPr bwMode="auto">
          <a:xfrm>
            <a:off x="5933788" y="2715337"/>
            <a:ext cx="2743200" cy="2743200"/>
          </a:xfrm>
          <a:custGeom>
            <a:avLst/>
            <a:gdLst/>
            <a:ahLst/>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a:noFill/>
          <a:extLst>
            <a:ext uri="{909E8E84-426E-40DD-AFC4-6F175D3DCCD1}">
              <a14:hiddenFill xmlns:a14="http://schemas.microsoft.com/office/drawing/2010/main">
                <a:solidFill>
                  <a:srgbClr val="FFFFFF"/>
                </a:solidFill>
              </a14:hiddenFill>
            </a:ext>
          </a:extLst>
        </p:spPr>
      </p:pic>
      <p:pic>
        <p:nvPicPr>
          <p:cNvPr id="3074" name="Picture 2" descr="Expressive Arts">
            <a:extLst>
              <a:ext uri="{FF2B5EF4-FFF2-40B4-BE49-F238E27FC236}">
                <a16:creationId xmlns:a16="http://schemas.microsoft.com/office/drawing/2014/main" id="{0FFAF7DB-0F41-4F52-AE80-55737B55192E}"/>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678" r="15887" b="2"/>
          <a:stretch/>
        </p:blipFill>
        <p:spPr bwMode="auto">
          <a:xfrm>
            <a:off x="8278624" y="2"/>
            <a:ext cx="3913376" cy="3281569"/>
          </a:xfrm>
          <a:custGeom>
            <a:avLst/>
            <a:gdLst/>
            <a:ahLst/>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a:noFill/>
          <a:extLst>
            <a:ext uri="{909E8E84-426E-40DD-AFC4-6F175D3DCCD1}">
              <a14:hiddenFill xmlns:a14="http://schemas.microsoft.com/office/drawing/2010/main">
                <a:solidFill>
                  <a:srgbClr val="FFFFFF"/>
                </a:solidFill>
              </a14:hiddenFill>
            </a:ext>
          </a:extLst>
        </p:spPr>
      </p:pic>
      <p:sp>
        <p:nvSpPr>
          <p:cNvPr id="208" name="Freeform: Shape 207">
            <a:extLst>
              <a:ext uri="{FF2B5EF4-FFF2-40B4-BE49-F238E27FC236}">
                <a16:creationId xmlns:a16="http://schemas.microsoft.com/office/drawing/2014/main" id="{CDC29AC1-2821-4FCC-B597-88DAF39C3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00930" y="4604085"/>
            <a:ext cx="4281112" cy="2253913"/>
          </a:xfrm>
          <a:custGeom>
            <a:avLst/>
            <a:gdLst>
              <a:gd name="connsiteX0" fmla="*/ 2140556 w 4281112"/>
              <a:gd name="connsiteY0" fmla="*/ 0 h 2253913"/>
              <a:gd name="connsiteX1" fmla="*/ 4281112 w 4281112"/>
              <a:gd name="connsiteY1" fmla="*/ 2140556 h 2253913"/>
              <a:gd name="connsiteX2" fmla="*/ 4275388 w 4281112"/>
              <a:gd name="connsiteY2" fmla="*/ 2253913 h 2253913"/>
              <a:gd name="connsiteX3" fmla="*/ 5724 w 4281112"/>
              <a:gd name="connsiteY3" fmla="*/ 2253913 h 2253913"/>
              <a:gd name="connsiteX4" fmla="*/ 0 w 4281112"/>
              <a:gd name="connsiteY4" fmla="*/ 2140556 h 2253913"/>
              <a:gd name="connsiteX5" fmla="*/ 2140556 w 4281112"/>
              <a:gd name="connsiteY5" fmla="*/ 0 h 22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112" h="2253913">
                <a:moveTo>
                  <a:pt x="2140556" y="0"/>
                </a:moveTo>
                <a:cubicBezTo>
                  <a:pt x="3322752" y="0"/>
                  <a:pt x="4281112" y="958360"/>
                  <a:pt x="4281112" y="2140556"/>
                </a:cubicBezTo>
                <a:lnTo>
                  <a:pt x="4275388" y="2253913"/>
                </a:lnTo>
                <a:lnTo>
                  <a:pt x="5724" y="2253913"/>
                </a:lnTo>
                <a:lnTo>
                  <a:pt x="0" y="2140556"/>
                </a:lnTo>
                <a:cubicBezTo>
                  <a:pt x="0" y="958360"/>
                  <a:pt x="958360" y="0"/>
                  <a:pt x="214055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10" name="Freeform: Shape 209">
            <a:extLst>
              <a:ext uri="{FF2B5EF4-FFF2-40B4-BE49-F238E27FC236}">
                <a16:creationId xmlns:a16="http://schemas.microsoft.com/office/drawing/2014/main" id="{0640CCAE-325C-4DD0-BB26-38BF690F3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50935"/>
            <a:ext cx="1732108" cy="2175118"/>
          </a:xfrm>
          <a:custGeom>
            <a:avLst/>
            <a:gdLst>
              <a:gd name="connsiteX0" fmla="*/ 644549 w 1732108"/>
              <a:gd name="connsiteY0" fmla="*/ 0 h 2175118"/>
              <a:gd name="connsiteX1" fmla="*/ 1732108 w 1732108"/>
              <a:gd name="connsiteY1" fmla="*/ 1087559 h 2175118"/>
              <a:gd name="connsiteX2" fmla="*/ 644549 w 1732108"/>
              <a:gd name="connsiteY2" fmla="*/ 2175118 h 2175118"/>
              <a:gd name="connsiteX3" fmla="*/ 36485 w 1732108"/>
              <a:gd name="connsiteY3" fmla="*/ 1989380 h 2175118"/>
              <a:gd name="connsiteX4" fmla="*/ 0 w 1732108"/>
              <a:gd name="connsiteY4" fmla="*/ 1959278 h 2175118"/>
              <a:gd name="connsiteX5" fmla="*/ 0 w 1732108"/>
              <a:gd name="connsiteY5" fmla="*/ 215841 h 2175118"/>
              <a:gd name="connsiteX6" fmla="*/ 36485 w 1732108"/>
              <a:gd name="connsiteY6" fmla="*/ 185738 h 2175118"/>
              <a:gd name="connsiteX7" fmla="*/ 644549 w 1732108"/>
              <a:gd name="connsiteY7" fmla="*/ 0 h 2175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2108" h="2175118">
                <a:moveTo>
                  <a:pt x="644549" y="0"/>
                </a:moveTo>
                <a:cubicBezTo>
                  <a:pt x="1245191" y="0"/>
                  <a:pt x="1732108" y="486917"/>
                  <a:pt x="1732108" y="1087559"/>
                </a:cubicBezTo>
                <a:cubicBezTo>
                  <a:pt x="1732108" y="1688201"/>
                  <a:pt x="1245191" y="2175118"/>
                  <a:pt x="644549" y="2175118"/>
                </a:cubicBezTo>
                <a:cubicBezTo>
                  <a:pt x="419308" y="2175118"/>
                  <a:pt x="210060" y="2106646"/>
                  <a:pt x="36485" y="1989380"/>
                </a:cubicBezTo>
                <a:lnTo>
                  <a:pt x="0" y="1959278"/>
                </a:lnTo>
                <a:lnTo>
                  <a:pt x="0" y="215841"/>
                </a:lnTo>
                <a:lnTo>
                  <a:pt x="36485" y="185738"/>
                </a:lnTo>
                <a:cubicBezTo>
                  <a:pt x="210060" y="68473"/>
                  <a:pt x="419308" y="0"/>
                  <a:pt x="644549"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098" name="Picture 2" descr="Health and Well-being">
            <a:extLst>
              <a:ext uri="{FF2B5EF4-FFF2-40B4-BE49-F238E27FC236}">
                <a16:creationId xmlns:a16="http://schemas.microsoft.com/office/drawing/2014/main" id="{6FB20829-D4C0-4A41-BF18-9F3CEDB55421}"/>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19348" r="21254" b="-2"/>
          <a:stretch/>
        </p:blipFill>
        <p:spPr bwMode="auto">
          <a:xfrm>
            <a:off x="20" y="4414950"/>
            <a:ext cx="1568072" cy="1847088"/>
          </a:xfrm>
          <a:custGeom>
            <a:avLst/>
            <a:gdLst/>
            <a:ahLst/>
            <a:cxnLst/>
            <a:rect l="l" t="t" r="r" b="b"/>
            <a:pathLst>
              <a:path w="1568092" h="1847088">
                <a:moveTo>
                  <a:pt x="644548" y="0"/>
                </a:moveTo>
                <a:cubicBezTo>
                  <a:pt x="1154607" y="0"/>
                  <a:pt x="1568092" y="413485"/>
                  <a:pt x="1568092" y="923544"/>
                </a:cubicBezTo>
                <a:cubicBezTo>
                  <a:pt x="1568092" y="1433603"/>
                  <a:pt x="1154607" y="1847088"/>
                  <a:pt x="644548" y="1847088"/>
                </a:cubicBezTo>
                <a:cubicBezTo>
                  <a:pt x="453276" y="1847088"/>
                  <a:pt x="275584" y="1788942"/>
                  <a:pt x="128186" y="1689361"/>
                </a:cubicBezTo>
                <a:lnTo>
                  <a:pt x="0" y="1583598"/>
                </a:lnTo>
                <a:lnTo>
                  <a:pt x="0" y="263490"/>
                </a:lnTo>
                <a:lnTo>
                  <a:pt x="128186" y="157727"/>
                </a:lnTo>
                <a:cubicBezTo>
                  <a:pt x="275584" y="58147"/>
                  <a:pt x="453276" y="0"/>
                  <a:pt x="644548" y="0"/>
                </a:cubicBezTo>
                <a:close/>
              </a:path>
            </a:pathLst>
          </a:custGeom>
          <a:noFill/>
          <a:extLst>
            <a:ext uri="{909E8E84-426E-40DD-AFC4-6F175D3DCCD1}">
              <a14:hiddenFill xmlns:a14="http://schemas.microsoft.com/office/drawing/2010/main">
                <a:solidFill>
                  <a:srgbClr val="FFFFFF"/>
                </a:solidFill>
              </a14:hiddenFill>
            </a:ext>
          </a:extLst>
        </p:spPr>
      </p:pic>
      <p:pic>
        <p:nvPicPr>
          <p:cNvPr id="8194" name="Picture 2" descr="Science and Technology">
            <a:extLst>
              <a:ext uri="{FF2B5EF4-FFF2-40B4-BE49-F238E27FC236}">
                <a16:creationId xmlns:a16="http://schemas.microsoft.com/office/drawing/2014/main" id="{0D4FD37D-41E4-441A-9FC9-B6651B4BE8BC}"/>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t="912" b="23523"/>
          <a:stretch/>
        </p:blipFill>
        <p:spPr bwMode="auto">
          <a:xfrm>
            <a:off x="1866382" y="4769536"/>
            <a:ext cx="3950208" cy="2088462"/>
          </a:xfrm>
          <a:custGeom>
            <a:avLst/>
            <a:gdLst/>
            <a:ahLst/>
            <a:cxnLst/>
            <a:rect l="l" t="t" r="r" b="b"/>
            <a:pathLst>
              <a:path w="3950208" h="2088462">
                <a:moveTo>
                  <a:pt x="1975104" y="0"/>
                </a:moveTo>
                <a:cubicBezTo>
                  <a:pt x="3065924" y="0"/>
                  <a:pt x="3950208" y="884284"/>
                  <a:pt x="3950208" y="1975104"/>
                </a:cubicBezTo>
                <a:lnTo>
                  <a:pt x="3944484" y="2088462"/>
                </a:lnTo>
                <a:lnTo>
                  <a:pt x="5724" y="2088462"/>
                </a:lnTo>
                <a:lnTo>
                  <a:pt x="0" y="1975104"/>
                </a:lnTo>
                <a:cubicBezTo>
                  <a:pt x="0" y="884284"/>
                  <a:pt x="884284" y="0"/>
                  <a:pt x="1975104" y="0"/>
                </a:cubicBezTo>
                <a:close/>
              </a:path>
            </a:pathLst>
          </a:custGeom>
          <a:noFill/>
          <a:extLst>
            <a:ext uri="{909E8E84-426E-40DD-AFC4-6F175D3DCCD1}">
              <a14:hiddenFill xmlns:a14="http://schemas.microsoft.com/office/drawing/2010/main">
                <a:solidFill>
                  <a:srgbClr val="FFFFFF"/>
                </a:solidFill>
              </a14:hiddenFill>
            </a:ext>
          </a:extLst>
        </p:spPr>
      </p:pic>
      <p:sp>
        <p:nvSpPr>
          <p:cNvPr id="212" name="Freeform: Shape 211">
            <a:extLst>
              <a:ext uri="{FF2B5EF4-FFF2-40B4-BE49-F238E27FC236}">
                <a16:creationId xmlns:a16="http://schemas.microsoft.com/office/drawing/2014/main" id="{C8F10CB3-3B5E-4C7A-98CF-B87454DD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8370" y="3966828"/>
            <a:ext cx="3339958" cy="2891173"/>
          </a:xfrm>
          <a:custGeom>
            <a:avLst/>
            <a:gdLst>
              <a:gd name="connsiteX0" fmla="*/ 2002536 w 3339958"/>
              <a:gd name="connsiteY0" fmla="*/ 0 h 2891173"/>
              <a:gd name="connsiteX1" fmla="*/ 3276335 w 3339958"/>
              <a:gd name="connsiteY1" fmla="*/ 457282 h 2891173"/>
              <a:gd name="connsiteX2" fmla="*/ 3339958 w 3339958"/>
              <a:gd name="connsiteY2" fmla="*/ 515107 h 2891173"/>
              <a:gd name="connsiteX3" fmla="*/ 3339958 w 3339958"/>
              <a:gd name="connsiteY3" fmla="*/ 2891173 h 2891173"/>
              <a:gd name="connsiteX4" fmla="*/ 209954 w 3339958"/>
              <a:gd name="connsiteY4" fmla="*/ 2891173 h 2891173"/>
              <a:gd name="connsiteX5" fmla="*/ 157369 w 3339958"/>
              <a:gd name="connsiteY5" fmla="*/ 2782014 h 2891173"/>
              <a:gd name="connsiteX6" fmla="*/ 0 w 3339958"/>
              <a:gd name="connsiteY6" fmla="*/ 2002536 h 2891173"/>
              <a:gd name="connsiteX7" fmla="*/ 2002536 w 3339958"/>
              <a:gd name="connsiteY7" fmla="*/ 0 h 28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958" h="2891173">
                <a:moveTo>
                  <a:pt x="2002536" y="0"/>
                </a:moveTo>
                <a:cubicBezTo>
                  <a:pt x="2486398" y="0"/>
                  <a:pt x="2930179" y="171609"/>
                  <a:pt x="3276335" y="457282"/>
                </a:cubicBezTo>
                <a:lnTo>
                  <a:pt x="3339958" y="515107"/>
                </a:lnTo>
                <a:lnTo>
                  <a:pt x="3339958" y="2891173"/>
                </a:lnTo>
                <a:lnTo>
                  <a:pt x="209954" y="2891173"/>
                </a:lnTo>
                <a:lnTo>
                  <a:pt x="157369" y="2782014"/>
                </a:lnTo>
                <a:cubicBezTo>
                  <a:pt x="56036" y="2542434"/>
                  <a:pt x="0" y="2279029"/>
                  <a:pt x="0" y="2002536"/>
                </a:cubicBezTo>
                <a:cubicBezTo>
                  <a:pt x="0" y="896566"/>
                  <a:pt x="896566" y="0"/>
                  <a:pt x="200253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6146" name="Picture 2" descr="Languages, Literacy and Communication">
            <a:extLst>
              <a:ext uri="{FF2B5EF4-FFF2-40B4-BE49-F238E27FC236}">
                <a16:creationId xmlns:a16="http://schemas.microsoft.com/office/drawing/2014/main" id="{88E9AC1F-EC6C-40F4-8CC6-8592716B34D0}"/>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l="9879" r="8546" b="2"/>
          <a:stretch/>
        </p:blipFill>
        <p:spPr bwMode="auto">
          <a:xfrm>
            <a:off x="9009416" y="4131546"/>
            <a:ext cx="3178912" cy="2726454"/>
          </a:xfrm>
          <a:custGeom>
            <a:avLst/>
            <a:gdLst/>
            <a:ahLst/>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D764BC04-4F5F-418E-A260-24B604E77C29}"/>
              </a:ext>
            </a:extLst>
          </p:cNvPr>
          <p:cNvSpPr txBox="1"/>
          <p:nvPr/>
        </p:nvSpPr>
        <p:spPr>
          <a:xfrm>
            <a:off x="2866616" y="187741"/>
            <a:ext cx="6636412" cy="1123384"/>
          </a:xfrm>
          <a:prstGeom prst="rect">
            <a:avLst/>
          </a:prstGeom>
          <a:noFill/>
        </p:spPr>
        <p:txBody>
          <a:bodyPr wrap="square" rtlCol="0">
            <a:spAutoFit/>
          </a:bodyPr>
          <a:lstStyle/>
          <a:p>
            <a:pPr algn="ctr">
              <a:spcAft>
                <a:spcPts val="600"/>
              </a:spcAft>
            </a:pPr>
            <a:endParaRPr lang="en-GB" sz="4400" dirty="0"/>
          </a:p>
          <a:p>
            <a:pPr>
              <a:spcAft>
                <a:spcPts val="600"/>
              </a:spcAft>
            </a:pPr>
            <a:endParaRPr lang="en-GB" dirty="0"/>
          </a:p>
        </p:txBody>
      </p:sp>
      <p:sp>
        <p:nvSpPr>
          <p:cNvPr id="18" name="TextBox 17">
            <a:extLst>
              <a:ext uri="{FF2B5EF4-FFF2-40B4-BE49-F238E27FC236}">
                <a16:creationId xmlns:a16="http://schemas.microsoft.com/office/drawing/2014/main" id="{5F65409D-C6DF-4AB8-8B7E-4E469C9E3C45}"/>
              </a:ext>
            </a:extLst>
          </p:cNvPr>
          <p:cNvSpPr txBox="1"/>
          <p:nvPr/>
        </p:nvSpPr>
        <p:spPr>
          <a:xfrm>
            <a:off x="346996" y="361702"/>
            <a:ext cx="6095064" cy="461665"/>
          </a:xfrm>
          <a:prstGeom prst="rect">
            <a:avLst/>
          </a:prstGeom>
          <a:noFill/>
        </p:spPr>
        <p:txBody>
          <a:bodyPr wrap="square">
            <a:spAutoFit/>
          </a:bodyPr>
          <a:lstStyle/>
          <a:p>
            <a:r>
              <a:rPr lang="cy-GB" sz="2400" b="1" i="0">
                <a:effectLst/>
                <a:latin typeface="Arial" panose="020B0604020202020204" pitchFamily="34" charset="0"/>
              </a:rPr>
              <a:t>Meysydd dysgu a phrofiad </a:t>
            </a:r>
            <a:r>
              <a:rPr lang="en-GB" sz="2400" b="1" i="0" dirty="0">
                <a:effectLst/>
                <a:latin typeface="Arial" panose="020B0604020202020204" pitchFamily="34" charset="0"/>
              </a:rPr>
              <a:t>(</a:t>
            </a:r>
            <a:r>
              <a:rPr lang="cy-GB" sz="2400" b="1" i="0">
                <a:effectLst/>
                <a:latin typeface="Arial" panose="020B0604020202020204" pitchFamily="34" charset="0"/>
              </a:rPr>
              <a:t>MDP</a:t>
            </a:r>
            <a:r>
              <a:rPr lang="en-GB" sz="2400" b="1" i="0" dirty="0">
                <a:effectLst/>
                <a:latin typeface="Arial" panose="020B0604020202020204" pitchFamily="34" charset="0"/>
              </a:rPr>
              <a:t>h)</a:t>
            </a:r>
            <a:endParaRPr lang="en-GB" sz="2400" dirty="0"/>
          </a:p>
        </p:txBody>
      </p:sp>
      <p:pic>
        <p:nvPicPr>
          <p:cNvPr id="3" name="Audio Recording 16 Nov 2020 at 12:02:21" descr="Audio Recording 16 Nov 2020 at 12:02:21">
            <a:hlinkClick r:id="" action="ppaction://media"/>
            <a:extLst>
              <a:ext uri="{FF2B5EF4-FFF2-40B4-BE49-F238E27FC236}">
                <a16:creationId xmlns:a16="http://schemas.microsoft.com/office/drawing/2014/main" id="{05B4A2FB-92C5-9C4C-AB36-CF853D4BD78B}"/>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4841524" y="2520561"/>
            <a:ext cx="812800" cy="812800"/>
          </a:xfrm>
          <a:prstGeom prst="rect">
            <a:avLst/>
          </a:prstGeom>
        </p:spPr>
      </p:pic>
    </p:spTree>
    <p:extLst>
      <p:ext uri="{BB962C8B-B14F-4D97-AF65-F5344CB8AC3E}">
        <p14:creationId xmlns:p14="http://schemas.microsoft.com/office/powerpoint/2010/main" val="205479095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697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0E238-244B-4C2F-83D2-B9D07B48C33E}"/>
              </a:ext>
            </a:extLst>
          </p:cNvPr>
          <p:cNvSpPr>
            <a:spLocks noGrp="1"/>
          </p:cNvSpPr>
          <p:nvPr>
            <p:ph type="title"/>
          </p:nvPr>
        </p:nvSpPr>
        <p:spPr/>
        <p:txBody>
          <a:bodyPr>
            <a:normAutofit/>
          </a:bodyPr>
          <a:lstStyle/>
          <a:p>
            <a:r>
              <a:rPr lang="cy-GB"/>
              <a:t>Hwiangerddi…pam</a:t>
            </a:r>
            <a:r>
              <a:rPr lang="en-GB"/>
              <a:t>?</a:t>
            </a:r>
            <a:br>
              <a:rPr lang="en-GB"/>
            </a:br>
            <a:endParaRPr lang="en-GB"/>
          </a:p>
        </p:txBody>
      </p:sp>
      <p:sp>
        <p:nvSpPr>
          <p:cNvPr id="4" name="Content Placeholder 3">
            <a:extLst>
              <a:ext uri="{FF2B5EF4-FFF2-40B4-BE49-F238E27FC236}">
                <a16:creationId xmlns:a16="http://schemas.microsoft.com/office/drawing/2014/main" id="{8A5F8CEB-E9CC-4EAA-BFAE-EE6E0D88E0DE}"/>
              </a:ext>
            </a:extLst>
          </p:cNvPr>
          <p:cNvSpPr>
            <a:spLocks noGrp="1"/>
          </p:cNvSpPr>
          <p:nvPr>
            <p:ph idx="1"/>
          </p:nvPr>
        </p:nvSpPr>
        <p:spPr>
          <a:xfrm>
            <a:off x="257175" y="1411565"/>
            <a:ext cx="10987087" cy="4351338"/>
          </a:xfrm>
        </p:spPr>
        <p:txBody>
          <a:bodyPr numCol="2">
            <a:normAutofit fontScale="92500" lnSpcReduction="20000"/>
          </a:bodyPr>
          <a:lstStyle/>
          <a:p>
            <a:r>
              <a:rPr lang="cy-GB"/>
              <a:t>Odl</a:t>
            </a:r>
          </a:p>
          <a:p>
            <a:r>
              <a:rPr lang="cy-GB"/>
              <a:t>Rhythm</a:t>
            </a:r>
          </a:p>
          <a:p>
            <a:r>
              <a:rPr lang="cy-GB"/>
              <a:t>Geiriau</a:t>
            </a:r>
          </a:p>
          <a:p>
            <a:r>
              <a:rPr lang="cy-GB"/>
              <a:t>Lliwiau</a:t>
            </a:r>
          </a:p>
          <a:p>
            <a:r>
              <a:rPr lang="cy-GB"/>
              <a:t>Mathemateg gynnar</a:t>
            </a:r>
          </a:p>
          <a:p>
            <a:r>
              <a:rPr lang="cy-GB"/>
              <a:t>Pobl</a:t>
            </a:r>
          </a:p>
          <a:p>
            <a:r>
              <a:rPr lang="cy-GB"/>
              <a:t>Anifeiliaid</a:t>
            </a:r>
          </a:p>
          <a:p>
            <a:r>
              <a:rPr lang="cy-GB"/>
              <a:t>Symudiadau </a:t>
            </a:r>
          </a:p>
          <a:p>
            <a:r>
              <a:rPr lang="cy-GB"/>
              <a:t>Sgiliau Cymdeithasol</a:t>
            </a:r>
          </a:p>
          <a:p>
            <a:r>
              <a:rPr lang="cy-GB"/>
              <a:t>Cymryd tro</a:t>
            </a:r>
          </a:p>
          <a:p>
            <a:r>
              <a:rPr lang="cy-GB"/>
              <a:t>Datrys problemau</a:t>
            </a:r>
          </a:p>
          <a:p>
            <a:r>
              <a:rPr lang="cy-GB"/>
              <a:t>Ailadrodd</a:t>
            </a:r>
          </a:p>
          <a:p>
            <a:r>
              <a:rPr lang="cy-GB"/>
              <a:t>Dillad</a:t>
            </a:r>
          </a:p>
          <a:p>
            <a:r>
              <a:rPr lang="cy-GB"/>
              <a:t>Tywydd</a:t>
            </a:r>
          </a:p>
          <a:p>
            <a:r>
              <a:rPr lang="cy-GB"/>
              <a:t>Dyddiau’r wythnos</a:t>
            </a:r>
          </a:p>
          <a:p>
            <a:r>
              <a:rPr lang="cy-GB"/>
              <a:t>Emosiynau</a:t>
            </a:r>
          </a:p>
          <a:p>
            <a:r>
              <a:rPr lang="cy-GB"/>
              <a:t>Byd-eang</a:t>
            </a:r>
          </a:p>
          <a:p>
            <a:r>
              <a:rPr lang="cy-GB"/>
              <a:t>HWYL</a:t>
            </a:r>
          </a:p>
          <a:p>
            <a:endParaRPr lang="en-GB"/>
          </a:p>
          <a:p>
            <a:endParaRPr lang="en-GB"/>
          </a:p>
        </p:txBody>
      </p:sp>
      <p:pic>
        <p:nvPicPr>
          <p:cNvPr id="14338" name="Picture 2" descr="See the source image">
            <a:extLst>
              <a:ext uri="{FF2B5EF4-FFF2-40B4-BE49-F238E27FC236}">
                <a16:creationId xmlns:a16="http://schemas.microsoft.com/office/drawing/2014/main" id="{B9F3853D-5B82-4992-8AFD-0201CD206A1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116268" y="982100"/>
            <a:ext cx="2774949" cy="2081212"/>
          </a:xfrm>
          <a:prstGeom prst="rect">
            <a:avLst/>
          </a:prstGeom>
          <a:noFill/>
          <a:extLst>
            <a:ext uri="{909E8E84-426E-40DD-AFC4-6F175D3DCCD1}">
              <a14:hiddenFill xmlns:a14="http://schemas.microsoft.com/office/drawing/2010/main">
                <a:solidFill>
                  <a:srgbClr val="FFFFFF"/>
                </a:solidFill>
              </a14:hiddenFill>
            </a:ext>
          </a:extLst>
        </p:spPr>
      </p:pic>
      <p:pic>
        <p:nvPicPr>
          <p:cNvPr id="15362" name="Picture 2" descr="See the source image">
            <a:extLst>
              <a:ext uri="{FF2B5EF4-FFF2-40B4-BE49-F238E27FC236}">
                <a16:creationId xmlns:a16="http://schemas.microsoft.com/office/drawing/2014/main" id="{4D70847F-9893-4E8C-864A-ADB68CF7D35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630385" y="3463379"/>
            <a:ext cx="1840122" cy="2147887"/>
          </a:xfrm>
          <a:prstGeom prst="rect">
            <a:avLst/>
          </a:prstGeom>
          <a:noFill/>
          <a:extLst>
            <a:ext uri="{909E8E84-426E-40DD-AFC4-6F175D3DCCD1}">
              <a14:hiddenFill xmlns:a14="http://schemas.microsoft.com/office/drawing/2010/main">
                <a:solidFill>
                  <a:srgbClr val="FFFFFF"/>
                </a:solidFill>
              </a14:hiddenFill>
            </a:ext>
          </a:extLst>
        </p:spPr>
      </p:pic>
      <p:pic>
        <p:nvPicPr>
          <p:cNvPr id="29698" name="Picture 2" descr="See the source image">
            <a:extLst>
              <a:ext uri="{FF2B5EF4-FFF2-40B4-BE49-F238E27FC236}">
                <a16:creationId xmlns:a16="http://schemas.microsoft.com/office/drawing/2014/main" id="{864EB129-AA13-4C5D-A3A4-20AEEC92B8C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79379" y="408265"/>
            <a:ext cx="2874421" cy="2328863"/>
          </a:xfrm>
          <a:prstGeom prst="rect">
            <a:avLst/>
          </a:prstGeom>
          <a:noFill/>
          <a:extLst>
            <a:ext uri="{909E8E84-426E-40DD-AFC4-6F175D3DCCD1}">
              <a14:hiddenFill xmlns:a14="http://schemas.microsoft.com/office/drawing/2010/main">
                <a:solidFill>
                  <a:srgbClr val="FFFFFF"/>
                </a:solidFill>
              </a14:hiddenFill>
            </a:ext>
          </a:extLst>
        </p:spPr>
      </p:pic>
      <p:pic>
        <p:nvPicPr>
          <p:cNvPr id="30722" name="Picture 2" descr="See the source image">
            <a:extLst>
              <a:ext uri="{FF2B5EF4-FFF2-40B4-BE49-F238E27FC236}">
                <a16:creationId xmlns:a16="http://schemas.microsoft.com/office/drawing/2014/main" id="{71BD9415-9FB7-4EDC-BAB8-E315BB2F8C1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843717" y="3239950"/>
            <a:ext cx="2640704" cy="1761845"/>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Recording 16 Nov 2020 at 12:17:54" descr="Audio Recording 16 Nov 2020 at 12:17:54">
            <a:hlinkClick r:id="" action="ppaction://media"/>
            <a:extLst>
              <a:ext uri="{FF2B5EF4-FFF2-40B4-BE49-F238E27FC236}">
                <a16:creationId xmlns:a16="http://schemas.microsoft.com/office/drawing/2014/main" id="{3B90864F-3E57-F949-9B4F-0BD07ECAFC08}"/>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6750712" y="4537322"/>
            <a:ext cx="812800" cy="812800"/>
          </a:xfrm>
          <a:prstGeom prst="rect">
            <a:avLst/>
          </a:prstGeom>
        </p:spPr>
      </p:pic>
    </p:spTree>
    <p:extLst>
      <p:ext uri="{BB962C8B-B14F-4D97-AF65-F5344CB8AC3E}">
        <p14:creationId xmlns:p14="http://schemas.microsoft.com/office/powerpoint/2010/main" val="3139798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3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36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969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072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4">
                                            <p:txEl>
                                              <p:pRg st="11" end="11"/>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0"/>
                                          </p:stCondLst>
                                        </p:cTn>
                                        <p:tgtEl>
                                          <p:spTgt spid="4">
                                            <p:txEl>
                                              <p:pRg st="12" end="12"/>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0"/>
                                          </p:stCondLst>
                                        </p:cTn>
                                        <p:tgtEl>
                                          <p:spTgt spid="4">
                                            <p:txEl>
                                              <p:pRg st="13" end="13"/>
                                            </p:txEl>
                                          </p:spTgt>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nodeType="clickEffect">
                                  <p:stCondLst>
                                    <p:cond delay="0"/>
                                  </p:stCondLst>
                                  <p:childTnLst>
                                    <p:set>
                                      <p:cBhvr>
                                        <p:cTn id="78" dur="1" fill="hold">
                                          <p:stCondLst>
                                            <p:cond delay="0"/>
                                          </p:stCondLst>
                                        </p:cTn>
                                        <p:tgtEl>
                                          <p:spTgt spid="4">
                                            <p:txEl>
                                              <p:pRg st="14" end="14"/>
                                            </p:txEl>
                                          </p:spTgt>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nodeType="clickEffect">
                                  <p:stCondLst>
                                    <p:cond delay="0"/>
                                  </p:stCondLst>
                                  <p:childTnLst>
                                    <p:set>
                                      <p:cBhvr>
                                        <p:cTn id="82" dur="1" fill="hold">
                                          <p:stCondLst>
                                            <p:cond delay="0"/>
                                          </p:stCondLst>
                                        </p:cTn>
                                        <p:tgtEl>
                                          <p:spTgt spid="4">
                                            <p:txEl>
                                              <p:pRg st="15" end="15"/>
                                            </p:txEl>
                                          </p:spTgt>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1" presetClass="entr" presetSubtype="0" fill="hold" nodeType="clickEffect">
                                  <p:stCondLst>
                                    <p:cond delay="0"/>
                                  </p:stCondLst>
                                  <p:childTnLst>
                                    <p:set>
                                      <p:cBhvr>
                                        <p:cTn id="86" dur="1" fill="hold">
                                          <p:stCondLst>
                                            <p:cond delay="0"/>
                                          </p:stCondLst>
                                        </p:cTn>
                                        <p:tgtEl>
                                          <p:spTgt spid="4">
                                            <p:txEl>
                                              <p:pRg st="16" end="16"/>
                                            </p:txEl>
                                          </p:spTgt>
                                        </p:tgtEl>
                                        <p:attrNameLst>
                                          <p:attrName>style.visibility</p:attrName>
                                        </p:attrNameLst>
                                      </p:cBhvr>
                                      <p:to>
                                        <p:strVal val="visible"/>
                                      </p:to>
                                    </p:set>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nodeType="clickEffect">
                                  <p:stCondLst>
                                    <p:cond delay="0"/>
                                  </p:stCondLst>
                                  <p:childTnLst>
                                    <p:set>
                                      <p:cBhvr>
                                        <p:cTn id="90" dur="1" fill="hold">
                                          <p:stCondLst>
                                            <p:cond delay="0"/>
                                          </p:stCondLst>
                                        </p:cTn>
                                        <p:tgtEl>
                                          <p:spTgt spid="4">
                                            <p:txEl>
                                              <p:pRg st="17" end="17"/>
                                            </p:txEl>
                                          </p:spTgt>
                                        </p:tgtEl>
                                        <p:attrNameLst>
                                          <p:attrName>style.visibility</p:attrName>
                                        </p:attrNameLst>
                                      </p:cBhvr>
                                      <p:to>
                                        <p:strVal val="visible"/>
                                      </p:to>
                                    </p:set>
                                    <p:anim calcmode="lin" valueType="num">
                                      <p:cBhvr additive="base">
                                        <p:cTn id="91" dur="500" fill="hold"/>
                                        <p:tgtEl>
                                          <p:spTgt spid="4">
                                            <p:txEl>
                                              <p:pRg st="17" end="17"/>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4">
                                            <p:txEl>
                                              <p:pRg st="17" end="17"/>
                                            </p:txEl>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1" presetClass="mediacall" presetSubtype="0" fill="hold" nodeType="clickEffect">
                                  <p:stCondLst>
                                    <p:cond delay="0"/>
                                  </p:stCondLst>
                                  <p:childTnLst>
                                    <p:cmd type="call" cmd="playFrom(0.0)">
                                      <p:cBhvr>
                                        <p:cTn id="96" dur="9734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9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6F66A575-7835-4400-BEDE-89F2EF034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3571B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25AC06-D978-4CE3-BA53-D81244D775E4}"/>
              </a:ext>
            </a:extLst>
          </p:cNvPr>
          <p:cNvSpPr>
            <a:spLocks noGrp="1"/>
          </p:cNvSpPr>
          <p:nvPr>
            <p:ph type="title"/>
          </p:nvPr>
        </p:nvSpPr>
        <p:spPr>
          <a:xfrm>
            <a:off x="621629" y="640080"/>
            <a:ext cx="4225290" cy="5578816"/>
          </a:xfrm>
        </p:spPr>
        <p:txBody>
          <a:bodyPr vert="horz" lIns="91440" tIns="45720" rIns="91440" bIns="45720" rtlCol="0" anchor="ctr">
            <a:normAutofit/>
          </a:bodyPr>
          <a:lstStyle/>
          <a:p>
            <a:pPr algn="ctr"/>
            <a:r>
              <a:rPr lang="cy-GB">
                <a:solidFill>
                  <a:srgbClr val="FFFFFF"/>
                </a:solidFill>
              </a:rPr>
              <a:t>Trafodwch</a:t>
            </a:r>
            <a:br>
              <a:rPr lang="en-US">
                <a:solidFill>
                  <a:srgbClr val="FFFFFF"/>
                </a:solidFill>
              </a:rPr>
            </a:br>
            <a:r>
              <a:rPr lang="en-GB" sz="2400">
                <a:hlinkClick r:id="rId4">
                  <a:extLst>
                    <a:ext uri="{A12FA001-AC4F-418D-AE19-62706E023703}">
                      <ahyp:hlinkClr xmlns:ahyp="http://schemas.microsoft.com/office/drawing/2018/hyperlinkcolor" val="tx"/>
                    </a:ext>
                  </a:extLst>
                </a:hlinkClick>
              </a:rPr>
              <a:t>http://earlyliteracylearning.org/cellnotes/CELLnotes_v3n1.pdf</a:t>
            </a:r>
            <a:endParaRPr lang="en-US" sz="2400"/>
          </a:p>
        </p:txBody>
      </p:sp>
      <p:pic>
        <p:nvPicPr>
          <p:cNvPr id="5" name="Content Placeholder 4" descr="Text&#10;&#10;Description automatically generated">
            <a:extLst>
              <a:ext uri="{FF2B5EF4-FFF2-40B4-BE49-F238E27FC236}">
                <a16:creationId xmlns:a16="http://schemas.microsoft.com/office/drawing/2014/main" id="{F985A3FB-E67C-4FC8-BF45-CAAE13AE9FB2}"/>
              </a:ext>
            </a:extLst>
          </p:cNvPr>
          <p:cNvPicPr>
            <a:picLocks noGrp="1" noChangeAspect="1"/>
          </p:cNvPicPr>
          <p:nvPr>
            <p:ph idx="1"/>
          </p:nvPr>
        </p:nvPicPr>
        <p:blipFill rotWithShape="1">
          <a:blip r:embed="rId5">
            <a:extLst>
              <a:ext uri="{28A0092B-C50C-407E-A947-70E740481C1C}">
                <a14:useLocalDpi xmlns:a14="http://schemas.microsoft.com/office/drawing/2010/main" val="0"/>
              </a:ext>
            </a:extLst>
          </a:blip>
          <a:srcRect l="2139"/>
          <a:stretch/>
        </p:blipFill>
        <p:spPr>
          <a:xfrm>
            <a:off x="5955044" y="557213"/>
            <a:ext cx="5743301" cy="5868852"/>
          </a:xfrm>
          <a:prstGeom prst="rect">
            <a:avLst/>
          </a:prstGeom>
        </p:spPr>
      </p:pic>
      <p:pic>
        <p:nvPicPr>
          <p:cNvPr id="3" name="Audio Recording 16 Nov 2020 at 12:27:17" descr="Audio Recording 16 Nov 2020 at 12:27:17">
            <a:hlinkClick r:id="" action="ppaction://media"/>
            <a:extLst>
              <a:ext uri="{FF2B5EF4-FFF2-40B4-BE49-F238E27FC236}">
                <a16:creationId xmlns:a16="http://schemas.microsoft.com/office/drawing/2014/main" id="{125A8545-73A3-9B46-BB03-BFBAC0C8EAA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938534" y="1419087"/>
            <a:ext cx="812800" cy="812800"/>
          </a:xfrm>
          <a:prstGeom prst="rect">
            <a:avLst/>
          </a:prstGeom>
        </p:spPr>
      </p:pic>
    </p:spTree>
    <p:extLst>
      <p:ext uri="{BB962C8B-B14F-4D97-AF65-F5344CB8AC3E}">
        <p14:creationId xmlns:p14="http://schemas.microsoft.com/office/powerpoint/2010/main" val="2875905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561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870A1295-61BC-4214-AA3E-D39667302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D09DE726-E21E-2B40-935C-B509BF3F5081}"/>
              </a:ext>
            </a:extLst>
          </p:cNvPr>
          <p:cNvPicPr>
            <a:picLocks noChangeAspect="1"/>
          </p:cNvPicPr>
          <p:nvPr/>
        </p:nvPicPr>
        <p:blipFill rotWithShape="1">
          <a:blip r:embed="rId4"/>
          <a:srcRect t="20664" b="10757"/>
          <a:stretch/>
        </p:blipFill>
        <p:spPr>
          <a:xfrm>
            <a:off x="-1" y="10"/>
            <a:ext cx="12192001" cy="4201449"/>
          </a:xfrm>
          <a:prstGeom prst="rect">
            <a:avLst/>
          </a:prstGeom>
        </p:spPr>
      </p:pic>
      <p:grpSp>
        <p:nvGrpSpPr>
          <p:cNvPr id="45" name="Group 44">
            <a:extLst>
              <a:ext uri="{FF2B5EF4-FFF2-40B4-BE49-F238E27FC236}">
                <a16:creationId xmlns:a16="http://schemas.microsoft.com/office/drawing/2014/main" id="{0B139475-2B26-4CA9-9413-DE741E49F7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46" name="Freeform: Shape 45">
              <a:extLst>
                <a:ext uri="{FF2B5EF4-FFF2-40B4-BE49-F238E27FC236}">
                  <a16:creationId xmlns:a16="http://schemas.microsoft.com/office/drawing/2014/main" id="{16C6BF63-6277-4C39-BE5D-3C341662C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6EA3BAD9-C130-4A9C-9086-20D132A6CF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2587D38B-9E07-4A8B-B285-5FEBF6A60D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5EF4DD4B-217B-4346-A2B8-432793639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grpSp>
      <p:sp>
        <p:nvSpPr>
          <p:cNvPr id="8" name="TextBox 7">
            <a:extLst>
              <a:ext uri="{FF2B5EF4-FFF2-40B4-BE49-F238E27FC236}">
                <a16:creationId xmlns:a16="http://schemas.microsoft.com/office/drawing/2014/main" id="{C4BBFC58-419C-7A46-9A89-C09894E7705A}"/>
              </a:ext>
            </a:extLst>
          </p:cNvPr>
          <p:cNvSpPr txBox="1"/>
          <p:nvPr/>
        </p:nvSpPr>
        <p:spPr>
          <a:xfrm>
            <a:off x="469204" y="4097492"/>
            <a:ext cx="11062308" cy="2246769"/>
          </a:xfrm>
          <a:prstGeom prst="rect">
            <a:avLst/>
          </a:prstGeom>
          <a:noFill/>
        </p:spPr>
        <p:txBody>
          <a:bodyPr wrap="square" rtlCol="0">
            <a:spAutoFit/>
          </a:bodyPr>
          <a:lstStyle/>
          <a:p>
            <a:pPr marL="285750" indent="-285750">
              <a:buFont typeface="Arial" panose="020B0604020202020204" pitchFamily="34" charset="0"/>
              <a:buChar char="•"/>
            </a:pPr>
            <a:r>
              <a:rPr lang="en-US" sz="2800" err="1"/>
              <a:t>Cyfri</a:t>
            </a:r>
            <a:endParaRPr lang="en-US" sz="2800"/>
          </a:p>
          <a:p>
            <a:pPr marL="285750" indent="-285750">
              <a:buFont typeface="Arial" panose="020B0604020202020204" pitchFamily="34" charset="0"/>
              <a:buChar char="•"/>
            </a:pPr>
            <a:r>
              <a:rPr lang="en-US" sz="2800" err="1"/>
              <a:t>Maint</a:t>
            </a:r>
            <a:endParaRPr lang="en-US" sz="2800"/>
          </a:p>
          <a:p>
            <a:pPr marL="285750" indent="-285750">
              <a:buFont typeface="Arial" panose="020B0604020202020204" pitchFamily="34" charset="0"/>
              <a:buChar char="•"/>
            </a:pPr>
            <a:r>
              <a:rPr lang="en-US" sz="2800" err="1"/>
              <a:t>Cyfateb</a:t>
            </a:r>
            <a:r>
              <a:rPr lang="en-US" sz="2800"/>
              <a:t> un </a:t>
            </a:r>
            <a:r>
              <a:rPr lang="en-US" sz="2800" err="1"/>
              <a:t>i</a:t>
            </a:r>
            <a:r>
              <a:rPr lang="en-US" sz="2800"/>
              <a:t> un</a:t>
            </a:r>
          </a:p>
          <a:p>
            <a:pPr marL="285750" indent="-285750">
              <a:buFont typeface="Arial" panose="020B0604020202020204" pitchFamily="34" charset="0"/>
              <a:buChar char="•"/>
            </a:pPr>
            <a:r>
              <a:rPr lang="en-US" sz="2800" err="1"/>
              <a:t>Adnabod</a:t>
            </a:r>
            <a:r>
              <a:rPr lang="en-US" sz="2800"/>
              <a:t> </a:t>
            </a:r>
            <a:r>
              <a:rPr lang="en-US" sz="2800" err="1"/>
              <a:t>rhifau</a:t>
            </a:r>
            <a:endParaRPr lang="en-US" sz="2800"/>
          </a:p>
          <a:p>
            <a:pPr marL="285750" indent="-285750">
              <a:buFont typeface="Arial" panose="020B0604020202020204" pitchFamily="34" charset="0"/>
              <a:buChar char="•"/>
            </a:pPr>
            <a:r>
              <a:rPr lang="en-US" sz="2800" err="1"/>
              <a:t>Cyflwyno’r</a:t>
            </a:r>
            <a:r>
              <a:rPr lang="en-US" sz="2800"/>
              <a:t> </a:t>
            </a:r>
            <a:r>
              <a:rPr lang="en-US" sz="2800" err="1"/>
              <a:t>cysyniad</a:t>
            </a:r>
            <a:r>
              <a:rPr lang="en-US" sz="2800"/>
              <a:t> ‘un </a:t>
            </a:r>
            <a:r>
              <a:rPr lang="en-US" sz="2800" err="1"/>
              <a:t>yn</a:t>
            </a:r>
            <a:r>
              <a:rPr lang="en-US" sz="2800"/>
              <a:t> </a:t>
            </a:r>
            <a:r>
              <a:rPr lang="en-US" sz="2800" err="1"/>
              <a:t>llai</a:t>
            </a:r>
            <a:r>
              <a:rPr lang="en-US" sz="2800"/>
              <a:t>’</a:t>
            </a:r>
          </a:p>
        </p:txBody>
      </p:sp>
      <p:sp>
        <p:nvSpPr>
          <p:cNvPr id="4" name="Rectangle 3">
            <a:extLst>
              <a:ext uri="{FF2B5EF4-FFF2-40B4-BE49-F238E27FC236}">
                <a16:creationId xmlns:a16="http://schemas.microsoft.com/office/drawing/2014/main" id="{67BA2FD1-E69C-BD43-8622-DFC18496E610}"/>
              </a:ext>
            </a:extLst>
          </p:cNvPr>
          <p:cNvSpPr/>
          <p:nvPr/>
        </p:nvSpPr>
        <p:spPr>
          <a:xfrm>
            <a:off x="798388" y="285272"/>
            <a:ext cx="10592174" cy="1000655"/>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a:ln w="9525">
                  <a:solidFill>
                    <a:schemeClr val="bg1"/>
                  </a:solidFill>
                  <a:prstDash val="solid"/>
                </a:ln>
                <a:solidFill>
                  <a:schemeClr val="tx2"/>
                </a:solidFill>
                <a:effectLst>
                  <a:outerShdw blurRad="12700" dist="38100" dir="2700000" algn="tl" rotWithShape="0">
                    <a:schemeClr val="accent5">
                      <a:lumMod val="60000"/>
                      <a:lumOff val="40000"/>
                    </a:schemeClr>
                  </a:outerShdw>
                </a:effectLst>
                <a:latin typeface="+mj-lt"/>
                <a:ea typeface="+mj-ea"/>
                <a:cs typeface="+mj-cs"/>
              </a:rPr>
              <a:t>Pump </a:t>
            </a:r>
            <a:r>
              <a:rPr lang="en-US" sz="4000" b="1" err="1">
                <a:ln w="9525">
                  <a:solidFill>
                    <a:schemeClr val="bg1"/>
                  </a:solidFill>
                  <a:prstDash val="solid"/>
                </a:ln>
                <a:solidFill>
                  <a:schemeClr val="tx2"/>
                </a:solidFill>
                <a:effectLst>
                  <a:outerShdw blurRad="12700" dist="38100" dir="2700000" algn="tl" rotWithShape="0">
                    <a:schemeClr val="accent5">
                      <a:lumMod val="60000"/>
                      <a:lumOff val="40000"/>
                    </a:schemeClr>
                  </a:outerShdw>
                </a:effectLst>
                <a:latin typeface="+mj-lt"/>
                <a:ea typeface="+mj-ea"/>
                <a:cs typeface="+mj-cs"/>
              </a:rPr>
              <a:t>crocodeil</a:t>
            </a:r>
            <a:r>
              <a:rPr lang="en-US" sz="4000" b="1">
                <a:ln w="9525">
                  <a:solidFill>
                    <a:schemeClr val="bg1"/>
                  </a:solidFill>
                  <a:prstDash val="solid"/>
                </a:ln>
                <a:solidFill>
                  <a:schemeClr val="tx2"/>
                </a:solidFill>
                <a:effectLst>
                  <a:outerShdw blurRad="12700" dist="38100" dir="2700000" algn="tl" rotWithShape="0">
                    <a:schemeClr val="accent5">
                      <a:lumMod val="60000"/>
                      <a:lumOff val="40000"/>
                    </a:schemeClr>
                  </a:outerShdw>
                </a:effectLst>
                <a:latin typeface="+mj-lt"/>
                <a:ea typeface="+mj-ea"/>
                <a:cs typeface="+mj-cs"/>
              </a:rPr>
              <a:t> </a:t>
            </a:r>
            <a:r>
              <a:rPr lang="en-US" sz="4000" b="1" err="1">
                <a:ln w="9525">
                  <a:solidFill>
                    <a:schemeClr val="bg1"/>
                  </a:solidFill>
                  <a:prstDash val="solid"/>
                </a:ln>
                <a:solidFill>
                  <a:schemeClr val="tx2"/>
                </a:solidFill>
                <a:effectLst>
                  <a:outerShdw blurRad="12700" dist="38100" dir="2700000" algn="tl" rotWithShape="0">
                    <a:schemeClr val="accent5">
                      <a:lumMod val="60000"/>
                      <a:lumOff val="40000"/>
                    </a:schemeClr>
                  </a:outerShdw>
                </a:effectLst>
                <a:latin typeface="+mj-lt"/>
                <a:ea typeface="+mj-ea"/>
                <a:cs typeface="+mj-cs"/>
              </a:rPr>
              <a:t>yn</a:t>
            </a:r>
            <a:r>
              <a:rPr lang="en-US" sz="4000" b="1">
                <a:ln w="9525">
                  <a:solidFill>
                    <a:schemeClr val="bg1"/>
                  </a:solidFill>
                  <a:prstDash val="solid"/>
                </a:ln>
                <a:solidFill>
                  <a:schemeClr val="tx2"/>
                </a:solidFill>
                <a:effectLst>
                  <a:outerShdw blurRad="12700" dist="38100" dir="2700000" algn="tl" rotWithShape="0">
                    <a:schemeClr val="accent5">
                      <a:lumMod val="60000"/>
                      <a:lumOff val="40000"/>
                    </a:schemeClr>
                  </a:outerShdw>
                </a:effectLst>
                <a:latin typeface="+mj-lt"/>
                <a:ea typeface="+mj-ea"/>
                <a:cs typeface="+mj-cs"/>
              </a:rPr>
              <a:t> </a:t>
            </a:r>
            <a:r>
              <a:rPr lang="en-US" sz="4000" b="1" err="1">
                <a:ln w="9525">
                  <a:solidFill>
                    <a:schemeClr val="bg1"/>
                  </a:solidFill>
                  <a:prstDash val="solid"/>
                </a:ln>
                <a:solidFill>
                  <a:schemeClr val="tx2"/>
                </a:solidFill>
                <a:effectLst>
                  <a:outerShdw blurRad="12700" dist="38100" dir="2700000" algn="tl" rotWithShape="0">
                    <a:schemeClr val="accent5">
                      <a:lumMod val="60000"/>
                      <a:lumOff val="40000"/>
                    </a:schemeClr>
                  </a:outerShdw>
                </a:effectLst>
                <a:latin typeface="+mj-lt"/>
                <a:ea typeface="+mj-ea"/>
                <a:cs typeface="+mj-cs"/>
              </a:rPr>
              <a:t>nofio</a:t>
            </a:r>
            <a:r>
              <a:rPr lang="en-US" sz="4000" b="1">
                <a:ln w="9525">
                  <a:solidFill>
                    <a:schemeClr val="bg1"/>
                  </a:solidFill>
                  <a:prstDash val="solid"/>
                </a:ln>
                <a:solidFill>
                  <a:schemeClr val="tx2"/>
                </a:solidFill>
                <a:effectLst>
                  <a:outerShdw blurRad="12700" dist="38100" dir="2700000" algn="tl" rotWithShape="0">
                    <a:schemeClr val="accent5">
                      <a:lumMod val="60000"/>
                      <a:lumOff val="40000"/>
                    </a:schemeClr>
                  </a:outerShdw>
                </a:effectLst>
                <a:latin typeface="+mj-lt"/>
                <a:ea typeface="+mj-ea"/>
                <a:cs typeface="+mj-cs"/>
              </a:rPr>
              <a:t> </a:t>
            </a:r>
            <a:r>
              <a:rPr lang="en-US" sz="4000" b="1" err="1">
                <a:ln w="9525">
                  <a:solidFill>
                    <a:schemeClr val="bg1"/>
                  </a:solidFill>
                  <a:prstDash val="solid"/>
                </a:ln>
                <a:solidFill>
                  <a:schemeClr val="tx2"/>
                </a:solidFill>
                <a:effectLst>
                  <a:outerShdw blurRad="12700" dist="38100" dir="2700000" algn="tl" rotWithShape="0">
                    <a:schemeClr val="accent5">
                      <a:lumMod val="60000"/>
                      <a:lumOff val="40000"/>
                    </a:schemeClr>
                  </a:outerShdw>
                </a:effectLst>
                <a:latin typeface="+mj-lt"/>
                <a:ea typeface="+mj-ea"/>
                <a:cs typeface="+mj-cs"/>
              </a:rPr>
              <a:t>yn</a:t>
            </a:r>
            <a:r>
              <a:rPr lang="en-US" sz="4000" b="1">
                <a:ln w="9525">
                  <a:solidFill>
                    <a:schemeClr val="bg1"/>
                  </a:solidFill>
                  <a:prstDash val="solid"/>
                </a:ln>
                <a:solidFill>
                  <a:schemeClr val="tx2"/>
                </a:solidFill>
                <a:effectLst>
                  <a:outerShdw blurRad="12700" dist="38100" dir="2700000" algn="tl" rotWithShape="0">
                    <a:schemeClr val="accent5">
                      <a:lumMod val="60000"/>
                      <a:lumOff val="40000"/>
                    </a:schemeClr>
                  </a:outerShdw>
                </a:effectLst>
                <a:latin typeface="+mj-lt"/>
                <a:ea typeface="+mj-ea"/>
                <a:cs typeface="+mj-cs"/>
              </a:rPr>
              <a:t> </a:t>
            </a:r>
            <a:r>
              <a:rPr lang="en-US" sz="4000" b="1" err="1">
                <a:ln w="9525">
                  <a:solidFill>
                    <a:schemeClr val="bg1"/>
                  </a:solidFill>
                  <a:prstDash val="solid"/>
                </a:ln>
                <a:solidFill>
                  <a:schemeClr val="tx2"/>
                </a:solidFill>
                <a:effectLst>
                  <a:outerShdw blurRad="12700" dist="38100" dir="2700000" algn="tl" rotWithShape="0">
                    <a:schemeClr val="accent5">
                      <a:lumMod val="60000"/>
                      <a:lumOff val="40000"/>
                    </a:schemeClr>
                  </a:outerShdw>
                </a:effectLst>
                <a:latin typeface="+mj-lt"/>
                <a:ea typeface="+mj-ea"/>
                <a:cs typeface="+mj-cs"/>
              </a:rPr>
              <a:t>yr</a:t>
            </a:r>
            <a:r>
              <a:rPr lang="en-US" sz="4000" b="1">
                <a:ln w="9525">
                  <a:solidFill>
                    <a:schemeClr val="bg1"/>
                  </a:solidFill>
                  <a:prstDash val="solid"/>
                </a:ln>
                <a:solidFill>
                  <a:schemeClr val="tx2"/>
                </a:solidFill>
                <a:effectLst>
                  <a:outerShdw blurRad="12700" dist="38100" dir="2700000" algn="tl" rotWithShape="0">
                    <a:schemeClr val="accent5">
                      <a:lumMod val="60000"/>
                      <a:lumOff val="40000"/>
                    </a:schemeClr>
                  </a:outerShdw>
                </a:effectLst>
                <a:latin typeface="+mj-lt"/>
                <a:ea typeface="+mj-ea"/>
                <a:cs typeface="+mj-cs"/>
              </a:rPr>
              <a:t> </a:t>
            </a:r>
            <a:r>
              <a:rPr lang="en-US" sz="4000" b="1" err="1">
                <a:ln w="9525">
                  <a:solidFill>
                    <a:schemeClr val="bg1"/>
                  </a:solidFill>
                  <a:prstDash val="solid"/>
                </a:ln>
                <a:solidFill>
                  <a:schemeClr val="tx2"/>
                </a:solidFill>
                <a:effectLst>
                  <a:outerShdw blurRad="12700" dist="38100" dir="2700000" algn="tl" rotWithShape="0">
                    <a:schemeClr val="accent5">
                      <a:lumMod val="60000"/>
                      <a:lumOff val="40000"/>
                    </a:schemeClr>
                  </a:outerShdw>
                </a:effectLst>
                <a:latin typeface="+mj-lt"/>
                <a:ea typeface="+mj-ea"/>
                <a:cs typeface="+mj-cs"/>
              </a:rPr>
              <a:t>afon</a:t>
            </a:r>
            <a:endParaRPr lang="en-US" sz="4000" b="1" cap="none" spc="0">
              <a:ln w="9525">
                <a:solidFill>
                  <a:schemeClr val="bg1"/>
                </a:solidFill>
                <a:prstDash val="solid"/>
              </a:ln>
              <a:solidFill>
                <a:schemeClr val="tx2"/>
              </a:solidFill>
              <a:effectLst>
                <a:outerShdw blurRad="12700" dist="38100" dir="2700000" algn="tl" rotWithShape="0">
                  <a:schemeClr val="accent5">
                    <a:lumMod val="60000"/>
                    <a:lumOff val="40000"/>
                  </a:schemeClr>
                </a:outerShdw>
              </a:effectLst>
              <a:latin typeface="+mj-lt"/>
              <a:ea typeface="+mj-ea"/>
              <a:cs typeface="+mj-cs"/>
            </a:endParaRPr>
          </a:p>
        </p:txBody>
      </p:sp>
      <p:sp>
        <p:nvSpPr>
          <p:cNvPr id="9" name="TextBox 8">
            <a:extLst>
              <a:ext uri="{FF2B5EF4-FFF2-40B4-BE49-F238E27FC236}">
                <a16:creationId xmlns:a16="http://schemas.microsoft.com/office/drawing/2014/main" id="{0678B7CD-8FCA-4A45-AECB-96A563AD682E}"/>
              </a:ext>
            </a:extLst>
          </p:cNvPr>
          <p:cNvSpPr txBox="1"/>
          <p:nvPr/>
        </p:nvSpPr>
        <p:spPr>
          <a:xfrm>
            <a:off x="798083" y="881663"/>
            <a:ext cx="3449342" cy="369332"/>
          </a:xfrm>
          <a:prstGeom prst="rect">
            <a:avLst/>
          </a:prstGeom>
          <a:noFill/>
        </p:spPr>
        <p:txBody>
          <a:bodyPr wrap="none" rtlCol="0">
            <a:spAutoFit/>
          </a:bodyPr>
          <a:lstStyle/>
          <a:p>
            <a:r>
              <a:rPr lang="en-US">
                <a:hlinkClick r:id="rId5"/>
              </a:rPr>
              <a:t>Pump crocodeil yn nofio yn yr afon</a:t>
            </a:r>
            <a:endParaRPr lang="en-US"/>
          </a:p>
        </p:txBody>
      </p:sp>
      <p:pic>
        <p:nvPicPr>
          <p:cNvPr id="2" name="Audio Recording 16 Nov 2020 at 12:36:36" descr="Audio Recording 16 Nov 2020 at 12:36:36">
            <a:hlinkClick r:id="" action="ppaction://media"/>
            <a:extLst>
              <a:ext uri="{FF2B5EF4-FFF2-40B4-BE49-F238E27FC236}">
                <a16:creationId xmlns:a16="http://schemas.microsoft.com/office/drawing/2014/main" id="{1A524BC6-94DD-1C42-921E-A199F7F6CEA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293113" y="4503566"/>
            <a:ext cx="812800" cy="812800"/>
          </a:xfrm>
          <a:prstGeom prst="rect">
            <a:avLst/>
          </a:prstGeom>
        </p:spPr>
      </p:pic>
    </p:spTree>
    <p:extLst>
      <p:ext uri="{BB962C8B-B14F-4D97-AF65-F5344CB8AC3E}">
        <p14:creationId xmlns:p14="http://schemas.microsoft.com/office/powerpoint/2010/main" val="1448510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953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EF3A768-7F91-794D-8BEB-077EC26A87A0}"/>
              </a:ext>
            </a:extLst>
          </p:cNvPr>
          <p:cNvSpPr txBox="1"/>
          <p:nvPr/>
        </p:nvSpPr>
        <p:spPr>
          <a:xfrm>
            <a:off x="8497824" y="600456"/>
            <a:ext cx="3342453" cy="5970865"/>
          </a:xfrm>
          <a:prstGeom prst="rect">
            <a:avLst/>
          </a:prstGeom>
          <a:noFill/>
        </p:spPr>
        <p:txBody>
          <a:bodyPr wrap="none" rtlCol="0">
            <a:spAutoFit/>
          </a:bodyPr>
          <a:lstStyle/>
          <a:p>
            <a:r>
              <a:rPr lang="en-GB" sz="1400" err="1"/>
              <a:t>Yr</a:t>
            </a:r>
            <a:r>
              <a:rPr lang="en-GB" sz="1400"/>
              <a:t> </a:t>
            </a:r>
            <a:r>
              <a:rPr lang="en-GB" sz="1400" err="1"/>
              <a:t>eliffant</a:t>
            </a:r>
            <a:r>
              <a:rPr lang="en-GB" sz="1400"/>
              <a:t> </a:t>
            </a:r>
            <a:r>
              <a:rPr lang="en-GB" sz="1400" err="1"/>
              <a:t>mawr</a:t>
            </a:r>
            <a:r>
              <a:rPr lang="en-GB" sz="1400"/>
              <a:t> </a:t>
            </a:r>
            <a:r>
              <a:rPr lang="en-GB" sz="1400" err="1"/>
              <a:t>a’r</a:t>
            </a:r>
            <a:r>
              <a:rPr lang="en-GB" sz="1400"/>
              <a:t> </a:t>
            </a:r>
            <a:r>
              <a:rPr lang="en-GB" sz="1400" err="1"/>
              <a:t>cangarŵ</a:t>
            </a:r>
            <a:r>
              <a:rPr lang="en-GB" sz="1400"/>
              <a:t> </a:t>
            </a:r>
            <a:br>
              <a:rPr lang="en-GB" sz="1400"/>
            </a:br>
            <a:r>
              <a:rPr lang="en-GB" sz="1400" err="1"/>
              <a:t>i</a:t>
            </a:r>
            <a:r>
              <a:rPr lang="en-GB" sz="1400"/>
              <a:t> </a:t>
            </a:r>
            <a:r>
              <a:rPr lang="en-GB" sz="1400" err="1"/>
              <a:t>fewn</a:t>
            </a:r>
            <a:r>
              <a:rPr lang="en-GB" sz="1400"/>
              <a:t> </a:t>
            </a:r>
            <a:r>
              <a:rPr lang="en-GB" sz="1400" err="1"/>
              <a:t>i’r</a:t>
            </a:r>
            <a:r>
              <a:rPr lang="en-GB" sz="1400"/>
              <a:t> arch </a:t>
            </a:r>
            <a:r>
              <a:rPr lang="en-GB" sz="1400" err="1"/>
              <a:t>â</a:t>
            </a:r>
            <a:r>
              <a:rPr lang="en-GB" sz="1400"/>
              <a:t> </a:t>
            </a:r>
            <a:r>
              <a:rPr lang="en-GB" sz="1400" err="1"/>
              <a:t>nhw</a:t>
            </a:r>
            <a:r>
              <a:rPr lang="en-GB" sz="1400"/>
              <a:t> </a:t>
            </a:r>
            <a:br>
              <a:rPr lang="en-GB" sz="1400"/>
            </a:br>
            <a:r>
              <a:rPr lang="en-GB" sz="1400"/>
              <a:t>Ni </a:t>
            </a:r>
            <a:r>
              <a:rPr lang="en-GB" sz="1400" err="1"/>
              <a:t>welsoch</a:t>
            </a:r>
            <a:r>
              <a:rPr lang="en-GB" sz="1400"/>
              <a:t> </a:t>
            </a:r>
            <a:r>
              <a:rPr lang="en-GB" sz="1400" err="1"/>
              <a:t>chi’r</a:t>
            </a:r>
            <a:r>
              <a:rPr lang="en-GB" sz="1400"/>
              <a:t> '</a:t>
            </a:r>
            <a:r>
              <a:rPr lang="en-GB" sz="1400" err="1"/>
              <a:t>rioed</a:t>
            </a:r>
            <a:r>
              <a:rPr lang="en-GB" sz="1400"/>
              <a:t> y </a:t>
            </a:r>
            <a:r>
              <a:rPr lang="en-GB" sz="1400" err="1"/>
              <a:t>fath</a:t>
            </a:r>
            <a:r>
              <a:rPr lang="en-GB" sz="1400"/>
              <a:t> </a:t>
            </a:r>
            <a:r>
              <a:rPr lang="en-GB" sz="1400" err="1"/>
              <a:t>halibalw</a:t>
            </a:r>
            <a:r>
              <a:rPr lang="en-GB" sz="1400"/>
              <a:t> </a:t>
            </a:r>
            <a:br>
              <a:rPr lang="en-GB" sz="1400"/>
            </a:br>
            <a:r>
              <a:rPr lang="en-GB" sz="1400" err="1"/>
              <a:t>i</a:t>
            </a:r>
            <a:r>
              <a:rPr lang="en-GB" sz="1400"/>
              <a:t> </a:t>
            </a:r>
            <a:r>
              <a:rPr lang="en-GB" sz="1400" err="1"/>
              <a:t>fewn</a:t>
            </a:r>
            <a:r>
              <a:rPr lang="en-GB" sz="1400"/>
              <a:t> </a:t>
            </a:r>
            <a:r>
              <a:rPr lang="en-GB" sz="1400" err="1"/>
              <a:t>i’r</a:t>
            </a:r>
            <a:r>
              <a:rPr lang="en-GB" sz="1400"/>
              <a:t> arch </a:t>
            </a:r>
            <a:r>
              <a:rPr lang="en-GB" sz="1400" err="1"/>
              <a:t>â</a:t>
            </a:r>
            <a:r>
              <a:rPr lang="en-GB" sz="1400"/>
              <a:t> </a:t>
            </a:r>
            <a:r>
              <a:rPr lang="en-GB" sz="1400" err="1"/>
              <a:t>nhw</a:t>
            </a:r>
            <a:endParaRPr lang="en-GB" sz="1400"/>
          </a:p>
          <a:p>
            <a:r>
              <a:rPr lang="en-GB" sz="1400" i="1" err="1"/>
              <a:t>Ribidires</a:t>
            </a:r>
            <a:r>
              <a:rPr lang="en-GB" sz="1400" i="1"/>
              <a:t> </a:t>
            </a:r>
            <a:r>
              <a:rPr lang="en-GB" sz="1400" i="1" err="1"/>
              <a:t>ribidires</a:t>
            </a:r>
            <a:r>
              <a:rPr lang="en-GB" sz="1400" i="1"/>
              <a:t> </a:t>
            </a:r>
            <a:r>
              <a:rPr lang="en-GB" sz="1400" i="1" err="1"/>
              <a:t>i</a:t>
            </a:r>
            <a:r>
              <a:rPr lang="en-GB" sz="1400" i="1"/>
              <a:t> </a:t>
            </a:r>
            <a:r>
              <a:rPr lang="en-GB" sz="1400" i="1" err="1"/>
              <a:t>fewn</a:t>
            </a:r>
            <a:r>
              <a:rPr lang="en-GB" sz="1400" i="1"/>
              <a:t> </a:t>
            </a:r>
            <a:r>
              <a:rPr lang="en-GB" sz="1400" i="1" err="1"/>
              <a:t>i’r</a:t>
            </a:r>
            <a:r>
              <a:rPr lang="en-GB" sz="1400" i="1"/>
              <a:t> arch </a:t>
            </a:r>
            <a:r>
              <a:rPr lang="en-GB" sz="1400" i="1" err="1"/>
              <a:t>â</a:t>
            </a:r>
            <a:r>
              <a:rPr lang="en-GB" sz="1400" i="1"/>
              <a:t> </a:t>
            </a:r>
            <a:r>
              <a:rPr lang="en-GB" sz="1400" i="1" err="1"/>
              <a:t>nhw</a:t>
            </a:r>
            <a:r>
              <a:rPr lang="en-GB" sz="1400" i="1"/>
              <a:t> </a:t>
            </a:r>
            <a:br>
              <a:rPr lang="en-GB" sz="1400"/>
            </a:br>
            <a:r>
              <a:rPr lang="en-GB" sz="1400" i="1" err="1"/>
              <a:t>Ribidires</a:t>
            </a:r>
            <a:r>
              <a:rPr lang="en-GB" sz="1400" i="1"/>
              <a:t> </a:t>
            </a:r>
            <a:r>
              <a:rPr lang="en-GB" sz="1400" i="1" err="1"/>
              <a:t>ribidires</a:t>
            </a:r>
            <a:r>
              <a:rPr lang="en-GB" sz="1400" i="1"/>
              <a:t> </a:t>
            </a:r>
            <a:r>
              <a:rPr lang="en-GB" sz="1400" i="1" err="1"/>
              <a:t>i</a:t>
            </a:r>
            <a:r>
              <a:rPr lang="en-GB" sz="1400" i="1"/>
              <a:t> </a:t>
            </a:r>
            <a:r>
              <a:rPr lang="en-GB" sz="1400" i="1" err="1"/>
              <a:t>fewn</a:t>
            </a:r>
            <a:r>
              <a:rPr lang="en-GB" sz="1400" i="1"/>
              <a:t> </a:t>
            </a:r>
            <a:r>
              <a:rPr lang="en-GB" sz="1400" i="1" err="1"/>
              <a:t>i’r</a:t>
            </a:r>
            <a:r>
              <a:rPr lang="en-GB" sz="1400" i="1"/>
              <a:t> arch </a:t>
            </a:r>
            <a:r>
              <a:rPr lang="en-GB" sz="1400" i="1" err="1"/>
              <a:t>â</a:t>
            </a:r>
            <a:r>
              <a:rPr lang="en-GB" sz="1400" i="1"/>
              <a:t> </a:t>
            </a:r>
            <a:r>
              <a:rPr lang="en-GB" sz="1400" i="1" err="1"/>
              <a:t>nhw</a:t>
            </a:r>
            <a:endParaRPr lang="en-GB" sz="1400" i="1"/>
          </a:p>
          <a:p>
            <a:r>
              <a:rPr lang="en-GB" sz="1400" err="1"/>
              <a:t>Dau</a:t>
            </a:r>
            <a:r>
              <a:rPr lang="en-GB" sz="1400"/>
              <a:t> </a:t>
            </a:r>
            <a:r>
              <a:rPr lang="en-GB" sz="1400" err="1"/>
              <a:t>fustach</a:t>
            </a:r>
            <a:r>
              <a:rPr lang="en-GB" sz="1400"/>
              <a:t>, </a:t>
            </a:r>
            <a:r>
              <a:rPr lang="en-GB" sz="1400" err="1"/>
              <a:t>dau</a:t>
            </a:r>
            <a:r>
              <a:rPr lang="en-GB" sz="1400"/>
              <a:t> </a:t>
            </a:r>
            <a:r>
              <a:rPr lang="en-GB" sz="1400" err="1"/>
              <a:t>darw</a:t>
            </a:r>
            <a:r>
              <a:rPr lang="en-GB" sz="1400"/>
              <a:t>, </a:t>
            </a:r>
            <a:r>
              <a:rPr lang="en-GB" sz="1400" err="1"/>
              <a:t>dwy</a:t>
            </a:r>
            <a:r>
              <a:rPr lang="en-GB" sz="1400"/>
              <a:t> </a:t>
            </a:r>
            <a:r>
              <a:rPr lang="en-GB" sz="1400" err="1"/>
              <a:t>fuwch</a:t>
            </a:r>
            <a:r>
              <a:rPr lang="en-GB" sz="1400"/>
              <a:t> a </a:t>
            </a:r>
            <a:r>
              <a:rPr lang="en-GB" sz="1400" err="1"/>
              <a:t>dau</a:t>
            </a:r>
            <a:r>
              <a:rPr lang="en-GB" sz="1400"/>
              <a:t> lo </a:t>
            </a:r>
            <a:br>
              <a:rPr lang="en-GB" sz="1400"/>
            </a:br>
            <a:r>
              <a:rPr lang="en-GB" sz="1400" err="1"/>
              <a:t>i</a:t>
            </a:r>
            <a:r>
              <a:rPr lang="en-GB" sz="1400"/>
              <a:t> </a:t>
            </a:r>
            <a:r>
              <a:rPr lang="en-GB" sz="1400" err="1"/>
              <a:t>fewn</a:t>
            </a:r>
            <a:r>
              <a:rPr lang="en-GB" sz="1400"/>
              <a:t> </a:t>
            </a:r>
            <a:r>
              <a:rPr lang="en-GB" sz="1400" err="1"/>
              <a:t>i’r</a:t>
            </a:r>
            <a:r>
              <a:rPr lang="en-GB" sz="1400"/>
              <a:t> arch </a:t>
            </a:r>
            <a:r>
              <a:rPr lang="en-GB" sz="1400" err="1"/>
              <a:t>â</a:t>
            </a:r>
            <a:r>
              <a:rPr lang="en-GB" sz="1400"/>
              <a:t> </a:t>
            </a:r>
            <a:r>
              <a:rPr lang="en-GB" sz="1400" err="1"/>
              <a:t>nhw</a:t>
            </a:r>
            <a:r>
              <a:rPr lang="en-GB" sz="1400"/>
              <a:t> </a:t>
            </a:r>
            <a:br>
              <a:rPr lang="en-GB" sz="1400"/>
            </a:br>
            <a:r>
              <a:rPr lang="en-GB" sz="1400"/>
              <a:t>A </a:t>
            </a:r>
            <a:r>
              <a:rPr lang="en-GB" sz="1400" err="1"/>
              <a:t>dau</a:t>
            </a:r>
            <a:r>
              <a:rPr lang="en-GB" sz="1400"/>
              <a:t> </a:t>
            </a:r>
            <a:r>
              <a:rPr lang="en-GB" sz="1400" err="1"/>
              <a:t>aligator</a:t>
            </a:r>
            <a:r>
              <a:rPr lang="en-GB" sz="1400"/>
              <a:t> a </a:t>
            </a:r>
            <a:r>
              <a:rPr lang="en-GB" sz="1400" err="1"/>
              <a:t>dau</a:t>
            </a:r>
            <a:r>
              <a:rPr lang="en-GB" sz="1400"/>
              <a:t> </a:t>
            </a:r>
            <a:r>
              <a:rPr lang="en-GB" sz="1400" err="1"/>
              <a:t>hipopo</a:t>
            </a:r>
            <a:r>
              <a:rPr lang="en-GB" sz="1400"/>
              <a:t> </a:t>
            </a:r>
            <a:br>
              <a:rPr lang="en-GB" sz="1400"/>
            </a:br>
            <a:r>
              <a:rPr lang="en-GB" sz="1400" err="1"/>
              <a:t>i</a:t>
            </a:r>
            <a:r>
              <a:rPr lang="en-GB" sz="1400"/>
              <a:t> </a:t>
            </a:r>
            <a:r>
              <a:rPr lang="en-GB" sz="1400" err="1"/>
              <a:t>fewn</a:t>
            </a:r>
            <a:r>
              <a:rPr lang="en-GB" sz="1400"/>
              <a:t> </a:t>
            </a:r>
            <a:r>
              <a:rPr lang="en-GB" sz="1400" err="1"/>
              <a:t>i’r</a:t>
            </a:r>
            <a:r>
              <a:rPr lang="en-GB" sz="1400"/>
              <a:t> arch </a:t>
            </a:r>
            <a:r>
              <a:rPr lang="en-GB" sz="1400" err="1"/>
              <a:t>â</a:t>
            </a:r>
            <a:r>
              <a:rPr lang="en-GB" sz="1400"/>
              <a:t> </a:t>
            </a:r>
            <a:r>
              <a:rPr lang="en-GB" sz="1400" err="1"/>
              <a:t>nhw</a:t>
            </a:r>
            <a:endParaRPr lang="en-GB" sz="1400"/>
          </a:p>
          <a:p>
            <a:r>
              <a:rPr lang="en-GB" sz="1400" i="1" err="1"/>
              <a:t>Ribidires</a:t>
            </a:r>
            <a:r>
              <a:rPr lang="en-GB" sz="1400" i="1"/>
              <a:t> </a:t>
            </a:r>
            <a:r>
              <a:rPr lang="en-GB" sz="1400" i="1" err="1"/>
              <a:t>ribidires</a:t>
            </a:r>
            <a:r>
              <a:rPr lang="en-GB" sz="1400" i="1"/>
              <a:t> </a:t>
            </a:r>
            <a:r>
              <a:rPr lang="en-GB" sz="1400" i="1" err="1"/>
              <a:t>i</a:t>
            </a:r>
            <a:r>
              <a:rPr lang="en-GB" sz="1400" i="1"/>
              <a:t> </a:t>
            </a:r>
            <a:r>
              <a:rPr lang="en-GB" sz="1400" i="1" err="1"/>
              <a:t>fewn</a:t>
            </a:r>
            <a:r>
              <a:rPr lang="en-GB" sz="1400" i="1"/>
              <a:t> </a:t>
            </a:r>
            <a:r>
              <a:rPr lang="en-GB" sz="1400" i="1" err="1"/>
              <a:t>i’r</a:t>
            </a:r>
            <a:r>
              <a:rPr lang="en-GB" sz="1400" i="1"/>
              <a:t> arch </a:t>
            </a:r>
            <a:r>
              <a:rPr lang="en-GB" sz="1400" i="1" err="1"/>
              <a:t>â</a:t>
            </a:r>
            <a:r>
              <a:rPr lang="en-GB" sz="1400" i="1"/>
              <a:t> </a:t>
            </a:r>
            <a:r>
              <a:rPr lang="en-GB" sz="1400" i="1" err="1"/>
              <a:t>nhw</a:t>
            </a:r>
            <a:r>
              <a:rPr lang="en-GB" sz="1400" i="1"/>
              <a:t> </a:t>
            </a:r>
            <a:br>
              <a:rPr lang="en-GB" sz="1400"/>
            </a:br>
            <a:r>
              <a:rPr lang="en-GB" sz="1400" i="1" err="1"/>
              <a:t>Ribidires</a:t>
            </a:r>
            <a:r>
              <a:rPr lang="en-GB" sz="1400" i="1"/>
              <a:t> </a:t>
            </a:r>
            <a:r>
              <a:rPr lang="en-GB" sz="1400" i="1" err="1"/>
              <a:t>ribidires</a:t>
            </a:r>
            <a:r>
              <a:rPr lang="en-GB" sz="1400" i="1"/>
              <a:t> </a:t>
            </a:r>
            <a:r>
              <a:rPr lang="en-GB" sz="1400" i="1" err="1"/>
              <a:t>i</a:t>
            </a:r>
            <a:r>
              <a:rPr lang="en-GB" sz="1400" i="1"/>
              <a:t> </a:t>
            </a:r>
            <a:r>
              <a:rPr lang="en-GB" sz="1400" i="1" err="1"/>
              <a:t>fewn</a:t>
            </a:r>
            <a:r>
              <a:rPr lang="en-GB" sz="1400" i="1"/>
              <a:t> </a:t>
            </a:r>
            <a:r>
              <a:rPr lang="en-GB" sz="1400" i="1" err="1"/>
              <a:t>i’r</a:t>
            </a:r>
            <a:r>
              <a:rPr lang="en-GB" sz="1400" i="1"/>
              <a:t> arch </a:t>
            </a:r>
            <a:r>
              <a:rPr lang="en-GB" sz="1400" i="1" err="1"/>
              <a:t>â</a:t>
            </a:r>
            <a:r>
              <a:rPr lang="en-GB" sz="1400" i="1"/>
              <a:t> </a:t>
            </a:r>
            <a:r>
              <a:rPr lang="en-GB" sz="1400" i="1" err="1"/>
              <a:t>nhw</a:t>
            </a:r>
            <a:endParaRPr lang="en-GB" sz="1400" i="1"/>
          </a:p>
          <a:p>
            <a:r>
              <a:rPr lang="en-GB" sz="1400" err="1"/>
              <a:t>Jiráff</a:t>
            </a:r>
            <a:r>
              <a:rPr lang="en-GB" sz="1400"/>
              <a:t> </a:t>
            </a:r>
            <a:r>
              <a:rPr lang="en-GB" sz="1400" err="1"/>
              <a:t>mawr</a:t>
            </a:r>
            <a:r>
              <a:rPr lang="en-GB" sz="1400"/>
              <a:t> </a:t>
            </a:r>
            <a:r>
              <a:rPr lang="en-GB" sz="1400" err="1"/>
              <a:t>melyn</a:t>
            </a:r>
            <a:r>
              <a:rPr lang="en-GB" sz="1400"/>
              <a:t> </a:t>
            </a:r>
            <a:r>
              <a:rPr lang="en-GB" sz="1400" err="1"/>
              <a:t>â’i</a:t>
            </a:r>
            <a:r>
              <a:rPr lang="en-GB" sz="1400"/>
              <a:t> </a:t>
            </a:r>
            <a:r>
              <a:rPr lang="en-GB" sz="1400" err="1"/>
              <a:t>gyddfau</a:t>
            </a:r>
            <a:r>
              <a:rPr lang="en-GB" sz="1400"/>
              <a:t> </a:t>
            </a:r>
            <a:r>
              <a:rPr lang="en-GB" sz="1400" err="1"/>
              <a:t>fel</a:t>
            </a:r>
            <a:r>
              <a:rPr lang="en-GB" sz="1400"/>
              <a:t> </a:t>
            </a:r>
            <a:r>
              <a:rPr lang="en-GB" sz="1400" err="1"/>
              <a:t>rhaff</a:t>
            </a:r>
            <a:r>
              <a:rPr lang="en-GB" sz="1400"/>
              <a:t> </a:t>
            </a:r>
            <a:br>
              <a:rPr lang="en-GB" sz="1400"/>
            </a:br>
            <a:r>
              <a:rPr lang="en-GB" sz="1400" err="1"/>
              <a:t>i</a:t>
            </a:r>
            <a:r>
              <a:rPr lang="en-GB" sz="1400"/>
              <a:t> </a:t>
            </a:r>
            <a:r>
              <a:rPr lang="en-GB" sz="1400" err="1"/>
              <a:t>fewn</a:t>
            </a:r>
            <a:r>
              <a:rPr lang="en-GB" sz="1400"/>
              <a:t> </a:t>
            </a:r>
            <a:r>
              <a:rPr lang="en-GB" sz="1400" err="1"/>
              <a:t>i’r</a:t>
            </a:r>
            <a:r>
              <a:rPr lang="en-GB" sz="1400"/>
              <a:t> arch </a:t>
            </a:r>
            <a:r>
              <a:rPr lang="en-GB" sz="1400" err="1"/>
              <a:t>â</a:t>
            </a:r>
            <a:r>
              <a:rPr lang="en-GB" sz="1400"/>
              <a:t> </a:t>
            </a:r>
            <a:r>
              <a:rPr lang="en-GB" sz="1400" err="1"/>
              <a:t>nhw</a:t>
            </a:r>
            <a:r>
              <a:rPr lang="en-GB" sz="1400"/>
              <a:t> </a:t>
            </a:r>
            <a:br>
              <a:rPr lang="en-GB" sz="1400"/>
            </a:br>
            <a:r>
              <a:rPr lang="en-GB" sz="1400" err="1"/>
              <a:t>Yn</a:t>
            </a:r>
            <a:r>
              <a:rPr lang="en-GB" sz="1400"/>
              <a:t> </a:t>
            </a:r>
            <a:r>
              <a:rPr lang="en-GB" sz="1400" err="1"/>
              <a:t>fawr</a:t>
            </a:r>
            <a:r>
              <a:rPr lang="en-GB" sz="1400"/>
              <a:t> </a:t>
            </a:r>
            <a:r>
              <a:rPr lang="en-GB" sz="1400" err="1"/>
              <a:t>iawn</a:t>
            </a:r>
            <a:r>
              <a:rPr lang="en-GB" sz="1400"/>
              <a:t> </a:t>
            </a:r>
            <a:r>
              <a:rPr lang="en-GB" sz="1400" err="1"/>
              <a:t>eu</a:t>
            </a:r>
            <a:r>
              <a:rPr lang="en-GB" sz="1400"/>
              <a:t> </a:t>
            </a:r>
            <a:r>
              <a:rPr lang="en-GB" sz="1400" err="1"/>
              <a:t>diolch</a:t>
            </a:r>
            <a:r>
              <a:rPr lang="en-GB" sz="1400"/>
              <a:t> am </a:t>
            </a:r>
            <a:r>
              <a:rPr lang="en-GB" sz="1400" err="1"/>
              <a:t>gael</a:t>
            </a:r>
            <a:r>
              <a:rPr lang="en-GB" sz="1400"/>
              <a:t> </a:t>
            </a:r>
            <a:r>
              <a:rPr lang="en-GB" sz="1400" err="1"/>
              <a:t>fod</a:t>
            </a:r>
            <a:r>
              <a:rPr lang="en-GB" sz="1400"/>
              <a:t> </a:t>
            </a:r>
            <a:r>
              <a:rPr lang="en-GB" sz="1400" err="1"/>
              <a:t>yn</a:t>
            </a:r>
            <a:r>
              <a:rPr lang="en-GB" sz="1400"/>
              <a:t> </a:t>
            </a:r>
            <a:r>
              <a:rPr lang="en-GB" sz="1400" err="1"/>
              <a:t>saff</a:t>
            </a:r>
            <a:r>
              <a:rPr lang="en-GB" sz="1400"/>
              <a:t> </a:t>
            </a:r>
            <a:br>
              <a:rPr lang="en-GB" sz="1400"/>
            </a:br>
            <a:r>
              <a:rPr lang="en-GB" sz="1400" err="1"/>
              <a:t>i</a:t>
            </a:r>
            <a:r>
              <a:rPr lang="en-GB" sz="1400"/>
              <a:t> </a:t>
            </a:r>
            <a:r>
              <a:rPr lang="en-GB" sz="1400" err="1"/>
              <a:t>fewn</a:t>
            </a:r>
            <a:r>
              <a:rPr lang="en-GB" sz="1400"/>
              <a:t> </a:t>
            </a:r>
            <a:r>
              <a:rPr lang="en-GB" sz="1400" err="1"/>
              <a:t>i’r</a:t>
            </a:r>
            <a:r>
              <a:rPr lang="en-GB" sz="1400"/>
              <a:t> arch </a:t>
            </a:r>
            <a:r>
              <a:rPr lang="en-GB" sz="1400" err="1"/>
              <a:t>â</a:t>
            </a:r>
            <a:r>
              <a:rPr lang="en-GB" sz="1400"/>
              <a:t> </a:t>
            </a:r>
            <a:r>
              <a:rPr lang="en-GB" sz="1400" err="1"/>
              <a:t>nhw</a:t>
            </a:r>
            <a:endParaRPr lang="en-GB" sz="1400"/>
          </a:p>
          <a:p>
            <a:r>
              <a:rPr lang="en-GB" sz="1400" i="1" err="1"/>
              <a:t>Ribidires</a:t>
            </a:r>
            <a:r>
              <a:rPr lang="en-GB" sz="1400" i="1"/>
              <a:t> </a:t>
            </a:r>
            <a:r>
              <a:rPr lang="en-GB" sz="1400" i="1" err="1"/>
              <a:t>ribidires</a:t>
            </a:r>
            <a:r>
              <a:rPr lang="en-GB" sz="1400" i="1"/>
              <a:t> </a:t>
            </a:r>
            <a:r>
              <a:rPr lang="en-GB" sz="1400" i="1" err="1"/>
              <a:t>i</a:t>
            </a:r>
            <a:r>
              <a:rPr lang="en-GB" sz="1400" i="1"/>
              <a:t> </a:t>
            </a:r>
            <a:r>
              <a:rPr lang="en-GB" sz="1400" i="1" err="1"/>
              <a:t>fewn</a:t>
            </a:r>
            <a:r>
              <a:rPr lang="en-GB" sz="1400" i="1"/>
              <a:t> </a:t>
            </a:r>
            <a:r>
              <a:rPr lang="en-GB" sz="1400" i="1" err="1"/>
              <a:t>i’r</a:t>
            </a:r>
            <a:r>
              <a:rPr lang="en-GB" sz="1400" i="1"/>
              <a:t> arch </a:t>
            </a:r>
            <a:r>
              <a:rPr lang="en-GB" sz="1400" i="1" err="1"/>
              <a:t>â</a:t>
            </a:r>
            <a:r>
              <a:rPr lang="en-GB" sz="1400" i="1"/>
              <a:t> </a:t>
            </a:r>
            <a:r>
              <a:rPr lang="en-GB" sz="1400" i="1" err="1"/>
              <a:t>nhw</a:t>
            </a:r>
            <a:r>
              <a:rPr lang="en-GB" sz="1400" i="1"/>
              <a:t> </a:t>
            </a:r>
            <a:br>
              <a:rPr lang="en-GB" sz="1400"/>
            </a:br>
            <a:r>
              <a:rPr lang="en-GB" sz="1400" i="1" err="1"/>
              <a:t>Ribidires</a:t>
            </a:r>
            <a:r>
              <a:rPr lang="en-GB" sz="1400" i="1"/>
              <a:t> </a:t>
            </a:r>
            <a:r>
              <a:rPr lang="en-GB" sz="1400" i="1" err="1"/>
              <a:t>ribidires</a:t>
            </a:r>
            <a:r>
              <a:rPr lang="en-GB" sz="1400" i="1"/>
              <a:t> </a:t>
            </a:r>
            <a:r>
              <a:rPr lang="en-GB" sz="1400" i="1" err="1"/>
              <a:t>i</a:t>
            </a:r>
            <a:r>
              <a:rPr lang="en-GB" sz="1400" i="1"/>
              <a:t> </a:t>
            </a:r>
            <a:r>
              <a:rPr lang="en-GB" sz="1400" i="1" err="1"/>
              <a:t>fewn</a:t>
            </a:r>
            <a:r>
              <a:rPr lang="en-GB" sz="1400" i="1"/>
              <a:t> </a:t>
            </a:r>
            <a:r>
              <a:rPr lang="en-GB" sz="1400" i="1" err="1"/>
              <a:t>i’r</a:t>
            </a:r>
            <a:r>
              <a:rPr lang="en-GB" sz="1400" i="1"/>
              <a:t> arch </a:t>
            </a:r>
            <a:r>
              <a:rPr lang="en-GB" sz="1400" i="1" err="1"/>
              <a:t>â</a:t>
            </a:r>
            <a:r>
              <a:rPr lang="en-GB" sz="1400" i="1"/>
              <a:t> </a:t>
            </a:r>
            <a:r>
              <a:rPr lang="en-GB" sz="1400" i="1" err="1"/>
              <a:t>nhw</a:t>
            </a:r>
            <a:endParaRPr lang="en-GB" sz="1400"/>
          </a:p>
          <a:p>
            <a:r>
              <a:rPr lang="en-GB" sz="1400"/>
              <a:t>Y </a:t>
            </a:r>
            <a:r>
              <a:rPr lang="en-GB" sz="1400" err="1"/>
              <a:t>llygod</a:t>
            </a:r>
            <a:r>
              <a:rPr lang="en-GB" sz="1400"/>
              <a:t> </a:t>
            </a:r>
            <a:r>
              <a:rPr lang="en-GB" sz="1400" err="1"/>
              <a:t>oedd</a:t>
            </a:r>
            <a:r>
              <a:rPr lang="en-GB" sz="1400"/>
              <a:t> </a:t>
            </a:r>
            <a:r>
              <a:rPr lang="en-GB" sz="1400" err="1"/>
              <a:t>yno</a:t>
            </a:r>
            <a:r>
              <a:rPr lang="en-GB" sz="1400"/>
              <a:t>, un </a:t>
            </a:r>
            <a:r>
              <a:rPr lang="en-GB" sz="1400" err="1"/>
              <a:t>bach</a:t>
            </a:r>
            <a:r>
              <a:rPr lang="en-GB" sz="1400"/>
              <a:t> ac un </a:t>
            </a:r>
            <a:r>
              <a:rPr lang="en-GB" sz="1400" err="1"/>
              <a:t>mawr</a:t>
            </a:r>
            <a:r>
              <a:rPr lang="en-GB" sz="1400"/>
              <a:t> </a:t>
            </a:r>
            <a:br>
              <a:rPr lang="en-GB" sz="1400"/>
            </a:br>
            <a:r>
              <a:rPr lang="en-GB" sz="1400" err="1"/>
              <a:t>i</a:t>
            </a:r>
            <a:r>
              <a:rPr lang="en-GB" sz="1400"/>
              <a:t> </a:t>
            </a:r>
            <a:r>
              <a:rPr lang="en-GB" sz="1400" err="1"/>
              <a:t>fewn</a:t>
            </a:r>
            <a:r>
              <a:rPr lang="en-GB" sz="1400"/>
              <a:t> </a:t>
            </a:r>
            <a:r>
              <a:rPr lang="en-GB" sz="1400" err="1"/>
              <a:t>i’r</a:t>
            </a:r>
            <a:r>
              <a:rPr lang="en-GB" sz="1400"/>
              <a:t> arch </a:t>
            </a:r>
            <a:r>
              <a:rPr lang="en-GB" sz="1400" err="1"/>
              <a:t>â</a:t>
            </a:r>
            <a:r>
              <a:rPr lang="en-GB" sz="1400"/>
              <a:t> </a:t>
            </a:r>
            <a:r>
              <a:rPr lang="en-GB" sz="1400" err="1"/>
              <a:t>nhw</a:t>
            </a:r>
            <a:r>
              <a:rPr lang="en-GB" sz="1400"/>
              <a:t> </a:t>
            </a:r>
            <a:br>
              <a:rPr lang="en-GB" sz="1400"/>
            </a:br>
            <a:r>
              <a:rPr lang="en-GB" sz="1400" err="1"/>
              <a:t>yn</a:t>
            </a:r>
            <a:r>
              <a:rPr lang="en-GB" sz="1400"/>
              <a:t> </a:t>
            </a:r>
            <a:r>
              <a:rPr lang="en-GB" sz="1400" err="1"/>
              <a:t>rhedeg</a:t>
            </a:r>
            <a:r>
              <a:rPr lang="en-GB" sz="1400"/>
              <a:t> o </a:t>
            </a:r>
            <a:r>
              <a:rPr lang="en-GB" sz="1400" err="1"/>
              <a:t>gwmpas</a:t>
            </a:r>
            <a:r>
              <a:rPr lang="en-GB" sz="1400"/>
              <a:t> </a:t>
            </a:r>
            <a:r>
              <a:rPr lang="en-GB" sz="1400" err="1"/>
              <a:t>ar</a:t>
            </a:r>
            <a:r>
              <a:rPr lang="en-GB" sz="1400"/>
              <a:t> </a:t>
            </a:r>
            <a:r>
              <a:rPr lang="en-GB" sz="1400" err="1"/>
              <a:t>ras</a:t>
            </a:r>
            <a:r>
              <a:rPr lang="en-GB" sz="1400"/>
              <a:t> </a:t>
            </a:r>
            <a:r>
              <a:rPr lang="en-GB" sz="1400" err="1"/>
              <a:t>hyd</a:t>
            </a:r>
            <a:r>
              <a:rPr lang="en-GB" sz="1400"/>
              <a:t> y </a:t>
            </a:r>
            <a:r>
              <a:rPr lang="en-GB" sz="1400" err="1"/>
              <a:t>llawr</a:t>
            </a:r>
            <a:r>
              <a:rPr lang="en-GB" sz="1400"/>
              <a:t> </a:t>
            </a:r>
            <a:br>
              <a:rPr lang="en-GB" sz="1400"/>
            </a:br>
            <a:r>
              <a:rPr lang="en-GB" sz="1400" err="1"/>
              <a:t>i</a:t>
            </a:r>
            <a:r>
              <a:rPr lang="en-GB" sz="1400"/>
              <a:t> </a:t>
            </a:r>
            <a:r>
              <a:rPr lang="en-GB" sz="1400" err="1"/>
              <a:t>fewn</a:t>
            </a:r>
            <a:r>
              <a:rPr lang="en-GB" sz="1400"/>
              <a:t> </a:t>
            </a:r>
            <a:r>
              <a:rPr lang="en-GB" sz="1400" err="1"/>
              <a:t>i’r</a:t>
            </a:r>
            <a:r>
              <a:rPr lang="en-GB" sz="1400"/>
              <a:t> arch </a:t>
            </a:r>
            <a:r>
              <a:rPr lang="en-GB" sz="1400" err="1"/>
              <a:t>â</a:t>
            </a:r>
            <a:r>
              <a:rPr lang="en-GB" sz="1400"/>
              <a:t> </a:t>
            </a:r>
            <a:r>
              <a:rPr lang="en-GB" sz="1400" err="1"/>
              <a:t>nhw</a:t>
            </a:r>
            <a:endParaRPr lang="en-GB" sz="1400"/>
          </a:p>
          <a:p>
            <a:r>
              <a:rPr lang="en-GB" sz="1400" i="1" err="1"/>
              <a:t>Ribidires</a:t>
            </a:r>
            <a:r>
              <a:rPr lang="en-GB" sz="1400" i="1"/>
              <a:t> </a:t>
            </a:r>
            <a:r>
              <a:rPr lang="en-GB" sz="1400" i="1" err="1"/>
              <a:t>ribidires</a:t>
            </a:r>
            <a:r>
              <a:rPr lang="en-GB" sz="1400" i="1"/>
              <a:t> </a:t>
            </a:r>
            <a:r>
              <a:rPr lang="en-GB" sz="1400" i="1" err="1"/>
              <a:t>i</a:t>
            </a:r>
            <a:r>
              <a:rPr lang="en-GB" sz="1400" i="1"/>
              <a:t> </a:t>
            </a:r>
            <a:r>
              <a:rPr lang="en-GB" sz="1400" i="1" err="1"/>
              <a:t>fewn</a:t>
            </a:r>
            <a:r>
              <a:rPr lang="en-GB" sz="1400" i="1"/>
              <a:t> </a:t>
            </a:r>
            <a:r>
              <a:rPr lang="en-GB" sz="1400" i="1" err="1"/>
              <a:t>i’r</a:t>
            </a:r>
            <a:r>
              <a:rPr lang="en-GB" sz="1400" i="1"/>
              <a:t> arch </a:t>
            </a:r>
            <a:r>
              <a:rPr lang="en-GB" sz="1400" i="1" err="1"/>
              <a:t>â</a:t>
            </a:r>
            <a:r>
              <a:rPr lang="en-GB" sz="1400" i="1"/>
              <a:t> </a:t>
            </a:r>
            <a:r>
              <a:rPr lang="en-GB" sz="1400" i="1" err="1"/>
              <a:t>nhw</a:t>
            </a:r>
            <a:r>
              <a:rPr lang="en-GB" sz="1400" i="1"/>
              <a:t> </a:t>
            </a:r>
            <a:br>
              <a:rPr lang="en-GB" sz="1400"/>
            </a:br>
            <a:r>
              <a:rPr lang="en-GB" sz="1400" i="1" err="1"/>
              <a:t>Ribidires</a:t>
            </a:r>
            <a:r>
              <a:rPr lang="en-GB" sz="1400" i="1"/>
              <a:t> </a:t>
            </a:r>
            <a:r>
              <a:rPr lang="en-GB" sz="1400" i="1" err="1"/>
              <a:t>ribidires</a:t>
            </a:r>
            <a:r>
              <a:rPr lang="en-GB" sz="1400" i="1"/>
              <a:t> </a:t>
            </a:r>
            <a:r>
              <a:rPr lang="en-GB" sz="1400" i="1" err="1"/>
              <a:t>i</a:t>
            </a:r>
            <a:r>
              <a:rPr lang="en-GB" sz="1400" i="1"/>
              <a:t> </a:t>
            </a:r>
            <a:r>
              <a:rPr lang="en-GB" sz="1400" i="1" err="1"/>
              <a:t>fewn</a:t>
            </a:r>
            <a:r>
              <a:rPr lang="en-GB" sz="1400" i="1"/>
              <a:t> </a:t>
            </a:r>
            <a:r>
              <a:rPr lang="en-GB" sz="1400" i="1" err="1"/>
              <a:t>i’r</a:t>
            </a:r>
            <a:r>
              <a:rPr lang="en-GB" sz="1400" i="1"/>
              <a:t> arch </a:t>
            </a:r>
            <a:r>
              <a:rPr lang="en-GB" sz="1400" i="1" err="1"/>
              <a:t>â</a:t>
            </a:r>
            <a:r>
              <a:rPr lang="en-GB" sz="1400" i="1"/>
              <a:t> </a:t>
            </a:r>
            <a:r>
              <a:rPr lang="en-GB" sz="1400" i="1" err="1"/>
              <a:t>nhw</a:t>
            </a:r>
            <a:endParaRPr lang="en-GB" sz="1400"/>
          </a:p>
          <a:p>
            <a:r>
              <a:rPr lang="en-GB" sz="1400" i="1" err="1"/>
              <a:t>Ribidires</a:t>
            </a:r>
            <a:r>
              <a:rPr lang="en-GB" sz="1400" i="1"/>
              <a:t> </a:t>
            </a:r>
            <a:r>
              <a:rPr lang="en-GB" sz="1400" i="1" err="1"/>
              <a:t>ribidires</a:t>
            </a:r>
            <a:r>
              <a:rPr lang="en-GB" sz="1400" i="1"/>
              <a:t> </a:t>
            </a:r>
            <a:r>
              <a:rPr lang="en-GB" sz="1400" i="1" err="1"/>
              <a:t>i</a:t>
            </a:r>
            <a:r>
              <a:rPr lang="en-GB" sz="1400" i="1"/>
              <a:t> </a:t>
            </a:r>
            <a:r>
              <a:rPr lang="en-GB" sz="1400" i="1" err="1"/>
              <a:t>fewn</a:t>
            </a:r>
            <a:r>
              <a:rPr lang="en-GB" sz="1400" i="1"/>
              <a:t> </a:t>
            </a:r>
            <a:r>
              <a:rPr lang="en-GB" sz="1400" i="1" err="1"/>
              <a:t>i’r</a:t>
            </a:r>
            <a:r>
              <a:rPr lang="en-GB" sz="1400" i="1"/>
              <a:t> arch </a:t>
            </a:r>
            <a:r>
              <a:rPr lang="en-GB" sz="1400" i="1" err="1"/>
              <a:t>â</a:t>
            </a:r>
            <a:r>
              <a:rPr lang="en-GB" sz="1400" i="1"/>
              <a:t> </a:t>
            </a:r>
            <a:r>
              <a:rPr lang="en-GB" sz="1400" i="1" err="1"/>
              <a:t>nhw</a:t>
            </a:r>
            <a:r>
              <a:rPr lang="en-GB" sz="1400" i="1"/>
              <a:t> </a:t>
            </a:r>
            <a:br>
              <a:rPr lang="en-GB" sz="1400"/>
            </a:br>
            <a:r>
              <a:rPr lang="en-GB" sz="1400" i="1" err="1"/>
              <a:t>Ribidires</a:t>
            </a:r>
            <a:r>
              <a:rPr lang="en-GB" sz="1400" i="1"/>
              <a:t> </a:t>
            </a:r>
            <a:r>
              <a:rPr lang="en-GB" sz="1400" i="1" err="1"/>
              <a:t>ribidires</a:t>
            </a:r>
            <a:r>
              <a:rPr lang="en-GB" sz="1400" i="1"/>
              <a:t> </a:t>
            </a:r>
            <a:r>
              <a:rPr lang="en-GB" sz="1400" i="1" err="1"/>
              <a:t>i</a:t>
            </a:r>
            <a:r>
              <a:rPr lang="en-GB" sz="1400" i="1"/>
              <a:t> </a:t>
            </a:r>
            <a:r>
              <a:rPr lang="en-GB" sz="1400" i="1" err="1"/>
              <a:t>fewn</a:t>
            </a:r>
            <a:r>
              <a:rPr lang="en-GB" sz="1400" i="1"/>
              <a:t> </a:t>
            </a:r>
            <a:r>
              <a:rPr lang="en-GB" sz="1400" i="1" err="1"/>
              <a:t>i’r</a:t>
            </a:r>
            <a:r>
              <a:rPr lang="en-GB" sz="1400" i="1"/>
              <a:t> arch </a:t>
            </a:r>
            <a:r>
              <a:rPr lang="en-GB" sz="1400" i="1" err="1"/>
              <a:t>â</a:t>
            </a:r>
            <a:r>
              <a:rPr lang="en-GB" sz="1400" i="1"/>
              <a:t> </a:t>
            </a:r>
            <a:r>
              <a:rPr lang="en-GB" sz="1400" i="1" err="1"/>
              <a:t>nhw</a:t>
            </a:r>
            <a:endParaRPr lang="en-GB" sz="1400"/>
          </a:p>
          <a:p>
            <a:endParaRPr lang="en-US"/>
          </a:p>
        </p:txBody>
      </p:sp>
      <p:sp>
        <p:nvSpPr>
          <p:cNvPr id="5" name="Rectangle 4">
            <a:extLst>
              <a:ext uri="{FF2B5EF4-FFF2-40B4-BE49-F238E27FC236}">
                <a16:creationId xmlns:a16="http://schemas.microsoft.com/office/drawing/2014/main" id="{AA719B22-C750-D047-BE8A-7CBDEABCF582}"/>
              </a:ext>
            </a:extLst>
          </p:cNvPr>
          <p:cNvSpPr/>
          <p:nvPr/>
        </p:nvSpPr>
        <p:spPr>
          <a:xfrm>
            <a:off x="351723" y="138791"/>
            <a:ext cx="6022291" cy="923330"/>
          </a:xfrm>
          <a:prstGeom prst="rect">
            <a:avLst/>
          </a:prstGeom>
          <a:noFill/>
        </p:spPr>
        <p:txBody>
          <a:bodyPr wrap="none" lIns="91440" tIns="45720" rIns="91440" bIns="45720">
            <a:spAutoFit/>
          </a:bodyPr>
          <a:lstStyle/>
          <a:p>
            <a:pPr algn="ctr"/>
            <a:r>
              <a:rPr lang="en-GB" sz="5400" b="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I </a:t>
            </a:r>
            <a:r>
              <a:rPr lang="en-GB" sz="5400" b="1" err="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fewn</a:t>
            </a:r>
            <a:r>
              <a:rPr lang="en-GB" sz="5400" b="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 </a:t>
            </a:r>
            <a:r>
              <a:rPr lang="en-GB" sz="5400" b="1" err="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i’r</a:t>
            </a:r>
            <a:r>
              <a:rPr lang="en-GB" sz="5400" b="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 arch </a:t>
            </a:r>
            <a:r>
              <a:rPr lang="en-GB" sz="5400" b="1" err="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â</a:t>
            </a:r>
            <a:r>
              <a:rPr lang="en-GB" sz="5400" b="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 </a:t>
            </a:r>
            <a:r>
              <a:rPr lang="en-GB" sz="5400" b="1" err="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nhw</a:t>
            </a:r>
            <a:endParaRPr lang="en-GB" sz="5400" b="1" cap="none" spc="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pic>
        <p:nvPicPr>
          <p:cNvPr id="7" name="Picture 6">
            <a:extLst>
              <a:ext uri="{FF2B5EF4-FFF2-40B4-BE49-F238E27FC236}">
                <a16:creationId xmlns:a16="http://schemas.microsoft.com/office/drawing/2014/main" id="{B65E30BC-7A9C-A048-BBBA-04F378B48795}"/>
              </a:ext>
            </a:extLst>
          </p:cNvPr>
          <p:cNvPicPr>
            <a:picLocks noChangeAspect="1"/>
          </p:cNvPicPr>
          <p:nvPr/>
        </p:nvPicPr>
        <p:blipFill>
          <a:blip r:embed="rId4"/>
          <a:stretch>
            <a:fillRect/>
          </a:stretch>
        </p:blipFill>
        <p:spPr>
          <a:xfrm>
            <a:off x="726502" y="1062121"/>
            <a:ext cx="5995530" cy="1870236"/>
          </a:xfrm>
          <a:prstGeom prst="rect">
            <a:avLst/>
          </a:prstGeom>
        </p:spPr>
      </p:pic>
      <p:sp>
        <p:nvSpPr>
          <p:cNvPr id="8" name="TextBox 7">
            <a:extLst>
              <a:ext uri="{FF2B5EF4-FFF2-40B4-BE49-F238E27FC236}">
                <a16:creationId xmlns:a16="http://schemas.microsoft.com/office/drawing/2014/main" id="{87B68E9F-BA3A-AD44-AF8B-FAF40BC7D9CA}"/>
              </a:ext>
            </a:extLst>
          </p:cNvPr>
          <p:cNvSpPr txBox="1"/>
          <p:nvPr/>
        </p:nvSpPr>
        <p:spPr>
          <a:xfrm>
            <a:off x="8497824" y="138791"/>
            <a:ext cx="2081917" cy="369332"/>
          </a:xfrm>
          <a:prstGeom prst="rect">
            <a:avLst/>
          </a:prstGeom>
          <a:noFill/>
        </p:spPr>
        <p:txBody>
          <a:bodyPr wrap="none" rtlCol="0">
            <a:spAutoFit/>
          </a:bodyPr>
          <a:lstStyle/>
          <a:p>
            <a:r>
              <a:rPr lang="en-US">
                <a:hlinkClick r:id="rId5"/>
              </a:rPr>
              <a:t>I fewn i'r arch â nhw</a:t>
            </a:r>
            <a:endParaRPr lang="en-US"/>
          </a:p>
        </p:txBody>
      </p:sp>
      <p:sp>
        <p:nvSpPr>
          <p:cNvPr id="11" name="Content Placeholder 3">
            <a:extLst>
              <a:ext uri="{FF2B5EF4-FFF2-40B4-BE49-F238E27FC236}">
                <a16:creationId xmlns:a16="http://schemas.microsoft.com/office/drawing/2014/main" id="{760CF492-A10A-8F49-9CD9-C5EAE0DDA81E}"/>
              </a:ext>
            </a:extLst>
          </p:cNvPr>
          <p:cNvSpPr>
            <a:spLocks noGrp="1"/>
          </p:cNvSpPr>
          <p:nvPr>
            <p:ph idx="1"/>
          </p:nvPr>
        </p:nvSpPr>
        <p:spPr>
          <a:xfrm>
            <a:off x="351723" y="3116330"/>
            <a:ext cx="7934325" cy="4062945"/>
          </a:xfrm>
        </p:spPr>
        <p:txBody>
          <a:bodyPr numCol="2">
            <a:normAutofit fontScale="70000" lnSpcReduction="20000"/>
          </a:bodyPr>
          <a:lstStyle/>
          <a:p>
            <a:r>
              <a:rPr lang="cy-GB" sz="3300"/>
              <a:t>Faint o anifeiliaid?</a:t>
            </a:r>
          </a:p>
          <a:p>
            <a:r>
              <a:rPr lang="cy-GB" sz="3300"/>
              <a:t>Pa eiriau sy’n odli?</a:t>
            </a:r>
          </a:p>
          <a:p>
            <a:r>
              <a:rPr lang="cy-GB" sz="3300"/>
              <a:t>Pa liw yw’r cangarŵ?</a:t>
            </a:r>
          </a:p>
          <a:p>
            <a:r>
              <a:rPr lang="cy-GB" sz="3300"/>
              <a:t>Beth yw’r enw ar fabi buwch?</a:t>
            </a:r>
          </a:p>
          <a:p>
            <a:r>
              <a:rPr lang="cy-GB" sz="3300"/>
              <a:t>Gyddfau fel beth sydd gan y jiraffod?</a:t>
            </a:r>
          </a:p>
          <a:p>
            <a:r>
              <a:rPr lang="cy-GB" sz="3300"/>
              <a:t>Beth oedd maint y llygod?</a:t>
            </a:r>
          </a:p>
          <a:p>
            <a:r>
              <a:rPr lang="cy-GB" sz="3300"/>
              <a:t>Beth sy’n odli gyda </a:t>
            </a:r>
            <a:r>
              <a:rPr lang="en-GB" sz="3300" err="1"/>
              <a:t>mawr</a:t>
            </a:r>
            <a:r>
              <a:rPr lang="en-GB" sz="3300"/>
              <a:t>?</a:t>
            </a:r>
          </a:p>
          <a:p>
            <a:r>
              <a:rPr lang="cy-GB" sz="3300"/>
              <a:t>Beth yw arch?</a:t>
            </a:r>
            <a:endParaRPr lang="en-GB" sz="3300"/>
          </a:p>
          <a:p>
            <a:pPr marL="0" indent="0">
              <a:buNone/>
            </a:pPr>
            <a:endParaRPr lang="en-GB" sz="3300"/>
          </a:p>
          <a:p>
            <a:pPr marL="0" indent="0">
              <a:buNone/>
            </a:pPr>
            <a:endParaRPr lang="en-GB" sz="3300"/>
          </a:p>
          <a:p>
            <a:pPr marL="0" indent="0">
              <a:buNone/>
            </a:pPr>
            <a:r>
              <a:rPr lang="en-GB" sz="3300"/>
              <a:t>[Mae Arch Noa </a:t>
            </a:r>
            <a:r>
              <a:rPr lang="en-GB" sz="3300" err="1"/>
              <a:t>yn</a:t>
            </a:r>
            <a:r>
              <a:rPr lang="en-GB" sz="3300"/>
              <a:t> </a:t>
            </a:r>
            <a:r>
              <a:rPr lang="en-GB" sz="3300" err="1"/>
              <a:t>arnofio</a:t>
            </a:r>
            <a:r>
              <a:rPr lang="en-GB" sz="3300"/>
              <a:t>, </a:t>
            </a:r>
            <a:r>
              <a:rPr lang="en-GB" sz="3300" err="1"/>
              <a:t>allwch</a:t>
            </a:r>
            <a:r>
              <a:rPr lang="en-GB" sz="3300"/>
              <a:t> chi </a:t>
            </a:r>
            <a:r>
              <a:rPr lang="en-GB" sz="3300" err="1"/>
              <a:t>gwblhau</a:t>
            </a:r>
            <a:r>
              <a:rPr lang="en-GB" sz="3300"/>
              <a:t> </a:t>
            </a:r>
            <a:r>
              <a:rPr lang="en-GB" sz="3300" err="1"/>
              <a:t>prawf</a:t>
            </a:r>
            <a:r>
              <a:rPr lang="en-GB" sz="3300"/>
              <a:t> </a:t>
            </a:r>
            <a:r>
              <a:rPr lang="en-GB" sz="3300" err="1"/>
              <a:t>gwyddonol</a:t>
            </a:r>
            <a:r>
              <a:rPr lang="en-GB" sz="3300"/>
              <a:t> </a:t>
            </a:r>
            <a:r>
              <a:rPr lang="en-GB" sz="3300" err="1"/>
              <a:t>o’r</a:t>
            </a:r>
            <a:r>
              <a:rPr lang="en-GB" sz="3300"/>
              <a:t> </a:t>
            </a:r>
            <a:r>
              <a:rPr lang="en-GB" sz="3300" err="1"/>
              <a:t>hyn</a:t>
            </a:r>
            <a:r>
              <a:rPr lang="en-GB" sz="3300"/>
              <a:t> </a:t>
            </a:r>
            <a:r>
              <a:rPr lang="en-GB" sz="3300" err="1"/>
              <a:t>sydd</a:t>
            </a:r>
            <a:r>
              <a:rPr lang="en-GB" sz="3300"/>
              <a:t> </a:t>
            </a:r>
            <a:r>
              <a:rPr lang="en-GB" sz="3300" err="1"/>
              <a:t>yn</a:t>
            </a:r>
            <a:r>
              <a:rPr lang="en-GB" sz="3300"/>
              <a:t> </a:t>
            </a:r>
            <a:r>
              <a:rPr lang="en-GB" sz="3300" err="1"/>
              <a:t>suddo</a:t>
            </a:r>
            <a:r>
              <a:rPr lang="en-GB" sz="3300"/>
              <a:t> ac </a:t>
            </a:r>
            <a:r>
              <a:rPr lang="en-GB" sz="3300" err="1"/>
              <a:t>arnofio</a:t>
            </a:r>
            <a:r>
              <a:rPr lang="en-GB" sz="3300"/>
              <a:t>?</a:t>
            </a:r>
            <a:endParaRPr lang="cy-GB" sz="3300"/>
          </a:p>
          <a:p>
            <a:pPr marL="0" indent="0">
              <a:buNone/>
            </a:pPr>
            <a:r>
              <a:rPr lang="cy-GB" sz="3300"/>
              <a:t>Dylunio cwch eich hun, faint o bwysau all y cwch gario cyn suddo? </a:t>
            </a:r>
          </a:p>
          <a:p>
            <a:pPr marL="0" indent="0">
              <a:buNone/>
            </a:pPr>
            <a:r>
              <a:rPr lang="cy-GB" sz="3300"/>
              <a:t>Edrych ar wahanol anifeiliaid a’u cynefinoedd. </a:t>
            </a:r>
          </a:p>
          <a:p>
            <a:pPr marL="0" indent="0">
              <a:buNone/>
            </a:pPr>
            <a:r>
              <a:rPr lang="cy-GB" sz="3300"/>
              <a:t>Darllen stori Arch Noa o’r Beibl…]</a:t>
            </a:r>
          </a:p>
          <a:p>
            <a:endParaRPr lang="en-GB" sz="2200"/>
          </a:p>
          <a:p>
            <a:endParaRPr lang="en-GB"/>
          </a:p>
        </p:txBody>
      </p:sp>
      <p:pic>
        <p:nvPicPr>
          <p:cNvPr id="2" name="Audio Recording 16 Nov 2020 at 12:48:27" descr="Audio Recording 16 Nov 2020 at 12:48:27">
            <a:hlinkClick r:id="" action="ppaction://media"/>
            <a:extLst>
              <a:ext uri="{FF2B5EF4-FFF2-40B4-BE49-F238E27FC236}">
                <a16:creationId xmlns:a16="http://schemas.microsoft.com/office/drawing/2014/main" id="{0AC25B58-6DD0-B047-814F-FCAD8E52962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096811" y="1276426"/>
            <a:ext cx="812800" cy="812800"/>
          </a:xfrm>
          <a:prstGeom prst="rect">
            <a:avLst/>
          </a:prstGeom>
        </p:spPr>
      </p:pic>
    </p:spTree>
    <p:extLst>
      <p:ext uri="{BB962C8B-B14F-4D97-AF65-F5344CB8AC3E}">
        <p14:creationId xmlns:p14="http://schemas.microsoft.com/office/powerpoint/2010/main" val="2490573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11">
                                            <p:txEl>
                                              <p:pRg st="1" end="1"/>
                                            </p:txEl>
                                          </p:spTgt>
                                        </p:tgtEl>
                                        <p:attrNameLst>
                                          <p:attrName>style.visibility</p:attrName>
                                        </p:attrNameLst>
                                      </p:cBhvr>
                                      <p:to>
                                        <p:strVal val="visible"/>
                                      </p:to>
                                    </p:set>
                                    <p:anim calcmode="lin" valueType="num">
                                      <p:cBhvr additive="base">
                                        <p:cTn id="11" dur="500" fill="hold"/>
                                        <p:tgtEl>
                                          <p:spTgt spid="11">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11">
                                            <p:txEl>
                                              <p:pRg st="2" end="2"/>
                                            </p:txEl>
                                          </p:spTgt>
                                        </p:tgtEl>
                                        <p:attrNameLst>
                                          <p:attrName>style.visibility</p:attrName>
                                        </p:attrNameLst>
                                      </p:cBhvr>
                                      <p:to>
                                        <p:strVal val="visible"/>
                                      </p:to>
                                    </p:set>
                                    <p:anim calcmode="lin" valueType="num">
                                      <p:cBhvr additive="base">
                                        <p:cTn id="17" dur="500" fill="hold"/>
                                        <p:tgtEl>
                                          <p:spTgt spid="11">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11">
                                            <p:txEl>
                                              <p:pRg st="3" end="3"/>
                                            </p:txEl>
                                          </p:spTgt>
                                        </p:tgtEl>
                                        <p:attrNameLst>
                                          <p:attrName>style.visibility</p:attrName>
                                        </p:attrNameLst>
                                      </p:cBhvr>
                                      <p:to>
                                        <p:strVal val="visible"/>
                                      </p:to>
                                    </p:set>
                                    <p:anim calcmode="lin" valueType="num">
                                      <p:cBhvr additive="base">
                                        <p:cTn id="23" dur="500" fill="hold"/>
                                        <p:tgtEl>
                                          <p:spTgt spid="11">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11">
                                            <p:txEl>
                                              <p:pRg st="4" end="4"/>
                                            </p:txEl>
                                          </p:spTgt>
                                        </p:tgtEl>
                                        <p:attrNameLst>
                                          <p:attrName>style.visibility</p:attrName>
                                        </p:attrNameLst>
                                      </p:cBhvr>
                                      <p:to>
                                        <p:strVal val="visible"/>
                                      </p:to>
                                    </p:set>
                                    <p:anim calcmode="lin" valueType="num">
                                      <p:cBhvr additive="base">
                                        <p:cTn id="29" dur="500" fill="hold"/>
                                        <p:tgtEl>
                                          <p:spTgt spid="11">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11">
                                            <p:txEl>
                                              <p:pRg st="5" end="5"/>
                                            </p:txEl>
                                          </p:spTgt>
                                        </p:tgtEl>
                                        <p:attrNameLst>
                                          <p:attrName>style.visibility</p:attrName>
                                        </p:attrNameLst>
                                      </p:cBhvr>
                                      <p:to>
                                        <p:strVal val="visible"/>
                                      </p:to>
                                    </p:set>
                                    <p:anim calcmode="lin" valueType="num">
                                      <p:cBhvr additive="base">
                                        <p:cTn id="35" dur="500" fill="hold"/>
                                        <p:tgtEl>
                                          <p:spTgt spid="11">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1">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11">
                                            <p:txEl>
                                              <p:pRg st="6" end="6"/>
                                            </p:txEl>
                                          </p:spTgt>
                                        </p:tgtEl>
                                        <p:attrNameLst>
                                          <p:attrName>style.visibility</p:attrName>
                                        </p:attrNameLst>
                                      </p:cBhvr>
                                      <p:to>
                                        <p:strVal val="visible"/>
                                      </p:to>
                                    </p:set>
                                    <p:anim calcmode="lin" valueType="num">
                                      <p:cBhvr additive="base">
                                        <p:cTn id="41" dur="500" fill="hold"/>
                                        <p:tgtEl>
                                          <p:spTgt spid="11">
                                            <p:txEl>
                                              <p:pRg st="6" end="6"/>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11">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11">
                                            <p:txEl>
                                              <p:pRg st="7" end="7"/>
                                            </p:txEl>
                                          </p:spTgt>
                                        </p:tgtEl>
                                        <p:attrNameLst>
                                          <p:attrName>style.visibility</p:attrName>
                                        </p:attrNameLst>
                                      </p:cBhvr>
                                      <p:to>
                                        <p:strVal val="visible"/>
                                      </p:to>
                                    </p:set>
                                    <p:anim calcmode="lin" valueType="num">
                                      <p:cBhvr additive="base">
                                        <p:cTn id="47" dur="500" fill="hold"/>
                                        <p:tgtEl>
                                          <p:spTgt spid="11">
                                            <p:txEl>
                                              <p:pRg st="7" end="7"/>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11">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childTnLst>
                                    <p:set>
                                      <p:cBhvr>
                                        <p:cTn id="52" dur="1" fill="hold">
                                          <p:stCondLst>
                                            <p:cond delay="0"/>
                                          </p:stCondLst>
                                        </p:cTn>
                                        <p:tgtEl>
                                          <p:spTgt spid="11">
                                            <p:txEl>
                                              <p:pRg st="10" end="10"/>
                                            </p:txEl>
                                          </p:spTgt>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nodeType="clickEffect">
                                  <p:stCondLst>
                                    <p:cond delay="0"/>
                                  </p:stCondLst>
                                  <p:childTnLst>
                                    <p:set>
                                      <p:cBhvr>
                                        <p:cTn id="56" dur="1" fill="hold">
                                          <p:stCondLst>
                                            <p:cond delay="0"/>
                                          </p:stCondLst>
                                        </p:cTn>
                                        <p:tgtEl>
                                          <p:spTgt spid="11">
                                            <p:txEl>
                                              <p:pRg st="11" end="11"/>
                                            </p:txEl>
                                          </p:spTgt>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nodeType="clickEffect">
                                  <p:stCondLst>
                                    <p:cond delay="0"/>
                                  </p:stCondLst>
                                  <p:childTnLst>
                                    <p:set>
                                      <p:cBhvr>
                                        <p:cTn id="60" dur="1" fill="hold">
                                          <p:stCondLst>
                                            <p:cond delay="0"/>
                                          </p:stCondLst>
                                        </p:cTn>
                                        <p:tgtEl>
                                          <p:spTgt spid="11">
                                            <p:txEl>
                                              <p:pRg st="12" end="12"/>
                                            </p:txEl>
                                          </p:spTgt>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nodeType="clickEffect">
                                  <p:stCondLst>
                                    <p:cond delay="0"/>
                                  </p:stCondLst>
                                  <p:childTnLst>
                                    <p:set>
                                      <p:cBhvr>
                                        <p:cTn id="64" dur="1" fill="hold">
                                          <p:stCondLst>
                                            <p:cond delay="0"/>
                                          </p:stCondLst>
                                        </p:cTn>
                                        <p:tgtEl>
                                          <p:spTgt spid="11">
                                            <p:txEl>
                                              <p:pRg st="13" end="13"/>
                                            </p:txEl>
                                          </p:spTgt>
                                        </p:tgtEl>
                                        <p:attrNameLst>
                                          <p:attrName>style.visibility</p:attrName>
                                        </p:attrNameLst>
                                      </p:cBhvr>
                                      <p:to>
                                        <p:strVal val="visible"/>
                                      </p:to>
                                    </p:set>
                                  </p:childTnLst>
                                </p:cTn>
                              </p:par>
                            </p:childTnLst>
                          </p:cTn>
                        </p:par>
                      </p:childTnLst>
                    </p:cTn>
                  </p:par>
                  <p:par>
                    <p:cTn id="65" fill="hold">
                      <p:stCondLst>
                        <p:cond delay="indefinite"/>
                      </p:stCondLst>
                      <p:childTnLst>
                        <p:par>
                          <p:cTn id="66" fill="hold">
                            <p:stCondLst>
                              <p:cond delay="0"/>
                            </p:stCondLst>
                            <p:childTnLst>
                              <p:par>
                                <p:cTn id="67" presetID="1" presetClass="mediacall" presetSubtype="0" fill="hold" nodeType="clickEffect">
                                  <p:stCondLst>
                                    <p:cond delay="0"/>
                                  </p:stCondLst>
                                  <p:childTnLst>
                                    <p:cmd type="call" cmd="playFrom(0.0)">
                                      <p:cBhvr>
                                        <p:cTn id="68" dur="5369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69"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0E238-244B-4C2F-83D2-B9D07B48C33E}"/>
              </a:ext>
            </a:extLst>
          </p:cNvPr>
          <p:cNvSpPr>
            <a:spLocks noGrp="1"/>
          </p:cNvSpPr>
          <p:nvPr>
            <p:ph type="title"/>
          </p:nvPr>
        </p:nvSpPr>
        <p:spPr/>
        <p:txBody>
          <a:bodyPr>
            <a:normAutofit/>
          </a:bodyPr>
          <a:lstStyle/>
          <a:p>
            <a:br>
              <a:rPr lang="en-GB"/>
            </a:br>
            <a:endParaRPr lang="en-GB"/>
          </a:p>
        </p:txBody>
      </p:sp>
      <p:sp>
        <p:nvSpPr>
          <p:cNvPr id="12" name="TextBox 11">
            <a:extLst>
              <a:ext uri="{FF2B5EF4-FFF2-40B4-BE49-F238E27FC236}">
                <a16:creationId xmlns:a16="http://schemas.microsoft.com/office/drawing/2014/main" id="{D764BC04-4F5F-418E-A260-24B604E77C29}"/>
              </a:ext>
            </a:extLst>
          </p:cNvPr>
          <p:cNvSpPr txBox="1"/>
          <p:nvPr/>
        </p:nvSpPr>
        <p:spPr>
          <a:xfrm>
            <a:off x="2866616" y="187741"/>
            <a:ext cx="6636412" cy="1046440"/>
          </a:xfrm>
          <a:prstGeom prst="rect">
            <a:avLst/>
          </a:prstGeom>
          <a:noFill/>
        </p:spPr>
        <p:txBody>
          <a:bodyPr wrap="square" rtlCol="0">
            <a:spAutoFit/>
          </a:bodyPr>
          <a:lstStyle/>
          <a:p>
            <a:pPr algn="ctr"/>
            <a:endParaRPr lang="en-GB" sz="4400"/>
          </a:p>
          <a:p>
            <a:endParaRPr lang="en-GB"/>
          </a:p>
        </p:txBody>
      </p:sp>
      <p:pic>
        <p:nvPicPr>
          <p:cNvPr id="1026" name="Picture 2" descr="Image result for dau gi bach">
            <a:extLst>
              <a:ext uri="{FF2B5EF4-FFF2-40B4-BE49-F238E27FC236}">
                <a16:creationId xmlns:a16="http://schemas.microsoft.com/office/drawing/2014/main" id="{D23C8A06-71B0-4F7A-A499-A34A47F9C57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21653" y="365126"/>
            <a:ext cx="3046540" cy="476849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E70958F8-B8ED-3D44-9D22-18F22A249421}"/>
              </a:ext>
            </a:extLst>
          </p:cNvPr>
          <p:cNvPicPr>
            <a:picLocks noChangeAspect="1"/>
          </p:cNvPicPr>
          <p:nvPr/>
        </p:nvPicPr>
        <p:blipFill rotWithShape="1">
          <a:blip r:embed="rId7">
            <a:alphaModFix/>
          </a:blip>
          <a:srcRect l="23387" r="21837"/>
          <a:stretch/>
        </p:blipFill>
        <p:spPr>
          <a:xfrm>
            <a:off x="1015844" y="365125"/>
            <a:ext cx="4477393" cy="4802187"/>
          </a:xfrm>
          <a:prstGeom prst="rect">
            <a:avLst/>
          </a:prstGeom>
        </p:spPr>
      </p:pic>
      <p:pic>
        <p:nvPicPr>
          <p:cNvPr id="3" name="Audio Recording 16 Nov 2020 at 10:49:32" descr="Audio Recording 16 Nov 2020 at 10:49:32">
            <a:hlinkClick r:id="" action="ppaction://media"/>
            <a:extLst>
              <a:ext uri="{FF2B5EF4-FFF2-40B4-BE49-F238E27FC236}">
                <a16:creationId xmlns:a16="http://schemas.microsoft.com/office/drawing/2014/main" id="{E919B1D4-E042-7A43-A407-712446FD837D}"/>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6096000" y="2616200"/>
            <a:ext cx="812800" cy="812800"/>
          </a:xfrm>
          <a:prstGeom prst="rect">
            <a:avLst/>
          </a:prstGeom>
        </p:spPr>
      </p:pic>
    </p:spTree>
    <p:extLst>
      <p:ext uri="{BB962C8B-B14F-4D97-AF65-F5344CB8AC3E}">
        <p14:creationId xmlns:p14="http://schemas.microsoft.com/office/powerpoint/2010/main" val="3894947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75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D516515-8373-024E-9CE0-4AD9107C3E01}"/>
              </a:ext>
            </a:extLst>
          </p:cNvPr>
          <p:cNvPicPr>
            <a:picLocks noChangeAspect="1"/>
          </p:cNvPicPr>
          <p:nvPr/>
        </p:nvPicPr>
        <p:blipFill rotWithShape="1">
          <a:blip r:embed="rId4">
            <a:alphaModFix/>
          </a:blip>
          <a:srcRect l="23387" r="21837"/>
          <a:stretch/>
        </p:blipFill>
        <p:spPr>
          <a:xfrm>
            <a:off x="5797543" y="10"/>
            <a:ext cx="6394152" cy="6857990"/>
          </a:xfrm>
          <a:prstGeom prst="rect">
            <a:avLst/>
          </a:prstGeom>
        </p:spPr>
      </p:pic>
      <p:pic>
        <p:nvPicPr>
          <p:cNvPr id="16" name="Picture 15">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 name="Title 1">
            <a:extLst>
              <a:ext uri="{FF2B5EF4-FFF2-40B4-BE49-F238E27FC236}">
                <a16:creationId xmlns:a16="http://schemas.microsoft.com/office/drawing/2014/main" id="{C8E3A1FA-5C83-4F40-A82B-C92BCA40901D}"/>
              </a:ext>
            </a:extLst>
          </p:cNvPr>
          <p:cNvSpPr>
            <a:spLocks noGrp="1"/>
          </p:cNvSpPr>
          <p:nvPr>
            <p:ph type="title"/>
          </p:nvPr>
        </p:nvSpPr>
        <p:spPr>
          <a:xfrm>
            <a:off x="804998" y="798445"/>
            <a:ext cx="4803636" cy="1311664"/>
          </a:xfrm>
        </p:spPr>
        <p:txBody>
          <a:bodyPr vert="horz" lIns="91440" tIns="45720" rIns="91440" bIns="45720" rtlCol="0" anchor="ctr">
            <a:normAutofit/>
          </a:bodyPr>
          <a:lstStyle/>
          <a:p>
            <a:r>
              <a:rPr lang="en-US" sz="3400">
                <a:solidFill>
                  <a:srgbClr val="000000"/>
                </a:solidFill>
              </a:rPr>
              <a:t>Mynd drot, drot…     </a:t>
            </a:r>
            <a:br>
              <a:rPr lang="en-US" sz="3400">
                <a:solidFill>
                  <a:srgbClr val="000000"/>
                </a:solidFill>
              </a:rPr>
            </a:br>
            <a:r>
              <a:rPr lang="en-US" sz="3400">
                <a:solidFill>
                  <a:srgbClr val="000000"/>
                </a:solidFill>
              </a:rPr>
              <a:t>Beth allech chi ei wneud?</a:t>
            </a:r>
          </a:p>
        </p:txBody>
      </p:sp>
      <p:sp>
        <p:nvSpPr>
          <p:cNvPr id="6" name="TextBox 5">
            <a:extLst>
              <a:ext uri="{FF2B5EF4-FFF2-40B4-BE49-F238E27FC236}">
                <a16:creationId xmlns:a16="http://schemas.microsoft.com/office/drawing/2014/main" id="{07CD86D4-B927-254E-9D14-46825ED44E61}"/>
              </a:ext>
            </a:extLst>
          </p:cNvPr>
          <p:cNvSpPr txBox="1"/>
          <p:nvPr/>
        </p:nvSpPr>
        <p:spPr>
          <a:xfrm>
            <a:off x="804997" y="2272143"/>
            <a:ext cx="5291003" cy="4181666"/>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endParaRPr lang="en-US" sz="2000" dirty="0">
              <a:solidFill>
                <a:srgbClr val="000000"/>
              </a:solidFill>
            </a:endParaRPr>
          </a:p>
          <a:p>
            <a:pPr marL="285750" indent="-228600">
              <a:lnSpc>
                <a:spcPct val="90000"/>
              </a:lnSpc>
              <a:spcAft>
                <a:spcPts val="600"/>
              </a:spcAft>
              <a:buFont typeface="Arial" panose="020B0604020202020204" pitchFamily="34" charset="0"/>
              <a:buChar char="•"/>
            </a:pPr>
            <a:r>
              <a:rPr lang="en-US" sz="2000" dirty="0">
                <a:solidFill>
                  <a:srgbClr val="000000"/>
                </a:solidFill>
              </a:rPr>
              <a:t>Trafnidiaeth</a:t>
            </a:r>
          </a:p>
          <a:p>
            <a:pPr marL="285750" indent="-228600">
              <a:lnSpc>
                <a:spcPct val="90000"/>
              </a:lnSpc>
              <a:spcAft>
                <a:spcPts val="600"/>
              </a:spcAft>
              <a:buFont typeface="Arial" panose="020B0604020202020204" pitchFamily="34" charset="0"/>
              <a:buChar char="•"/>
            </a:pPr>
            <a:r>
              <a:rPr lang="en-US" sz="2000" dirty="0" err="1">
                <a:solidFill>
                  <a:srgbClr val="000000"/>
                </a:solidFill>
              </a:rPr>
              <a:t>Ceffyl</a:t>
            </a:r>
            <a:r>
              <a:rPr lang="en-US" sz="2000" dirty="0">
                <a:solidFill>
                  <a:srgbClr val="000000"/>
                </a:solidFill>
              </a:rPr>
              <a:t> / rhythm clip clop</a:t>
            </a:r>
          </a:p>
          <a:p>
            <a:pPr marL="285750" indent="-228600">
              <a:lnSpc>
                <a:spcPct val="90000"/>
              </a:lnSpc>
              <a:spcAft>
                <a:spcPts val="600"/>
              </a:spcAft>
              <a:buFont typeface="Arial" panose="020B0604020202020204" pitchFamily="34" charset="0"/>
              <a:buChar char="•"/>
            </a:pPr>
            <a:r>
              <a:rPr lang="en-US" sz="2000" dirty="0" err="1">
                <a:solidFill>
                  <a:srgbClr val="000000"/>
                </a:solidFill>
              </a:rPr>
              <a:t>Lleoliad</a:t>
            </a:r>
            <a:endParaRPr lang="en-US" sz="2000" dirty="0">
              <a:solidFill>
                <a:srgbClr val="000000"/>
              </a:solidFill>
            </a:endParaRPr>
          </a:p>
          <a:p>
            <a:pPr marL="285750" indent="-228600">
              <a:lnSpc>
                <a:spcPct val="90000"/>
              </a:lnSpc>
              <a:spcAft>
                <a:spcPts val="600"/>
              </a:spcAft>
              <a:buFont typeface="Arial" panose="020B0604020202020204" pitchFamily="34" charset="0"/>
              <a:buChar char="•"/>
            </a:pPr>
            <a:r>
              <a:rPr lang="en-US" sz="2000" dirty="0" err="1">
                <a:solidFill>
                  <a:srgbClr val="000000"/>
                </a:solidFill>
              </a:rPr>
              <a:t>Siopa</a:t>
            </a:r>
            <a:r>
              <a:rPr lang="en-US" sz="2000" dirty="0">
                <a:solidFill>
                  <a:srgbClr val="000000"/>
                </a:solidFill>
              </a:rPr>
              <a:t>  </a:t>
            </a:r>
          </a:p>
          <a:p>
            <a:pPr marL="285750" indent="-228600">
              <a:lnSpc>
                <a:spcPct val="90000"/>
              </a:lnSpc>
              <a:spcAft>
                <a:spcPts val="600"/>
              </a:spcAft>
              <a:buFont typeface="Arial" panose="020B0604020202020204" pitchFamily="34" charset="0"/>
              <a:buChar char="•"/>
            </a:pPr>
            <a:r>
              <a:rPr lang="en-US" sz="2000" dirty="0">
                <a:solidFill>
                  <a:srgbClr val="000000"/>
                </a:solidFill>
              </a:rPr>
              <a:t>Hoff </a:t>
            </a:r>
            <a:r>
              <a:rPr lang="en-US" sz="2000" dirty="0" err="1">
                <a:solidFill>
                  <a:srgbClr val="000000"/>
                </a:solidFill>
              </a:rPr>
              <a:t>fwyd</a:t>
            </a:r>
            <a:r>
              <a:rPr lang="en-US" sz="2000" dirty="0">
                <a:solidFill>
                  <a:srgbClr val="000000"/>
                </a:solidFill>
              </a:rPr>
              <a:t>/</a:t>
            </a:r>
            <a:r>
              <a:rPr lang="en-US" sz="2000" dirty="0" err="1">
                <a:solidFill>
                  <a:srgbClr val="000000"/>
                </a:solidFill>
              </a:rPr>
              <a:t>cas</a:t>
            </a:r>
            <a:r>
              <a:rPr lang="en-US" sz="2000" dirty="0">
                <a:solidFill>
                  <a:srgbClr val="000000"/>
                </a:solidFill>
              </a:rPr>
              <a:t> </a:t>
            </a:r>
            <a:r>
              <a:rPr lang="en-US" sz="2000" dirty="0" err="1">
                <a:solidFill>
                  <a:srgbClr val="000000"/>
                </a:solidFill>
              </a:rPr>
              <a:t>fwyd</a:t>
            </a:r>
            <a:r>
              <a:rPr lang="en-US" sz="2000" dirty="0">
                <a:solidFill>
                  <a:srgbClr val="000000"/>
                </a:solidFill>
              </a:rPr>
              <a:t>?</a:t>
            </a:r>
          </a:p>
          <a:p>
            <a:pPr marL="285750" indent="-228600">
              <a:lnSpc>
                <a:spcPct val="90000"/>
              </a:lnSpc>
              <a:spcAft>
                <a:spcPts val="600"/>
              </a:spcAft>
              <a:buFont typeface="Arial" panose="020B0604020202020204" pitchFamily="34" charset="0"/>
              <a:buChar char="•"/>
            </a:pPr>
            <a:r>
              <a:rPr lang="en-US" sz="2000" dirty="0">
                <a:solidFill>
                  <a:srgbClr val="000000"/>
                </a:solidFill>
              </a:rPr>
              <a:t>Cert</a:t>
            </a:r>
          </a:p>
          <a:p>
            <a:pPr marL="285750" indent="-228600">
              <a:lnSpc>
                <a:spcPct val="90000"/>
              </a:lnSpc>
              <a:spcAft>
                <a:spcPts val="600"/>
              </a:spcAft>
              <a:buFont typeface="Arial" panose="020B0604020202020204" pitchFamily="34" charset="0"/>
              <a:buChar char="•"/>
            </a:pPr>
            <a:r>
              <a:rPr lang="en-US" sz="2000" dirty="0" err="1">
                <a:solidFill>
                  <a:srgbClr val="000000"/>
                </a:solidFill>
              </a:rPr>
              <a:t>Ydy</a:t>
            </a:r>
            <a:r>
              <a:rPr lang="en-US" sz="2000" dirty="0">
                <a:solidFill>
                  <a:srgbClr val="000000"/>
                </a:solidFill>
              </a:rPr>
              <a:t> mam </a:t>
            </a:r>
            <a:r>
              <a:rPr lang="en-US" sz="2000" dirty="0" err="1">
                <a:solidFill>
                  <a:srgbClr val="000000"/>
                </a:solidFill>
              </a:rPr>
              <a:t>yn</a:t>
            </a:r>
            <a:r>
              <a:rPr lang="en-US" sz="2000" dirty="0">
                <a:solidFill>
                  <a:srgbClr val="000000"/>
                </a:solidFill>
              </a:rPr>
              <a:t> </a:t>
            </a:r>
            <a:r>
              <a:rPr lang="en-US" sz="2000" dirty="0" err="1">
                <a:solidFill>
                  <a:srgbClr val="000000"/>
                </a:solidFill>
              </a:rPr>
              <a:t>hoffi</a:t>
            </a:r>
            <a:r>
              <a:rPr lang="en-US" sz="2000" dirty="0">
                <a:solidFill>
                  <a:srgbClr val="000000"/>
                </a:solidFill>
              </a:rPr>
              <a:t> </a:t>
            </a:r>
            <a:r>
              <a:rPr lang="en-US" sz="2000" dirty="0" err="1">
                <a:solidFill>
                  <a:srgbClr val="000000"/>
                </a:solidFill>
              </a:rPr>
              <a:t>siopa</a:t>
            </a:r>
            <a:r>
              <a:rPr lang="en-US" sz="2000" dirty="0">
                <a:solidFill>
                  <a:srgbClr val="000000"/>
                </a:solidFill>
              </a:rPr>
              <a:t>?</a:t>
            </a:r>
          </a:p>
          <a:p>
            <a:pPr marL="285750" indent="-228600">
              <a:lnSpc>
                <a:spcPct val="90000"/>
              </a:lnSpc>
              <a:spcAft>
                <a:spcPts val="600"/>
              </a:spcAft>
              <a:buFont typeface="Arial" panose="020B0604020202020204" pitchFamily="34" charset="0"/>
              <a:buChar char="•"/>
            </a:pPr>
            <a:r>
              <a:rPr lang="en-US" sz="2000" dirty="0" err="1">
                <a:solidFill>
                  <a:srgbClr val="000000"/>
                </a:solidFill>
              </a:rPr>
              <a:t>Teulu</a:t>
            </a:r>
            <a:r>
              <a:rPr lang="en-US" sz="2000" dirty="0">
                <a:solidFill>
                  <a:srgbClr val="000000"/>
                </a:solidFill>
              </a:rPr>
              <a:t> </a:t>
            </a:r>
          </a:p>
          <a:p>
            <a:pPr marL="285750" indent="-228600">
              <a:lnSpc>
                <a:spcPct val="90000"/>
              </a:lnSpc>
              <a:spcAft>
                <a:spcPts val="600"/>
              </a:spcAft>
              <a:buFont typeface="Arial" panose="020B0604020202020204" pitchFamily="34" charset="0"/>
              <a:buChar char="•"/>
            </a:pPr>
            <a:r>
              <a:rPr lang="en-US" sz="2000" dirty="0">
                <a:solidFill>
                  <a:srgbClr val="000000"/>
                </a:solidFill>
                <a:hlinkClick r:id="rId6"/>
              </a:rPr>
              <a:t>Mynd drot, drot</a:t>
            </a:r>
            <a:endParaRPr lang="en-US" sz="2000" dirty="0">
              <a:solidFill>
                <a:srgbClr val="000000"/>
              </a:solidFill>
            </a:endParaRPr>
          </a:p>
          <a:p>
            <a:pPr indent="-228600">
              <a:lnSpc>
                <a:spcPct val="90000"/>
              </a:lnSpc>
              <a:spcAft>
                <a:spcPts val="600"/>
              </a:spcAft>
              <a:buFont typeface="Arial" panose="020B0604020202020204" pitchFamily="34" charset="0"/>
              <a:buChar char="•"/>
            </a:pPr>
            <a:endParaRPr lang="en-US" sz="2000" dirty="0">
              <a:solidFill>
                <a:srgbClr val="000000"/>
              </a:solidFill>
            </a:endParaRPr>
          </a:p>
        </p:txBody>
      </p:sp>
      <p:pic>
        <p:nvPicPr>
          <p:cNvPr id="3" name="Audio Recording 16 Nov 2020 at 10:53:27" descr="Audio Recording 16 Nov 2020 at 10:53:27">
            <a:hlinkClick r:id="" action="ppaction://media"/>
            <a:extLst>
              <a:ext uri="{FF2B5EF4-FFF2-40B4-BE49-F238E27FC236}">
                <a16:creationId xmlns:a16="http://schemas.microsoft.com/office/drawing/2014/main" id="{0375B38F-C436-D34C-9FE5-DFA24B72D53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795834" y="2797313"/>
            <a:ext cx="812800" cy="812800"/>
          </a:xfrm>
          <a:prstGeom prst="rect">
            <a:avLst/>
          </a:prstGeom>
        </p:spPr>
      </p:pic>
    </p:spTree>
    <p:extLst>
      <p:ext uri="{BB962C8B-B14F-4D97-AF65-F5344CB8AC3E}">
        <p14:creationId xmlns:p14="http://schemas.microsoft.com/office/powerpoint/2010/main" val="3574537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881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0E238-244B-4C2F-83D2-B9D07B48C33E}"/>
              </a:ext>
            </a:extLst>
          </p:cNvPr>
          <p:cNvSpPr>
            <a:spLocks noGrp="1"/>
          </p:cNvSpPr>
          <p:nvPr>
            <p:ph type="title"/>
          </p:nvPr>
        </p:nvSpPr>
        <p:spPr/>
        <p:txBody>
          <a:bodyPr>
            <a:normAutofit/>
          </a:bodyPr>
          <a:lstStyle/>
          <a:p>
            <a:br>
              <a:rPr lang="en-GB"/>
            </a:br>
            <a:endParaRPr lang="en-GB"/>
          </a:p>
        </p:txBody>
      </p:sp>
      <p:sp>
        <p:nvSpPr>
          <p:cNvPr id="12" name="TextBox 11">
            <a:extLst>
              <a:ext uri="{FF2B5EF4-FFF2-40B4-BE49-F238E27FC236}">
                <a16:creationId xmlns:a16="http://schemas.microsoft.com/office/drawing/2014/main" id="{D764BC04-4F5F-418E-A260-24B604E77C29}"/>
              </a:ext>
            </a:extLst>
          </p:cNvPr>
          <p:cNvSpPr txBox="1"/>
          <p:nvPr/>
        </p:nvSpPr>
        <p:spPr>
          <a:xfrm>
            <a:off x="2866616" y="187741"/>
            <a:ext cx="6636412" cy="1046440"/>
          </a:xfrm>
          <a:prstGeom prst="rect">
            <a:avLst/>
          </a:prstGeom>
          <a:noFill/>
        </p:spPr>
        <p:txBody>
          <a:bodyPr wrap="square" rtlCol="0">
            <a:spAutoFit/>
          </a:bodyPr>
          <a:lstStyle/>
          <a:p>
            <a:pPr algn="ctr"/>
            <a:endParaRPr lang="en-GB" sz="4400"/>
          </a:p>
          <a:p>
            <a:endParaRPr lang="en-GB"/>
          </a:p>
        </p:txBody>
      </p:sp>
      <p:sp>
        <p:nvSpPr>
          <p:cNvPr id="4" name="Content Placeholder 3">
            <a:extLst>
              <a:ext uri="{FF2B5EF4-FFF2-40B4-BE49-F238E27FC236}">
                <a16:creationId xmlns:a16="http://schemas.microsoft.com/office/drawing/2014/main" id="{8A5F8CEB-E9CC-4EAA-BFAE-EE6E0D88E0DE}"/>
              </a:ext>
            </a:extLst>
          </p:cNvPr>
          <p:cNvSpPr>
            <a:spLocks noGrp="1"/>
          </p:cNvSpPr>
          <p:nvPr>
            <p:ph idx="1"/>
          </p:nvPr>
        </p:nvSpPr>
        <p:spPr>
          <a:xfrm>
            <a:off x="3742217" y="697074"/>
            <a:ext cx="10515600" cy="4351338"/>
          </a:xfrm>
        </p:spPr>
        <p:txBody>
          <a:bodyPr>
            <a:normAutofit/>
          </a:bodyPr>
          <a:lstStyle/>
          <a:p>
            <a:pPr marL="0" indent="0" algn="ctr">
              <a:buNone/>
            </a:pPr>
            <a:r>
              <a:rPr lang="cy-GB" b="1"/>
              <a:t>Beth gallech chi ei wneud?</a:t>
            </a:r>
          </a:p>
          <a:p>
            <a:r>
              <a:rPr lang="cy-GB"/>
              <a:t>Cyfrif coesau, clustiau, trwynau, cynffonau ac ati</a:t>
            </a:r>
          </a:p>
          <a:p>
            <a:r>
              <a:rPr lang="cy-GB"/>
              <a:t>Trafod esgidiau – edrych ar batrymau</a:t>
            </a:r>
          </a:p>
          <a:p>
            <a:r>
              <a:rPr lang="cy-GB"/>
              <a:t>Tracio taith</a:t>
            </a:r>
          </a:p>
          <a:p>
            <a:r>
              <a:rPr lang="cy-GB"/>
              <a:t>Edrych ar goedwig – coed, planhigion ac ati</a:t>
            </a:r>
          </a:p>
          <a:p>
            <a:r>
              <a:rPr lang="cy-GB"/>
              <a:t>Astudio olion traed / esgidiau</a:t>
            </a:r>
          </a:p>
          <a:p>
            <a:r>
              <a:rPr lang="cy-GB"/>
              <a:t>Ble collon </a:t>
            </a:r>
            <a:r>
              <a:rPr lang="cy-GB" noProof="1"/>
              <a:t>nhw’r </a:t>
            </a:r>
            <a:r>
              <a:rPr lang="cy-GB"/>
              <a:t>esgid ac ati?</a:t>
            </a:r>
          </a:p>
          <a:p>
            <a:r>
              <a:rPr lang="cy-GB"/>
              <a:t>Beth oedden nhw’n ei weld, sut oedden nhw’n teimlo</a:t>
            </a:r>
            <a:r>
              <a:rPr lang="en-GB"/>
              <a:t>?</a:t>
            </a:r>
          </a:p>
          <a:p>
            <a:endParaRPr lang="en-GB"/>
          </a:p>
          <a:p>
            <a:pPr marL="0" indent="0">
              <a:buNone/>
            </a:pPr>
            <a:endParaRPr lang="en-GB"/>
          </a:p>
        </p:txBody>
      </p:sp>
      <p:pic>
        <p:nvPicPr>
          <p:cNvPr id="2050" name="Picture 2" descr="Image result for dau gi bach">
            <a:extLst>
              <a:ext uri="{FF2B5EF4-FFF2-40B4-BE49-F238E27FC236}">
                <a16:creationId xmlns:a16="http://schemas.microsoft.com/office/drawing/2014/main" id="{8B72F9AA-1832-47B4-8C74-08AEABDF3D1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67716" y="662445"/>
            <a:ext cx="2824269" cy="4420596"/>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Recording 16 Nov 2020 at 10:54:36" descr="Audio Recording 16 Nov 2020 at 10:54:36">
            <a:hlinkClick r:id="" action="ppaction://media"/>
            <a:extLst>
              <a:ext uri="{FF2B5EF4-FFF2-40B4-BE49-F238E27FC236}">
                <a16:creationId xmlns:a16="http://schemas.microsoft.com/office/drawing/2014/main" id="{4F0F47DE-AE4D-2F48-A666-F0A4807AD44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9503028" y="3194879"/>
            <a:ext cx="812800" cy="812800"/>
          </a:xfrm>
          <a:prstGeom prst="rect">
            <a:avLst/>
          </a:prstGeom>
        </p:spPr>
      </p:pic>
    </p:spTree>
    <p:extLst>
      <p:ext uri="{BB962C8B-B14F-4D97-AF65-F5344CB8AC3E}">
        <p14:creationId xmlns:p14="http://schemas.microsoft.com/office/powerpoint/2010/main" val="3938118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774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0E238-244B-4C2F-83D2-B9D07B48C33E}"/>
              </a:ext>
            </a:extLst>
          </p:cNvPr>
          <p:cNvSpPr>
            <a:spLocks noGrp="1"/>
          </p:cNvSpPr>
          <p:nvPr>
            <p:ph type="title"/>
          </p:nvPr>
        </p:nvSpPr>
        <p:spPr/>
        <p:txBody>
          <a:bodyPr>
            <a:normAutofit/>
          </a:bodyPr>
          <a:lstStyle/>
          <a:p>
            <a:r>
              <a:rPr lang="cy-GB"/>
              <a:t>Datblygiad mathemategol</a:t>
            </a:r>
            <a:br>
              <a:rPr lang="en-GB"/>
            </a:br>
            <a:endParaRPr lang="en-GB"/>
          </a:p>
        </p:txBody>
      </p:sp>
      <p:sp>
        <p:nvSpPr>
          <p:cNvPr id="12" name="TextBox 11">
            <a:extLst>
              <a:ext uri="{FF2B5EF4-FFF2-40B4-BE49-F238E27FC236}">
                <a16:creationId xmlns:a16="http://schemas.microsoft.com/office/drawing/2014/main" id="{D764BC04-4F5F-418E-A260-24B604E77C29}"/>
              </a:ext>
            </a:extLst>
          </p:cNvPr>
          <p:cNvSpPr txBox="1"/>
          <p:nvPr/>
        </p:nvSpPr>
        <p:spPr>
          <a:xfrm>
            <a:off x="2866616" y="187741"/>
            <a:ext cx="6636412" cy="1046440"/>
          </a:xfrm>
          <a:prstGeom prst="rect">
            <a:avLst/>
          </a:prstGeom>
          <a:noFill/>
        </p:spPr>
        <p:txBody>
          <a:bodyPr wrap="square" rtlCol="0">
            <a:spAutoFit/>
          </a:bodyPr>
          <a:lstStyle/>
          <a:p>
            <a:pPr algn="ctr"/>
            <a:endParaRPr lang="en-GB" sz="4400"/>
          </a:p>
          <a:p>
            <a:endParaRPr lang="en-GB"/>
          </a:p>
        </p:txBody>
      </p:sp>
      <p:sp>
        <p:nvSpPr>
          <p:cNvPr id="4" name="Content Placeholder 3">
            <a:extLst>
              <a:ext uri="{FF2B5EF4-FFF2-40B4-BE49-F238E27FC236}">
                <a16:creationId xmlns:a16="http://schemas.microsoft.com/office/drawing/2014/main" id="{8A5F8CEB-E9CC-4EAA-BFAE-EE6E0D88E0DE}"/>
              </a:ext>
            </a:extLst>
          </p:cNvPr>
          <p:cNvSpPr>
            <a:spLocks noGrp="1"/>
          </p:cNvSpPr>
          <p:nvPr>
            <p:ph idx="1"/>
          </p:nvPr>
        </p:nvSpPr>
        <p:spPr>
          <a:xfrm>
            <a:off x="452438" y="1234181"/>
            <a:ext cx="10515600" cy="4351338"/>
          </a:xfrm>
        </p:spPr>
        <p:txBody>
          <a:bodyPr/>
          <a:lstStyle/>
          <a:p>
            <a:pPr marL="0" indent="0">
              <a:buNone/>
            </a:pPr>
            <a:r>
              <a:rPr lang="en-GB">
                <a:hlinkClick r:id="rId6"/>
              </a:rPr>
              <a:t>https://dera.ioe.ac.uk/21175/1/141006-foundation-phase-mathematical-development-area-of-learning.pdf</a:t>
            </a:r>
            <a:endParaRPr lang="en-GB"/>
          </a:p>
        </p:txBody>
      </p:sp>
      <p:sp>
        <p:nvSpPr>
          <p:cNvPr id="8" name="TextBox 7">
            <a:extLst>
              <a:ext uri="{FF2B5EF4-FFF2-40B4-BE49-F238E27FC236}">
                <a16:creationId xmlns:a16="http://schemas.microsoft.com/office/drawing/2014/main" id="{D1EB9DEE-0D4B-4307-AA8A-104331E9AE04}"/>
              </a:ext>
            </a:extLst>
          </p:cNvPr>
          <p:cNvSpPr txBox="1"/>
          <p:nvPr/>
        </p:nvSpPr>
        <p:spPr>
          <a:xfrm>
            <a:off x="876300" y="2948185"/>
            <a:ext cx="6096000" cy="923330"/>
          </a:xfrm>
          <a:prstGeom prst="rect">
            <a:avLst/>
          </a:prstGeom>
          <a:noFill/>
        </p:spPr>
        <p:txBody>
          <a:bodyPr wrap="square">
            <a:spAutoFit/>
          </a:bodyPr>
          <a:lstStyle/>
          <a:p>
            <a:r>
              <a:rPr lang="cy-GB" b="1" i="1"/>
              <a:t>Mae plant oed meithrin yn gallu gwrando ar rigymau, caneuon, straeon a gemau sydd â thema fathemategol ac ymuno â nhw</a:t>
            </a:r>
          </a:p>
        </p:txBody>
      </p:sp>
      <p:pic>
        <p:nvPicPr>
          <p:cNvPr id="33794" name="Picture 2" descr="Image result for Math Logo young children">
            <a:extLst>
              <a:ext uri="{FF2B5EF4-FFF2-40B4-BE49-F238E27FC236}">
                <a16:creationId xmlns:a16="http://schemas.microsoft.com/office/drawing/2014/main" id="{366A0C19-7A83-43DA-A28C-526ED4A77F0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950995" y="2205037"/>
            <a:ext cx="4095750" cy="3019425"/>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Recording 16 Nov 2020 at 10:46:42" descr="Audio Recording 16 Nov 2020 at 10:46:42">
            <a:hlinkClick r:id="" action="ppaction://media"/>
            <a:extLst>
              <a:ext uri="{FF2B5EF4-FFF2-40B4-BE49-F238E27FC236}">
                <a16:creationId xmlns:a16="http://schemas.microsoft.com/office/drawing/2014/main" id="{644B2B2F-3BEE-7C4D-A746-50EF64690DEC}"/>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4722191" y="3927771"/>
            <a:ext cx="812800" cy="812800"/>
          </a:xfrm>
          <a:prstGeom prst="rect">
            <a:avLst/>
          </a:prstGeom>
        </p:spPr>
      </p:pic>
    </p:spTree>
    <p:extLst>
      <p:ext uri="{BB962C8B-B14F-4D97-AF65-F5344CB8AC3E}">
        <p14:creationId xmlns:p14="http://schemas.microsoft.com/office/powerpoint/2010/main" val="2881833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82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t="-16000"/>
          </a:stretch>
        </a:blipFill>
        <a:effectLst/>
      </p:bgPr>
    </p:bg>
    <p:spTree>
      <p:nvGrpSpPr>
        <p:cNvPr id="1" name=""/>
        <p:cNvGrpSpPr/>
        <p:nvPr/>
      </p:nvGrpSpPr>
      <p:grpSpPr>
        <a:xfrm>
          <a:off x="0" y="0"/>
          <a:ext cx="0" cy="0"/>
          <a:chOff x="0" y="0"/>
          <a:chExt cx="0" cy="0"/>
        </a:xfrm>
      </p:grpSpPr>
      <p:pic>
        <p:nvPicPr>
          <p:cNvPr id="31746" name="Picture 2" descr="See the source image">
            <a:extLst>
              <a:ext uri="{FF2B5EF4-FFF2-40B4-BE49-F238E27FC236}">
                <a16:creationId xmlns:a16="http://schemas.microsoft.com/office/drawing/2014/main" id="{D2CB713D-4C9C-4CF6-8DEC-C944654E72C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439150" y="187741"/>
            <a:ext cx="3456115" cy="50748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6D0E238-244B-4C2F-83D2-B9D07B48C33E}"/>
              </a:ext>
            </a:extLst>
          </p:cNvPr>
          <p:cNvSpPr>
            <a:spLocks noGrp="1"/>
          </p:cNvSpPr>
          <p:nvPr>
            <p:ph type="title"/>
          </p:nvPr>
        </p:nvSpPr>
        <p:spPr/>
        <p:txBody>
          <a:bodyPr>
            <a:normAutofit/>
          </a:bodyPr>
          <a:lstStyle/>
          <a:p>
            <a:r>
              <a:rPr lang="cy-GB"/>
              <a:t>Rhigymau Cymraeg</a:t>
            </a:r>
          </a:p>
        </p:txBody>
      </p:sp>
      <p:sp>
        <p:nvSpPr>
          <p:cNvPr id="12" name="TextBox 11">
            <a:extLst>
              <a:ext uri="{FF2B5EF4-FFF2-40B4-BE49-F238E27FC236}">
                <a16:creationId xmlns:a16="http://schemas.microsoft.com/office/drawing/2014/main" id="{D764BC04-4F5F-418E-A260-24B604E77C29}"/>
              </a:ext>
            </a:extLst>
          </p:cNvPr>
          <p:cNvSpPr txBox="1"/>
          <p:nvPr/>
        </p:nvSpPr>
        <p:spPr>
          <a:xfrm>
            <a:off x="2866616" y="187741"/>
            <a:ext cx="6636412" cy="1046440"/>
          </a:xfrm>
          <a:prstGeom prst="rect">
            <a:avLst/>
          </a:prstGeom>
          <a:noFill/>
        </p:spPr>
        <p:txBody>
          <a:bodyPr wrap="square" rtlCol="0">
            <a:spAutoFit/>
          </a:bodyPr>
          <a:lstStyle/>
          <a:p>
            <a:pPr algn="ctr"/>
            <a:endParaRPr lang="en-GB" sz="4400"/>
          </a:p>
          <a:p>
            <a:endParaRPr lang="en-GB"/>
          </a:p>
        </p:txBody>
      </p:sp>
      <p:sp>
        <p:nvSpPr>
          <p:cNvPr id="4" name="Content Placeholder 3">
            <a:extLst>
              <a:ext uri="{FF2B5EF4-FFF2-40B4-BE49-F238E27FC236}">
                <a16:creationId xmlns:a16="http://schemas.microsoft.com/office/drawing/2014/main" id="{8A5F8CEB-E9CC-4EAA-BFAE-EE6E0D88E0DE}"/>
              </a:ext>
            </a:extLst>
          </p:cNvPr>
          <p:cNvSpPr>
            <a:spLocks noGrp="1"/>
          </p:cNvSpPr>
          <p:nvPr>
            <p:ph idx="1"/>
          </p:nvPr>
        </p:nvSpPr>
        <p:spPr>
          <a:xfrm>
            <a:off x="495300" y="1411565"/>
            <a:ext cx="10858500" cy="4562475"/>
          </a:xfrm>
        </p:spPr>
        <p:txBody>
          <a:bodyPr/>
          <a:lstStyle/>
          <a:p>
            <a:pPr marL="0" indent="0">
              <a:buNone/>
            </a:pPr>
            <a:r>
              <a:rPr lang="cy-GB"/>
              <a:t>Dau gi bach</a:t>
            </a:r>
          </a:p>
          <a:p>
            <a:pPr marL="0" indent="0">
              <a:buNone/>
            </a:pPr>
            <a:r>
              <a:rPr lang="cy-GB"/>
              <a:t>Mynd ar y ceffyl        </a:t>
            </a:r>
          </a:p>
          <a:p>
            <a:pPr marL="0" indent="0">
              <a:buNone/>
            </a:pPr>
            <a:r>
              <a:rPr lang="cy-GB"/>
              <a:t>Mi welais Jac y Do</a:t>
            </a:r>
          </a:p>
          <a:p>
            <a:pPr marL="0" indent="0">
              <a:buNone/>
            </a:pPr>
            <a:r>
              <a:rPr lang="cy-GB"/>
              <a:t>Mr Hapus ydw i</a:t>
            </a:r>
          </a:p>
          <a:p>
            <a:pPr marL="0" indent="0">
              <a:buNone/>
            </a:pPr>
            <a:r>
              <a:rPr lang="cy-GB"/>
              <a:t>Adeiladu tŷ bach</a:t>
            </a:r>
          </a:p>
          <a:p>
            <a:pPr marL="0" indent="0">
              <a:buNone/>
            </a:pPr>
            <a:r>
              <a:rPr lang="cy-GB" i="0">
                <a:effectLst/>
              </a:rPr>
              <a:t>Pen, ysgwyddau, coesau, traed</a:t>
            </a:r>
          </a:p>
          <a:p>
            <a:pPr marL="0" indent="0">
              <a:buNone/>
            </a:pPr>
            <a:r>
              <a:rPr lang="en-GB">
                <a:hlinkClick r:id="rId7"/>
              </a:rPr>
              <a:t>http://welshnurseryrhymes.wales/Symud%20a%20hwyl</a:t>
            </a:r>
            <a:endParaRPr lang="en-GB"/>
          </a:p>
          <a:p>
            <a:pPr marL="0" indent="0">
              <a:buNone/>
            </a:pPr>
            <a:r>
              <a:rPr lang="en-GB">
                <a:hlinkClick r:id="rId8"/>
              </a:rPr>
              <a:t>Cyw caru canu</a:t>
            </a:r>
            <a:endParaRPr lang="en-GB"/>
          </a:p>
        </p:txBody>
      </p:sp>
      <p:pic>
        <p:nvPicPr>
          <p:cNvPr id="3" name="Audio Recording 16 Nov 2020 at 10:43:37" descr="Audio Recording 16 Nov 2020 at 10:43:37">
            <a:hlinkClick r:id="" action="ppaction://media"/>
            <a:extLst>
              <a:ext uri="{FF2B5EF4-FFF2-40B4-BE49-F238E27FC236}">
                <a16:creationId xmlns:a16="http://schemas.microsoft.com/office/drawing/2014/main" id="{6E3B1B3D-FF0B-254F-86E7-59119A7789C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778422" y="2318741"/>
            <a:ext cx="812800" cy="812800"/>
          </a:xfrm>
          <a:prstGeom prst="rect">
            <a:avLst/>
          </a:prstGeom>
        </p:spPr>
      </p:pic>
    </p:spTree>
    <p:extLst>
      <p:ext uri="{BB962C8B-B14F-4D97-AF65-F5344CB8AC3E}">
        <p14:creationId xmlns:p14="http://schemas.microsoft.com/office/powerpoint/2010/main" val="3693298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92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0E238-244B-4C2F-83D2-B9D07B48C33E}"/>
              </a:ext>
            </a:extLst>
          </p:cNvPr>
          <p:cNvSpPr>
            <a:spLocks noGrp="1"/>
          </p:cNvSpPr>
          <p:nvPr>
            <p:ph type="title"/>
          </p:nvPr>
        </p:nvSpPr>
        <p:spPr/>
        <p:txBody>
          <a:bodyPr>
            <a:normAutofit/>
          </a:bodyPr>
          <a:lstStyle/>
          <a:p>
            <a:r>
              <a:rPr lang="cy-GB"/>
              <a:t>Rhigymau Symud</a:t>
            </a:r>
          </a:p>
        </p:txBody>
      </p:sp>
      <p:sp>
        <p:nvSpPr>
          <p:cNvPr id="12" name="TextBox 11">
            <a:extLst>
              <a:ext uri="{FF2B5EF4-FFF2-40B4-BE49-F238E27FC236}">
                <a16:creationId xmlns:a16="http://schemas.microsoft.com/office/drawing/2014/main" id="{D764BC04-4F5F-418E-A260-24B604E77C29}"/>
              </a:ext>
            </a:extLst>
          </p:cNvPr>
          <p:cNvSpPr txBox="1"/>
          <p:nvPr/>
        </p:nvSpPr>
        <p:spPr>
          <a:xfrm>
            <a:off x="2866616" y="187741"/>
            <a:ext cx="6636412" cy="1046440"/>
          </a:xfrm>
          <a:prstGeom prst="rect">
            <a:avLst/>
          </a:prstGeom>
          <a:noFill/>
        </p:spPr>
        <p:txBody>
          <a:bodyPr wrap="square" rtlCol="0">
            <a:spAutoFit/>
          </a:bodyPr>
          <a:lstStyle/>
          <a:p>
            <a:pPr algn="ctr"/>
            <a:endParaRPr lang="en-GB" sz="4400"/>
          </a:p>
          <a:p>
            <a:endParaRPr lang="en-GB"/>
          </a:p>
        </p:txBody>
      </p:sp>
      <p:sp>
        <p:nvSpPr>
          <p:cNvPr id="4" name="Content Placeholder 3">
            <a:extLst>
              <a:ext uri="{FF2B5EF4-FFF2-40B4-BE49-F238E27FC236}">
                <a16:creationId xmlns:a16="http://schemas.microsoft.com/office/drawing/2014/main" id="{8A5F8CEB-E9CC-4EAA-BFAE-EE6E0D88E0DE}"/>
              </a:ext>
            </a:extLst>
          </p:cNvPr>
          <p:cNvSpPr>
            <a:spLocks noGrp="1"/>
          </p:cNvSpPr>
          <p:nvPr>
            <p:ph idx="1"/>
          </p:nvPr>
        </p:nvSpPr>
        <p:spPr>
          <a:xfrm>
            <a:off x="209550" y="1411565"/>
            <a:ext cx="11144250" cy="4765398"/>
          </a:xfrm>
        </p:spPr>
        <p:txBody>
          <a:bodyPr numCol="2">
            <a:normAutofit fontScale="70000" lnSpcReduction="20000"/>
          </a:bodyPr>
          <a:lstStyle/>
          <a:p>
            <a:pPr marL="0" indent="0">
              <a:buNone/>
            </a:pPr>
            <a:r>
              <a:rPr lang="en-GB">
                <a:hlinkClick r:id="rId6"/>
              </a:rPr>
              <a:t>https://www.bbc.co.uk/teach/school-radio/nursery-rhymes-action-songs-medley/z7jwrj6</a:t>
            </a:r>
            <a:endParaRPr lang="en-GB"/>
          </a:p>
          <a:p>
            <a:pPr marL="0" indent="0">
              <a:buNone/>
            </a:pPr>
            <a:r>
              <a:rPr lang="cy-GB" sz="3400"/>
              <a:t>Gwyliwch y clip hwn a dyfeisio’ch symudiadau eich hun y byddech yn eu rhannu â’ch plant.</a:t>
            </a:r>
          </a:p>
          <a:p>
            <a:pPr marL="0" indent="0" algn="ctr">
              <a:buNone/>
            </a:pPr>
            <a:r>
              <a:rPr lang="cy-GB" sz="3400"/>
              <a:t>     </a:t>
            </a:r>
            <a:r>
              <a:rPr lang="cy-GB" sz="3400">
                <a:solidFill>
                  <a:srgbClr val="FF0000"/>
                </a:solidFill>
              </a:rPr>
              <a:t>Enghreifftiau o rigymau symud da:</a:t>
            </a:r>
          </a:p>
          <a:p>
            <a:endParaRPr lang="en-GB">
              <a:solidFill>
                <a:srgbClr val="FF0000"/>
              </a:solidFill>
            </a:endParaRPr>
          </a:p>
          <a:p>
            <a:r>
              <a:rPr lang="en-GB" err="1">
                <a:solidFill>
                  <a:srgbClr val="FF0000"/>
                </a:solidFill>
              </a:rPr>
              <a:t>Tebot</a:t>
            </a:r>
            <a:r>
              <a:rPr lang="en-GB">
                <a:solidFill>
                  <a:srgbClr val="FF0000"/>
                </a:solidFill>
              </a:rPr>
              <a:t> </a:t>
            </a:r>
            <a:r>
              <a:rPr lang="en-GB" err="1">
                <a:solidFill>
                  <a:srgbClr val="FF0000"/>
                </a:solidFill>
              </a:rPr>
              <a:t>bychan</a:t>
            </a:r>
            <a:r>
              <a:rPr lang="en-GB">
                <a:solidFill>
                  <a:srgbClr val="FF0000"/>
                </a:solidFill>
              </a:rPr>
              <a:t> </a:t>
            </a:r>
            <a:r>
              <a:rPr lang="en-GB" err="1">
                <a:solidFill>
                  <a:srgbClr val="FF0000"/>
                </a:solidFill>
              </a:rPr>
              <a:t>ydwyf</a:t>
            </a:r>
            <a:endParaRPr lang="en-GB">
              <a:solidFill>
                <a:srgbClr val="FF0000"/>
              </a:solidFill>
            </a:endParaRPr>
          </a:p>
          <a:p>
            <a:r>
              <a:rPr lang="cy-GB">
                <a:solidFill>
                  <a:srgbClr val="FF0000"/>
                </a:solidFill>
              </a:rPr>
              <a:t>Mr Hapus ydw i</a:t>
            </a:r>
          </a:p>
          <a:p>
            <a:r>
              <a:rPr lang="en-GB" noProof="1">
                <a:solidFill>
                  <a:srgbClr val="FF0000"/>
                </a:solidFill>
              </a:rPr>
              <a:t>Dringodd yr hen gorryn </a:t>
            </a:r>
            <a:endParaRPr lang="en-GB">
              <a:solidFill>
                <a:srgbClr val="FF0000"/>
              </a:solidFill>
            </a:endParaRPr>
          </a:p>
          <a:p>
            <a:r>
              <a:rPr lang="cy-GB">
                <a:solidFill>
                  <a:srgbClr val="FF0000"/>
                </a:solidFill>
              </a:rPr>
              <a:t>Mi welais </a:t>
            </a:r>
            <a:r>
              <a:rPr lang="en-GB">
                <a:solidFill>
                  <a:srgbClr val="FF0000"/>
                </a:solidFill>
              </a:rPr>
              <a:t>Jac y Do</a:t>
            </a:r>
          </a:p>
          <a:p>
            <a:pPr marL="0" indent="0">
              <a:buNone/>
            </a:pPr>
            <a:endParaRPr lang="en-GB">
              <a:solidFill>
                <a:srgbClr val="FF0000"/>
              </a:solidFill>
            </a:endParaRPr>
          </a:p>
          <a:p>
            <a:pPr marL="0" indent="0">
              <a:buNone/>
            </a:pPr>
            <a:endParaRPr lang="en-GB">
              <a:solidFill>
                <a:srgbClr val="FF0000"/>
              </a:solidFill>
            </a:endParaRPr>
          </a:p>
          <a:p>
            <a:pPr marL="0" indent="0">
              <a:buNone/>
            </a:pPr>
            <a:endParaRPr lang="en-GB">
              <a:solidFill>
                <a:srgbClr val="FF0000"/>
              </a:solidFill>
            </a:endParaRPr>
          </a:p>
          <a:p>
            <a:pPr marL="0" indent="0">
              <a:buNone/>
            </a:pPr>
            <a:endParaRPr lang="en-GB">
              <a:solidFill>
                <a:srgbClr val="FF0000"/>
              </a:solidFill>
            </a:endParaRPr>
          </a:p>
          <a:p>
            <a:pPr marL="0" indent="0">
              <a:buNone/>
            </a:pPr>
            <a:endParaRPr lang="en-GB">
              <a:solidFill>
                <a:srgbClr val="FF0000"/>
              </a:solidFill>
            </a:endParaRPr>
          </a:p>
          <a:p>
            <a:pPr marL="0" indent="0">
              <a:buNone/>
            </a:pPr>
            <a:endParaRPr lang="en-GB">
              <a:solidFill>
                <a:srgbClr val="FF0000"/>
              </a:solidFill>
            </a:endParaRPr>
          </a:p>
          <a:p>
            <a:pPr marL="0" indent="0">
              <a:buNone/>
            </a:pPr>
            <a:endParaRPr lang="en-GB">
              <a:solidFill>
                <a:srgbClr val="FF0000"/>
              </a:solidFill>
            </a:endParaRPr>
          </a:p>
          <a:p>
            <a:pPr marL="0" indent="0">
              <a:buNone/>
            </a:pPr>
            <a:endParaRPr lang="en-GB">
              <a:solidFill>
                <a:srgbClr val="FF0000"/>
              </a:solidFill>
            </a:endParaRPr>
          </a:p>
          <a:p>
            <a:pPr marL="0" indent="0">
              <a:buNone/>
            </a:pPr>
            <a:endParaRPr lang="en-GB">
              <a:solidFill>
                <a:srgbClr val="FF0000"/>
              </a:solidFill>
            </a:endParaRPr>
          </a:p>
          <a:p>
            <a:r>
              <a:rPr lang="en-GB">
                <a:solidFill>
                  <a:srgbClr val="FF0000"/>
                </a:solidFill>
              </a:rPr>
              <a:t>Awn am </a:t>
            </a:r>
            <a:r>
              <a:rPr lang="en-GB" err="1">
                <a:solidFill>
                  <a:srgbClr val="FF0000"/>
                </a:solidFill>
              </a:rPr>
              <a:t>dro</a:t>
            </a:r>
            <a:r>
              <a:rPr lang="en-GB">
                <a:solidFill>
                  <a:srgbClr val="FF0000"/>
                </a:solidFill>
              </a:rPr>
              <a:t> </a:t>
            </a:r>
            <a:r>
              <a:rPr lang="en-GB" err="1">
                <a:solidFill>
                  <a:srgbClr val="FF0000"/>
                </a:solidFill>
              </a:rPr>
              <a:t>i</a:t>
            </a:r>
            <a:r>
              <a:rPr lang="en-GB">
                <a:solidFill>
                  <a:srgbClr val="FF0000"/>
                </a:solidFill>
              </a:rPr>
              <a:t> </a:t>
            </a:r>
            <a:r>
              <a:rPr lang="en-GB" err="1">
                <a:solidFill>
                  <a:srgbClr val="FF0000"/>
                </a:solidFill>
              </a:rPr>
              <a:t>frest</a:t>
            </a:r>
            <a:r>
              <a:rPr lang="en-GB">
                <a:solidFill>
                  <a:srgbClr val="FF0000"/>
                </a:solidFill>
              </a:rPr>
              <a:t>, pen, </a:t>
            </a:r>
            <a:r>
              <a:rPr lang="en-GB" err="1">
                <a:solidFill>
                  <a:srgbClr val="FF0000"/>
                </a:solidFill>
              </a:rPr>
              <a:t>coed</a:t>
            </a:r>
            <a:endParaRPr lang="en-GB">
              <a:solidFill>
                <a:srgbClr val="FF0000"/>
              </a:solidFill>
            </a:endParaRPr>
          </a:p>
          <a:p>
            <a:r>
              <a:rPr lang="en-GB">
                <a:solidFill>
                  <a:srgbClr val="FF0000"/>
                </a:solidFill>
              </a:rPr>
              <a:t>Un </a:t>
            </a:r>
            <a:r>
              <a:rPr lang="en-GB" err="1">
                <a:solidFill>
                  <a:srgbClr val="FF0000"/>
                </a:solidFill>
              </a:rPr>
              <a:t>bys</a:t>
            </a:r>
            <a:r>
              <a:rPr lang="en-GB">
                <a:solidFill>
                  <a:srgbClr val="FF0000"/>
                </a:solidFill>
              </a:rPr>
              <a:t>, </a:t>
            </a:r>
            <a:r>
              <a:rPr lang="en-GB" err="1">
                <a:solidFill>
                  <a:srgbClr val="FF0000"/>
                </a:solidFill>
              </a:rPr>
              <a:t>dau</a:t>
            </a:r>
            <a:r>
              <a:rPr lang="en-GB">
                <a:solidFill>
                  <a:srgbClr val="FF0000"/>
                </a:solidFill>
              </a:rPr>
              <a:t> </a:t>
            </a:r>
            <a:r>
              <a:rPr lang="en-GB" err="1">
                <a:solidFill>
                  <a:srgbClr val="FF0000"/>
                </a:solidFill>
              </a:rPr>
              <a:t>fys</a:t>
            </a:r>
            <a:r>
              <a:rPr lang="en-GB">
                <a:solidFill>
                  <a:srgbClr val="FF0000"/>
                </a:solidFill>
              </a:rPr>
              <a:t>, tri </a:t>
            </a:r>
            <a:r>
              <a:rPr lang="en-GB" err="1">
                <a:solidFill>
                  <a:srgbClr val="FF0000"/>
                </a:solidFill>
              </a:rPr>
              <a:t>bys</a:t>
            </a:r>
            <a:r>
              <a:rPr lang="en-GB">
                <a:solidFill>
                  <a:srgbClr val="FF0000"/>
                </a:solidFill>
              </a:rPr>
              <a:t>…</a:t>
            </a:r>
          </a:p>
          <a:p>
            <a:r>
              <a:rPr lang="en-GB" err="1">
                <a:solidFill>
                  <a:srgbClr val="FF0000"/>
                </a:solidFill>
              </a:rPr>
              <a:t>Hicori</a:t>
            </a:r>
            <a:r>
              <a:rPr lang="en-GB">
                <a:solidFill>
                  <a:srgbClr val="FF0000"/>
                </a:solidFill>
              </a:rPr>
              <a:t> </a:t>
            </a:r>
            <a:r>
              <a:rPr lang="en-GB" err="1">
                <a:solidFill>
                  <a:srgbClr val="FF0000"/>
                </a:solidFill>
              </a:rPr>
              <a:t>Dicori</a:t>
            </a:r>
            <a:r>
              <a:rPr lang="en-GB">
                <a:solidFill>
                  <a:srgbClr val="FF0000"/>
                </a:solidFill>
              </a:rPr>
              <a:t> Doc</a:t>
            </a:r>
          </a:p>
          <a:p>
            <a:r>
              <a:rPr lang="en-GB">
                <a:solidFill>
                  <a:srgbClr val="FF0000"/>
                </a:solidFill>
              </a:rPr>
              <a:t>Clap, clap</a:t>
            </a:r>
          </a:p>
          <a:p>
            <a:r>
              <a:rPr lang="en-GB">
                <a:solidFill>
                  <a:srgbClr val="FF0000"/>
                </a:solidFill>
              </a:rPr>
              <a:t>Mae gen </a:t>
            </a:r>
            <a:r>
              <a:rPr lang="en-GB" err="1">
                <a:solidFill>
                  <a:srgbClr val="FF0000"/>
                </a:solidFill>
              </a:rPr>
              <a:t>i</a:t>
            </a:r>
            <a:r>
              <a:rPr lang="en-GB">
                <a:solidFill>
                  <a:srgbClr val="FF0000"/>
                </a:solidFill>
              </a:rPr>
              <a:t> het </a:t>
            </a:r>
            <a:r>
              <a:rPr lang="en-GB" err="1">
                <a:solidFill>
                  <a:srgbClr val="FF0000"/>
                </a:solidFill>
              </a:rPr>
              <a:t>dri</a:t>
            </a:r>
            <a:r>
              <a:rPr lang="en-GB">
                <a:solidFill>
                  <a:srgbClr val="FF0000"/>
                </a:solidFill>
              </a:rPr>
              <a:t> </a:t>
            </a:r>
            <a:r>
              <a:rPr lang="en-GB" err="1">
                <a:solidFill>
                  <a:srgbClr val="FF0000"/>
                </a:solidFill>
              </a:rPr>
              <a:t>chornel</a:t>
            </a:r>
            <a:endParaRPr lang="en-GB">
              <a:solidFill>
                <a:srgbClr val="FF0000"/>
              </a:solidFill>
            </a:endParaRPr>
          </a:p>
          <a:p>
            <a:pPr marL="0" indent="0">
              <a:buNone/>
            </a:pPr>
            <a:endParaRPr lang="en-GB"/>
          </a:p>
          <a:p>
            <a:pPr marL="0" indent="0">
              <a:buNone/>
            </a:pPr>
            <a:endParaRPr lang="en-GB"/>
          </a:p>
          <a:p>
            <a:pPr marL="0" indent="0">
              <a:buNone/>
            </a:pPr>
            <a:endParaRPr lang="en-GB"/>
          </a:p>
        </p:txBody>
      </p:sp>
      <p:pic>
        <p:nvPicPr>
          <p:cNvPr id="32770" name="Picture 2" descr="Image result for action rhymes">
            <a:extLst>
              <a:ext uri="{FF2B5EF4-FFF2-40B4-BE49-F238E27FC236}">
                <a16:creationId xmlns:a16="http://schemas.microsoft.com/office/drawing/2014/main" id="{579BB122-FA11-456C-AF0E-595D5859699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938962" y="40104"/>
            <a:ext cx="4938713" cy="3298409"/>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Recording 16 Nov 2020 at 10:42:01" descr="Audio Recording 16 Nov 2020 at 10:42:01">
            <a:hlinkClick r:id="" action="ppaction://media"/>
            <a:extLst>
              <a:ext uri="{FF2B5EF4-FFF2-40B4-BE49-F238E27FC236}">
                <a16:creationId xmlns:a16="http://schemas.microsoft.com/office/drawing/2014/main" id="{8E29B934-D7EA-AA45-B5F0-B56A69BC0BD6}"/>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4046330" y="3645452"/>
            <a:ext cx="812800" cy="812800"/>
          </a:xfrm>
          <a:prstGeom prst="rect">
            <a:avLst/>
          </a:prstGeom>
        </p:spPr>
      </p:pic>
    </p:spTree>
    <p:extLst>
      <p:ext uri="{BB962C8B-B14F-4D97-AF65-F5344CB8AC3E}">
        <p14:creationId xmlns:p14="http://schemas.microsoft.com/office/powerpoint/2010/main" val="2434141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993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0E238-244B-4C2F-83D2-B9D07B48C33E}"/>
              </a:ext>
            </a:extLst>
          </p:cNvPr>
          <p:cNvSpPr>
            <a:spLocks noGrp="1"/>
          </p:cNvSpPr>
          <p:nvPr>
            <p:ph type="title"/>
          </p:nvPr>
        </p:nvSpPr>
        <p:spPr/>
        <p:txBody>
          <a:bodyPr>
            <a:normAutofit/>
          </a:bodyPr>
          <a:lstStyle/>
          <a:p>
            <a:br>
              <a:rPr lang="en-GB"/>
            </a:br>
            <a:endParaRPr lang="en-GB"/>
          </a:p>
        </p:txBody>
      </p:sp>
      <p:sp>
        <p:nvSpPr>
          <p:cNvPr id="12" name="TextBox 11">
            <a:extLst>
              <a:ext uri="{FF2B5EF4-FFF2-40B4-BE49-F238E27FC236}">
                <a16:creationId xmlns:a16="http://schemas.microsoft.com/office/drawing/2014/main" id="{D764BC04-4F5F-418E-A260-24B604E77C29}"/>
              </a:ext>
            </a:extLst>
          </p:cNvPr>
          <p:cNvSpPr txBox="1"/>
          <p:nvPr/>
        </p:nvSpPr>
        <p:spPr>
          <a:xfrm>
            <a:off x="2866616" y="187741"/>
            <a:ext cx="6636412" cy="1046440"/>
          </a:xfrm>
          <a:prstGeom prst="rect">
            <a:avLst/>
          </a:prstGeom>
          <a:noFill/>
        </p:spPr>
        <p:txBody>
          <a:bodyPr wrap="square" rtlCol="0">
            <a:spAutoFit/>
          </a:bodyPr>
          <a:lstStyle/>
          <a:p>
            <a:pPr algn="ctr"/>
            <a:r>
              <a:rPr lang="en-GB" sz="4400"/>
              <a:t>TASG 3</a:t>
            </a:r>
          </a:p>
          <a:p>
            <a:endParaRPr lang="en-GB"/>
          </a:p>
        </p:txBody>
      </p:sp>
      <p:sp>
        <p:nvSpPr>
          <p:cNvPr id="4" name="Content Placeholder 3">
            <a:extLst>
              <a:ext uri="{FF2B5EF4-FFF2-40B4-BE49-F238E27FC236}">
                <a16:creationId xmlns:a16="http://schemas.microsoft.com/office/drawing/2014/main" id="{8A5F8CEB-E9CC-4EAA-BFAE-EE6E0D88E0DE}"/>
              </a:ext>
            </a:extLst>
          </p:cNvPr>
          <p:cNvSpPr>
            <a:spLocks noGrp="1"/>
          </p:cNvSpPr>
          <p:nvPr>
            <p:ph idx="1"/>
          </p:nvPr>
        </p:nvSpPr>
        <p:spPr>
          <a:xfrm>
            <a:off x="607219" y="1027906"/>
            <a:ext cx="11189494" cy="4351338"/>
          </a:xfrm>
        </p:spPr>
        <p:txBody>
          <a:bodyPr/>
          <a:lstStyle/>
          <a:p>
            <a:r>
              <a:rPr lang="cy-GB"/>
              <a:t>Mae angen i chi greu poster A3 / </a:t>
            </a:r>
            <a:r>
              <a:rPr lang="cy-GB" noProof="1"/>
              <a:t>cymhorthyn</a:t>
            </a:r>
            <a:r>
              <a:rPr lang="cy-GB"/>
              <a:t> gweledol, cofiwch gynnwys eich enw!</a:t>
            </a:r>
          </a:p>
          <a:p>
            <a:r>
              <a:rPr lang="cy-GB"/>
              <a:t>Dewiswch Hwiangerdd a’i ysgrifennu </a:t>
            </a:r>
            <a:r>
              <a:rPr lang="cy-GB" b="1"/>
              <a:t>â llaw </a:t>
            </a:r>
            <a:r>
              <a:rPr lang="cy-GB"/>
              <a:t>(llawysgrifen ORAU athro) </a:t>
            </a:r>
          </a:p>
          <a:p>
            <a:r>
              <a:rPr lang="cy-GB"/>
              <a:t>Ychwanegwch eich dyluniadau eich hun i’r poster i’w wneud mor ddeniadol â phosibl ac i dynnu’r llygad </a:t>
            </a:r>
          </a:p>
          <a:p>
            <a:r>
              <a:rPr lang="cy-GB"/>
              <a:t>Gallwch dynnu llun o’ch poster a’i osod yma, </a:t>
            </a:r>
            <a:r>
              <a:rPr lang="cy-GB" b="1"/>
              <a:t>erbyn 16 Tachwedd</a:t>
            </a:r>
            <a:r>
              <a:rPr lang="cy-GB"/>
              <a:t>:</a:t>
            </a:r>
          </a:p>
          <a:p>
            <a:pPr marL="0" indent="0">
              <a:buNone/>
            </a:pPr>
            <a:r>
              <a:rPr lang="en-GB">
                <a:solidFill>
                  <a:srgbClr val="FF0000"/>
                </a:solidFill>
              </a:rPr>
              <a:t>https://padlet.com/gailparker29/9ayqicf12afctlag</a:t>
            </a:r>
          </a:p>
        </p:txBody>
      </p:sp>
      <p:pic>
        <p:nvPicPr>
          <p:cNvPr id="3" name="Audio Recording 16 Nov 2020 at 10:16:45" descr="Audio Recording 16 Nov 2020 at 10:16:45">
            <a:hlinkClick r:id="" action="ppaction://media"/>
            <a:extLst>
              <a:ext uri="{FF2B5EF4-FFF2-40B4-BE49-F238E27FC236}">
                <a16:creationId xmlns:a16="http://schemas.microsoft.com/office/drawing/2014/main" id="{92423D07-DE79-6948-A51E-080D999ED52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485808" y="3817730"/>
            <a:ext cx="812800" cy="812800"/>
          </a:xfrm>
          <a:prstGeom prst="rect">
            <a:avLst/>
          </a:prstGeom>
        </p:spPr>
      </p:pic>
    </p:spTree>
    <p:extLst>
      <p:ext uri="{BB962C8B-B14F-4D97-AF65-F5344CB8AC3E}">
        <p14:creationId xmlns:p14="http://schemas.microsoft.com/office/powerpoint/2010/main" val="3734795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475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0E238-244B-4C2F-83D2-B9D07B48C33E}"/>
              </a:ext>
            </a:extLst>
          </p:cNvPr>
          <p:cNvSpPr>
            <a:spLocks noGrp="1"/>
          </p:cNvSpPr>
          <p:nvPr>
            <p:ph type="title"/>
          </p:nvPr>
        </p:nvSpPr>
        <p:spPr/>
        <p:txBody>
          <a:bodyPr>
            <a:normAutofit/>
          </a:bodyPr>
          <a:lstStyle/>
          <a:p>
            <a:br>
              <a:rPr lang="en-GB"/>
            </a:br>
            <a:r>
              <a:rPr lang="cy-GB"/>
              <a:t>Dolenni defnyddiol i chi eu harchwilio</a:t>
            </a:r>
          </a:p>
        </p:txBody>
      </p:sp>
      <p:sp>
        <p:nvSpPr>
          <p:cNvPr id="12" name="TextBox 11">
            <a:extLst>
              <a:ext uri="{FF2B5EF4-FFF2-40B4-BE49-F238E27FC236}">
                <a16:creationId xmlns:a16="http://schemas.microsoft.com/office/drawing/2014/main" id="{D764BC04-4F5F-418E-A260-24B604E77C29}"/>
              </a:ext>
            </a:extLst>
          </p:cNvPr>
          <p:cNvSpPr txBox="1"/>
          <p:nvPr/>
        </p:nvSpPr>
        <p:spPr>
          <a:xfrm>
            <a:off x="2866616" y="187741"/>
            <a:ext cx="6636412" cy="1046440"/>
          </a:xfrm>
          <a:prstGeom prst="rect">
            <a:avLst/>
          </a:prstGeom>
          <a:noFill/>
        </p:spPr>
        <p:txBody>
          <a:bodyPr wrap="square" rtlCol="0">
            <a:spAutoFit/>
          </a:bodyPr>
          <a:lstStyle/>
          <a:p>
            <a:pPr algn="ctr"/>
            <a:endParaRPr lang="en-GB" sz="4400"/>
          </a:p>
          <a:p>
            <a:endParaRPr lang="en-GB"/>
          </a:p>
        </p:txBody>
      </p:sp>
      <p:sp>
        <p:nvSpPr>
          <p:cNvPr id="4" name="Content Placeholder 3">
            <a:extLst>
              <a:ext uri="{FF2B5EF4-FFF2-40B4-BE49-F238E27FC236}">
                <a16:creationId xmlns:a16="http://schemas.microsoft.com/office/drawing/2014/main" id="{8A5F8CEB-E9CC-4EAA-BFAE-EE6E0D88E0DE}"/>
              </a:ext>
            </a:extLst>
          </p:cNvPr>
          <p:cNvSpPr>
            <a:spLocks noGrp="1"/>
          </p:cNvSpPr>
          <p:nvPr>
            <p:ph idx="1"/>
          </p:nvPr>
        </p:nvSpPr>
        <p:spPr/>
        <p:txBody>
          <a:bodyPr/>
          <a:lstStyle/>
          <a:p>
            <a:r>
              <a:rPr lang="en-GB">
                <a:hlinkClick r:id="rId4"/>
              </a:rPr>
              <a:t>https://hwb.gov.wales/cwricwlwm-i-gymru</a:t>
            </a:r>
            <a:r>
              <a:rPr lang="en-GB"/>
              <a:t> </a:t>
            </a:r>
          </a:p>
          <a:p>
            <a:r>
              <a:rPr lang="en-GB">
                <a:hlinkClick r:id="rId5"/>
              </a:rPr>
              <a:t>https://hwb.gov.wales/cwricwlwm-cymru-2008/cyfnod-sylfaen/</a:t>
            </a:r>
            <a:r>
              <a:rPr lang="en-GB"/>
              <a:t>  </a:t>
            </a:r>
          </a:p>
          <a:p>
            <a:r>
              <a:rPr lang="en-GB">
                <a:hlinkClick r:id="rId6"/>
              </a:rPr>
              <a:t>https://dera.ioe.ac.uk/21175/1/141006-foundation-phase-mathematical-development-area-of-learning.pdf</a:t>
            </a:r>
            <a:endParaRPr lang="en-GB"/>
          </a:p>
          <a:p>
            <a:r>
              <a:rPr lang="en-GB">
                <a:hlinkClick r:id="rId7"/>
              </a:rPr>
              <a:t>http://welshnurseryrhymes.wales/Symud%20a%20hwyl</a:t>
            </a:r>
            <a:endParaRPr lang="en-GB"/>
          </a:p>
          <a:p>
            <a:r>
              <a:rPr lang="en-GB">
                <a:hlinkClick r:id="rId8"/>
              </a:rPr>
              <a:t>http://earlyliteracylearning.org/cellnotes/CELLnotes_v3n1.pdf</a:t>
            </a:r>
            <a:endParaRPr lang="en-GB"/>
          </a:p>
          <a:p>
            <a:endParaRPr lang="en-GB"/>
          </a:p>
        </p:txBody>
      </p:sp>
    </p:spTree>
    <p:extLst>
      <p:ext uri="{BB962C8B-B14F-4D97-AF65-F5344CB8AC3E}">
        <p14:creationId xmlns:p14="http://schemas.microsoft.com/office/powerpoint/2010/main" val="39856307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12" ma:contentTypeDescription="Create a new document." ma:contentTypeScope="" ma:versionID="7614c0d39d68b11413b99ea6b15f897c">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322afc73339f979490dfcc2930f5f197"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AutoTags" minOccurs="0"/>
                <xsd:element ref="ns2:MediaServiceLocation" minOccurs="0"/>
                <xsd:element ref="ns2:MediaServiceGenerationTime" minOccurs="0"/>
                <xsd:element ref="ns2:MediaServiceEventHashCode"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D650D55-D89C-44E6-A7AA-77141951E010}">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92c24619-d6d5-42cf-b618-23d930ad9f20"/>
    <ds:schemaRef ds:uri="http://purl.org/dc/terms/"/>
    <ds:schemaRef ds:uri="8ee9550b-f5f4-4dde-bce5-39f4ba45c2f1"/>
    <ds:schemaRef ds:uri="http://www.w3.org/XML/1998/namespace"/>
    <ds:schemaRef ds:uri="http://purl.org/dc/dcmitype/"/>
  </ds:schemaRefs>
</ds:datastoreItem>
</file>

<file path=customXml/itemProps2.xml><?xml version="1.0" encoding="utf-8"?>
<ds:datastoreItem xmlns:ds="http://schemas.openxmlformats.org/officeDocument/2006/customXml" ds:itemID="{5F4F627D-2535-4940-B436-C9E3C9D8F8D0}">
  <ds:schemaRefs>
    <ds:schemaRef ds:uri="http://schemas.microsoft.com/sharepoint/v3/contenttype/forms"/>
  </ds:schemaRefs>
</ds:datastoreItem>
</file>

<file path=customXml/itemProps3.xml><?xml version="1.0" encoding="utf-8"?>
<ds:datastoreItem xmlns:ds="http://schemas.openxmlformats.org/officeDocument/2006/customXml" ds:itemID="{32B57110-9706-43BC-AA4A-A2B60171A57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284</TotalTime>
  <Words>1309</Words>
  <Application>Microsoft Macintosh PowerPoint</Application>
  <PresentationFormat>Widescreen</PresentationFormat>
  <Paragraphs>171</Paragraphs>
  <Slides>16</Slides>
  <Notes>12</Notes>
  <HiddenSlides>0</HiddenSlides>
  <MMClips>15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“Dywedwch un arall i mi”  Gail Parker</vt:lpstr>
      <vt:lpstr>THE FOUNDATION PHASE   Y CYFNOD SYLFAEN</vt:lpstr>
      <vt:lpstr> </vt:lpstr>
      <vt:lpstr> </vt:lpstr>
      <vt:lpstr>Hwiangerddi…pam? </vt:lpstr>
      <vt:lpstr>Trafodwch http://earlyliteracylearning.org/cellnotes/CELLnotes_v3n1.pdf</vt:lpstr>
      <vt:lpstr>PowerPoint Presentation</vt:lpstr>
      <vt:lpstr>PowerPoint Presentation</vt:lpstr>
      <vt:lpstr> </vt:lpstr>
      <vt:lpstr>Mynd drot, drot…      Beth allech chi ei wneud?</vt:lpstr>
      <vt:lpstr> </vt:lpstr>
      <vt:lpstr>Datblygiad mathemategol </vt:lpstr>
      <vt:lpstr>Rhigymau Cymraeg</vt:lpstr>
      <vt:lpstr>Rhigymau Symud</vt:lpstr>
      <vt:lpstr> </vt:lpstr>
      <vt:lpstr> Dolenni defnyddiol i chi eu harchwilio</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“Dywedwch un arall i mi”  Gail Parker</dc:title>
  <dc:creator>Meryl Bowen</dc:creator>
  <cp:lastModifiedBy>Meryl Bowen</cp:lastModifiedBy>
  <cp:revision>25</cp:revision>
  <dcterms:created xsi:type="dcterms:W3CDTF">2020-11-13T11:49:13Z</dcterms:created>
  <dcterms:modified xsi:type="dcterms:W3CDTF">2020-11-16T12:48:35Z</dcterms:modified>
</cp:coreProperties>
</file>