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s/slide2.xml" ContentType="application/vnd.openxmlformats-officedocument.presentationml.slide+xml"/>
  <Override PartName="/ppt/slidemasters/slidemaster1.xml" ContentType="application/vnd.openxmlformats-officedocument.presentationml.slideMaster+xml"/>
  <Override PartName="/ppt/slides/slide5.xml" ContentType="application/vnd.openxmlformats-officedocument.presentationml.slide+xml"/>
  <Override PartName="/ppt/slides/slide1.xml" ContentType="application/vnd.openxmlformats-officedocument.presentationml.slide+xml"/>
  <Override PartName="/docprops/core.xml" ContentType="application/vnd.openxmlformats-package.core-properties+xml"/>
  <Override PartName="/ppt/slides/slide3.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notesslides/notesslide2.xml" ContentType="application/vnd.openxmlformats-officedocument.presentationml.notesSlide+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17.xml" ContentType="application/vnd.openxmlformats-officedocument.presentationml.slideLayout+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4.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13.xml" ContentType="application/vnd.openxmlformats-officedocument.presentationml.slideLayout+xml"/>
  <Override PartName="/ppt/slidelayouts/slidelayout7.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docprops/app.xml" ContentType="application/vnd.openxmlformats-officedocument.extended-properti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
  </p:notesMasterIdLst>
  <p:sldIdLst>
    <p:sldId id="256" r:id="rId3"/>
    <p:sldId id="261" r:id="rId4"/>
    <p:sldId id="274" r:id="rId5"/>
    <p:sldId id="276" r:id="rId6"/>
    <p:sldId id="272" r:id="rId7"/>
    <p:sldId id="27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9324" autoAdjust="0"/>
  </p:normalViewPr>
  <p:slideViewPr>
    <p:cSldViewPr snapToGrid="0" showGuides="1">
      <p:cViewPr varScale="1">
        <p:scale>
          <a:sx n="101" d="100"/>
          <a:sy n="101" d="100"/>
        </p:scale>
        <p:origin x="990" y="102"/>
      </p:cViewPr>
      <p:guideLst>
        <p:guide orient="horz" pos="2160"/>
        <p:guide pos="3840"/>
      </p:guideLst>
    </p:cSldViewPr>
  </p:slideViewPr>
  <p:notesTextViewPr>
    <p:cViewPr>
      <p:scale>
        <a:sx n="1" d="1"/>
        <a:sy n="1" d="1"/>
      </p:scale>
      <p:origin x="0" y="-324"/>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10" Type="http://schemas.openxmlformats.org/officeDocument/2006/relationships/presProps" Target="presProps.xml"/><Relationship Id="rId11" Type="http://schemas.openxmlformats.org/officeDocument/2006/relationships/viewProps" Target="viewProps.xml"/><Relationship Id="rId12" Type="http://schemas.openxmlformats.org/officeDocument/2006/relationships/theme" Target="theme/theme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noEditPoints="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578EFB-530D-42CC-B226-2075D214AE39}" type="datetimeFigureOut">
              <a:rPr lang="en-US" smtClean="0"/>
              <a:t>1/24/2023</a:t>
            </a:fld>
            <a:endParaRPr lang="en-US"/>
          </a:p>
        </p:txBody>
      </p:sp>
      <p:sp>
        <p:nvSpPr>
          <p:cNvPr id="4" name="Slide Image Placeholder 3"/>
          <p:cNvSpPr>
            <a:spLocks noGrp="1" noRot="1" noChangeAspect="1" noEditPoints="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noEditPoints="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noEditPoints="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noEditPoints="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EC6973-E535-4BB2-9F78-7FD6F739E686}" type="slidenum">
              <a:rPr lang="en-US" smtClean="0"/>
              <a:t>‹#›</a:t>
            </a:fld>
            <a:endParaRPr lang="en-US"/>
          </a:p>
        </p:txBody>
      </p:sp>
    </p:spTree>
  </p:cSld>
  <p:clrMap bg1="lt1" tx1="dk1" bg2="lt2" tx2="dk2" accent1="accent1" accent2="accent2" accent3="accent3" accent4="accent4" accent5="accent5" accent6="accent6" hlink="hlink" folHlink="folHlink"/>
  <p:hf dt="0"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685800" y="1143000"/>
            <a:ext cx="5486400" cy="30861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1B782161-E213-4F4B-99C7-0F80C827D46E}" type="slidenum">
              <a:rPr lang="en-US" smtClean="0"/>
              <a:t>‹#›</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lstStyle/>
          <a:p>
            <a:pPr marL="0" marR="0" indent="0" algn="just" defTabSz="914400" rtl="0" eaLnBrk="1" fontAlgn="auto" latinLnBrk="0" hangingPunct="1">
              <a:lnSpc>
                <a:spcPct val="150000"/>
              </a:lnSpc>
              <a:spcBef>
                <a:spcPts val="0"/>
              </a:spcBef>
              <a:spcAft>
                <a:spcPts val="0"/>
              </a:spcAft>
              <a:buSzPct val="100000"/>
              <a:buFontTx/>
              <a:buNone/>
            </a:pPr>
            <a:r>
              <a:rPr lang="en-US" sz="1800" dirty="0">
                <a:solidFill>
                  <a:schemeClr val="bg1"/>
                </a:solidFill>
                <a:latin typeface="Arial" pitchFamily="34" charset="0" panose="020B0604020202020204"/>
                <a:ea typeface="Arial" pitchFamily="34" charset="0" panose="020B0604020202020204"/>
              </a:rPr>
              <a:t>Transformational leadership is a subcategory and most effective leadership style in power and leadership theory. Whenever people work with Bezos, they can be certain that everyone on staff shares the enthusiasm for the company's mission. Jeff Bezos started out in the financial industry in New York as a hedge funder before moving on to found Amazon.com. </a:t>
            </a:r>
            <a:r>
              <a:rPr lang="en-GB" sz="1800" dirty="0">
                <a:effectLst/>
                <a:latin typeface="Times New Roman" pitchFamily="18" charset="0" panose="02020603050405020304"/>
                <a:ea typeface="Times New Roman" pitchFamily="18" charset="0" panose="02020603050405020304"/>
              </a:rPr>
              <a:t>Initially, Amazon had a hard time turning a profit, but as of 2022, the company's brand worth had hit an all-time high of 705.65 billion U.S. dollars, making it the most valuable brand in history (Statista, 2022).  The main reason for the success of Amazon is Jeff Bezos's effective leadership style. This man is a well-known leader that is noted for his ability to plan and produce outcomes using creative means. </a:t>
            </a:r>
            <a:endParaRPr lang="en-IN" sz="1800" dirty="0">
              <a:effectLst/>
              <a:latin typeface="Arial" pitchFamily="34" charset="0" panose="020B0604020202020204"/>
              <a:ea typeface="Arial" pitchFamily="34" charset="0" panose="020B0604020202020204"/>
            </a:endParaRPr>
          </a:p>
          <a:p>
            <a:pPr algn="just">
              <a:lnSpc>
                <a:spcPct val="150000"/>
              </a:lnSpc>
            </a:pPr>
            <a:endParaRPr lang="en-IN" sz="1800" dirty="0">
              <a:effectLst/>
              <a:latin typeface="Arial" pitchFamily="34" charset="0" panose="020B0604020202020204"/>
              <a:ea typeface="Arial" pitchFamily="34" charset="0" panose="020B0604020202020204"/>
            </a:endParaRPr>
          </a:p>
        </p:txBody>
      </p:sp>
      <p:sp>
        <p:nvSpPr>
          <p:cNvPr id="4" name="Slide Number Placeholder 3"/>
          <p:cNvSpPr>
            <a:spLocks noGrp="1" noEditPoints="1"/>
          </p:cNvSpPr>
          <p:nvPr>
            <p:ph type="sldNum" sz="quarter" idx="10"/>
          </p:nvPr>
        </p:nvSpPr>
        <p:spPr/>
        <p:txBody>
          <a:bodyPr/>
          <a:lstStyle/>
          <a:p>
            <a:fld id="{C9EC6973-E535-4BB2-9F78-7FD6F739E686}" type="slidenum">
              <a:rPr lang="en-US" smtClean="0"/>
              <a:t>‹#›</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lstStyle/>
          <a:p>
            <a:pPr algn="just">
              <a:lnSpc>
                <a:spcPct val="150000"/>
              </a:lnSpc>
            </a:pPr>
            <a:r>
              <a:rPr lang="en-US" sz="1800" dirty="0">
                <a:effectLst/>
                <a:latin typeface="Times New Roman" pitchFamily="18" charset="0" panose="02020603050405020304"/>
                <a:ea typeface="Times New Roman" pitchFamily="18" charset="0" panose="02020603050405020304"/>
              </a:rPr>
              <a:t>This man follows the power of leadership style means Bezos always promotes innovation. Bezos fully embraces the ever-changing trends in the market. Although Amazon started by selling books, the company has now grown to offer a vast number of other products in addition to practically all of those that are available on the market.  </a:t>
            </a:r>
            <a:r>
              <a:rPr lang="en-GB" sz="1800" dirty="0">
                <a:effectLst/>
                <a:latin typeface="Times New Roman" pitchFamily="18" charset="0" panose="02020603050405020304"/>
                <a:ea typeface="Times New Roman" pitchFamily="18" charset="0" panose="02020603050405020304"/>
              </a:rPr>
              <a:t>The term </a:t>
            </a:r>
            <a:r>
              <a:rPr lang="en-US" sz="1800" dirty="0">
                <a:effectLst/>
                <a:latin typeface="Times New Roman" pitchFamily="18" charset="0" panose="02020603050405020304"/>
                <a:ea typeface="Times New Roman" pitchFamily="18" charset="0" panose="02020603050405020304"/>
              </a:rPr>
              <a:t>power of leadership style</a:t>
            </a:r>
            <a:r>
              <a:rPr lang="en-GB" sz="1800" dirty="0">
                <a:effectLst/>
                <a:latin typeface="Times New Roman" pitchFamily="18" charset="0" panose="02020603050405020304"/>
                <a:ea typeface="Times New Roman" pitchFamily="18" charset="0" panose="02020603050405020304"/>
              </a:rPr>
              <a:t> leadership is used to describe an approach to management in that leaders inspire and urge employees to take risks and come up with new ideas that will help the company thrive in the future. Yet, the company's leadership style is a reflection of Amazon's founder and CEO, Jeff Bezos, that is known for their authoritarian and futuristic outlook. Some members of the leadership team at Amazon have said that Bezos is responsible for maintaining this culture by cultivating a very demanding and ambitious work environment. After then, it is up to Amazon's executives to uphold this culture through their own actions. According to a story by Brad Stone, Jeff Bezos is known to get frustrated with members of Amazon's executive team that do not share a conquer the globe attitude in some way.</a:t>
            </a:r>
            <a:endParaRPr lang="en-IN" sz="1800" dirty="0">
              <a:effectLst/>
              <a:latin typeface="Arial" pitchFamily="34" charset="0" panose="020B0604020202020204"/>
              <a:ea typeface="Arial" pitchFamily="34" charset="0" panose="020B0604020202020204"/>
            </a:endParaRPr>
          </a:p>
          <a:p>
            <a:pPr algn="just">
              <a:lnSpc>
                <a:spcPct val="150000"/>
              </a:lnSpc>
            </a:pPr>
            <a:r>
              <a:rPr lang="en-GB" sz="1800" dirty="0">
                <a:effectLst/>
                <a:latin typeface="Times New Roman" pitchFamily="18" charset="0" panose="02020603050405020304"/>
                <a:ea typeface="Times New Roman" pitchFamily="18" charset="0" panose="02020603050405020304"/>
              </a:rPr>
              <a:t>Bezos is reportedly responsible for Amazon's executive team reporting that a focus on objective truth has been formed. This indicates that Amazon places less emphasis on its own internal beliefs and more on the facts that are shown to be true in the market. There have also been some concerns about the poisonous and even competitive work climate, that has also come under scrutiny. Some individuals may take offence to that they perceive to be Bezos's forthright manner of communication.</a:t>
            </a:r>
            <a:endParaRPr lang="en-IN" sz="1800" dirty="0">
              <a:effectLst/>
              <a:latin typeface="Arial" pitchFamily="34" charset="0" panose="020B0604020202020204"/>
              <a:ea typeface="Arial" pitchFamily="34" charset="0" panose="020B0604020202020204"/>
            </a:endParaRPr>
          </a:p>
          <a:p>
            <a:pPr algn="just">
              <a:lnSpc>
                <a:spcPct val="150000"/>
              </a:lnSpc>
            </a:pPr>
            <a:endParaRPr lang="en-IN" sz="1800" dirty="0">
              <a:effectLst/>
              <a:latin typeface="Arial" pitchFamily="34" charset="0" panose="020B0604020202020204"/>
              <a:ea typeface="Arial" pitchFamily="34" charset="0" panose="020B0604020202020204"/>
            </a:endParaRPr>
          </a:p>
        </p:txBody>
      </p:sp>
      <p:sp>
        <p:nvSpPr>
          <p:cNvPr id="4" name="Slide Number Placeholder 3"/>
          <p:cNvSpPr>
            <a:spLocks noGrp="1" noEditPoints="1"/>
          </p:cNvSpPr>
          <p:nvPr>
            <p:ph type="sldNum" sz="quarter" idx="10"/>
          </p:nvPr>
        </p:nvSpPr>
        <p:spPr/>
        <p:txBody>
          <a:bodyPr/>
          <a:lstStyle/>
          <a:p>
            <a:fld id="{C9EC6973-E535-4BB2-9F78-7FD6F739E686}" type="slidenum">
              <a:rPr lang="en-US" smtClean="0"/>
              <a:t>‹#›</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p:txBody>
          <a:bodyPr/>
          <a:lstStyle/>
          <a:p/>
        </p:txBody>
      </p:sp>
      <p:sp>
        <p:nvSpPr>
          <p:cNvPr id="3" name="Notes Placeholder 2"/>
          <p:cNvSpPr>
            <a:spLocks noGrp="1" noEditPoints="1"/>
          </p:cNvSpPr>
          <p:nvPr>
            <p:ph type="body" idx="1"/>
          </p:nvPr>
        </p:nvSpPr>
        <p:spPr/>
        <p:txBody>
          <a:bodyPr/>
          <a:lstStyle/>
          <a:p>
            <a:pPr algn="just">
              <a:lnSpc>
                <a:spcPct val="150000"/>
              </a:lnSpc>
            </a:pPr>
            <a:r>
              <a:rPr lang="en-GB" sz="1800" dirty="0">
                <a:effectLst/>
                <a:latin typeface="Times New Roman" pitchFamily="18" charset="0" panose="02020603050405020304"/>
                <a:ea typeface="Times New Roman" pitchFamily="18" charset="0" panose="02020603050405020304"/>
              </a:rPr>
              <a:t>In order to begin, Bezos has achieved success by putting an emphasis on the value that he provides to his consumers. And his fixation on qualities such as quick delivery has given those same consumers an incentive to continue shopping at Amazon. Bezos has instilled a spirit of competition and success in the Amazon workforce. This may irritate certain members of leadership, and it isn't necessarily that has made Amazon the gold standard when it comes to employee happiness. However, if Amazon continues to develop, it's possible that many of the mechanisms they now have in place will be successful.</a:t>
            </a:r>
            <a:endParaRPr lang="en-IN" sz="1800" dirty="0">
              <a:effectLst/>
              <a:latin typeface="Arial" pitchFamily="34" charset="0" panose="020B0604020202020204"/>
              <a:ea typeface="Arial" pitchFamily="34" charset="0" panose="020B0604020202020204"/>
            </a:endParaRPr>
          </a:p>
          <a:p>
            <a:pPr algn="just">
              <a:lnSpc>
                <a:spcPct val="150000"/>
              </a:lnSpc>
            </a:pPr>
            <a:r>
              <a:rPr lang="en-GB" sz="1800" dirty="0">
                <a:effectLst/>
                <a:latin typeface="Times New Roman" pitchFamily="18" charset="0" panose="02020603050405020304"/>
                <a:ea typeface="Times New Roman" pitchFamily="18" charset="0" panose="02020603050405020304"/>
              </a:rPr>
              <a:t>Jeff Bezos shows signs of having a personality. The growth of our leadership abilities is "in part" influenced by our personalities. Since nobody wants to work for someone who is personality, it is essential that Jeff Bezos be pleasant and has characteristics that are congruent with those of other people. It's possible that some aspects of Jeff Bezos' personality contributed to his drive to start Amazon, even if other people may not have had the same interests. Personality is that differentiates us from other people and has a role in the choices that individuals make for themselves.</a:t>
            </a:r>
            <a:endParaRPr lang="en-IN" sz="1800" dirty="0">
              <a:effectLst/>
              <a:latin typeface="Arial" pitchFamily="34" charset="0" panose="020B0604020202020204"/>
              <a:ea typeface="Arial" pitchFamily="34" charset="0" panose="020B0604020202020204"/>
            </a:endParaRPr>
          </a:p>
          <a:p>
            <a:pPr algn="just">
              <a:lnSpc>
                <a:spcPct val="150000"/>
              </a:lnSpc>
            </a:pPr>
            <a:r>
              <a:rPr lang="en-GB" sz="1800" dirty="0">
                <a:effectLst/>
                <a:latin typeface="Times New Roman" pitchFamily="18" charset="0" panose="02020603050405020304"/>
                <a:ea typeface="Times New Roman" pitchFamily="18" charset="0" panose="02020603050405020304"/>
              </a:rPr>
              <a:t>In conclusion, Jeff Bezos has shown that he is a successful leader as a result of the fact that he has the four successful traits that make him a great leader. The characteristics consist of a person's general cognitive capacity, crystallised cognitive ability, motivation, and personality. Most people’s prediction is that Jeff Bezos will continue to be an effective leader for a very long time.</a:t>
            </a:r>
            <a:endParaRPr lang="en-IN" sz="1800" dirty="0">
              <a:effectLst/>
              <a:latin typeface="Arial" pitchFamily="34" charset="0" panose="020B0604020202020204"/>
              <a:ea typeface="Arial" pitchFamily="34" charset="0" panose="020B0604020202020204"/>
            </a:endParaRPr>
          </a:p>
          <a:p>
            <a:pPr>
              <a:lnSpc>
                <a:spcPct val="115000"/>
              </a:lnSpc>
            </a:pPr>
            <a:br>
              <a:rPr lang="en-GB" sz="1800" dirty="0">
                <a:effectLst/>
                <a:latin typeface="Times New Roman" pitchFamily="18" charset="0" panose="02020603050405020304"/>
                <a:ea typeface="Times New Roman" pitchFamily="18" charset="0" panose="02020603050405020304"/>
              </a:rPr>
            </a:br>
            <a:r>
              <a:rPr lang="en-GB" sz="1800" dirty="0">
                <a:effectLst/>
                <a:latin typeface="Times New Roman" pitchFamily="18" charset="0" panose="02020603050405020304"/>
                <a:ea typeface="Times New Roman" pitchFamily="18" charset="0" panose="02020603050405020304"/>
              </a:rPr>
              <a:t> </a:t>
            </a:r>
            <a:endParaRPr lang="en-IN" sz="1800" dirty="0">
              <a:effectLst/>
              <a:latin typeface="Arial" pitchFamily="34" charset="0" panose="020B0604020202020204"/>
              <a:ea typeface="Arial" pitchFamily="34" charset="0" panose="020B0604020202020204"/>
            </a:endParaRPr>
          </a:p>
          <a:p>
            <a:pPr>
              <a:lnSpc>
                <a:spcPct val="115000"/>
              </a:lnSpc>
            </a:pPr>
            <a:br>
              <a:rPr lang="en-GB" sz="1800" dirty="0">
                <a:effectLst/>
                <a:latin typeface="Times New Roman" pitchFamily="18" charset="0" panose="02020603050405020304"/>
                <a:ea typeface="Times New Roman" pitchFamily="18" charset="0" panose="02020603050405020304"/>
              </a:rPr>
            </a:br>
            <a:r>
              <a:rPr lang="en-GB" sz="1800" dirty="0">
                <a:effectLst/>
                <a:latin typeface="Times New Roman" pitchFamily="18" charset="0" panose="02020603050405020304"/>
                <a:ea typeface="Times New Roman" pitchFamily="18" charset="0" panose="02020603050405020304"/>
              </a:rPr>
              <a:t> </a:t>
            </a:r>
            <a:endParaRPr lang="en-IN" sz="1800" dirty="0">
              <a:effectLst/>
              <a:latin typeface="Arial" pitchFamily="34" charset="0" panose="020B0604020202020204"/>
              <a:ea typeface="Arial" pitchFamily="34" charset="0" panose="020B0604020202020204"/>
            </a:endParaRPr>
          </a:p>
          <a:p>
            <a:pPr algn="just">
              <a:lnSpc>
                <a:spcPct val="150000"/>
              </a:lnSpc>
            </a:pPr>
            <a:endParaRPr lang="en-IN" sz="1800" dirty="0">
              <a:effectLst/>
              <a:latin typeface="Arial" pitchFamily="34" charset="0" panose="020B0604020202020204"/>
              <a:ea typeface="Arial" pitchFamily="34" charset="0" panose="020B0604020202020204"/>
            </a:endParaRPr>
          </a:p>
        </p:txBody>
      </p:sp>
      <p:sp>
        <p:nvSpPr>
          <p:cNvPr id="4" name="Slide Number Placeholder 3"/>
          <p:cNvSpPr>
            <a:spLocks noGrp="1" noEditPoints="1"/>
          </p:cNvSpPr>
          <p:nvPr>
            <p:ph type="sldNum" sz="quarter" idx="10"/>
          </p:nvPr>
        </p:nvSpPr>
        <p:spPr/>
        <p:txBody>
          <a:bodyPr/>
          <a:lstStyle/>
          <a:p>
            <a:fld id="{C9EC6973-E535-4BB2-9F78-7FD6F739E686}" type="slidenum">
              <a:rPr lang="en-US" smtClean="0"/>
              <a:t>‹#›</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685800" y="1143000"/>
            <a:ext cx="5486400" cy="30861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9EC153E9-A70A-4328-99B1-C9A66197D36B}" type="slidenum">
              <a:rPr lang="en-US" smtClean="0"/>
              <a:t>‹#›</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685800" y="1143000"/>
            <a:ext cx="5486400" cy="30861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pPr marL="457200" marR="0" indent="-228600" algn="just">
              <a:lnSpc>
                <a:spcPct val="115000"/>
              </a:lnSpc>
              <a:spcBef>
                <a:spcPts val="0"/>
              </a:spcBef>
              <a:spcAft>
                <a:spcPts val="0"/>
              </a:spcAft>
              <a:buSzPts val="1200"/>
              <a:buFont typeface="Symbol" pitchFamily="82" charset="2" panose="05050102010706020507"/>
              <a:buChar char=""/>
            </a:pPr>
            <a:r>
              <a:rPr lang="en-US" sz="1200" b="0" i="0" u="none" strike="noStrike">
                <a:latin typeface="+mj-lt"/>
                <a:ea typeface="+mj-lt"/>
                <a:cs typeface="+mj-lt"/>
              </a:rPr>
              <a:t>The majority of people agree that Jeff Bezos is a transformational leader Amazon, the biggest online bookstore, was created by him. </a:t>
            </a:r>
            <a:endParaRPr lang="en-IN" sz="1200" b="0" i="0" u="none" strike="noStrike">
              <a:latin typeface="+mj-lt"/>
              <a:ea typeface="+mj-lt"/>
              <a:cs typeface="+mj-lt"/>
            </a:endParaRPr>
          </a:p>
          <a:p>
            <a:pPr marL="457200" marR="0" indent="-228600" algn="just">
              <a:lnSpc>
                <a:spcPct val="115000"/>
              </a:lnSpc>
              <a:spcBef>
                <a:spcPts val="0"/>
              </a:spcBef>
              <a:spcAft>
                <a:spcPts val="0"/>
              </a:spcAft>
              <a:buSzPts val="1200"/>
              <a:buFont typeface="Symbol" pitchFamily="82" charset="2" panose="05050102010706020507"/>
              <a:buChar char=""/>
            </a:pPr>
            <a:r>
              <a:rPr lang="en-US" sz="1200" b="0" i="0" u="none" strike="noStrike">
                <a:latin typeface="+mj-lt"/>
                <a:ea typeface="+mj-lt"/>
                <a:cs typeface="+mj-lt"/>
              </a:rPr>
              <a:t>Leaders in organizations must take the initiative to ensure that everyone works together to accomplish their shared and separate objectives and it is the main goal of power and leadership theory that Jeff Bezos follows.</a:t>
            </a:r>
            <a:endParaRPr lang="en-IN" sz="1200" b="0" i="0" u="none" strike="noStrike">
              <a:latin typeface="+mj-lt"/>
              <a:ea typeface="+mj-lt"/>
              <a:cs typeface="+mj-lt"/>
            </a:endParaRPr>
          </a:p>
          <a:p>
            <a:pPr marL="0" marR="0" indent="0" algn="just">
              <a:lnSpc>
                <a:spcPct val="115000"/>
              </a:lnSpc>
              <a:spcBef>
                <a:spcPts val="0"/>
              </a:spcBef>
              <a:spcAft>
                <a:spcPts val="0"/>
              </a:spcAft>
            </a:pPr>
            <a:endParaRPr lang="en-GB" sz="1200" b="0" i="0" u="none" strike="noStrike">
              <a:latin typeface="+mj-lt"/>
              <a:ea typeface="+mj-lt"/>
              <a:cs typeface="+mj-lt"/>
            </a:endParaRPr>
          </a:p>
          <a:p>
            <a:pPr marL="228600" marR="0" indent="0" algn="just">
              <a:lnSpc>
                <a:spcPct val="115000"/>
              </a:lnSpc>
              <a:spcBef>
                <a:spcPts val="0"/>
              </a:spcBef>
              <a:spcAft>
                <a:spcPts val="0"/>
              </a:spcAft>
            </a:pPr>
            <a:r>
              <a:rPr lang="en-US" sz="1200" b="0" i="0" u="none" strike="noStrike">
                <a:latin typeface="+mj-lt"/>
                <a:ea typeface="+mj-lt"/>
                <a:cs typeface="+mj-lt"/>
              </a:rPr>
              <a:t>Whenever people work with Bezos, they can be certain that everyone on staff shares the enthusiasm for the company's mission. Jeff Bezos started out in the financial industry in New York as a hedge funder before moving on to found Amazon.com. </a:t>
            </a:r>
            <a:r>
              <a:rPr lang="en-GB" sz="1200" b="0" i="0" u="none" strike="noStrike">
                <a:latin typeface="+mj-lt"/>
                <a:ea typeface="+mj-lt"/>
                <a:cs typeface="+mj-lt"/>
              </a:rPr>
              <a:t>Initially, Amazon had a hard time turning a profit, but as of 2022, the company's brand worth had hit an all-time high of 705.65 billion U.S. dollars, making it the most valuable brand in history (Statista, 2022).  The main reason for the success of Amazon is Jeff Bezos's effective leadership style. This man is a well-known leader that is noted for his ability to plan and produce outcomes using creative means. </a:t>
            </a:r>
            <a:endParaRPr lang="en-IN" sz="1200" b="0" i="0" u="none" strike="noStrike">
              <a:latin typeface="+mj-lt"/>
              <a:ea typeface="+mj-lt"/>
              <a:cs typeface="+mj-lt"/>
            </a:endParaRPr>
          </a:p>
          <a:p>
            <a:pPr marL="228600" marR="0" indent="0" algn="just">
              <a:lnSpc>
                <a:spcPct val="115000"/>
              </a:lnSpc>
              <a:spcBef>
                <a:spcPts val="0"/>
              </a:spcBef>
              <a:spcAft>
                <a:spcPts val="0"/>
              </a:spcAft>
            </a:pPr>
            <a:endParaRPr lang="en-IN" sz="1200" b="0" i="0" u="none" strike="noStrike">
              <a:latin typeface="+mj-lt"/>
              <a:ea typeface="+mj-lt"/>
              <a:cs typeface="+mj-lt"/>
            </a:endParaRPr>
          </a:p>
          <a:p>
            <a:pPr marL="228600" marR="0" indent="0" algn="just">
              <a:lnSpc>
                <a:spcPct val="115000"/>
              </a:lnSpc>
              <a:spcBef>
                <a:spcPts val="0"/>
              </a:spcBef>
              <a:spcAft>
                <a:spcPts val="0"/>
              </a:spcAft>
            </a:pPr>
            <a:endParaRPr lang="en-IN" sz="1200" b="0" i="0" u="none" strike="noStrike">
              <a:latin typeface="+mj-lt"/>
              <a:ea typeface="+mj-lt"/>
              <a:cs typeface="+mj-lt"/>
            </a:endParaRPr>
          </a:p>
          <a:p>
            <a:pPr marL="457200" marR="0" indent="-228600" algn="just">
              <a:lnSpc>
                <a:spcPct val="115000"/>
              </a:lnSpc>
              <a:spcBef>
                <a:spcPts val="0"/>
              </a:spcBef>
              <a:spcAft>
                <a:spcPts val="0"/>
              </a:spcAft>
              <a:buSzPts val="1200"/>
              <a:buFont typeface="Symbol" pitchFamily="82" charset="2" panose="05050102010706020507"/>
              <a:buChar char=""/>
            </a:pPr>
            <a:r>
              <a:rPr lang="en-US" sz="1200" b="0" i="0" u="none" strike="noStrike">
                <a:latin typeface="+mj-lt"/>
                <a:ea typeface="+mj-lt"/>
                <a:cs typeface="+mj-lt"/>
              </a:rPr>
              <a:t>By bridging Bezos's long-term goals with the needs and preferences of the public, it will be feasible to better help customers. </a:t>
            </a:r>
            <a:endParaRPr lang="en-IN" sz="1200" b="0" i="0" u="none" strike="noStrike">
              <a:latin typeface="+mj-lt"/>
              <a:ea typeface="+mj-lt"/>
              <a:cs typeface="+mj-lt"/>
            </a:endParaRPr>
          </a:p>
          <a:p>
            <a:pPr marL="457200" marR="0" indent="-228600" algn="just">
              <a:lnSpc>
                <a:spcPct val="115000"/>
              </a:lnSpc>
              <a:spcBef>
                <a:spcPts val="0"/>
              </a:spcBef>
              <a:spcAft>
                <a:spcPts val="0"/>
              </a:spcAft>
              <a:buSzPts val="1200"/>
              <a:buFont typeface="Symbol" pitchFamily="82" charset="2" panose="05050102010706020507"/>
              <a:buChar char=""/>
            </a:pPr>
            <a:r>
              <a:rPr lang="en-US" sz="1200" b="0" i="0" u="none" strike="noStrike">
                <a:latin typeface="+mj-lt"/>
                <a:ea typeface="+mj-lt"/>
                <a:cs typeface="+mj-lt"/>
              </a:rPr>
              <a:t>In contrast to power, that consists of the ability to force one's will on others, influence is the capacity to profoundly alter the thoughts, feelings, and actions of others. </a:t>
            </a:r>
            <a:endParaRPr lang="en-IN" sz="1200" b="0" i="0" u="none" strike="noStrike">
              <a:latin typeface="+mj-lt"/>
              <a:ea typeface="+mj-lt"/>
              <a:cs typeface="+mj-lt"/>
            </a:endParaRPr>
          </a:p>
          <a:p>
            <a:pPr marL="457200" marR="0" indent="-228600" algn="just">
              <a:lnSpc>
                <a:spcPct val="115000"/>
              </a:lnSpc>
              <a:spcBef>
                <a:spcPts val="0"/>
              </a:spcBef>
              <a:spcAft>
                <a:spcPts val="0"/>
              </a:spcAft>
              <a:buSzPts val="1200"/>
              <a:buFont typeface="Symbol" pitchFamily="82" charset="2" panose="05050102010706020507"/>
              <a:buChar char=""/>
            </a:pPr>
            <a:r>
              <a:rPr lang="en-US" sz="1200" b="0" i="0" u="none" strike="noStrike">
                <a:latin typeface="+mj-lt"/>
                <a:ea typeface="+mj-lt"/>
                <a:cs typeface="+mj-lt"/>
              </a:rPr>
              <a:t>Jeff Bezos has these two abilities that indicates this man follow the power of leadership theory.</a:t>
            </a:r>
            <a:endParaRPr lang="en-IN" sz="1200" b="0" i="0" u="none" strike="noStrike">
              <a:latin typeface="+mj-lt"/>
              <a:ea typeface="+mj-lt"/>
              <a:cs typeface="+mj-lt"/>
            </a:endParaRPr>
          </a:p>
          <a:p>
            <a:pPr marL="0" marR="0" indent="0" algn="just">
              <a:lnSpc>
                <a:spcPct val="115000"/>
              </a:lnSpc>
              <a:spcBef>
                <a:spcPts val="0"/>
              </a:spcBef>
              <a:spcAft>
                <a:spcPts val="0"/>
              </a:spcAft>
            </a:pPr>
            <a:endParaRPr lang="en-GB" sz="1200" b="0" i="0" u="none" strike="noStrike">
              <a:latin typeface="+mj-lt"/>
              <a:ea typeface="+mj-lt"/>
              <a:cs typeface="+mj-lt"/>
            </a:endParaRPr>
          </a:p>
          <a:p>
            <a:pPr marL="0" marR="0" indent="0" algn="just">
              <a:lnSpc>
                <a:spcPct val="115000"/>
              </a:lnSpc>
              <a:spcBef>
                <a:spcPts val="0"/>
              </a:spcBef>
              <a:spcAft>
                <a:spcPts val="0"/>
              </a:spcAft>
            </a:pPr>
            <a:r>
              <a:rPr lang="en-US" sz="1200" b="0" i="0" u="none" strike="noStrike">
                <a:latin typeface="+mj-lt"/>
                <a:ea typeface="+mj-lt"/>
                <a:cs typeface="+mj-lt"/>
              </a:rPr>
              <a:t>This man follows the power and leadership style and that means that  Bezos always promotes innovation and that he fully embraces the ever-changing trends in the market. Although Amazon started by selling books, the company has now grown to offer a vast number of other products in addition to practically all of those that are available on the market.  </a:t>
            </a:r>
            <a:r>
              <a:rPr lang="en-GB" sz="1200" b="0" i="0" u="none" strike="noStrike">
                <a:latin typeface="+mj-lt"/>
                <a:ea typeface="+mj-lt"/>
                <a:cs typeface="+mj-lt"/>
              </a:rPr>
              <a:t>Leaders  inspire and urge employees to take risks and come up with new ideas that will help the company thrive in the future. Yet, the company's leadership style is a reflection of Amazon's founder and CEO, Jeff Bezos, that is known for the authoritarian and futuristic outlook. Some members of the leadership team at Amazon have said that Bezos is responsible for maintaining this culture by cultivating a very demanding and ambitious work environment. After then, it is up to Amazon's executives to uphold this culture through their own actions. According to a story by Brad Stone, Jeff Bezos is known to get frustrated with members of Amazon's executive team that do not share a conquer the globe attitude in some way.</a:t>
            </a:r>
            <a:endParaRPr lang="en-IN" sz="1200" b="0" i="0" u="none" strike="noStrike">
              <a:latin typeface="+mj-lt"/>
              <a:ea typeface="+mj-lt"/>
              <a:cs typeface="+mj-lt"/>
            </a:endParaRPr>
          </a:p>
          <a:p>
            <a:pPr marL="0" marR="0" indent="0" algn="just">
              <a:lnSpc>
                <a:spcPct val="115000"/>
              </a:lnSpc>
              <a:spcBef>
                <a:spcPts val="0"/>
              </a:spcBef>
              <a:spcAft>
                <a:spcPts val="0"/>
              </a:spcAft>
            </a:pPr>
            <a:r>
              <a:rPr lang="en-GB" sz="1200" b="0" i="0" u="none" strike="noStrike">
                <a:latin typeface="+mj-lt"/>
                <a:ea typeface="+mj-lt"/>
                <a:cs typeface="+mj-lt"/>
              </a:rPr>
              <a:t>Bezos is reportedly responsible for Amazon's executive team reporting that a focus on objective truth has been formed. This indicates that Amazon places less emphasis on its own internal beliefs and more on the facts that are shown to be true in the market. There have also been some concerns about the poisonous and even competitive work climate, that has also come under scrutiny. Some individuals may take offence to that they perceive to be Bezos's forthright manner of communication.</a:t>
            </a:r>
            <a:endParaRPr lang="en-IN" sz="1200" b="0" i="0" u="none" strike="noStrike">
              <a:latin typeface="+mj-lt"/>
              <a:ea typeface="+mj-lt"/>
              <a:cs typeface="+mj-lt"/>
            </a:endParaRPr>
          </a:p>
          <a:p>
            <a:pPr marL="457200" marR="0" indent="-228600" algn="just">
              <a:lnSpc>
                <a:spcPct val="115000"/>
              </a:lnSpc>
              <a:spcBef>
                <a:spcPts val="0"/>
              </a:spcBef>
              <a:spcAft>
                <a:spcPts val="0"/>
              </a:spcAft>
              <a:buSzPts val="1200"/>
              <a:buFont typeface="Symbol" pitchFamily="82" charset="2" panose="05050102010706020507"/>
              <a:buChar char=""/>
            </a:pPr>
            <a:r>
              <a:rPr lang="en-GB" sz="1200" b="0" i="0" u="none" strike="noStrike">
                <a:latin typeface="+mj-lt"/>
                <a:ea typeface="+mj-lt"/>
                <a:cs typeface="+mj-lt"/>
              </a:rPr>
              <a:t>Amazon's leadership is characterised as pragmatic, according to outside observers. According to James Clear's book, The Pragmatic Leader, pragmatist leaders set lofty goals and expect nothing less of their subordinates. </a:t>
            </a:r>
            <a:endParaRPr lang="en-IN" sz="1200" b="0" i="0" u="none" strike="noStrike">
              <a:latin typeface="+mj-lt"/>
              <a:ea typeface="+mj-lt"/>
              <a:cs typeface="+mj-lt"/>
            </a:endParaRPr>
          </a:p>
          <a:p>
            <a:pPr marL="457200" marR="0" indent="-228600" algn="just">
              <a:lnSpc>
                <a:spcPct val="115000"/>
              </a:lnSpc>
              <a:spcBef>
                <a:spcPts val="0"/>
              </a:spcBef>
              <a:spcAft>
                <a:spcPts val="0"/>
              </a:spcAft>
              <a:buSzPts val="1200"/>
              <a:buFont typeface="Symbol" pitchFamily="82" charset="2" panose="05050102010706020507"/>
              <a:buChar char=""/>
            </a:pPr>
            <a:r>
              <a:rPr lang="en-GB" sz="1200" b="0" i="0" u="none" strike="noStrike">
                <a:latin typeface="+mj-lt"/>
                <a:ea typeface="+mj-lt"/>
                <a:cs typeface="+mj-lt"/>
              </a:rPr>
              <a:t>Jeff Bezos, founder and former CEO of Amazon, is a remarkable and successful businessman. At the time, Amazon had a brand value of around $254.2 billion USD, making it the second most valuable brand in the world (Statista, 2022). </a:t>
            </a:r>
            <a:endParaRPr lang="en-IN" sz="1200" b="0" i="0" u="none" strike="noStrike">
              <a:latin typeface="+mj-lt"/>
              <a:ea typeface="+mj-lt"/>
              <a:cs typeface="+mj-lt"/>
            </a:endParaRPr>
          </a:p>
          <a:p>
            <a:pPr marL="0" marR="0" indent="0" algn="just">
              <a:lnSpc>
                <a:spcPct val="115000"/>
              </a:lnSpc>
              <a:spcBef>
                <a:spcPts val="0"/>
              </a:spcBef>
              <a:spcAft>
                <a:spcPts val="0"/>
              </a:spcAft>
            </a:pPr>
            <a:r>
              <a:rPr lang="en-GB" sz="1200" b="0" i="0" u="none" strike="noStrike">
                <a:latin typeface="+mj-lt"/>
                <a:ea typeface="+mj-lt"/>
                <a:cs typeface="+mj-lt"/>
              </a:rPr>
              <a:t>In order to begin, Bezos has achieved success by putting an emphasis on the value that he provides to his consumers and  his fixation on qualities such as quick delivery has given those same consumers an incentive to continue shopping at Amazon. Bezos has instilled a spirit of competition and success in the Amazon workforce. This may irritate certain members of leadership, and it isn't necessarily that has made Amazon the gold standard when it comes to employee happiness. However, if Amazon continues to develop, it's possible that many of the mechanisms they now have in place will be successful.</a:t>
            </a:r>
            <a:endParaRPr lang="en-IN" sz="1200" b="0" i="0" u="none" strike="noStrike">
              <a:latin typeface="+mj-lt"/>
              <a:ea typeface="+mj-lt"/>
              <a:cs typeface="+mj-lt"/>
            </a:endParaRPr>
          </a:p>
          <a:p>
            <a:pPr marL="0" marR="0" indent="0" algn="just">
              <a:lnSpc>
                <a:spcPct val="115000"/>
              </a:lnSpc>
              <a:spcBef>
                <a:spcPts val="0"/>
              </a:spcBef>
              <a:spcAft>
                <a:spcPts val="0"/>
              </a:spcAft>
            </a:pPr>
            <a:r>
              <a:rPr lang="en-GB" sz="1200" b="0" i="0" u="none" strike="noStrike">
                <a:latin typeface="+mj-lt"/>
                <a:ea typeface="+mj-lt"/>
                <a:cs typeface="+mj-lt"/>
              </a:rPr>
              <a:t>Jeff Bezos shows signs of having a personality. The growth of our leadership abilities is "in part" influenced by our personalities. Since nobody wants to work for someone who has a difficult personality, it is essential that Jeff Bezos be pleasant and has characteristics that are congruent with those of other people. It's possible that some aspects of Jeff Bezos' personality contributed to his drive to start Amazon, even if other people may not have had the same interests. Personality is that differentiates us from other people and has a role in the choices that individuals make for themselves.</a:t>
            </a:r>
            <a:endParaRPr lang="en-IN" sz="1200" b="0" i="0" u="none" strike="noStrike">
              <a:latin typeface="+mj-lt"/>
              <a:ea typeface="+mj-lt"/>
              <a:cs typeface="+mj-lt"/>
            </a:endParaRPr>
          </a:p>
          <a:p>
            <a:pPr marL="0" marR="0" indent="0" algn="just">
              <a:lnSpc>
                <a:spcPct val="115000"/>
              </a:lnSpc>
              <a:spcBef>
                <a:spcPts val="0"/>
              </a:spcBef>
              <a:spcAft>
                <a:spcPts val="0"/>
              </a:spcAft>
            </a:pPr>
            <a:r>
              <a:rPr lang="en-GB" sz="1200" b="0" i="0" u="none" strike="noStrike">
                <a:latin typeface="+mj-lt"/>
                <a:ea typeface="+mj-lt"/>
                <a:cs typeface="+mj-lt"/>
              </a:rPr>
              <a:t>In conclusion, Jeff Bezos has shown that he is a successful leader as a result of the fact that he has the four successful traits that make him a great leader. The characteristics consist of a person's general cognitive capacity, crystallised cognitive ability, motivation, and personality. Most people’s prediction is that Jeff Bezos will continue to be an effective leader for a very long time.</a:t>
            </a:r>
          </a:p>
          <a:p>
            <a:pPr marL="0" marR="0" indent="0" algn="l">
              <a:lnSpc>
                <a:spcPct val="115000"/>
              </a:lnSpc>
              <a:spcBef>
                <a:spcPts val="0"/>
              </a:spcBef>
              <a:spcAft>
                <a:spcPts val="0"/>
              </a:spcAft>
            </a:pPr>
            <a:endParaRPr lang="en-GB" sz="1200" b="0" i="0" u="none" strike="noStrike">
              <a:latin typeface="+mj-lt"/>
              <a:ea typeface="+mj-lt"/>
              <a:cs typeface="+mj-lt"/>
            </a:endParaRPr>
          </a:p>
          <a:p>
            <a:pPr marL="0" marR="0" indent="0" algn="l">
              <a:lnSpc>
                <a:spcPct val="115000"/>
              </a:lnSpc>
              <a:spcBef>
                <a:spcPts val="0"/>
              </a:spcBef>
              <a:spcAft>
                <a:spcPts val="0"/>
              </a:spcAft>
            </a:pPr>
            <a:endParaRPr lang="en-GB" sz="1200" b="0" i="0" u="none" strike="noStrike">
              <a:latin typeface="+mj-lt"/>
              <a:ea typeface="+mj-lt"/>
              <a:cs typeface="+mj-lt"/>
            </a:endParaRPr>
          </a:p>
          <a:p>
            <a:pPr marL="0" marR="0" indent="0" algn="just">
              <a:lnSpc>
                <a:spcPct val="115000"/>
              </a:lnSpc>
              <a:spcBef>
                <a:spcPts val="0"/>
              </a:spcBef>
              <a:spcAft>
                <a:spcPts val="0"/>
              </a:spcAft>
            </a:pPr>
            <a:r>
              <a:rPr lang="en-GB" sz="1200" b="0" i="0" u="none" strike="noStrike">
                <a:latin typeface="+mj-lt"/>
                <a:ea typeface="+mj-lt"/>
                <a:cs typeface="+mj-lt"/>
              </a:rPr>
              <a:t>Reference list</a:t>
            </a:r>
            <a:endParaRPr lang="en-IN" sz="1200" b="0" i="0" u="none" strike="noStrike">
              <a:latin typeface="+mj-lt"/>
              <a:ea typeface="+mj-lt"/>
              <a:cs typeface="+mj-lt"/>
            </a:endParaRPr>
          </a:p>
          <a:p>
            <a:pPr marL="0" marR="0" indent="0" algn="just">
              <a:lnSpc>
                <a:spcPct val="115000"/>
              </a:lnSpc>
              <a:spcBef>
                <a:spcPts val="0"/>
              </a:spcBef>
              <a:spcAft>
                <a:spcPts val="0"/>
              </a:spcAft>
            </a:pPr>
            <a:r>
              <a:rPr lang="en-GB" sz="1200" b="0" i="0" u="none" strike="noStrike">
                <a:latin typeface="+mj-lt"/>
                <a:ea typeface="+mj-lt"/>
                <a:cs typeface="+mj-lt"/>
              </a:rPr>
              <a:t>Statista, 2022. </a:t>
            </a:r>
            <a:r>
              <a:rPr lang="en-GB" sz="1200" b="0" i="1" u="none" strike="noStrike">
                <a:latin typeface="+mj-lt"/>
                <a:ea typeface="+mj-lt"/>
                <a:cs typeface="+mj-lt"/>
              </a:rPr>
              <a:t>Amazon's global brand value from 2006 to 2022. </a:t>
            </a:r>
            <a:r>
              <a:rPr lang="en-GB" sz="1200" b="0" i="0" u="none" strike="noStrike">
                <a:latin typeface="+mj-lt"/>
                <a:ea typeface="+mj-lt"/>
                <a:cs typeface="+mj-lt"/>
              </a:rPr>
              <a:t>Available at: https://www.statista.com/statistics/326086/amazon-brand-value/</a:t>
            </a:r>
            <a:r>
              <a:rPr lang="en-GB" sz="1200" b="1" i="0" u="none" strike="noStrike">
                <a:latin typeface="+mj-lt"/>
                <a:ea typeface="+mj-lt"/>
                <a:cs typeface="+mj-lt"/>
              </a:rPr>
              <a:t> </a:t>
            </a:r>
            <a:r>
              <a:rPr lang="en-GB" sz="1200" b="0" i="0" u="none" strike="noStrike">
                <a:latin typeface="+mj-lt"/>
                <a:ea typeface="+mj-lt"/>
                <a:cs typeface="+mj-lt"/>
              </a:rPr>
              <a:t>[Accessed on:</a:t>
            </a:r>
            <a:r>
              <a:rPr lang="en-GB" sz="1200" b="1" i="0" u="none" strike="noStrike">
                <a:latin typeface="+mj-lt"/>
                <a:ea typeface="+mj-lt"/>
                <a:cs typeface="+mj-lt"/>
              </a:rPr>
              <a:t> </a:t>
            </a:r>
            <a:r>
              <a:rPr lang="en-GB" sz="1200" b="0" i="0" u="none" strike="noStrike">
                <a:latin typeface="+mj-lt"/>
                <a:ea typeface="+mj-lt"/>
                <a:cs typeface="+mj-lt"/>
              </a:rPr>
              <a:t>5</a:t>
            </a:r>
            <a:r>
              <a:rPr lang="en-GB" sz="1200" b="0" i="0" u="none" strike="noStrike" baseline="30000">
                <a:latin typeface="+mj-lt"/>
                <a:ea typeface="+mj-lt"/>
                <a:cs typeface="+mj-lt"/>
              </a:rPr>
              <a:t>th</a:t>
            </a:r>
            <a:r>
              <a:rPr lang="en-GB" sz="1200" b="0" i="0" u="none" strike="noStrike">
                <a:latin typeface="+mj-lt"/>
                <a:ea typeface="+mj-lt"/>
                <a:cs typeface="+mj-lt"/>
              </a:rPr>
              <a:t> August, 2022]</a:t>
            </a:r>
          </a:p>
          <a:p>
            <a:pPr marL="0" marR="0" indent="0" algn="just">
              <a:lnSpc>
                <a:spcPct val="115000"/>
              </a:lnSpc>
              <a:spcBef>
                <a:spcPts val="0"/>
              </a:spcBef>
              <a:spcAft>
                <a:spcPts val="0"/>
              </a:spcAft>
            </a:pPr>
            <a:r>
              <a:rPr lang="en-GB" sz="1200" b="0" i="0" u="none" strike="noStrike">
                <a:latin typeface="+mj-lt"/>
                <a:ea typeface="+mj-lt"/>
                <a:cs typeface="+mj-lt"/>
              </a:rPr>
              <a:t>Statista, 2022. </a:t>
            </a:r>
            <a:r>
              <a:rPr lang="en-GB" sz="1200" b="0" i="1" u="none" strike="noStrike">
                <a:latin typeface="+mj-lt"/>
                <a:ea typeface="+mj-lt"/>
                <a:cs typeface="+mj-lt"/>
              </a:rPr>
              <a:t>Most valuable brands worldwide in 2022. </a:t>
            </a:r>
            <a:r>
              <a:rPr lang="en-GB" sz="1200" b="0" i="0" u="none" strike="noStrike">
                <a:latin typeface="+mj-lt"/>
                <a:ea typeface="+mj-lt"/>
                <a:cs typeface="+mj-lt"/>
              </a:rPr>
              <a:t>Available at: https://www.statista.com/statistics/264875/brand-value-of-the-25-most-valuable-brands/ [Accessed on:</a:t>
            </a:r>
            <a:r>
              <a:rPr lang="en-GB" sz="1200" b="1" i="0" u="none" strike="noStrike">
                <a:latin typeface="+mj-lt"/>
                <a:ea typeface="+mj-lt"/>
                <a:cs typeface="+mj-lt"/>
              </a:rPr>
              <a:t> </a:t>
            </a:r>
            <a:r>
              <a:rPr lang="en-GB" sz="1200" b="0" i="0" u="none" strike="noStrike">
                <a:latin typeface="+mj-lt"/>
                <a:ea typeface="+mj-lt"/>
                <a:cs typeface="+mj-lt"/>
              </a:rPr>
              <a:t>5</a:t>
            </a:r>
            <a:r>
              <a:rPr lang="en-GB" sz="1200" b="0" i="0" u="none" strike="noStrike" baseline="30000">
                <a:latin typeface="+mj-lt"/>
                <a:ea typeface="+mj-lt"/>
                <a:cs typeface="+mj-lt"/>
              </a:rPr>
              <a:t>th</a:t>
            </a:r>
            <a:r>
              <a:rPr lang="en-GB" sz="1200" b="0" i="0" u="none" strike="noStrike">
                <a:latin typeface="+mj-lt"/>
                <a:ea typeface="+mj-lt"/>
                <a:cs typeface="+mj-lt"/>
              </a:rPr>
              <a:t> August, 2022]</a:t>
            </a:r>
          </a:p>
          <a:p>
            <a:pPr marL="0" marR="0" indent="0" algn="just">
              <a:lnSpc>
                <a:spcPct val="115000"/>
              </a:lnSpc>
              <a:spcBef>
                <a:spcPts val="0"/>
              </a:spcBef>
              <a:spcAft>
                <a:spcPts val="0"/>
              </a:spcAft>
            </a:pPr>
            <a:endParaRPr lang="en-GB" sz="1200" b="0" i="0" u="none" strike="noStrike">
              <a:latin typeface="+mj-lt"/>
              <a:ea typeface="+mj-lt"/>
              <a:cs typeface="+mj-lt"/>
            </a:endParaRPr>
          </a:p>
          <a:p>
            <a:pPr marL="0" marR="0" indent="0" algn="just">
              <a:lnSpc>
                <a:spcPct val="115000"/>
              </a:lnSpc>
              <a:spcBef>
                <a:spcPts val="0"/>
              </a:spcBef>
              <a:spcAft>
                <a:spcPts val="0"/>
              </a:spcAft>
            </a:pPr>
            <a:endParaRPr lang="en-GB" sz="1200" b="0" i="0" u="none" strike="noStrike">
              <a:latin typeface="+mj-lt"/>
              <a:ea typeface="+mj-lt"/>
              <a:cs typeface="+mj-lt"/>
            </a:endParaRPr>
          </a:p>
          <a:p>
            <a:pPr marL="0" marR="0" indent="0" algn="just">
              <a:lnSpc>
                <a:spcPct val="115000"/>
              </a:lnSpc>
              <a:spcBef>
                <a:spcPts val="0"/>
              </a:spcBef>
              <a:spcAft>
                <a:spcPts val="0"/>
              </a:spcAft>
            </a:pPr>
            <a:endParaRPr lang="en-GB" sz="1200" b="0" i="0" u="none" strike="noStrike">
              <a:latin typeface="+mj-lt"/>
              <a:ea typeface="+mj-lt"/>
              <a:cs typeface="+mj-lt"/>
            </a:endParaRPr>
          </a:p>
          <a:p>
            <a:endParaRPr lang="en-US"/>
          </a:p>
        </p:txBody>
      </p:sp>
      <p:sp>
        <p:nvSpPr>
          <p:cNvPr id="4" name="Slide Number Placeholder 3"/>
          <p:cNvSpPr>
            <a:spLocks noGrp="1" noEditPoints="1"/>
          </p:cNvSpPr>
          <p:nvPr>
            <p:ph type="sldNum" sz="quarter" idx="5"/>
          </p:nvPr>
        </p:nvSpPr>
        <p:spPr>
          <a:prstGeom prst="rect">
            <a:avLst/>
          </a:prstGeom>
        </p:spPr>
        <p:txBody>
          <a:bodyPr/>
          <a:lstStyle/>
          <a:p>
            <a:fld id="{B289DEEF-5BD3-45E1-9C24-9C99CA42F46D}" type="slidenum">
              <a:rPr lang="en-US" smtClean="0"/>
              <a:t>‹#›</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noEditPoints="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en-US"/>
              <a:t>Click to edit Master subtitle style</a:t>
            </a:r>
            <a:endParaRPr lang="en-US" dirty="0"/>
          </a:p>
        </p:txBody>
      </p:sp>
      <p:sp>
        <p:nvSpPr>
          <p:cNvPr id="4"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3" name="Content Placeholder 2"/>
          <p:cNvSpPr>
            <a:spLocks noGrp="1" noEditPoints="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noEditPoints="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3" name="Content Placeholder 2"/>
          <p:cNvSpPr>
            <a:spLocks noGrp="1" noEditPoints="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noEditPoints="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3" name="Text Placeholder 2"/>
          <p:cNvSpPr>
            <a:spLocks noGrp="1" noEditPoints="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noEditPoints="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noEditPoints="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noEditPoints="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8" name="Footer Placeholder 7"/>
          <p:cNvSpPr>
            <a:spLocks noGrp="1" noEditPoints="1"/>
          </p:cNvSpPr>
          <p:nvPr>
            <p:ph type="ftr" sz="quarter" idx="11"/>
          </p:nvPr>
        </p:nvSpPr>
        <p:spPr/>
        <p:txBody>
          <a:bodyPr/>
          <a:lstStyle/>
          <a:p>
            <a:endParaRPr lang="en-US"/>
          </a:p>
        </p:txBody>
      </p:sp>
      <p:sp>
        <p:nvSpPr>
          <p:cNvPr id="9" name="Slide Number Placeholder 8"/>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7" name="Date Placeholder 2"/>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3"/>
          <p:cNvSpPr>
            <a:spLocks noGrp="1" noEditPoints="1"/>
          </p:cNvSpPr>
          <p:nvPr>
            <p:ph type="ftr" sz="quarter" idx="11"/>
          </p:nvPr>
        </p:nvSpPr>
        <p:spPr/>
        <p:txBody>
          <a:bodyPr/>
          <a:lstStyle/>
          <a:p>
            <a:endParaRPr lang="en-US"/>
          </a:p>
        </p:txBody>
      </p:sp>
      <p:sp>
        <p:nvSpPr>
          <p:cNvPr id="6" name="Slide Number Placeholder 4"/>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2"/>
          <p:cNvSpPr>
            <a:spLocks noGrp="1" noEditPoints="1"/>
          </p:cNvSpPr>
          <p:nvPr>
            <p:ph type="ftr" sz="quarter" idx="11"/>
          </p:nvPr>
        </p:nvSpPr>
        <p:spPr/>
        <p:txBody>
          <a:bodyPr/>
          <a:lstStyle/>
          <a:p>
            <a:endParaRPr lang="en-US"/>
          </a:p>
        </p:txBody>
      </p:sp>
      <p:sp>
        <p:nvSpPr>
          <p:cNvPr id="6" name="Slide Number Placeholder 3"/>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noEditPoints="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noEditPoints="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5"/>
          <p:cNvSpPr>
            <a:spLocks noGrp="1" noEditPoints="1"/>
          </p:cNvSpPr>
          <p:nvPr>
            <p:ph type="ftr" sz="quarter" idx="11"/>
          </p:nvPr>
        </p:nvSpPr>
        <p:spPr/>
        <p:txBody>
          <a:bodyPr/>
          <a:lstStyle/>
          <a:p>
            <a:endParaRPr lang="en-US"/>
          </a:p>
        </p:txBody>
      </p:sp>
      <p:sp>
        <p:nvSpPr>
          <p:cNvPr id="6" name="Slide Number Placeholder 6"/>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noEditPoints="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4" name="Text Placeholder 3"/>
          <p:cNvSpPr>
            <a:spLocks noGrp="1" noEditPoints="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noEditPoints="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4" name="Text Placeholder 3"/>
          <p:cNvSpPr>
            <a:spLocks noGrp="1" noEditPoints="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noEditPoints="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noEditPoints="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noEditPoints="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lvl1pPr algn="r">
              <a:defRPr sz="12200" b="0" i="0">
                <a:solidFill>
                  <a:schemeClr val="bg2">
                    <a:lumMod val="40000"/>
                    <a:lumOff val="60000"/>
                  </a:schemeClr>
                </a:solidFill>
                <a:latin typeface="Arial" pitchFamily="34" charset="0" panose="020B0604020202020204"/>
                <a:ea typeface="+mj-ea"/>
                <a:cs typeface="+mj-cs"/>
              </a:defRPr>
            </a:lvl1pPr>
          </a:lstStyle>
          <a:p>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lvl1pPr algn="r">
              <a:defRPr sz="12200" b="0" i="0">
                <a:solidFill>
                  <a:schemeClr val="bg2">
                    <a:lumMod val="40000"/>
                    <a:lumOff val="60000"/>
                  </a:schemeClr>
                </a:solidFill>
                <a:latin typeface="Arial" pitchFamily="34" charset="0" panose="020B0604020202020204"/>
                <a:ea typeface="+mj-ea"/>
                <a:cs typeface="+mj-cs"/>
              </a:defRPr>
            </a:lvl1pPr>
          </a:lstStyle>
          <a:p>
            <a:r>
              <a:rPr lang="en-US" dirty="0"/>
              <a:t>”</a:t>
            </a:r>
          </a:p>
        </p:txBody>
      </p:sp>
    </p:spTree>
  </p:cSld>
  <p:clrMapOvr>
    <a:masterClrMapping/>
  </p:clrMapOvr>
  <p:hf dt="0" sldNum="0"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noEditPoints="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noEditPoints="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noEditPoints="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noEditPoints="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noEditPoints="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noEditPoints="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noEditPoints="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4"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noEditPoints="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noEditPoints="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22" name="Text Placeholder 3"/>
          <p:cNvSpPr>
            <a:spLocks noGrp="1" noEditPoints="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noEditPoints="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noEditPoints="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23" name="Text Placeholder 3"/>
          <p:cNvSpPr>
            <a:spLocks noGrp="1" noEditPoints="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noEditPoints="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noEditPoints="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icon to add picture</a:t>
            </a:r>
            <a:endParaRPr lang="en-US" dirty="0"/>
          </a:p>
        </p:txBody>
      </p:sp>
      <p:sp>
        <p:nvSpPr>
          <p:cNvPr id="24" name="Text Placeholder 3"/>
          <p:cNvSpPr>
            <a:spLocks noGrp="1" noEditPoints="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4"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endParaRPr lang="en-US" dirty="0"/>
          </a:p>
        </p:txBody>
      </p:sp>
      <p:sp>
        <p:nvSpPr>
          <p:cNvPr id="3" name="Vertical Text Placeholder 2"/>
          <p:cNvSpPr>
            <a:spLocks noGrp="1" noEditPoints="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8304212" y="430213"/>
            <a:ext cx="1752601" cy="5826125"/>
          </a:xfrm>
        </p:spPr>
        <p:txBody>
          <a:bodyPr vert="eaVert" anchor="b"/>
          <a:lstStyle/>
          <a:p>
            <a:r>
              <a:rPr lang="en-US"/>
              <a:t>Click to edit Master title style</a:t>
            </a:r>
            <a:endParaRPr lang="en-US" dirty="0"/>
          </a:p>
        </p:txBody>
      </p:sp>
      <p:sp>
        <p:nvSpPr>
          <p:cNvPr id="3" name="Vertical Text Placeholder 2"/>
          <p:cNvSpPr>
            <a:spLocks noGrp="1" noEditPoints="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noEditPoints="1"/>
          </p:cNvSpPr>
          <p:nvPr>
            <p:ph type="dt" sz="half" idx="10"/>
          </p:nvPr>
        </p:nvSpPr>
        <p:spPr/>
        <p:txBody>
          <a:body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AAD0BB2C-01CC-45D7-861A-3D2AC3CE146B}" type="slidenum">
              <a:rPr lang="en-US" smtClean="0"/>
              <a:t>‹#›</a:t>
            </a:fld>
            <a:endParaRPr lang="en-US"/>
          </a:p>
        </p:txBody>
      </p:sp>
    </p:spTree>
  </p:cSld>
  <p:clrMapOvr>
    <a:masterClrMapping/>
  </p:clrMapOvr>
  <p:hf dt="0" sldNum="0" hdr="0" ftr="0"/>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png"/><Relationship Id="rId10" Type="http://schemas.openxmlformats.org/officeDocument/2006/relationships/slideLayout" Target="../slideLayouts/slideLayout6.xml"/><Relationship Id="rId11" Type="http://schemas.openxmlformats.org/officeDocument/2006/relationships/slideLayout" Target="../slideLayouts/slideLayout7.xml"/><Relationship Id="rId12" Type="http://schemas.openxmlformats.org/officeDocument/2006/relationships/slideLayout" Target="../slideLayouts/slideLayout8.xml"/><Relationship Id="rId13" Type="http://schemas.openxmlformats.org/officeDocument/2006/relationships/slideLayout" Target="../slideLayouts/slideLayout9.xml"/><Relationship Id="rId14" Type="http://schemas.openxmlformats.org/officeDocument/2006/relationships/slideLayout" Target="../slideLayouts/slideLayout10.xml"/><Relationship Id="rId15" Type="http://schemas.openxmlformats.org/officeDocument/2006/relationships/slideLayout" Target="../slideLayouts/slideLayout11.xml"/><Relationship Id="rId16" Type="http://schemas.openxmlformats.org/officeDocument/2006/relationships/slideLayout" Target="../slideLayouts/slideLayout12.xml"/><Relationship Id="rId17" Type="http://schemas.openxmlformats.org/officeDocument/2006/relationships/slideLayout" Target="../slideLayouts/slideLayout13.xml"/><Relationship Id="rId18" Type="http://schemas.openxmlformats.org/officeDocument/2006/relationships/slideLayout" Target="../slideLayouts/slideLayout14.xml"/><Relationship Id="rId19" Type="http://schemas.openxmlformats.org/officeDocument/2006/relationships/slideLayout" Target="../slideLayouts/slideLayout15.xml"/><Relationship Id="rId2" Type="http://schemas.openxmlformats.org/officeDocument/2006/relationships/image" Target="../media/image3.png"/><Relationship Id="rId20" Type="http://schemas.openxmlformats.org/officeDocument/2006/relationships/slideLayout" Target="../slideLayouts/slideLayout16.xml"/><Relationship Id="rId21" Type="http://schemas.openxmlformats.org/officeDocument/2006/relationships/slideLayout" Target="../slideLayouts/slideLayout17.xml"/><Relationship Id="rId22" Type="http://schemas.openxmlformats.org/officeDocument/2006/relationships/theme" Target="../theme/theme1.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slideLayout" Target="../slideLayouts/slideLayout1.xml"/><Relationship Id="rId6" Type="http://schemas.openxmlformats.org/officeDocument/2006/relationships/slideLayout" Target="../slideLayouts/slideLayout2.xml"/><Relationship Id="rId7" Type="http://schemas.openxmlformats.org/officeDocument/2006/relationships/slideLayout" Target="../slideLayouts/slideLayout3.xml"/><Relationship Id="rId8" Type="http://schemas.openxmlformats.org/officeDocument/2006/relationships/slideLayout" Target="../slideLayouts/slideLayout4.xml"/><Relationship Id="rId9"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a:blip r:embed="rId1"/>
          <a:srcRect l="3613"/>
          <a:stretch/>
        </p:blipFill>
        <p:spPr>
          <a:xfrm>
            <a:off x="0" y="2669685"/>
            <a:ext cx="4037012" cy="4188315"/>
          </a:xfrm>
          <a:prstGeom prst="rect">
            <a:avLst/>
          </a:prstGeom>
        </p:spPr>
      </p:pic>
      <p:pic>
        <p:nvPicPr>
          <p:cNvPr id="7" name="Picture 6"/>
          <p:cNvPicPr>
            <a:picLocks noChangeAspect="1"/>
          </p:cNvPicPr>
          <p:nvPr/>
        </p:nvPicPr>
        <p:blipFill>
          <a:blip r:embed="rId2"/>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36000">
                <a:schemeClr val="bg2">
                  <a:lumMod val="60000"/>
                  <a:lumOff val="40000"/>
                  <a:alpha val="6000"/>
                </a:schemeClr>
              </a:gs>
              <a:gs pos="69000">
                <a:schemeClr val="bg2">
                  <a:lumMod val="60000"/>
                  <a:lumOff val="40000"/>
                  <a:alpha val="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p:txBody>
      </p:sp>
      <p:pic>
        <p:nvPicPr>
          <p:cNvPr id="9" name="Picture 8"/>
          <p:cNvPicPr>
            <a:picLocks noChangeAspect="1"/>
          </p:cNvPicPr>
          <p:nvPr/>
        </p:nvPicPr>
        <p:blipFill>
          <a:blip r:embed="rId3"/>
          <a:srcRect t="28813"/>
          <a:stretch/>
        </p:blipFill>
        <p:spPr>
          <a:xfrm>
            <a:off x="7999412" y="0"/>
            <a:ext cx="1603387" cy="1141407"/>
          </a:xfrm>
          <a:prstGeom prst="rect">
            <a:avLst/>
          </a:prstGeom>
        </p:spPr>
      </p:pic>
      <p:pic>
        <p:nvPicPr>
          <p:cNvPr id="10" name="Picture 9"/>
          <p:cNvPicPr>
            <a:picLocks noChangeAspect="1"/>
          </p:cNvPicPr>
          <p:nvPr/>
        </p:nvPicPr>
        <p:blipFill>
          <a:blip r:embed="rId4"/>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p:txBody>
      </p:sp>
      <p:sp>
        <p:nvSpPr>
          <p:cNvPr id="2" name="Title Placeholder 1"/>
          <p:cNvSpPr>
            <a:spLocks noGrp="1" noEditPoints="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noEditPoints="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noEditPoints="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994D2AF-5F73-41F6-9453-43B821757ECC}" type="datetimeFigureOut">
              <a:rPr lang="en-US" smtClean="0"/>
              <a:t>1/24/2023</a:t>
            </a:fld>
            <a:endParaRPr lang="en-US"/>
          </a:p>
        </p:txBody>
      </p:sp>
      <p:sp>
        <p:nvSpPr>
          <p:cNvPr id="5" name="Footer Placeholder 4"/>
          <p:cNvSpPr>
            <a:spLocks noGrp="1" noEditPoints="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noEditPoints="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AD0BB2C-01CC-45D7-861A-3D2AC3CE146B}"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49" r:id="rId5"/>
    <p:sldLayoutId id="2147483650"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 id="2147483664" r:id="rId20"/>
    <p:sldLayoutId id="2147483665" r:id="rId21"/>
  </p:sldLayoutIdLst>
  <p:hf dt="0" sldNum="0" hdr="0" ftr="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2.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slideLayout" Target="../slideLayouts/slideLayout2.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7.xml"/><Relationship Id="rId3"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1683170" y="0"/>
            <a:ext cx="8825658" cy="5541818"/>
          </a:xfrm>
        </p:spPr>
        <p:txBody>
          <a:bodyPr/>
          <a:lstStyle/>
          <a:p>
            <a:pPr algn="ctr"/>
            <a:r>
              <a:rPr lang="en-US" sz="4000" b="1" dirty="0">
                <a:latin typeface="Times New Roman" pitchFamily="18" charset="0" panose="02020603050405020304"/>
                <a:cs typeface="Times New Roman" pitchFamily="18" charset="0" panose="02020603050405020304"/>
              </a:rPr>
              <a:t>Jeff Bezos</a:t>
            </a:r>
            <a:br>
              <a:rPr lang="en-US" sz="4000" b="1" dirty="0">
                <a:latin typeface="Times New Roman" pitchFamily="18" charset="0" panose="02020603050405020304"/>
                <a:cs typeface="Times New Roman" pitchFamily="18" charset="0" panose="02020603050405020304"/>
              </a:rPr>
            </a:br>
            <a:br>
              <a:rPr lang="en-US" sz="4000" b="1" dirty="0">
                <a:latin typeface="Times New Roman" pitchFamily="18" charset="0" panose="02020603050405020304"/>
                <a:cs typeface="Times New Roman" pitchFamily="18" charset="0" panose="02020603050405020304"/>
              </a:rPr>
            </a:br>
            <a:br>
              <a:rPr lang="en-US" sz="4000" b="1" dirty="0">
                <a:latin typeface="Times New Roman" pitchFamily="18" charset="0" panose="02020603050405020304"/>
                <a:cs typeface="Times New Roman" pitchFamily="18" charset="0" panose="02020603050405020304"/>
              </a:rPr>
            </a:br>
            <a:br>
              <a:rPr lang="en-US" sz="4000" b="1" dirty="0">
                <a:latin typeface="Times New Roman" pitchFamily="18" charset="0" panose="02020603050405020304"/>
                <a:cs typeface="Times New Roman" pitchFamily="18" charset="0" panose="02020603050405020304"/>
              </a:rPr>
            </a:br>
            <a:br>
              <a:rPr lang="en-US" sz="4000" b="1" dirty="0">
                <a:latin typeface="Times New Roman" pitchFamily="18" charset="0" panose="02020603050405020304"/>
                <a:cs typeface="Times New Roman" pitchFamily="18" charset="0" panose="02020603050405020304"/>
              </a:rPr>
            </a:br>
            <a:br>
              <a:rPr lang="en-US" sz="4000" b="1" dirty="0">
                <a:solidFill>
                  <a:srgbClr val="92D050"/>
                </a:solidFill>
                <a:latin typeface="Times New Roman" pitchFamily="18" charset="0" panose="02020603050405020304"/>
                <a:cs typeface="Times New Roman" pitchFamily="18" charset="0" panose="02020603050405020304"/>
              </a:rPr>
            </a:br>
            <a:br>
              <a:rPr lang="en-US" sz="4000" b="1" dirty="0">
                <a:latin typeface="Times New Roman" pitchFamily="18" charset="0" panose="02020603050405020304"/>
                <a:cs typeface="Times New Roman" pitchFamily="18" charset="0" panose="02020603050405020304"/>
              </a:rPr>
            </a:br>
          </a:p>
        </p:txBody>
      </p:sp>
      <p:pic>
        <p:nvPicPr>
          <p:cNvPr id="1026" name="Picture 2" descr="Full memo: Jeff Bezos responds to brutal NYT story, says it doesn't  represent the Amazon he leads – GeekWire"/>
          <p:cNvPicPr>
            <a:picLocks noChangeAspect="1" noChangeArrowheads="1"/>
          </p:cNvPicPr>
          <p:nvPr/>
        </p:nvPicPr>
        <p:blipFill>
          <a:blip r:embed="rId1"/>
          <a:srcRect/>
          <a:stretch>
            <a:fillRect/>
          </a:stretch>
        </p:blipFill>
        <p:spPr bwMode="auto">
          <a:xfrm>
            <a:off x="3177380" y="1996906"/>
            <a:ext cx="5837238" cy="379429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550851" y="421917"/>
            <a:ext cx="9765769" cy="730344"/>
          </a:xfrm>
          <a:prstGeom prst="rect">
            <a:avLst/>
          </a:prstGeom>
          <a:solidFill>
            <a:schemeClr val="accent4">
              <a:lumMod val="20000"/>
              <a:lumOff val="80000"/>
            </a:schemeClr>
          </a:solidFill>
          <a:ln w="38100">
            <a:solidFill>
              <a:schemeClr val="tx1"/>
            </a:solidFill>
          </a:ln>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1800" b="1" dirty="0">
                <a:solidFill>
                  <a:schemeClr val="bg1"/>
                </a:solidFill>
                <a:effectLst/>
                <a:latin typeface="Times New Roman" pitchFamily="18" charset="0" panose="02020603050405020304"/>
                <a:ea typeface="Times New Roman" pitchFamily="18" charset="0" panose="02020603050405020304"/>
              </a:rPr>
              <a:t>Leadership style of Jeff Bezos</a:t>
            </a:r>
            <a:endParaRPr lang="en-IN" sz="1800" b="1" dirty="0">
              <a:solidFill>
                <a:schemeClr val="bg1"/>
              </a:solidFill>
              <a:latin typeface="Times New Roman" pitchFamily="18" charset="0" panose="02020603050405020304"/>
              <a:cs typeface="Times New Roman" pitchFamily="18" charset="0" panose="02020603050405020304"/>
            </a:endParaRPr>
          </a:p>
        </p:txBody>
      </p:sp>
      <p:sp>
        <p:nvSpPr>
          <p:cNvPr id="7" name="Content Placeholder 2"/>
          <p:cNvSpPr txBox="1"/>
          <p:nvPr/>
        </p:nvSpPr>
        <p:spPr>
          <a:xfrm>
            <a:off x="247364" y="1573477"/>
            <a:ext cx="5437239" cy="4667249"/>
          </a:xfrm>
          <a:prstGeom prst="rect">
            <a:avLst/>
          </a:prstGeom>
          <a:solidFill>
            <a:schemeClr val="tx2">
              <a:lumMod val="20000"/>
              <a:lumOff val="80000"/>
            </a:schemeClr>
          </a:solidFill>
          <a:ln w="38100">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endParaRPr lang="en-IN" dirty="0"/>
          </a:p>
        </p:txBody>
      </p:sp>
      <p:sp>
        <p:nvSpPr>
          <p:cNvPr id="8" name="Content Placeholder 2"/>
          <p:cNvSpPr txBox="1"/>
          <p:nvPr/>
        </p:nvSpPr>
        <p:spPr>
          <a:xfrm>
            <a:off x="389810" y="1730610"/>
            <a:ext cx="5043926" cy="372372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algn="just">
              <a:lnSpc>
                <a:spcPct val="150000"/>
              </a:lnSpc>
            </a:pPr>
            <a:r>
              <a:rPr lang="en-US" sz="1800" dirty="0">
                <a:solidFill>
                  <a:schemeClr val="bg1"/>
                </a:solidFill>
                <a:latin typeface="Arial" pitchFamily="34" charset="0" panose="020B0604020202020204"/>
                <a:ea typeface="Arial" pitchFamily="34" charset="0" panose="020B0604020202020204"/>
              </a:rPr>
              <a:t>The majority of people agree that Jeff Bezos is a transformational leader Amazon, the biggest online bookstore, was created by him. </a:t>
            </a:r>
          </a:p>
          <a:p>
            <a:pPr algn="just">
              <a:lnSpc>
                <a:spcPct val="150000"/>
              </a:lnSpc>
            </a:pPr>
            <a:r>
              <a:rPr lang="en-US" sz="1800" dirty="0">
                <a:solidFill>
                  <a:schemeClr val="bg1"/>
                </a:solidFill>
                <a:latin typeface="Arial" pitchFamily="34" charset="0" panose="020B0604020202020204"/>
                <a:ea typeface="Arial" pitchFamily="34" charset="0" panose="020B0604020202020204"/>
              </a:rPr>
              <a:t>Leaders in organizations must take the initiative to ensure that everyone works together to accomplish their shared and separate objectives and it is the main goal of power and leadership theory that jeff Bezos follows.</a:t>
            </a:r>
          </a:p>
          <a:p>
            <a:pPr algn="just">
              <a:lnSpc>
                <a:spcPct val="150000"/>
              </a:lnSpc>
            </a:pPr>
            <a:endParaRPr lang="en-US" sz="1800" dirty="0">
              <a:solidFill>
                <a:schemeClr val="bg1"/>
              </a:solidFill>
              <a:latin typeface="Arial" pitchFamily="34" charset="0" panose="020B0604020202020204"/>
              <a:ea typeface="Arial" pitchFamily="34" charset="0" panose="020B0604020202020204"/>
            </a:endParaRPr>
          </a:p>
        </p:txBody>
      </p:sp>
      <p:pic>
        <p:nvPicPr>
          <p:cNvPr id="3" name="Picture 2"/>
          <p:cNvPicPr>
            <a:picLocks noChangeAspect="1"/>
          </p:cNvPicPr>
          <p:nvPr/>
        </p:nvPicPr>
        <p:blipFill>
          <a:blip r:embed="rId1"/>
          <a:srcRect/>
          <a:stretch>
            <a:fillRect/>
          </a:stretch>
        </p:blipFill>
        <p:spPr>
          <a:xfrm>
            <a:off x="6096000" y="2162174"/>
            <a:ext cx="5536305" cy="349333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550851" y="296293"/>
            <a:ext cx="9765769" cy="730344"/>
          </a:xfrm>
          <a:prstGeom prst="rect">
            <a:avLst/>
          </a:prstGeom>
          <a:solidFill>
            <a:schemeClr val="accent4">
              <a:lumMod val="20000"/>
              <a:lumOff val="80000"/>
            </a:schemeClr>
          </a:solidFill>
          <a:ln w="38100">
            <a:solidFill>
              <a:schemeClr val="tx1"/>
            </a:solidFill>
          </a:ln>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IN" sz="1800" b="1" dirty="0">
                <a:solidFill>
                  <a:schemeClr val="bg1"/>
                </a:solidFill>
                <a:latin typeface="Times New Roman" pitchFamily="18" charset="0" panose="02020603050405020304"/>
                <a:cs typeface="Times New Roman" pitchFamily="18" charset="0" panose="02020603050405020304"/>
              </a:rPr>
              <a:t>Contd.</a:t>
            </a:r>
          </a:p>
        </p:txBody>
      </p:sp>
      <p:sp>
        <p:nvSpPr>
          <p:cNvPr id="7" name="Content Placeholder 2"/>
          <p:cNvSpPr txBox="1"/>
          <p:nvPr/>
        </p:nvSpPr>
        <p:spPr>
          <a:xfrm>
            <a:off x="6240758" y="1730610"/>
            <a:ext cx="5437239" cy="4667249"/>
          </a:xfrm>
          <a:prstGeom prst="rect">
            <a:avLst/>
          </a:prstGeom>
          <a:solidFill>
            <a:schemeClr val="tx2">
              <a:lumMod val="20000"/>
              <a:lumOff val="80000"/>
            </a:schemeClr>
          </a:solidFill>
          <a:ln w="38100">
            <a:solidFill>
              <a:schemeClr val="tx1"/>
            </a:solidFill>
          </a:ln>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algn="just">
              <a:lnSpc>
                <a:spcPct val="150000"/>
              </a:lnSpc>
            </a:pPr>
            <a:r>
              <a:rPr lang="en-US" sz="1800" dirty="0">
                <a:solidFill>
                  <a:schemeClr val="bg1">
                    <a:lumMod val="95000"/>
                    <a:lumOff val="5000"/>
                  </a:schemeClr>
                </a:solidFill>
                <a:effectLst/>
                <a:latin typeface="Times New Roman" pitchFamily="18" charset="0" panose="02020603050405020304"/>
                <a:ea typeface="Times New Roman" pitchFamily="18" charset="0" panose="02020603050405020304"/>
              </a:rPr>
              <a:t>By bridging Bezos's long-term goals with the needs and preferences of the public, it will be feasible to better help customers. </a:t>
            </a:r>
          </a:p>
          <a:p>
            <a:pPr algn="just">
              <a:lnSpc>
                <a:spcPct val="150000"/>
              </a:lnSpc>
            </a:pPr>
            <a:r>
              <a:rPr lang="en-US" sz="1800" dirty="0">
                <a:solidFill>
                  <a:schemeClr val="bg1">
                    <a:lumMod val="95000"/>
                    <a:lumOff val="5000"/>
                  </a:schemeClr>
                </a:solidFill>
                <a:effectLst/>
                <a:latin typeface="Times New Roman" pitchFamily="18" charset="0" panose="02020603050405020304"/>
                <a:ea typeface="Times New Roman" pitchFamily="18" charset="0" panose="02020603050405020304"/>
              </a:rPr>
              <a:t>In contrast to power, that consists of the ability to force one's will on others, influence is the capacity to profoundly alter the thoughts, feelings, and actions of others.</a:t>
            </a:r>
            <a:r>
              <a:rPr lang="en-US" sz="1800" dirty="0">
                <a:solidFill>
                  <a:schemeClr val="bg1">
                    <a:lumMod val="95000"/>
                    <a:lumOff val="5000"/>
                  </a:schemeClr>
                </a:solidFill>
                <a:latin typeface="Times New Roman" pitchFamily="18" charset="0" panose="02020603050405020304"/>
                <a:ea typeface="Times New Roman" pitchFamily="18" charset="0" panose="02020603050405020304"/>
              </a:rPr>
              <a:t> </a:t>
            </a:r>
          </a:p>
          <a:p>
            <a:pPr algn="just">
              <a:lnSpc>
                <a:spcPct val="150000"/>
              </a:lnSpc>
            </a:pPr>
            <a:r>
              <a:rPr lang="en-US" sz="1800" dirty="0">
                <a:solidFill>
                  <a:schemeClr val="bg1">
                    <a:lumMod val="95000"/>
                    <a:lumOff val="5000"/>
                  </a:schemeClr>
                </a:solidFill>
                <a:latin typeface="Times New Roman" pitchFamily="18" charset="0" panose="02020603050405020304"/>
                <a:ea typeface="Times New Roman" pitchFamily="18" charset="0" panose="02020603050405020304"/>
              </a:rPr>
              <a:t>Jeff Bezos has this two ability that indicates this man follow</a:t>
            </a:r>
            <a:r>
              <a:rPr lang="en-GB" sz="1800" dirty="0">
                <a:solidFill>
                  <a:schemeClr val="bg1">
                    <a:lumMod val="95000"/>
                    <a:lumOff val="5000"/>
                  </a:schemeClr>
                </a:solidFill>
                <a:latin typeface="Times New Roman" pitchFamily="18" charset="0" panose="02020603050405020304"/>
                <a:ea typeface="Times New Roman" pitchFamily="18" charset="0" panose="02020603050405020304"/>
              </a:rPr>
              <a:t>s the power and </a:t>
            </a:r>
            <a:r>
              <a:rPr lang="en-GB" sz="1800">
                <a:solidFill>
                  <a:schemeClr val="bg1">
                    <a:lumMod val="95000"/>
                    <a:lumOff val="5000"/>
                  </a:schemeClr>
                </a:solidFill>
                <a:latin typeface="Times New Roman" pitchFamily="18" charset="0" panose="02020603050405020304"/>
                <a:ea typeface="Times New Roman" pitchFamily="18" charset="0" panose="02020603050405020304"/>
              </a:rPr>
              <a:t>leadership style. </a:t>
            </a:r>
            <a:endParaRPr lang="en-US" sz="1800" dirty="0">
              <a:solidFill>
                <a:schemeClr val="bg1">
                  <a:lumMod val="95000"/>
                  <a:lumOff val="5000"/>
                </a:schemeClr>
              </a:solidFill>
              <a:effectLst/>
              <a:latin typeface="Times New Roman" pitchFamily="18" charset="0" panose="02020603050405020304"/>
              <a:ea typeface="Times New Roman" pitchFamily="18" charset="0" panose="02020603050405020304"/>
            </a:endParaRPr>
          </a:p>
        </p:txBody>
      </p:sp>
      <p:sp>
        <p:nvSpPr>
          <p:cNvPr id="8" name="Content Placeholder 2"/>
          <p:cNvSpPr txBox="1"/>
          <p:nvPr/>
        </p:nvSpPr>
        <p:spPr>
          <a:xfrm>
            <a:off x="389810" y="1730610"/>
            <a:ext cx="5043926" cy="372372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just">
              <a:lnSpc>
                <a:spcPct val="150000"/>
              </a:lnSpc>
              <a:buFont typeface="Wingdings 3" charset="2"/>
              <a:buNone/>
            </a:pPr>
            <a:endParaRPr lang="en-US" dirty="0">
              <a:solidFill>
                <a:schemeClr val="bg1"/>
              </a:solidFill>
              <a:latin typeface="Times New Roman" pitchFamily="18" charset="0" panose="02020603050405020304"/>
              <a:cs typeface="Times New Roman" pitchFamily="18" charset="0" panose="02020603050405020304"/>
            </a:endParaRPr>
          </a:p>
        </p:txBody>
      </p:sp>
      <p:pic>
        <p:nvPicPr>
          <p:cNvPr id="1026" name="Picture 2" descr="EFFECTIVE LEADERSHIP ENT WHAT IS LEADERSHIP? It is the ability to: Use  motivational strategies to inspire individuals or groups to work toward  achieving. - ppt download"/>
          <p:cNvPicPr>
            <a:picLocks noChangeAspect="1" noChangeArrowheads="1"/>
          </p:cNvPicPr>
          <p:nvPr/>
        </p:nvPicPr>
        <p:blipFill>
          <a:blip r:embed="rId1"/>
          <a:srcRect/>
          <a:stretch>
            <a:fillRect/>
          </a:stretch>
        </p:blipFill>
        <p:spPr bwMode="auto">
          <a:xfrm>
            <a:off x="619196" y="1932258"/>
            <a:ext cx="4964970" cy="3723728"/>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436543" y="301981"/>
            <a:ext cx="9765769" cy="730344"/>
          </a:xfrm>
          <a:prstGeom prst="rect">
            <a:avLst/>
          </a:prstGeom>
          <a:solidFill>
            <a:schemeClr val="accent4">
              <a:lumMod val="20000"/>
              <a:lumOff val="80000"/>
            </a:schemeClr>
          </a:solidFill>
          <a:ln w="38100">
            <a:solidFill>
              <a:schemeClr val="tx1"/>
            </a:solidFill>
          </a:ln>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IN" sz="1800" b="1" dirty="0">
                <a:solidFill>
                  <a:schemeClr val="bg1"/>
                </a:solidFill>
                <a:latin typeface="Times New Roman" pitchFamily="18" charset="0" panose="02020603050405020304"/>
                <a:cs typeface="Times New Roman" pitchFamily="18" charset="0" panose="02020603050405020304"/>
              </a:rPr>
              <a:t>Effectiveness of Jeff Bezos leadership style</a:t>
            </a:r>
          </a:p>
        </p:txBody>
      </p:sp>
      <p:sp>
        <p:nvSpPr>
          <p:cNvPr id="7" name="Content Placeholder 2"/>
          <p:cNvSpPr txBox="1"/>
          <p:nvPr/>
        </p:nvSpPr>
        <p:spPr>
          <a:xfrm>
            <a:off x="6200489" y="1602052"/>
            <a:ext cx="5437239" cy="4667249"/>
          </a:xfrm>
          <a:prstGeom prst="rect">
            <a:avLst/>
          </a:prstGeom>
          <a:solidFill>
            <a:schemeClr val="tx2">
              <a:lumMod val="20000"/>
              <a:lumOff val="80000"/>
            </a:schemeClr>
          </a:solidFill>
          <a:ln w="38100">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endParaRPr lang="en-IN" dirty="0"/>
          </a:p>
        </p:txBody>
      </p:sp>
      <p:sp>
        <p:nvSpPr>
          <p:cNvPr id="8" name="Content Placeholder 2"/>
          <p:cNvSpPr txBox="1"/>
          <p:nvPr/>
        </p:nvSpPr>
        <p:spPr>
          <a:xfrm>
            <a:off x="6200489" y="1602052"/>
            <a:ext cx="5437238" cy="372372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algn="just">
              <a:lnSpc>
                <a:spcPct val="150000"/>
              </a:lnSpc>
            </a:pPr>
            <a:r>
              <a:rPr lang="en-GB" sz="1800" dirty="0">
                <a:solidFill>
                  <a:schemeClr val="bg1"/>
                </a:solidFill>
                <a:effectLst/>
                <a:latin typeface="Times New Roman" pitchFamily="18" charset="0" panose="02020603050405020304"/>
                <a:ea typeface="Times New Roman" pitchFamily="18" charset="0" panose="02020603050405020304"/>
              </a:rPr>
              <a:t>Amazon's leadership is characterised as pragmatic, according to outside observers. According to James Clear's book, The Pragmatic Leader, pragmatist leaders set lofty goals and expect nothing less of their subordinates. </a:t>
            </a:r>
            <a:endParaRPr lang="en-IN" sz="1800" dirty="0">
              <a:solidFill>
                <a:schemeClr val="bg1"/>
              </a:solidFill>
              <a:effectLst/>
              <a:latin typeface="Arial" pitchFamily="34" charset="0" panose="020B0604020202020204"/>
              <a:ea typeface="Arial" pitchFamily="34" charset="0" panose="020B0604020202020204"/>
            </a:endParaRPr>
          </a:p>
          <a:p>
            <a:pPr algn="just">
              <a:lnSpc>
                <a:spcPct val="150000"/>
              </a:lnSpc>
            </a:pPr>
            <a:r>
              <a:rPr lang="en-GB" sz="1800" dirty="0">
                <a:solidFill>
                  <a:schemeClr val="bg1"/>
                </a:solidFill>
                <a:effectLst/>
                <a:latin typeface="Times New Roman" pitchFamily="18" charset="0" panose="02020603050405020304"/>
                <a:ea typeface="Times New Roman" pitchFamily="18" charset="0" panose="02020603050405020304"/>
              </a:rPr>
              <a:t>Jeff Bezos, founder and former CEO of Amazon, is a remarkable and successful businessman. At the time, Amazon had a brand value of around $254.2 billion USD, making it the second most valuable brand in the world (Statista, 2022). </a:t>
            </a:r>
            <a:endParaRPr lang="en-IN" sz="1800" dirty="0">
              <a:solidFill>
                <a:schemeClr val="bg1"/>
              </a:solidFill>
              <a:effectLst/>
              <a:latin typeface="Arial" pitchFamily="34" charset="0" panose="020B0604020202020204"/>
              <a:ea typeface="Arial" pitchFamily="34" charset="0" panose="020B0604020202020204"/>
            </a:endParaRPr>
          </a:p>
          <a:p>
            <a:pPr marL="0" indent="0" algn="just">
              <a:lnSpc>
                <a:spcPct val="150000"/>
              </a:lnSpc>
              <a:buFont typeface="Wingdings 3" charset="2"/>
              <a:buNone/>
            </a:pPr>
            <a:endParaRPr lang="en-US" dirty="0">
              <a:solidFill>
                <a:schemeClr val="bg1"/>
              </a:solidFill>
              <a:latin typeface="Times New Roman" pitchFamily="18" charset="0" panose="02020603050405020304"/>
              <a:cs typeface="Times New Roman" pitchFamily="18" charset="0" panose="02020603050405020304"/>
            </a:endParaRPr>
          </a:p>
        </p:txBody>
      </p:sp>
      <p:pic>
        <p:nvPicPr>
          <p:cNvPr id="3" name="Picture 2"/>
          <p:cNvPicPr>
            <a:picLocks noChangeAspect="1"/>
          </p:cNvPicPr>
          <p:nvPr/>
        </p:nvPicPr>
        <p:blipFill>
          <a:blip r:embed="rId1"/>
          <a:srcRect/>
          <a:stretch>
            <a:fillRect/>
          </a:stretch>
        </p:blipFill>
        <p:spPr>
          <a:xfrm>
            <a:off x="806748" y="1348873"/>
            <a:ext cx="3574752" cy="2580385"/>
          </a:xfrm>
          <a:prstGeom prst="rect">
            <a:avLst/>
          </a:prstGeom>
        </p:spPr>
      </p:pic>
      <p:pic>
        <p:nvPicPr>
          <p:cNvPr id="6" name="Picture 5"/>
          <p:cNvPicPr>
            <a:picLocks noChangeAspect="1"/>
          </p:cNvPicPr>
          <p:nvPr/>
        </p:nvPicPr>
        <p:blipFill>
          <a:blip r:embed="rId2"/>
          <a:srcRect/>
          <a:stretch>
            <a:fillRect/>
          </a:stretch>
        </p:blipFill>
        <p:spPr>
          <a:xfrm>
            <a:off x="333375" y="4157586"/>
            <a:ext cx="5437239" cy="251502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pPr algn="ctr"/>
            <a:r>
              <a:rPr lang="en-US" altLang="zh-CN" b="1" dirty="0">
                <a:latin typeface="Times New Roman" pitchFamily="18" charset="0" panose="02020603050405020304"/>
                <a:cs typeface="Times New Roman" pitchFamily="18" charset="0" panose="02020603050405020304"/>
              </a:rPr>
              <a:t>Reference</a:t>
            </a:r>
            <a:endParaRPr lang="en-US" b="1" dirty="0">
              <a:latin typeface="Times New Roman" pitchFamily="18" charset="0" panose="02020603050405020304"/>
              <a:cs typeface="Times New Roman" pitchFamily="18" charset="0" panose="02020603050405020304"/>
            </a:endParaRPr>
          </a:p>
        </p:txBody>
      </p:sp>
      <p:sp>
        <p:nvSpPr>
          <p:cNvPr id="3" name="Content Placeholder 2"/>
          <p:cNvSpPr>
            <a:spLocks noGrp="1" noEditPoints="1"/>
          </p:cNvSpPr>
          <p:nvPr>
            <p:ph idx="1"/>
          </p:nvPr>
        </p:nvSpPr>
        <p:spPr>
          <a:xfrm>
            <a:off x="193518" y="1029719"/>
            <a:ext cx="11798457" cy="5375563"/>
          </a:xfrm>
        </p:spPr>
        <p:txBody>
          <a:bodyPr>
            <a:noAutofit/>
          </a:bodyPr>
          <a:lstStyle/>
          <a:p>
            <a:pPr algn="just">
              <a:lnSpc>
                <a:spcPct val="150000"/>
              </a:lnSpc>
            </a:pPr>
            <a:r>
              <a:rPr lang="en-GB" sz="1800" dirty="0">
                <a:effectLst/>
                <a:latin typeface="Times New Roman" pitchFamily="18" charset="0" panose="02020603050405020304"/>
                <a:ea typeface="Times New Roman" pitchFamily="18" charset="0" panose="02020603050405020304"/>
              </a:rPr>
              <a:t>Statista, 2022. </a:t>
            </a:r>
            <a:r>
              <a:rPr lang="en-GB" sz="1800" i="1" dirty="0">
                <a:effectLst/>
                <a:latin typeface="Times New Roman" pitchFamily="18" charset="0" panose="02020603050405020304"/>
                <a:ea typeface="Times New Roman" pitchFamily="18" charset="0" panose="02020603050405020304"/>
              </a:rPr>
              <a:t>Amazon's global brand value from 2006 to 2022. </a:t>
            </a:r>
            <a:r>
              <a:rPr lang="en-GB" sz="1800" dirty="0">
                <a:effectLst/>
                <a:latin typeface="Times New Roman" pitchFamily="18" charset="0" panose="02020603050405020304"/>
                <a:ea typeface="Times New Roman" pitchFamily="18" charset="0" panose="02020603050405020304"/>
              </a:rPr>
              <a:t>Available at: https://www.statista.com/statistics/326086/amazon-brand-value/</a:t>
            </a:r>
            <a:r>
              <a:rPr lang="en-GB" sz="1800" b="1" dirty="0">
                <a:effectLst/>
                <a:latin typeface="Times New Roman" pitchFamily="18" charset="0" panose="02020603050405020304"/>
                <a:ea typeface="Times New Roman" pitchFamily="18" charset="0" panose="02020603050405020304"/>
              </a:rPr>
              <a:t> </a:t>
            </a:r>
            <a:r>
              <a:rPr lang="en-GB" sz="1800" dirty="0">
                <a:effectLst/>
                <a:latin typeface="Times New Roman" pitchFamily="18" charset="0" panose="02020603050405020304"/>
                <a:ea typeface="Times New Roman" pitchFamily="18" charset="0" panose="02020603050405020304"/>
              </a:rPr>
              <a:t>[Accessed on:</a:t>
            </a:r>
            <a:r>
              <a:rPr lang="en-GB" sz="1800" b="1" dirty="0">
                <a:effectLst/>
                <a:latin typeface="Times New Roman" pitchFamily="18" charset="0" panose="02020603050405020304"/>
                <a:ea typeface="Times New Roman" pitchFamily="18" charset="0" panose="02020603050405020304"/>
              </a:rPr>
              <a:t> </a:t>
            </a:r>
            <a:r>
              <a:rPr lang="en-GB" sz="1800" dirty="0">
                <a:effectLst/>
                <a:latin typeface="Times New Roman" pitchFamily="18" charset="0" panose="02020603050405020304"/>
                <a:ea typeface="Times New Roman" pitchFamily="18" charset="0" panose="02020603050405020304"/>
              </a:rPr>
              <a:t>5</a:t>
            </a:r>
            <a:r>
              <a:rPr lang="en-GB" sz="1800" baseline="30000" dirty="0">
                <a:effectLst/>
                <a:latin typeface="Times New Roman" pitchFamily="18" charset="0" panose="02020603050405020304"/>
                <a:ea typeface="Times New Roman" pitchFamily="18" charset="0" panose="02020603050405020304"/>
              </a:rPr>
              <a:t>th</a:t>
            </a:r>
            <a:r>
              <a:rPr lang="en-GB" sz="1800" dirty="0">
                <a:effectLst/>
                <a:latin typeface="Times New Roman" pitchFamily="18" charset="0" panose="02020603050405020304"/>
                <a:ea typeface="Times New Roman" pitchFamily="18" charset="0" panose="02020603050405020304"/>
              </a:rPr>
              <a:t> August, 2022]</a:t>
            </a:r>
            <a:endParaRPr lang="en-IN" sz="1800" dirty="0">
              <a:effectLst/>
              <a:latin typeface="Arial" pitchFamily="34" charset="0" panose="020B0604020202020204"/>
              <a:ea typeface="Arial" pitchFamily="34" charset="0" panose="020B0604020202020204"/>
            </a:endParaRPr>
          </a:p>
          <a:p>
            <a:pPr algn="just">
              <a:lnSpc>
                <a:spcPct val="150000"/>
              </a:lnSpc>
            </a:pPr>
            <a:r>
              <a:rPr lang="en-GB" sz="1800" dirty="0">
                <a:effectLst/>
                <a:latin typeface="Times New Roman" pitchFamily="18" charset="0" panose="02020603050405020304"/>
                <a:ea typeface="Times New Roman" pitchFamily="18" charset="0" panose="02020603050405020304"/>
              </a:rPr>
              <a:t>Statista, 2022. </a:t>
            </a:r>
            <a:r>
              <a:rPr lang="en-GB" sz="1800" i="1" dirty="0">
                <a:effectLst/>
                <a:latin typeface="Times New Roman" pitchFamily="18" charset="0" panose="02020603050405020304"/>
                <a:ea typeface="Times New Roman" pitchFamily="18" charset="0" panose="02020603050405020304"/>
              </a:rPr>
              <a:t>Most valuable brands worldwide in 2022. </a:t>
            </a:r>
            <a:r>
              <a:rPr lang="en-GB" sz="1800" dirty="0">
                <a:effectLst/>
                <a:latin typeface="Times New Roman" pitchFamily="18" charset="0" panose="02020603050405020304"/>
                <a:ea typeface="Times New Roman" pitchFamily="18" charset="0" panose="02020603050405020304"/>
              </a:rPr>
              <a:t>Available at: https://www.statista.com/statistics/264875/brand-value-of-the-25-most-valuable-brands/ [Accessed on:</a:t>
            </a:r>
            <a:r>
              <a:rPr lang="en-GB" sz="1800" b="1" dirty="0">
                <a:effectLst/>
                <a:latin typeface="Times New Roman" pitchFamily="18" charset="0" panose="02020603050405020304"/>
                <a:ea typeface="Times New Roman" pitchFamily="18" charset="0" panose="02020603050405020304"/>
              </a:rPr>
              <a:t> </a:t>
            </a:r>
            <a:r>
              <a:rPr lang="en-GB" sz="1800" dirty="0">
                <a:effectLst/>
                <a:latin typeface="Times New Roman" pitchFamily="18" charset="0" panose="02020603050405020304"/>
                <a:ea typeface="Times New Roman" pitchFamily="18" charset="0" panose="02020603050405020304"/>
              </a:rPr>
              <a:t>5</a:t>
            </a:r>
            <a:r>
              <a:rPr lang="en-GB" sz="1800" baseline="30000" dirty="0">
                <a:effectLst/>
                <a:latin typeface="Times New Roman" pitchFamily="18" charset="0" panose="02020603050405020304"/>
                <a:ea typeface="Times New Roman" pitchFamily="18" charset="0" panose="02020603050405020304"/>
              </a:rPr>
              <a:t>th</a:t>
            </a:r>
            <a:r>
              <a:rPr lang="en-GB" sz="1800" dirty="0">
                <a:effectLst/>
                <a:latin typeface="Times New Roman" pitchFamily="18" charset="0" panose="02020603050405020304"/>
                <a:ea typeface="Times New Roman" pitchFamily="18" charset="0" panose="02020603050405020304"/>
              </a:rPr>
              <a:t> August, 2022]</a:t>
            </a:r>
            <a:endParaRPr lang="en-IN" sz="1800" dirty="0">
              <a:effectLst/>
              <a:latin typeface="Arial" pitchFamily="34" charset="0" panose="020B0604020202020204"/>
              <a:ea typeface="Arial" pitchFamily="34" charset="0" panose="020B0604020202020204"/>
            </a:endParaRPr>
          </a:p>
          <a:p>
            <a:pPr marL="0" indent="0" algn="just">
              <a:buNone/>
            </a:pPr>
            <a:endParaRPr lang="en-US" sz="1000" dirty="0">
              <a:solidFill>
                <a:schemeClr val="tx1"/>
              </a:solidFill>
              <a:latin typeface="Times New Roman" pitchFamily="18" charset="0" panose="02020603050405020304"/>
              <a:cs typeface="Times New Roman" pitchFamily="18" charset="0" panose="0202060305040502030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a:blip r:embed="rId1"/>
          <a:srcRect/>
          <a:stretch>
            <a:fillRect/>
          </a:stretch>
        </p:blipFill>
        <p:spPr bwMode="auto">
          <a:xfrm>
            <a:off x="1971793" y="958262"/>
            <a:ext cx="7102163" cy="4722102"/>
          </a:xfrm>
          <a:prstGeom prst="rect">
            <a:avLst/>
          </a:prstGeom>
          <a:noFill/>
          <a:ln w="9525">
            <a:noFill/>
            <a:miter lim="800000"/>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498</TotalTime>
  <Words>1048</Words>
  <Application>Microsoft Office PowerPoint</Application>
  <PresentationFormat>Widescreen</PresentationFormat>
  <Paragraphs>25</Paragraphs>
  <Slides>6</Slides>
  <Notes>3</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Ion</vt:lpstr>
      <vt:lpstr>Jeff Bezos       </vt:lpstr>
      <vt:lpstr>PowerPoint Presentation</vt:lpstr>
      <vt:lpstr>PowerPoint Presentation</vt:lpstr>
      <vt:lpstr>PowerPoint Presentation</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creator>RAJA SINGH</dc:creator>
  <cp:lastModifiedBy>Nela Silitra (1912510)</cp:lastModifiedBy>
  <cp:revision>47</cp:revision>
  <dcterms:created xsi:type="dcterms:W3CDTF">2021-07-28T12:27:54Z</dcterms:created>
  <dcterms:modified xsi:type="dcterms:W3CDTF">2023-01-24T19:46:29Z</dcterms:modified>
</cp:coreProperties>
</file>