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2"/>
  </p:notesMasterIdLst>
  <p:sldIdLst>
    <p:sldId id="269" r:id="rId2"/>
    <p:sldId id="256" r:id="rId3"/>
    <p:sldId id="257" r:id="rId4"/>
    <p:sldId id="264" r:id="rId5"/>
    <p:sldId id="265" r:id="rId6"/>
    <p:sldId id="258" r:id="rId7"/>
    <p:sldId id="259" r:id="rId8"/>
    <p:sldId id="260" r:id="rId9"/>
    <p:sldId id="261" r:id="rId10"/>
    <p:sldId id="266" r:id="rId11"/>
    <p:sldId id="267" r:id="rId12"/>
    <p:sldId id="268" r:id="rId13"/>
    <p:sldId id="262" r:id="rId14"/>
    <p:sldId id="263"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89" autoAdjust="0"/>
  </p:normalViewPr>
  <p:slideViewPr>
    <p:cSldViewPr snapToGrid="0">
      <p:cViewPr varScale="1">
        <p:scale>
          <a:sx n="107" d="100"/>
          <a:sy n="107" d="100"/>
        </p:scale>
        <p:origin x="71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B8AF8E-7291-4781-9DC3-D2754553548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F9F1754-5329-406A-81C6-302FCAFE9CCB}">
      <dgm:prSet phldrT="[Text]"/>
      <dgm:spPr/>
      <dgm:t>
        <a:bodyPr/>
        <a:lstStyle/>
        <a:p>
          <a:r>
            <a:rPr lang="en-US" dirty="0" smtClean="0"/>
            <a:t>Planning </a:t>
          </a:r>
          <a:endParaRPr lang="en-US" dirty="0"/>
        </a:p>
      </dgm:t>
    </dgm:pt>
    <dgm:pt modelId="{92A9B380-4D30-4CE7-A1FC-D732E30AD114}" type="parTrans" cxnId="{11F4ED17-5815-42A5-B02F-D37318CB4F8D}">
      <dgm:prSet/>
      <dgm:spPr/>
      <dgm:t>
        <a:bodyPr/>
        <a:lstStyle/>
        <a:p>
          <a:endParaRPr lang="en-US"/>
        </a:p>
      </dgm:t>
    </dgm:pt>
    <dgm:pt modelId="{21E70B92-AEE2-46B2-BA7E-609D44D09797}" type="sibTrans" cxnId="{11F4ED17-5815-42A5-B02F-D37318CB4F8D}">
      <dgm:prSet/>
      <dgm:spPr/>
      <dgm:t>
        <a:bodyPr/>
        <a:lstStyle/>
        <a:p>
          <a:endParaRPr lang="en-US"/>
        </a:p>
      </dgm:t>
    </dgm:pt>
    <dgm:pt modelId="{794BE600-6C6B-4609-A539-EBDACAE91BB9}">
      <dgm:prSet phldrT="[Text]"/>
      <dgm:spPr/>
      <dgm:t>
        <a:bodyPr/>
        <a:lstStyle/>
        <a:p>
          <a:r>
            <a:rPr lang="en-US" dirty="0" smtClean="0"/>
            <a:t>Organizing</a:t>
          </a:r>
          <a:endParaRPr lang="en-US" dirty="0"/>
        </a:p>
      </dgm:t>
    </dgm:pt>
    <dgm:pt modelId="{557F0016-8511-4180-8B87-7F57A5CABA1F}" type="parTrans" cxnId="{09E35690-6C1E-4151-AEE2-D6A2ECC7DF8D}">
      <dgm:prSet/>
      <dgm:spPr/>
      <dgm:t>
        <a:bodyPr/>
        <a:lstStyle/>
        <a:p>
          <a:endParaRPr lang="en-US"/>
        </a:p>
      </dgm:t>
    </dgm:pt>
    <dgm:pt modelId="{6205363C-C717-4A5A-833E-C2AE9DB14E79}" type="sibTrans" cxnId="{09E35690-6C1E-4151-AEE2-D6A2ECC7DF8D}">
      <dgm:prSet/>
      <dgm:spPr/>
      <dgm:t>
        <a:bodyPr/>
        <a:lstStyle/>
        <a:p>
          <a:endParaRPr lang="en-US"/>
        </a:p>
      </dgm:t>
    </dgm:pt>
    <dgm:pt modelId="{7A509BFC-A65C-4FCD-AD5F-09F88EA6BF93}">
      <dgm:prSet phldrT="[Text]"/>
      <dgm:spPr/>
      <dgm:t>
        <a:bodyPr/>
        <a:lstStyle/>
        <a:p>
          <a:r>
            <a:rPr lang="en-US" dirty="0" smtClean="0"/>
            <a:t>Controlling </a:t>
          </a:r>
          <a:endParaRPr lang="en-US" dirty="0"/>
        </a:p>
      </dgm:t>
    </dgm:pt>
    <dgm:pt modelId="{6930D072-7D61-4021-AEF9-3BBBF95D08A7}" type="parTrans" cxnId="{843F6C9D-AB3F-44F5-A22F-C13808DFED03}">
      <dgm:prSet/>
      <dgm:spPr/>
      <dgm:t>
        <a:bodyPr/>
        <a:lstStyle/>
        <a:p>
          <a:endParaRPr lang="en-US"/>
        </a:p>
      </dgm:t>
    </dgm:pt>
    <dgm:pt modelId="{4A7F5457-FB38-468D-8D7E-83202E35220A}" type="sibTrans" cxnId="{843F6C9D-AB3F-44F5-A22F-C13808DFED03}">
      <dgm:prSet/>
      <dgm:spPr/>
      <dgm:t>
        <a:bodyPr/>
        <a:lstStyle/>
        <a:p>
          <a:endParaRPr lang="en-US"/>
        </a:p>
      </dgm:t>
    </dgm:pt>
    <dgm:pt modelId="{CD67A509-D07B-472D-B585-07173A6B8C3A}">
      <dgm:prSet phldrT="[Text]"/>
      <dgm:spPr/>
      <dgm:t>
        <a:bodyPr/>
        <a:lstStyle/>
        <a:p>
          <a:r>
            <a:rPr lang="en-US" dirty="0" smtClean="0"/>
            <a:t>Leading </a:t>
          </a:r>
          <a:endParaRPr lang="en-US" dirty="0"/>
        </a:p>
      </dgm:t>
    </dgm:pt>
    <dgm:pt modelId="{ACC0D59A-1FE9-4EDB-B57D-0DD47EBD3147}" type="parTrans" cxnId="{EBE2FDD3-8E6E-48AF-AFFB-115CF0D30C3F}">
      <dgm:prSet/>
      <dgm:spPr/>
      <dgm:t>
        <a:bodyPr/>
        <a:lstStyle/>
        <a:p>
          <a:endParaRPr lang="en-US"/>
        </a:p>
      </dgm:t>
    </dgm:pt>
    <dgm:pt modelId="{15AA6D56-1157-4D54-9E3B-FCEF207028AF}" type="sibTrans" cxnId="{EBE2FDD3-8E6E-48AF-AFFB-115CF0D30C3F}">
      <dgm:prSet/>
      <dgm:spPr/>
      <dgm:t>
        <a:bodyPr/>
        <a:lstStyle/>
        <a:p>
          <a:endParaRPr lang="en-US"/>
        </a:p>
      </dgm:t>
    </dgm:pt>
    <dgm:pt modelId="{962C23F8-BF6B-4D7B-B302-7A7C81380A6A}" type="pres">
      <dgm:prSet presAssocID="{5DB8AF8E-7291-4781-9DC3-D2754553548F}" presName="linear" presStyleCnt="0">
        <dgm:presLayoutVars>
          <dgm:dir/>
          <dgm:animLvl val="lvl"/>
          <dgm:resizeHandles val="exact"/>
        </dgm:presLayoutVars>
      </dgm:prSet>
      <dgm:spPr/>
      <dgm:t>
        <a:bodyPr/>
        <a:lstStyle/>
        <a:p>
          <a:endParaRPr lang="en-US"/>
        </a:p>
      </dgm:t>
    </dgm:pt>
    <dgm:pt modelId="{0B56D99F-9E1F-4272-BDBC-C11B01DA73CC}" type="pres">
      <dgm:prSet presAssocID="{4F9F1754-5329-406A-81C6-302FCAFE9CCB}" presName="parentLin" presStyleCnt="0"/>
      <dgm:spPr/>
    </dgm:pt>
    <dgm:pt modelId="{E0B9EC04-5333-4B7C-A2D1-1E3F3C887AD8}" type="pres">
      <dgm:prSet presAssocID="{4F9F1754-5329-406A-81C6-302FCAFE9CCB}" presName="parentLeftMargin" presStyleLbl="node1" presStyleIdx="0" presStyleCnt="4"/>
      <dgm:spPr/>
      <dgm:t>
        <a:bodyPr/>
        <a:lstStyle/>
        <a:p>
          <a:endParaRPr lang="en-US"/>
        </a:p>
      </dgm:t>
    </dgm:pt>
    <dgm:pt modelId="{B0C84985-2F18-4FCC-9C39-F104104F0895}" type="pres">
      <dgm:prSet presAssocID="{4F9F1754-5329-406A-81C6-302FCAFE9CCB}" presName="parentText" presStyleLbl="node1" presStyleIdx="0" presStyleCnt="4">
        <dgm:presLayoutVars>
          <dgm:chMax val="0"/>
          <dgm:bulletEnabled val="1"/>
        </dgm:presLayoutVars>
      </dgm:prSet>
      <dgm:spPr/>
      <dgm:t>
        <a:bodyPr/>
        <a:lstStyle/>
        <a:p>
          <a:endParaRPr lang="en-US"/>
        </a:p>
      </dgm:t>
    </dgm:pt>
    <dgm:pt modelId="{9A939908-9375-4778-99B7-DE9E46A7F606}" type="pres">
      <dgm:prSet presAssocID="{4F9F1754-5329-406A-81C6-302FCAFE9CCB}" presName="negativeSpace" presStyleCnt="0"/>
      <dgm:spPr/>
    </dgm:pt>
    <dgm:pt modelId="{431FEEB3-2B84-42B4-8ACF-EFB99FF862BB}" type="pres">
      <dgm:prSet presAssocID="{4F9F1754-5329-406A-81C6-302FCAFE9CCB}" presName="childText" presStyleLbl="conFgAcc1" presStyleIdx="0" presStyleCnt="4">
        <dgm:presLayoutVars>
          <dgm:bulletEnabled val="1"/>
        </dgm:presLayoutVars>
      </dgm:prSet>
      <dgm:spPr/>
    </dgm:pt>
    <dgm:pt modelId="{10F19EA2-31D7-407F-B72D-DCB0A320F766}" type="pres">
      <dgm:prSet presAssocID="{21E70B92-AEE2-46B2-BA7E-609D44D09797}" presName="spaceBetweenRectangles" presStyleCnt="0"/>
      <dgm:spPr/>
    </dgm:pt>
    <dgm:pt modelId="{CDC678B3-D53B-44C8-9A46-CB609C6FB731}" type="pres">
      <dgm:prSet presAssocID="{794BE600-6C6B-4609-A539-EBDACAE91BB9}" presName="parentLin" presStyleCnt="0"/>
      <dgm:spPr/>
    </dgm:pt>
    <dgm:pt modelId="{4EE4B186-7A40-4B1D-B157-18DF57D6F25F}" type="pres">
      <dgm:prSet presAssocID="{794BE600-6C6B-4609-A539-EBDACAE91BB9}" presName="parentLeftMargin" presStyleLbl="node1" presStyleIdx="0" presStyleCnt="4"/>
      <dgm:spPr/>
      <dgm:t>
        <a:bodyPr/>
        <a:lstStyle/>
        <a:p>
          <a:endParaRPr lang="en-US"/>
        </a:p>
      </dgm:t>
    </dgm:pt>
    <dgm:pt modelId="{A8A47ADC-2688-4D75-B1C6-5ADE5FA21789}" type="pres">
      <dgm:prSet presAssocID="{794BE600-6C6B-4609-A539-EBDACAE91BB9}" presName="parentText" presStyleLbl="node1" presStyleIdx="1" presStyleCnt="4">
        <dgm:presLayoutVars>
          <dgm:chMax val="0"/>
          <dgm:bulletEnabled val="1"/>
        </dgm:presLayoutVars>
      </dgm:prSet>
      <dgm:spPr/>
      <dgm:t>
        <a:bodyPr/>
        <a:lstStyle/>
        <a:p>
          <a:endParaRPr lang="en-US"/>
        </a:p>
      </dgm:t>
    </dgm:pt>
    <dgm:pt modelId="{C6905E3F-7224-458B-9218-9887D53B6E2B}" type="pres">
      <dgm:prSet presAssocID="{794BE600-6C6B-4609-A539-EBDACAE91BB9}" presName="negativeSpace" presStyleCnt="0"/>
      <dgm:spPr/>
    </dgm:pt>
    <dgm:pt modelId="{DB8AE4F7-037D-4E2E-A169-AABA245D0954}" type="pres">
      <dgm:prSet presAssocID="{794BE600-6C6B-4609-A539-EBDACAE91BB9}" presName="childText" presStyleLbl="conFgAcc1" presStyleIdx="1" presStyleCnt="4">
        <dgm:presLayoutVars>
          <dgm:bulletEnabled val="1"/>
        </dgm:presLayoutVars>
      </dgm:prSet>
      <dgm:spPr/>
    </dgm:pt>
    <dgm:pt modelId="{1F79068D-539D-4D7D-AB9F-75FBAFEE4087}" type="pres">
      <dgm:prSet presAssocID="{6205363C-C717-4A5A-833E-C2AE9DB14E79}" presName="spaceBetweenRectangles" presStyleCnt="0"/>
      <dgm:spPr/>
    </dgm:pt>
    <dgm:pt modelId="{F59EF1C3-AB2E-4002-BA0E-747EF9DAADCD}" type="pres">
      <dgm:prSet presAssocID="{7A509BFC-A65C-4FCD-AD5F-09F88EA6BF93}" presName="parentLin" presStyleCnt="0"/>
      <dgm:spPr/>
    </dgm:pt>
    <dgm:pt modelId="{5FC376EC-1601-40A2-88C7-F58F3157B5D1}" type="pres">
      <dgm:prSet presAssocID="{7A509BFC-A65C-4FCD-AD5F-09F88EA6BF93}" presName="parentLeftMargin" presStyleLbl="node1" presStyleIdx="1" presStyleCnt="4"/>
      <dgm:spPr/>
      <dgm:t>
        <a:bodyPr/>
        <a:lstStyle/>
        <a:p>
          <a:endParaRPr lang="en-US"/>
        </a:p>
      </dgm:t>
    </dgm:pt>
    <dgm:pt modelId="{037FD703-9061-46A6-8CC2-6B013B55B688}" type="pres">
      <dgm:prSet presAssocID="{7A509BFC-A65C-4FCD-AD5F-09F88EA6BF93}" presName="parentText" presStyleLbl="node1" presStyleIdx="2" presStyleCnt="4">
        <dgm:presLayoutVars>
          <dgm:chMax val="0"/>
          <dgm:bulletEnabled val="1"/>
        </dgm:presLayoutVars>
      </dgm:prSet>
      <dgm:spPr/>
      <dgm:t>
        <a:bodyPr/>
        <a:lstStyle/>
        <a:p>
          <a:endParaRPr lang="en-US"/>
        </a:p>
      </dgm:t>
    </dgm:pt>
    <dgm:pt modelId="{E9847A58-470B-4B40-800F-89C0B4C36620}" type="pres">
      <dgm:prSet presAssocID="{7A509BFC-A65C-4FCD-AD5F-09F88EA6BF93}" presName="negativeSpace" presStyleCnt="0"/>
      <dgm:spPr/>
    </dgm:pt>
    <dgm:pt modelId="{C12BD72C-B01D-4703-9662-659A768298B8}" type="pres">
      <dgm:prSet presAssocID="{7A509BFC-A65C-4FCD-AD5F-09F88EA6BF93}" presName="childText" presStyleLbl="conFgAcc1" presStyleIdx="2" presStyleCnt="4">
        <dgm:presLayoutVars>
          <dgm:bulletEnabled val="1"/>
        </dgm:presLayoutVars>
      </dgm:prSet>
      <dgm:spPr/>
    </dgm:pt>
    <dgm:pt modelId="{7A3D213F-26F0-481A-8F56-6F9F088ADDAD}" type="pres">
      <dgm:prSet presAssocID="{4A7F5457-FB38-468D-8D7E-83202E35220A}" presName="spaceBetweenRectangles" presStyleCnt="0"/>
      <dgm:spPr/>
    </dgm:pt>
    <dgm:pt modelId="{FACC41D2-16EB-4EDB-BACB-DE021C316A6D}" type="pres">
      <dgm:prSet presAssocID="{CD67A509-D07B-472D-B585-07173A6B8C3A}" presName="parentLin" presStyleCnt="0"/>
      <dgm:spPr/>
    </dgm:pt>
    <dgm:pt modelId="{AC597672-A097-4091-A06C-CA6B6CA550ED}" type="pres">
      <dgm:prSet presAssocID="{CD67A509-D07B-472D-B585-07173A6B8C3A}" presName="parentLeftMargin" presStyleLbl="node1" presStyleIdx="2" presStyleCnt="4"/>
      <dgm:spPr/>
      <dgm:t>
        <a:bodyPr/>
        <a:lstStyle/>
        <a:p>
          <a:endParaRPr lang="en-US"/>
        </a:p>
      </dgm:t>
    </dgm:pt>
    <dgm:pt modelId="{D58EEC51-6094-4657-880A-E526F39484A1}" type="pres">
      <dgm:prSet presAssocID="{CD67A509-D07B-472D-B585-07173A6B8C3A}" presName="parentText" presStyleLbl="node1" presStyleIdx="3" presStyleCnt="4">
        <dgm:presLayoutVars>
          <dgm:chMax val="0"/>
          <dgm:bulletEnabled val="1"/>
        </dgm:presLayoutVars>
      </dgm:prSet>
      <dgm:spPr/>
      <dgm:t>
        <a:bodyPr/>
        <a:lstStyle/>
        <a:p>
          <a:endParaRPr lang="en-US"/>
        </a:p>
      </dgm:t>
    </dgm:pt>
    <dgm:pt modelId="{7BC61156-7018-4852-9B96-20BB9B13F6E3}" type="pres">
      <dgm:prSet presAssocID="{CD67A509-D07B-472D-B585-07173A6B8C3A}" presName="negativeSpace" presStyleCnt="0"/>
      <dgm:spPr/>
    </dgm:pt>
    <dgm:pt modelId="{00B892AA-94E1-4A46-9C66-B0C2AA6E5B14}" type="pres">
      <dgm:prSet presAssocID="{CD67A509-D07B-472D-B585-07173A6B8C3A}" presName="childText" presStyleLbl="conFgAcc1" presStyleIdx="3" presStyleCnt="4">
        <dgm:presLayoutVars>
          <dgm:bulletEnabled val="1"/>
        </dgm:presLayoutVars>
      </dgm:prSet>
      <dgm:spPr/>
    </dgm:pt>
  </dgm:ptLst>
  <dgm:cxnLst>
    <dgm:cxn modelId="{11F4ED17-5815-42A5-B02F-D37318CB4F8D}" srcId="{5DB8AF8E-7291-4781-9DC3-D2754553548F}" destId="{4F9F1754-5329-406A-81C6-302FCAFE9CCB}" srcOrd="0" destOrd="0" parTransId="{92A9B380-4D30-4CE7-A1FC-D732E30AD114}" sibTransId="{21E70B92-AEE2-46B2-BA7E-609D44D09797}"/>
    <dgm:cxn modelId="{2D7058E1-3229-452D-B448-20834855EDA4}" type="presOf" srcId="{794BE600-6C6B-4609-A539-EBDACAE91BB9}" destId="{A8A47ADC-2688-4D75-B1C6-5ADE5FA21789}" srcOrd="1" destOrd="0" presId="urn:microsoft.com/office/officeart/2005/8/layout/list1"/>
    <dgm:cxn modelId="{41F6B758-751C-4A93-A101-F24F62FDB543}" type="presOf" srcId="{794BE600-6C6B-4609-A539-EBDACAE91BB9}" destId="{4EE4B186-7A40-4B1D-B157-18DF57D6F25F}" srcOrd="0" destOrd="0" presId="urn:microsoft.com/office/officeart/2005/8/layout/list1"/>
    <dgm:cxn modelId="{C072CB7C-B1AA-43AD-840E-DA4BDE59AD1E}" type="presOf" srcId="{CD67A509-D07B-472D-B585-07173A6B8C3A}" destId="{D58EEC51-6094-4657-880A-E526F39484A1}" srcOrd="1" destOrd="0" presId="urn:microsoft.com/office/officeart/2005/8/layout/list1"/>
    <dgm:cxn modelId="{51D93449-C99F-4D6E-929A-841176802C6F}" type="presOf" srcId="{4F9F1754-5329-406A-81C6-302FCAFE9CCB}" destId="{B0C84985-2F18-4FCC-9C39-F104104F0895}" srcOrd="1" destOrd="0" presId="urn:microsoft.com/office/officeart/2005/8/layout/list1"/>
    <dgm:cxn modelId="{EBE2FDD3-8E6E-48AF-AFFB-115CF0D30C3F}" srcId="{5DB8AF8E-7291-4781-9DC3-D2754553548F}" destId="{CD67A509-D07B-472D-B585-07173A6B8C3A}" srcOrd="3" destOrd="0" parTransId="{ACC0D59A-1FE9-4EDB-B57D-0DD47EBD3147}" sibTransId="{15AA6D56-1157-4D54-9E3B-FCEF207028AF}"/>
    <dgm:cxn modelId="{1348AC94-2279-4EFD-ACBA-416E1A8C7A7C}" type="presOf" srcId="{5DB8AF8E-7291-4781-9DC3-D2754553548F}" destId="{962C23F8-BF6B-4D7B-B302-7A7C81380A6A}" srcOrd="0" destOrd="0" presId="urn:microsoft.com/office/officeart/2005/8/layout/list1"/>
    <dgm:cxn modelId="{6E15555B-CF54-434C-95A9-F9E432EBAEBE}" type="presOf" srcId="{CD67A509-D07B-472D-B585-07173A6B8C3A}" destId="{AC597672-A097-4091-A06C-CA6B6CA550ED}" srcOrd="0" destOrd="0" presId="urn:microsoft.com/office/officeart/2005/8/layout/list1"/>
    <dgm:cxn modelId="{E1B5E86B-D54F-4B05-850C-1DC7896E5A0B}" type="presOf" srcId="{7A509BFC-A65C-4FCD-AD5F-09F88EA6BF93}" destId="{037FD703-9061-46A6-8CC2-6B013B55B688}" srcOrd="1" destOrd="0" presId="urn:microsoft.com/office/officeart/2005/8/layout/list1"/>
    <dgm:cxn modelId="{933D29B9-7852-4022-A4BD-1A99E0CEF6A4}" type="presOf" srcId="{7A509BFC-A65C-4FCD-AD5F-09F88EA6BF93}" destId="{5FC376EC-1601-40A2-88C7-F58F3157B5D1}" srcOrd="0" destOrd="0" presId="urn:microsoft.com/office/officeart/2005/8/layout/list1"/>
    <dgm:cxn modelId="{09E35690-6C1E-4151-AEE2-D6A2ECC7DF8D}" srcId="{5DB8AF8E-7291-4781-9DC3-D2754553548F}" destId="{794BE600-6C6B-4609-A539-EBDACAE91BB9}" srcOrd="1" destOrd="0" parTransId="{557F0016-8511-4180-8B87-7F57A5CABA1F}" sibTransId="{6205363C-C717-4A5A-833E-C2AE9DB14E79}"/>
    <dgm:cxn modelId="{10E58778-22D8-4E5D-93E8-EE1193A1435E}" type="presOf" srcId="{4F9F1754-5329-406A-81C6-302FCAFE9CCB}" destId="{E0B9EC04-5333-4B7C-A2D1-1E3F3C887AD8}" srcOrd="0" destOrd="0" presId="urn:microsoft.com/office/officeart/2005/8/layout/list1"/>
    <dgm:cxn modelId="{843F6C9D-AB3F-44F5-A22F-C13808DFED03}" srcId="{5DB8AF8E-7291-4781-9DC3-D2754553548F}" destId="{7A509BFC-A65C-4FCD-AD5F-09F88EA6BF93}" srcOrd="2" destOrd="0" parTransId="{6930D072-7D61-4021-AEF9-3BBBF95D08A7}" sibTransId="{4A7F5457-FB38-468D-8D7E-83202E35220A}"/>
    <dgm:cxn modelId="{338462E4-48B8-4318-93DA-5A691E1E6FD6}" type="presParOf" srcId="{962C23F8-BF6B-4D7B-B302-7A7C81380A6A}" destId="{0B56D99F-9E1F-4272-BDBC-C11B01DA73CC}" srcOrd="0" destOrd="0" presId="urn:microsoft.com/office/officeart/2005/8/layout/list1"/>
    <dgm:cxn modelId="{2F3E196D-CDB8-43A7-BC18-70DD3BCFB111}" type="presParOf" srcId="{0B56D99F-9E1F-4272-BDBC-C11B01DA73CC}" destId="{E0B9EC04-5333-4B7C-A2D1-1E3F3C887AD8}" srcOrd="0" destOrd="0" presId="urn:microsoft.com/office/officeart/2005/8/layout/list1"/>
    <dgm:cxn modelId="{768671C2-4F67-4FF9-BA50-75D7CCCF4359}" type="presParOf" srcId="{0B56D99F-9E1F-4272-BDBC-C11B01DA73CC}" destId="{B0C84985-2F18-4FCC-9C39-F104104F0895}" srcOrd="1" destOrd="0" presId="urn:microsoft.com/office/officeart/2005/8/layout/list1"/>
    <dgm:cxn modelId="{893D0C09-AD6B-4F02-9489-29C8EAFA8147}" type="presParOf" srcId="{962C23F8-BF6B-4D7B-B302-7A7C81380A6A}" destId="{9A939908-9375-4778-99B7-DE9E46A7F606}" srcOrd="1" destOrd="0" presId="urn:microsoft.com/office/officeart/2005/8/layout/list1"/>
    <dgm:cxn modelId="{A592B293-4902-451B-945B-7B734757A73F}" type="presParOf" srcId="{962C23F8-BF6B-4D7B-B302-7A7C81380A6A}" destId="{431FEEB3-2B84-42B4-8ACF-EFB99FF862BB}" srcOrd="2" destOrd="0" presId="urn:microsoft.com/office/officeart/2005/8/layout/list1"/>
    <dgm:cxn modelId="{B001BC63-1B4D-499C-BB5D-1C21351E2A4A}" type="presParOf" srcId="{962C23F8-BF6B-4D7B-B302-7A7C81380A6A}" destId="{10F19EA2-31D7-407F-B72D-DCB0A320F766}" srcOrd="3" destOrd="0" presId="urn:microsoft.com/office/officeart/2005/8/layout/list1"/>
    <dgm:cxn modelId="{AB79ACE7-3C8A-4E5C-B630-0AB1EDBD5A2E}" type="presParOf" srcId="{962C23F8-BF6B-4D7B-B302-7A7C81380A6A}" destId="{CDC678B3-D53B-44C8-9A46-CB609C6FB731}" srcOrd="4" destOrd="0" presId="urn:microsoft.com/office/officeart/2005/8/layout/list1"/>
    <dgm:cxn modelId="{46F3E9C3-911D-4888-9B4A-AA65BCC30B39}" type="presParOf" srcId="{CDC678B3-D53B-44C8-9A46-CB609C6FB731}" destId="{4EE4B186-7A40-4B1D-B157-18DF57D6F25F}" srcOrd="0" destOrd="0" presId="urn:microsoft.com/office/officeart/2005/8/layout/list1"/>
    <dgm:cxn modelId="{DF281AFF-9FA4-4FA6-85FA-CF975B3A93D9}" type="presParOf" srcId="{CDC678B3-D53B-44C8-9A46-CB609C6FB731}" destId="{A8A47ADC-2688-4D75-B1C6-5ADE5FA21789}" srcOrd="1" destOrd="0" presId="urn:microsoft.com/office/officeart/2005/8/layout/list1"/>
    <dgm:cxn modelId="{A698DE6B-2BAA-4458-823D-A7E5F291022C}" type="presParOf" srcId="{962C23F8-BF6B-4D7B-B302-7A7C81380A6A}" destId="{C6905E3F-7224-458B-9218-9887D53B6E2B}" srcOrd="5" destOrd="0" presId="urn:microsoft.com/office/officeart/2005/8/layout/list1"/>
    <dgm:cxn modelId="{CA7489B5-2061-4215-A78A-F1E1E30C7F8C}" type="presParOf" srcId="{962C23F8-BF6B-4D7B-B302-7A7C81380A6A}" destId="{DB8AE4F7-037D-4E2E-A169-AABA245D0954}" srcOrd="6" destOrd="0" presId="urn:microsoft.com/office/officeart/2005/8/layout/list1"/>
    <dgm:cxn modelId="{4EBE5F82-B118-4516-8E34-B9E96C77A18F}" type="presParOf" srcId="{962C23F8-BF6B-4D7B-B302-7A7C81380A6A}" destId="{1F79068D-539D-4D7D-AB9F-75FBAFEE4087}" srcOrd="7" destOrd="0" presId="urn:microsoft.com/office/officeart/2005/8/layout/list1"/>
    <dgm:cxn modelId="{22168D3D-D2D8-477F-9BB1-C7199B2A7167}" type="presParOf" srcId="{962C23F8-BF6B-4D7B-B302-7A7C81380A6A}" destId="{F59EF1C3-AB2E-4002-BA0E-747EF9DAADCD}" srcOrd="8" destOrd="0" presId="urn:microsoft.com/office/officeart/2005/8/layout/list1"/>
    <dgm:cxn modelId="{45265835-9FB0-4B0F-9A40-DC61C1D0574C}" type="presParOf" srcId="{F59EF1C3-AB2E-4002-BA0E-747EF9DAADCD}" destId="{5FC376EC-1601-40A2-88C7-F58F3157B5D1}" srcOrd="0" destOrd="0" presId="urn:microsoft.com/office/officeart/2005/8/layout/list1"/>
    <dgm:cxn modelId="{ED95D5F0-2003-4022-AC72-C9207126CB67}" type="presParOf" srcId="{F59EF1C3-AB2E-4002-BA0E-747EF9DAADCD}" destId="{037FD703-9061-46A6-8CC2-6B013B55B688}" srcOrd="1" destOrd="0" presId="urn:microsoft.com/office/officeart/2005/8/layout/list1"/>
    <dgm:cxn modelId="{BF07134A-D9B6-46EF-9992-8D9F10284483}" type="presParOf" srcId="{962C23F8-BF6B-4D7B-B302-7A7C81380A6A}" destId="{E9847A58-470B-4B40-800F-89C0B4C36620}" srcOrd="9" destOrd="0" presId="urn:microsoft.com/office/officeart/2005/8/layout/list1"/>
    <dgm:cxn modelId="{A3A68AD5-725D-47B1-8A3C-168C793066F9}" type="presParOf" srcId="{962C23F8-BF6B-4D7B-B302-7A7C81380A6A}" destId="{C12BD72C-B01D-4703-9662-659A768298B8}" srcOrd="10" destOrd="0" presId="urn:microsoft.com/office/officeart/2005/8/layout/list1"/>
    <dgm:cxn modelId="{EE37D18A-E1FA-4189-9553-F98D24F27E9F}" type="presParOf" srcId="{962C23F8-BF6B-4D7B-B302-7A7C81380A6A}" destId="{7A3D213F-26F0-481A-8F56-6F9F088ADDAD}" srcOrd="11" destOrd="0" presId="urn:microsoft.com/office/officeart/2005/8/layout/list1"/>
    <dgm:cxn modelId="{AE10DB7A-ACC7-4F01-9237-802DC78751F5}" type="presParOf" srcId="{962C23F8-BF6B-4D7B-B302-7A7C81380A6A}" destId="{FACC41D2-16EB-4EDB-BACB-DE021C316A6D}" srcOrd="12" destOrd="0" presId="urn:microsoft.com/office/officeart/2005/8/layout/list1"/>
    <dgm:cxn modelId="{C9553A86-3E53-4548-BCA4-D49E360E33B0}" type="presParOf" srcId="{FACC41D2-16EB-4EDB-BACB-DE021C316A6D}" destId="{AC597672-A097-4091-A06C-CA6B6CA550ED}" srcOrd="0" destOrd="0" presId="urn:microsoft.com/office/officeart/2005/8/layout/list1"/>
    <dgm:cxn modelId="{AF9AC361-7230-4E34-BE7D-17988396C280}" type="presParOf" srcId="{FACC41D2-16EB-4EDB-BACB-DE021C316A6D}" destId="{D58EEC51-6094-4657-880A-E526F39484A1}" srcOrd="1" destOrd="0" presId="urn:microsoft.com/office/officeart/2005/8/layout/list1"/>
    <dgm:cxn modelId="{EB1EDE6F-FD2C-4E17-9D4A-97DD4D467681}" type="presParOf" srcId="{962C23F8-BF6B-4D7B-B302-7A7C81380A6A}" destId="{7BC61156-7018-4852-9B96-20BB9B13F6E3}" srcOrd="13" destOrd="0" presId="urn:microsoft.com/office/officeart/2005/8/layout/list1"/>
    <dgm:cxn modelId="{E8A50D97-DCA3-4F93-8BE8-69CB08717A65}" type="presParOf" srcId="{962C23F8-BF6B-4D7B-B302-7A7C81380A6A}" destId="{00B892AA-94E1-4A46-9C66-B0C2AA6E5B14}"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B46677-7F4F-44CA-AE61-02C19646E2A1}"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3869FCF-358B-496C-BACA-741617C3929B}">
      <dgm:prSet phldrT="[Text]"/>
      <dgm:spPr/>
      <dgm:t>
        <a:bodyPr/>
        <a:lstStyle/>
        <a:p>
          <a:r>
            <a:rPr lang="en-US" dirty="0" smtClean="0"/>
            <a:t>Interpersonal Roles</a:t>
          </a:r>
          <a:endParaRPr lang="en-US" dirty="0"/>
        </a:p>
      </dgm:t>
    </dgm:pt>
    <dgm:pt modelId="{9AA9F671-4A34-4BF0-B1EC-D78C4ACF0F94}" type="parTrans" cxnId="{BB1A14EF-FD73-48D0-AA16-A1606B38231E}">
      <dgm:prSet/>
      <dgm:spPr/>
      <dgm:t>
        <a:bodyPr/>
        <a:lstStyle/>
        <a:p>
          <a:endParaRPr lang="en-US"/>
        </a:p>
      </dgm:t>
    </dgm:pt>
    <dgm:pt modelId="{720D7AE5-2B7A-4E02-9B07-654E69543969}" type="sibTrans" cxnId="{BB1A14EF-FD73-48D0-AA16-A1606B38231E}">
      <dgm:prSet/>
      <dgm:spPr/>
      <dgm:t>
        <a:bodyPr/>
        <a:lstStyle/>
        <a:p>
          <a:endParaRPr lang="en-US"/>
        </a:p>
      </dgm:t>
    </dgm:pt>
    <dgm:pt modelId="{E0A5EEDB-423A-4EA9-BBC2-0798B253D538}">
      <dgm:prSet phldrT="[Text]"/>
      <dgm:spPr/>
      <dgm:t>
        <a:bodyPr/>
        <a:lstStyle/>
        <a:p>
          <a:r>
            <a:rPr lang="en-US" dirty="0" smtClean="0"/>
            <a:t>This is the role of the leader and manager by which they represent Kellogg`s to the external environment. </a:t>
          </a:r>
          <a:endParaRPr lang="en-US" dirty="0"/>
        </a:p>
      </dgm:t>
    </dgm:pt>
    <dgm:pt modelId="{DADF99D0-6CE3-4796-B52C-95C98172B6A5}" type="parTrans" cxnId="{CEA0C785-3CEC-4428-BF08-7D894878F152}">
      <dgm:prSet/>
      <dgm:spPr/>
      <dgm:t>
        <a:bodyPr/>
        <a:lstStyle/>
        <a:p>
          <a:endParaRPr lang="en-US"/>
        </a:p>
      </dgm:t>
    </dgm:pt>
    <dgm:pt modelId="{5BBE237D-E258-4FCD-8488-F561BE7FE457}" type="sibTrans" cxnId="{CEA0C785-3CEC-4428-BF08-7D894878F152}">
      <dgm:prSet/>
      <dgm:spPr/>
      <dgm:t>
        <a:bodyPr/>
        <a:lstStyle/>
        <a:p>
          <a:endParaRPr lang="en-US"/>
        </a:p>
      </dgm:t>
    </dgm:pt>
    <dgm:pt modelId="{E0E0C73A-6D16-4651-A3C1-B11C9E721839}">
      <dgm:prSet phldrT="[Text]"/>
      <dgm:spPr/>
      <dgm:t>
        <a:bodyPr/>
        <a:lstStyle/>
        <a:p>
          <a:r>
            <a:rPr lang="en-US" dirty="0" smtClean="0"/>
            <a:t>Informational Roles</a:t>
          </a:r>
          <a:endParaRPr lang="en-US" dirty="0"/>
        </a:p>
      </dgm:t>
    </dgm:pt>
    <dgm:pt modelId="{02D7E171-4C8F-4A86-B8BE-9E0D30D400CD}" type="parTrans" cxnId="{2DC4DCC1-9CD1-438B-82C2-990E5011F233}">
      <dgm:prSet/>
      <dgm:spPr/>
      <dgm:t>
        <a:bodyPr/>
        <a:lstStyle/>
        <a:p>
          <a:endParaRPr lang="en-US"/>
        </a:p>
      </dgm:t>
    </dgm:pt>
    <dgm:pt modelId="{B4CC447D-1B1C-4674-B2EE-028F6D358A69}" type="sibTrans" cxnId="{2DC4DCC1-9CD1-438B-82C2-990E5011F233}">
      <dgm:prSet/>
      <dgm:spPr/>
      <dgm:t>
        <a:bodyPr/>
        <a:lstStyle/>
        <a:p>
          <a:endParaRPr lang="en-US"/>
        </a:p>
      </dgm:t>
    </dgm:pt>
    <dgm:pt modelId="{E44D44C8-8E25-4FDF-A233-789A055B7BF5}">
      <dgm:prSet phldrT="[Text]"/>
      <dgm:spPr/>
      <dgm:t>
        <a:bodyPr/>
        <a:lstStyle/>
        <a:p>
          <a:r>
            <a:rPr lang="en-US" dirty="0" smtClean="0"/>
            <a:t>It includes the roles that influence the leaders of Kellogg`s to monitor the information and disseminating information to the various level of the operations. </a:t>
          </a:r>
          <a:endParaRPr lang="en-US" dirty="0"/>
        </a:p>
      </dgm:t>
    </dgm:pt>
    <dgm:pt modelId="{32075152-A790-4080-988E-5511A6EA5A16}" type="parTrans" cxnId="{40DCE282-35A6-4728-92BA-73567B269F4A}">
      <dgm:prSet/>
      <dgm:spPr/>
      <dgm:t>
        <a:bodyPr/>
        <a:lstStyle/>
        <a:p>
          <a:endParaRPr lang="en-US"/>
        </a:p>
      </dgm:t>
    </dgm:pt>
    <dgm:pt modelId="{729250FC-896F-49A0-95FD-8C1C7C512861}" type="sibTrans" cxnId="{40DCE282-35A6-4728-92BA-73567B269F4A}">
      <dgm:prSet/>
      <dgm:spPr/>
      <dgm:t>
        <a:bodyPr/>
        <a:lstStyle/>
        <a:p>
          <a:endParaRPr lang="en-US"/>
        </a:p>
      </dgm:t>
    </dgm:pt>
    <dgm:pt modelId="{CA054FEE-9E9D-4620-9964-7ED167AF5A37}">
      <dgm:prSet phldrT="[Text]"/>
      <dgm:spPr/>
      <dgm:t>
        <a:bodyPr/>
        <a:lstStyle/>
        <a:p>
          <a:r>
            <a:rPr lang="en-US" dirty="0" smtClean="0"/>
            <a:t>Decisional Roles</a:t>
          </a:r>
          <a:endParaRPr lang="en-US" dirty="0"/>
        </a:p>
      </dgm:t>
    </dgm:pt>
    <dgm:pt modelId="{4ED856B1-FB30-43E5-91AB-D532F62BC515}" type="parTrans" cxnId="{C893EF4F-005D-4933-A9D0-621D60AB2819}">
      <dgm:prSet/>
      <dgm:spPr/>
      <dgm:t>
        <a:bodyPr/>
        <a:lstStyle/>
        <a:p>
          <a:endParaRPr lang="en-US"/>
        </a:p>
      </dgm:t>
    </dgm:pt>
    <dgm:pt modelId="{A92B93B6-C805-4B9F-B4F5-DF32B2875E59}" type="sibTrans" cxnId="{C893EF4F-005D-4933-A9D0-621D60AB2819}">
      <dgm:prSet/>
      <dgm:spPr/>
      <dgm:t>
        <a:bodyPr/>
        <a:lstStyle/>
        <a:p>
          <a:endParaRPr lang="en-US"/>
        </a:p>
      </dgm:t>
    </dgm:pt>
    <dgm:pt modelId="{A1A54727-BD35-4E40-BE73-5B0BBAD2EBA3}">
      <dgm:prSet phldrT="[Text]"/>
      <dgm:spPr/>
      <dgm:t>
        <a:bodyPr/>
        <a:lstStyle/>
        <a:p>
          <a:r>
            <a:rPr lang="en-US" dirty="0" smtClean="0"/>
            <a:t>It entails the roles of initiating new strategies and decisions for the betterment of the business and allocating the resources appropriately which is effective for the best outcome of the organization.</a:t>
          </a:r>
          <a:endParaRPr lang="en-US" dirty="0"/>
        </a:p>
      </dgm:t>
    </dgm:pt>
    <dgm:pt modelId="{DFD9B9F7-600A-4616-AE84-781D1C8ADDFC}" type="parTrans" cxnId="{4B3FC7E4-0507-494A-8AB6-6144A2614782}">
      <dgm:prSet/>
      <dgm:spPr/>
      <dgm:t>
        <a:bodyPr/>
        <a:lstStyle/>
        <a:p>
          <a:endParaRPr lang="en-US"/>
        </a:p>
      </dgm:t>
    </dgm:pt>
    <dgm:pt modelId="{23B49A7C-D320-4049-BBC4-6B9E15D80CC2}" type="sibTrans" cxnId="{4B3FC7E4-0507-494A-8AB6-6144A2614782}">
      <dgm:prSet/>
      <dgm:spPr/>
      <dgm:t>
        <a:bodyPr/>
        <a:lstStyle/>
        <a:p>
          <a:endParaRPr lang="en-US"/>
        </a:p>
      </dgm:t>
    </dgm:pt>
    <dgm:pt modelId="{67AF4A59-2E8C-4A65-94B1-2551A79A6B45}">
      <dgm:prSet phldrT="[Text]"/>
      <dgm:spPr/>
      <dgm:t>
        <a:bodyPr/>
        <a:lstStyle/>
        <a:p>
          <a:r>
            <a:rPr lang="en-US" dirty="0" smtClean="0"/>
            <a:t>This roles including motivating others and guiding other to unified towards central objectives. </a:t>
          </a:r>
          <a:endParaRPr lang="en-US" dirty="0"/>
        </a:p>
      </dgm:t>
    </dgm:pt>
    <dgm:pt modelId="{600321F6-F8D8-4DCA-9446-4C6870204DD7}" type="parTrans" cxnId="{B0600886-CA97-4D34-9D9A-EA511254628C}">
      <dgm:prSet/>
      <dgm:spPr/>
      <dgm:t>
        <a:bodyPr/>
        <a:lstStyle/>
        <a:p>
          <a:endParaRPr lang="en-US"/>
        </a:p>
      </dgm:t>
    </dgm:pt>
    <dgm:pt modelId="{C9ECCE38-2021-4A00-86B4-5F567258E86F}" type="sibTrans" cxnId="{B0600886-CA97-4D34-9D9A-EA511254628C}">
      <dgm:prSet/>
      <dgm:spPr/>
      <dgm:t>
        <a:bodyPr/>
        <a:lstStyle/>
        <a:p>
          <a:endParaRPr lang="en-US"/>
        </a:p>
      </dgm:t>
    </dgm:pt>
    <dgm:pt modelId="{D43966A6-99E8-4B41-9466-F6848EC9A72A}" type="pres">
      <dgm:prSet presAssocID="{44B46677-7F4F-44CA-AE61-02C19646E2A1}" presName="Name0" presStyleCnt="0">
        <dgm:presLayoutVars>
          <dgm:dir/>
          <dgm:animLvl val="lvl"/>
          <dgm:resizeHandles val="exact"/>
        </dgm:presLayoutVars>
      </dgm:prSet>
      <dgm:spPr/>
      <dgm:t>
        <a:bodyPr/>
        <a:lstStyle/>
        <a:p>
          <a:endParaRPr lang="en-US"/>
        </a:p>
      </dgm:t>
    </dgm:pt>
    <dgm:pt modelId="{72C094F3-000F-46AD-A35C-BF9DC85D4CF2}" type="pres">
      <dgm:prSet presAssocID="{33869FCF-358B-496C-BACA-741617C3929B}" presName="linNode" presStyleCnt="0"/>
      <dgm:spPr/>
    </dgm:pt>
    <dgm:pt modelId="{AE9BDE9C-CFEC-4297-BDCA-1432F7B17093}" type="pres">
      <dgm:prSet presAssocID="{33869FCF-358B-496C-BACA-741617C3929B}" presName="parentText" presStyleLbl="node1" presStyleIdx="0" presStyleCnt="3">
        <dgm:presLayoutVars>
          <dgm:chMax val="1"/>
          <dgm:bulletEnabled val="1"/>
        </dgm:presLayoutVars>
      </dgm:prSet>
      <dgm:spPr/>
      <dgm:t>
        <a:bodyPr/>
        <a:lstStyle/>
        <a:p>
          <a:endParaRPr lang="en-US"/>
        </a:p>
      </dgm:t>
    </dgm:pt>
    <dgm:pt modelId="{B741A93B-D7B6-4C4C-B054-A566AD55B80C}" type="pres">
      <dgm:prSet presAssocID="{33869FCF-358B-496C-BACA-741617C3929B}" presName="descendantText" presStyleLbl="alignAccFollowNode1" presStyleIdx="0" presStyleCnt="3">
        <dgm:presLayoutVars>
          <dgm:bulletEnabled val="1"/>
        </dgm:presLayoutVars>
      </dgm:prSet>
      <dgm:spPr/>
      <dgm:t>
        <a:bodyPr/>
        <a:lstStyle/>
        <a:p>
          <a:endParaRPr lang="en-US"/>
        </a:p>
      </dgm:t>
    </dgm:pt>
    <dgm:pt modelId="{73E699AD-AECA-4861-BD76-EFAFAE04B31B}" type="pres">
      <dgm:prSet presAssocID="{720D7AE5-2B7A-4E02-9B07-654E69543969}" presName="sp" presStyleCnt="0"/>
      <dgm:spPr/>
    </dgm:pt>
    <dgm:pt modelId="{8716CAD7-AB0E-4808-A102-0DB62811F7DE}" type="pres">
      <dgm:prSet presAssocID="{E0E0C73A-6D16-4651-A3C1-B11C9E721839}" presName="linNode" presStyleCnt="0"/>
      <dgm:spPr/>
    </dgm:pt>
    <dgm:pt modelId="{9B6A8762-831A-42AE-B124-372328F8E35E}" type="pres">
      <dgm:prSet presAssocID="{E0E0C73A-6D16-4651-A3C1-B11C9E721839}" presName="parentText" presStyleLbl="node1" presStyleIdx="1" presStyleCnt="3">
        <dgm:presLayoutVars>
          <dgm:chMax val="1"/>
          <dgm:bulletEnabled val="1"/>
        </dgm:presLayoutVars>
      </dgm:prSet>
      <dgm:spPr/>
      <dgm:t>
        <a:bodyPr/>
        <a:lstStyle/>
        <a:p>
          <a:endParaRPr lang="en-US"/>
        </a:p>
      </dgm:t>
    </dgm:pt>
    <dgm:pt modelId="{4D7DE70C-7024-4521-B8E3-AE7AEABCAAE2}" type="pres">
      <dgm:prSet presAssocID="{E0E0C73A-6D16-4651-A3C1-B11C9E721839}" presName="descendantText" presStyleLbl="alignAccFollowNode1" presStyleIdx="1" presStyleCnt="3">
        <dgm:presLayoutVars>
          <dgm:bulletEnabled val="1"/>
        </dgm:presLayoutVars>
      </dgm:prSet>
      <dgm:spPr/>
      <dgm:t>
        <a:bodyPr/>
        <a:lstStyle/>
        <a:p>
          <a:endParaRPr lang="en-US"/>
        </a:p>
      </dgm:t>
    </dgm:pt>
    <dgm:pt modelId="{84A211E0-734B-4B92-80CC-72A875574A25}" type="pres">
      <dgm:prSet presAssocID="{B4CC447D-1B1C-4674-B2EE-028F6D358A69}" presName="sp" presStyleCnt="0"/>
      <dgm:spPr/>
    </dgm:pt>
    <dgm:pt modelId="{F7F563B5-DC75-4417-8078-F2F264B94F0A}" type="pres">
      <dgm:prSet presAssocID="{CA054FEE-9E9D-4620-9964-7ED167AF5A37}" presName="linNode" presStyleCnt="0"/>
      <dgm:spPr/>
    </dgm:pt>
    <dgm:pt modelId="{DE44C5B7-27DF-4ABD-9DDF-437703817365}" type="pres">
      <dgm:prSet presAssocID="{CA054FEE-9E9D-4620-9964-7ED167AF5A37}" presName="parentText" presStyleLbl="node1" presStyleIdx="2" presStyleCnt="3">
        <dgm:presLayoutVars>
          <dgm:chMax val="1"/>
          <dgm:bulletEnabled val="1"/>
        </dgm:presLayoutVars>
      </dgm:prSet>
      <dgm:spPr/>
      <dgm:t>
        <a:bodyPr/>
        <a:lstStyle/>
        <a:p>
          <a:endParaRPr lang="en-US"/>
        </a:p>
      </dgm:t>
    </dgm:pt>
    <dgm:pt modelId="{C0F2B64F-86D6-4006-88C0-BAE076A64A36}" type="pres">
      <dgm:prSet presAssocID="{CA054FEE-9E9D-4620-9964-7ED167AF5A37}" presName="descendantText" presStyleLbl="alignAccFollowNode1" presStyleIdx="2" presStyleCnt="3">
        <dgm:presLayoutVars>
          <dgm:bulletEnabled val="1"/>
        </dgm:presLayoutVars>
      </dgm:prSet>
      <dgm:spPr/>
      <dgm:t>
        <a:bodyPr/>
        <a:lstStyle/>
        <a:p>
          <a:endParaRPr lang="en-US"/>
        </a:p>
      </dgm:t>
    </dgm:pt>
  </dgm:ptLst>
  <dgm:cxnLst>
    <dgm:cxn modelId="{40DCE282-35A6-4728-92BA-73567B269F4A}" srcId="{E0E0C73A-6D16-4651-A3C1-B11C9E721839}" destId="{E44D44C8-8E25-4FDF-A233-789A055B7BF5}" srcOrd="0" destOrd="0" parTransId="{32075152-A790-4080-988E-5511A6EA5A16}" sibTransId="{729250FC-896F-49A0-95FD-8C1C7C512861}"/>
    <dgm:cxn modelId="{2DC4DCC1-9CD1-438B-82C2-990E5011F233}" srcId="{44B46677-7F4F-44CA-AE61-02C19646E2A1}" destId="{E0E0C73A-6D16-4651-A3C1-B11C9E721839}" srcOrd="1" destOrd="0" parTransId="{02D7E171-4C8F-4A86-B8BE-9E0D30D400CD}" sibTransId="{B4CC447D-1B1C-4674-B2EE-028F6D358A69}"/>
    <dgm:cxn modelId="{5858D4B4-5DA6-4449-B690-39E69877D19C}" type="presOf" srcId="{E44D44C8-8E25-4FDF-A233-789A055B7BF5}" destId="{4D7DE70C-7024-4521-B8E3-AE7AEABCAAE2}" srcOrd="0" destOrd="0" presId="urn:microsoft.com/office/officeart/2005/8/layout/vList5"/>
    <dgm:cxn modelId="{C893EF4F-005D-4933-A9D0-621D60AB2819}" srcId="{44B46677-7F4F-44CA-AE61-02C19646E2A1}" destId="{CA054FEE-9E9D-4620-9964-7ED167AF5A37}" srcOrd="2" destOrd="0" parTransId="{4ED856B1-FB30-43E5-91AB-D532F62BC515}" sibTransId="{A92B93B6-C805-4B9F-B4F5-DF32B2875E59}"/>
    <dgm:cxn modelId="{F1D59C97-E7F9-45BA-88CC-89E73A37457E}" type="presOf" srcId="{33869FCF-358B-496C-BACA-741617C3929B}" destId="{AE9BDE9C-CFEC-4297-BDCA-1432F7B17093}" srcOrd="0" destOrd="0" presId="urn:microsoft.com/office/officeart/2005/8/layout/vList5"/>
    <dgm:cxn modelId="{D5400052-3822-42CB-AD9D-A17FA5DFA507}" type="presOf" srcId="{E0E0C73A-6D16-4651-A3C1-B11C9E721839}" destId="{9B6A8762-831A-42AE-B124-372328F8E35E}" srcOrd="0" destOrd="0" presId="urn:microsoft.com/office/officeart/2005/8/layout/vList5"/>
    <dgm:cxn modelId="{BB1A14EF-FD73-48D0-AA16-A1606B38231E}" srcId="{44B46677-7F4F-44CA-AE61-02C19646E2A1}" destId="{33869FCF-358B-496C-BACA-741617C3929B}" srcOrd="0" destOrd="0" parTransId="{9AA9F671-4A34-4BF0-B1EC-D78C4ACF0F94}" sibTransId="{720D7AE5-2B7A-4E02-9B07-654E69543969}"/>
    <dgm:cxn modelId="{CEA0C785-3CEC-4428-BF08-7D894878F152}" srcId="{33869FCF-358B-496C-BACA-741617C3929B}" destId="{E0A5EEDB-423A-4EA9-BBC2-0798B253D538}" srcOrd="0" destOrd="0" parTransId="{DADF99D0-6CE3-4796-B52C-95C98172B6A5}" sibTransId="{5BBE237D-E258-4FCD-8488-F561BE7FE457}"/>
    <dgm:cxn modelId="{682E472A-7CF0-44C8-A92D-3CEC90626168}" type="presOf" srcId="{E0A5EEDB-423A-4EA9-BBC2-0798B253D538}" destId="{B741A93B-D7B6-4C4C-B054-A566AD55B80C}" srcOrd="0" destOrd="0" presId="urn:microsoft.com/office/officeart/2005/8/layout/vList5"/>
    <dgm:cxn modelId="{7604A9B7-DC08-4DEB-BE93-15CB2E33CD78}" type="presOf" srcId="{67AF4A59-2E8C-4A65-94B1-2551A79A6B45}" destId="{B741A93B-D7B6-4C4C-B054-A566AD55B80C}" srcOrd="0" destOrd="1" presId="urn:microsoft.com/office/officeart/2005/8/layout/vList5"/>
    <dgm:cxn modelId="{B0600886-CA97-4D34-9D9A-EA511254628C}" srcId="{33869FCF-358B-496C-BACA-741617C3929B}" destId="{67AF4A59-2E8C-4A65-94B1-2551A79A6B45}" srcOrd="1" destOrd="0" parTransId="{600321F6-F8D8-4DCA-9446-4C6870204DD7}" sibTransId="{C9ECCE38-2021-4A00-86B4-5F567258E86F}"/>
    <dgm:cxn modelId="{44E9032D-9767-4569-8AE3-340AD9879A4C}" type="presOf" srcId="{A1A54727-BD35-4E40-BE73-5B0BBAD2EBA3}" destId="{C0F2B64F-86D6-4006-88C0-BAE076A64A36}" srcOrd="0" destOrd="0" presId="urn:microsoft.com/office/officeart/2005/8/layout/vList5"/>
    <dgm:cxn modelId="{0D0A9998-B0E8-4959-8A2C-5D7BFECDC1D9}" type="presOf" srcId="{CA054FEE-9E9D-4620-9964-7ED167AF5A37}" destId="{DE44C5B7-27DF-4ABD-9DDF-437703817365}" srcOrd="0" destOrd="0" presId="urn:microsoft.com/office/officeart/2005/8/layout/vList5"/>
    <dgm:cxn modelId="{D8685669-F305-47A5-9395-ED500449C5FC}" type="presOf" srcId="{44B46677-7F4F-44CA-AE61-02C19646E2A1}" destId="{D43966A6-99E8-4B41-9466-F6848EC9A72A}" srcOrd="0" destOrd="0" presId="urn:microsoft.com/office/officeart/2005/8/layout/vList5"/>
    <dgm:cxn modelId="{4B3FC7E4-0507-494A-8AB6-6144A2614782}" srcId="{CA054FEE-9E9D-4620-9964-7ED167AF5A37}" destId="{A1A54727-BD35-4E40-BE73-5B0BBAD2EBA3}" srcOrd="0" destOrd="0" parTransId="{DFD9B9F7-600A-4616-AE84-781D1C8ADDFC}" sibTransId="{23B49A7C-D320-4049-BBC4-6B9E15D80CC2}"/>
    <dgm:cxn modelId="{064B618A-5816-4832-A8B1-FD3940FC4ACF}" type="presParOf" srcId="{D43966A6-99E8-4B41-9466-F6848EC9A72A}" destId="{72C094F3-000F-46AD-A35C-BF9DC85D4CF2}" srcOrd="0" destOrd="0" presId="urn:microsoft.com/office/officeart/2005/8/layout/vList5"/>
    <dgm:cxn modelId="{92D4A2F4-C975-4A11-A2D4-558F4F7226F6}" type="presParOf" srcId="{72C094F3-000F-46AD-A35C-BF9DC85D4CF2}" destId="{AE9BDE9C-CFEC-4297-BDCA-1432F7B17093}" srcOrd="0" destOrd="0" presId="urn:microsoft.com/office/officeart/2005/8/layout/vList5"/>
    <dgm:cxn modelId="{DB5AB9C0-EAE6-47BF-B594-100FC0C27CD3}" type="presParOf" srcId="{72C094F3-000F-46AD-A35C-BF9DC85D4CF2}" destId="{B741A93B-D7B6-4C4C-B054-A566AD55B80C}" srcOrd="1" destOrd="0" presId="urn:microsoft.com/office/officeart/2005/8/layout/vList5"/>
    <dgm:cxn modelId="{50DB1F66-048E-48C7-AC35-A92BCD377919}" type="presParOf" srcId="{D43966A6-99E8-4B41-9466-F6848EC9A72A}" destId="{73E699AD-AECA-4861-BD76-EFAFAE04B31B}" srcOrd="1" destOrd="0" presId="urn:microsoft.com/office/officeart/2005/8/layout/vList5"/>
    <dgm:cxn modelId="{2A231CD7-716B-4117-850F-3C8D814A97C2}" type="presParOf" srcId="{D43966A6-99E8-4B41-9466-F6848EC9A72A}" destId="{8716CAD7-AB0E-4808-A102-0DB62811F7DE}" srcOrd="2" destOrd="0" presId="urn:microsoft.com/office/officeart/2005/8/layout/vList5"/>
    <dgm:cxn modelId="{10057B3D-3ABD-47B3-8EF9-F926CA4C061E}" type="presParOf" srcId="{8716CAD7-AB0E-4808-A102-0DB62811F7DE}" destId="{9B6A8762-831A-42AE-B124-372328F8E35E}" srcOrd="0" destOrd="0" presId="urn:microsoft.com/office/officeart/2005/8/layout/vList5"/>
    <dgm:cxn modelId="{2C60F421-6192-4B7B-8B59-C877DBEF9E66}" type="presParOf" srcId="{8716CAD7-AB0E-4808-A102-0DB62811F7DE}" destId="{4D7DE70C-7024-4521-B8E3-AE7AEABCAAE2}" srcOrd="1" destOrd="0" presId="urn:microsoft.com/office/officeart/2005/8/layout/vList5"/>
    <dgm:cxn modelId="{FD9FD5E4-215F-41FB-BC13-671DDDF51EB4}" type="presParOf" srcId="{D43966A6-99E8-4B41-9466-F6848EC9A72A}" destId="{84A211E0-734B-4B92-80CC-72A875574A25}" srcOrd="3" destOrd="0" presId="urn:microsoft.com/office/officeart/2005/8/layout/vList5"/>
    <dgm:cxn modelId="{4E5F88C7-6A0F-438D-AA0F-BFEE5DE8101C}" type="presParOf" srcId="{D43966A6-99E8-4B41-9466-F6848EC9A72A}" destId="{F7F563B5-DC75-4417-8078-F2F264B94F0A}" srcOrd="4" destOrd="0" presId="urn:microsoft.com/office/officeart/2005/8/layout/vList5"/>
    <dgm:cxn modelId="{D1C414DE-B22C-48A7-9485-9FB91F02AEBA}" type="presParOf" srcId="{F7F563B5-DC75-4417-8078-F2F264B94F0A}" destId="{DE44C5B7-27DF-4ABD-9DDF-437703817365}" srcOrd="0" destOrd="0" presId="urn:microsoft.com/office/officeart/2005/8/layout/vList5"/>
    <dgm:cxn modelId="{85012F46-CEB3-4096-8552-C250973B8B49}" type="presParOf" srcId="{F7F563B5-DC75-4417-8078-F2F264B94F0A}" destId="{C0F2B64F-86D6-4006-88C0-BAE076A64A3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B1E7B7-710B-46A9-B946-5DDD43A5E11F}" type="doc">
      <dgm:prSet loTypeId="urn:microsoft.com/office/officeart/2005/8/layout/default" loCatId="list" qsTypeId="urn:microsoft.com/office/officeart/2005/8/quickstyle/simple1" qsCatId="simple" csTypeId="urn:microsoft.com/office/officeart/2005/8/colors/accent2_1" csCatId="accent2" phldr="1"/>
      <dgm:spPr/>
      <dgm:t>
        <a:bodyPr/>
        <a:lstStyle/>
        <a:p>
          <a:endParaRPr lang="en-US"/>
        </a:p>
      </dgm:t>
    </dgm:pt>
    <dgm:pt modelId="{5DD952B1-D4A0-49B8-BA62-EF3A8BCACDEF}">
      <dgm:prSet phldrT="[Text]"/>
      <dgm:spPr/>
      <dgm:t>
        <a:bodyPr/>
        <a:lstStyle/>
        <a:p>
          <a:r>
            <a:rPr lang="en-US" dirty="0" smtClean="0"/>
            <a:t>Teamwork</a:t>
          </a:r>
          <a:endParaRPr lang="en-US" dirty="0"/>
        </a:p>
      </dgm:t>
    </dgm:pt>
    <dgm:pt modelId="{52218554-1155-44C8-B51D-CF8A3BAEBF47}" type="parTrans" cxnId="{CDEFCE4B-3565-404C-8C2A-823C48C788E2}">
      <dgm:prSet/>
      <dgm:spPr/>
      <dgm:t>
        <a:bodyPr/>
        <a:lstStyle/>
        <a:p>
          <a:endParaRPr lang="en-US"/>
        </a:p>
      </dgm:t>
    </dgm:pt>
    <dgm:pt modelId="{2C78CDF8-2675-4A10-A7D4-669C9B317F8E}" type="sibTrans" cxnId="{CDEFCE4B-3565-404C-8C2A-823C48C788E2}">
      <dgm:prSet/>
      <dgm:spPr/>
      <dgm:t>
        <a:bodyPr/>
        <a:lstStyle/>
        <a:p>
          <a:endParaRPr lang="en-US"/>
        </a:p>
      </dgm:t>
    </dgm:pt>
    <dgm:pt modelId="{B5624AF1-A178-42BE-871B-66FDCAF48A5D}">
      <dgm:prSet phldrT="[Text]"/>
      <dgm:spPr/>
      <dgm:t>
        <a:bodyPr/>
        <a:lstStyle/>
        <a:p>
          <a:r>
            <a:rPr lang="en-US" dirty="0" smtClean="0"/>
            <a:t>Diversity Management</a:t>
          </a:r>
        </a:p>
      </dgm:t>
    </dgm:pt>
    <dgm:pt modelId="{74023F5C-D17B-44AA-A3EF-5CB9068899AF}" type="parTrans" cxnId="{1B4B4F58-495C-4F01-9FF9-019FC1F9725F}">
      <dgm:prSet/>
      <dgm:spPr/>
      <dgm:t>
        <a:bodyPr/>
        <a:lstStyle/>
        <a:p>
          <a:endParaRPr lang="en-US"/>
        </a:p>
      </dgm:t>
    </dgm:pt>
    <dgm:pt modelId="{91AE0CC3-63F7-4AC9-9EC5-45AEB7BD29C3}" type="sibTrans" cxnId="{1B4B4F58-495C-4F01-9FF9-019FC1F9725F}">
      <dgm:prSet/>
      <dgm:spPr/>
      <dgm:t>
        <a:bodyPr/>
        <a:lstStyle/>
        <a:p>
          <a:endParaRPr lang="en-US"/>
        </a:p>
      </dgm:t>
    </dgm:pt>
    <dgm:pt modelId="{A8222CBC-661D-4813-A049-812F1AA2CD88}">
      <dgm:prSet phldrT="[Text]"/>
      <dgm:spPr/>
      <dgm:t>
        <a:bodyPr/>
        <a:lstStyle/>
        <a:p>
          <a:r>
            <a:rPr lang="en-US" dirty="0" smtClean="0"/>
            <a:t>Reward and Compensation</a:t>
          </a:r>
          <a:endParaRPr lang="en-US" dirty="0"/>
        </a:p>
      </dgm:t>
    </dgm:pt>
    <dgm:pt modelId="{3BF42CB2-D4F7-4AE1-BF76-C597D7547A25}" type="parTrans" cxnId="{920141B4-98AC-4845-B704-C79F0FEC41F0}">
      <dgm:prSet/>
      <dgm:spPr/>
      <dgm:t>
        <a:bodyPr/>
        <a:lstStyle/>
        <a:p>
          <a:endParaRPr lang="en-US"/>
        </a:p>
      </dgm:t>
    </dgm:pt>
    <dgm:pt modelId="{7B86ADE7-5EA8-4C9B-8057-F194F15D5220}" type="sibTrans" cxnId="{920141B4-98AC-4845-B704-C79F0FEC41F0}">
      <dgm:prSet/>
      <dgm:spPr/>
      <dgm:t>
        <a:bodyPr/>
        <a:lstStyle/>
        <a:p>
          <a:endParaRPr lang="en-US"/>
        </a:p>
      </dgm:t>
    </dgm:pt>
    <dgm:pt modelId="{A5451FE8-9233-4C52-B127-AFDB4582B559}">
      <dgm:prSet phldrT="[Text]"/>
      <dgm:spPr/>
      <dgm:t>
        <a:bodyPr/>
        <a:lstStyle/>
        <a:p>
          <a:r>
            <a:rPr lang="en-US" dirty="0" smtClean="0"/>
            <a:t>Motivation</a:t>
          </a:r>
          <a:endParaRPr lang="en-US" dirty="0"/>
        </a:p>
      </dgm:t>
    </dgm:pt>
    <dgm:pt modelId="{4CF55CC7-F1E5-4FB4-83DA-C24D1D1B86D1}" type="parTrans" cxnId="{D751750A-6B2F-4759-AA1A-85B263AF1BFD}">
      <dgm:prSet/>
      <dgm:spPr/>
      <dgm:t>
        <a:bodyPr/>
        <a:lstStyle/>
        <a:p>
          <a:endParaRPr lang="en-US"/>
        </a:p>
      </dgm:t>
    </dgm:pt>
    <dgm:pt modelId="{244DA69C-22FC-4C64-9A8C-96590BD3204B}" type="sibTrans" cxnId="{D751750A-6B2F-4759-AA1A-85B263AF1BFD}">
      <dgm:prSet/>
      <dgm:spPr/>
      <dgm:t>
        <a:bodyPr/>
        <a:lstStyle/>
        <a:p>
          <a:endParaRPr lang="en-US"/>
        </a:p>
      </dgm:t>
    </dgm:pt>
    <dgm:pt modelId="{B3838C04-58CE-4089-9757-ABC2609F29B4}" type="pres">
      <dgm:prSet presAssocID="{E3B1E7B7-710B-46A9-B946-5DDD43A5E11F}" presName="diagram" presStyleCnt="0">
        <dgm:presLayoutVars>
          <dgm:dir/>
          <dgm:resizeHandles val="exact"/>
        </dgm:presLayoutVars>
      </dgm:prSet>
      <dgm:spPr/>
      <dgm:t>
        <a:bodyPr/>
        <a:lstStyle/>
        <a:p>
          <a:endParaRPr lang="en-US"/>
        </a:p>
      </dgm:t>
    </dgm:pt>
    <dgm:pt modelId="{70702941-2BD8-4295-9AC4-5AB1B0B8F36E}" type="pres">
      <dgm:prSet presAssocID="{5DD952B1-D4A0-49B8-BA62-EF3A8BCACDEF}" presName="node" presStyleLbl="node1" presStyleIdx="0" presStyleCnt="4">
        <dgm:presLayoutVars>
          <dgm:bulletEnabled val="1"/>
        </dgm:presLayoutVars>
      </dgm:prSet>
      <dgm:spPr/>
      <dgm:t>
        <a:bodyPr/>
        <a:lstStyle/>
        <a:p>
          <a:endParaRPr lang="en-US"/>
        </a:p>
      </dgm:t>
    </dgm:pt>
    <dgm:pt modelId="{25638590-B713-4604-B863-8AF06C9A23EC}" type="pres">
      <dgm:prSet presAssocID="{2C78CDF8-2675-4A10-A7D4-669C9B317F8E}" presName="sibTrans" presStyleCnt="0"/>
      <dgm:spPr/>
    </dgm:pt>
    <dgm:pt modelId="{3A39AAA1-4E91-4CB4-8B78-4147B23297E4}" type="pres">
      <dgm:prSet presAssocID="{B5624AF1-A178-42BE-871B-66FDCAF48A5D}" presName="node" presStyleLbl="node1" presStyleIdx="1" presStyleCnt="4">
        <dgm:presLayoutVars>
          <dgm:bulletEnabled val="1"/>
        </dgm:presLayoutVars>
      </dgm:prSet>
      <dgm:spPr/>
      <dgm:t>
        <a:bodyPr/>
        <a:lstStyle/>
        <a:p>
          <a:endParaRPr lang="en-US"/>
        </a:p>
      </dgm:t>
    </dgm:pt>
    <dgm:pt modelId="{66414E6D-0186-4E36-A53C-17160777F479}" type="pres">
      <dgm:prSet presAssocID="{91AE0CC3-63F7-4AC9-9EC5-45AEB7BD29C3}" presName="sibTrans" presStyleCnt="0"/>
      <dgm:spPr/>
    </dgm:pt>
    <dgm:pt modelId="{7E794544-3A3B-45E7-90C4-0DD59A544EAB}" type="pres">
      <dgm:prSet presAssocID="{A8222CBC-661D-4813-A049-812F1AA2CD88}" presName="node" presStyleLbl="node1" presStyleIdx="2" presStyleCnt="4">
        <dgm:presLayoutVars>
          <dgm:bulletEnabled val="1"/>
        </dgm:presLayoutVars>
      </dgm:prSet>
      <dgm:spPr/>
      <dgm:t>
        <a:bodyPr/>
        <a:lstStyle/>
        <a:p>
          <a:endParaRPr lang="en-US"/>
        </a:p>
      </dgm:t>
    </dgm:pt>
    <dgm:pt modelId="{27215E1F-A71F-4769-B7DF-1CD0C2713197}" type="pres">
      <dgm:prSet presAssocID="{7B86ADE7-5EA8-4C9B-8057-F194F15D5220}" presName="sibTrans" presStyleCnt="0"/>
      <dgm:spPr/>
    </dgm:pt>
    <dgm:pt modelId="{C9F9461F-8F14-42B1-909B-593C329D408C}" type="pres">
      <dgm:prSet presAssocID="{A5451FE8-9233-4C52-B127-AFDB4582B559}" presName="node" presStyleLbl="node1" presStyleIdx="3" presStyleCnt="4">
        <dgm:presLayoutVars>
          <dgm:bulletEnabled val="1"/>
        </dgm:presLayoutVars>
      </dgm:prSet>
      <dgm:spPr/>
      <dgm:t>
        <a:bodyPr/>
        <a:lstStyle/>
        <a:p>
          <a:endParaRPr lang="en-US"/>
        </a:p>
      </dgm:t>
    </dgm:pt>
  </dgm:ptLst>
  <dgm:cxnLst>
    <dgm:cxn modelId="{49CB3C6B-47A2-4D29-8F9B-D9CB8EC82399}" type="presOf" srcId="{E3B1E7B7-710B-46A9-B946-5DDD43A5E11F}" destId="{B3838C04-58CE-4089-9757-ABC2609F29B4}" srcOrd="0" destOrd="0" presId="urn:microsoft.com/office/officeart/2005/8/layout/default"/>
    <dgm:cxn modelId="{920141B4-98AC-4845-B704-C79F0FEC41F0}" srcId="{E3B1E7B7-710B-46A9-B946-5DDD43A5E11F}" destId="{A8222CBC-661D-4813-A049-812F1AA2CD88}" srcOrd="2" destOrd="0" parTransId="{3BF42CB2-D4F7-4AE1-BF76-C597D7547A25}" sibTransId="{7B86ADE7-5EA8-4C9B-8057-F194F15D5220}"/>
    <dgm:cxn modelId="{CDEFCE4B-3565-404C-8C2A-823C48C788E2}" srcId="{E3B1E7B7-710B-46A9-B946-5DDD43A5E11F}" destId="{5DD952B1-D4A0-49B8-BA62-EF3A8BCACDEF}" srcOrd="0" destOrd="0" parTransId="{52218554-1155-44C8-B51D-CF8A3BAEBF47}" sibTransId="{2C78CDF8-2675-4A10-A7D4-669C9B317F8E}"/>
    <dgm:cxn modelId="{D751750A-6B2F-4759-AA1A-85B263AF1BFD}" srcId="{E3B1E7B7-710B-46A9-B946-5DDD43A5E11F}" destId="{A5451FE8-9233-4C52-B127-AFDB4582B559}" srcOrd="3" destOrd="0" parTransId="{4CF55CC7-F1E5-4FB4-83DA-C24D1D1B86D1}" sibTransId="{244DA69C-22FC-4C64-9A8C-96590BD3204B}"/>
    <dgm:cxn modelId="{1B4B4F58-495C-4F01-9FF9-019FC1F9725F}" srcId="{E3B1E7B7-710B-46A9-B946-5DDD43A5E11F}" destId="{B5624AF1-A178-42BE-871B-66FDCAF48A5D}" srcOrd="1" destOrd="0" parTransId="{74023F5C-D17B-44AA-A3EF-5CB9068899AF}" sibTransId="{91AE0CC3-63F7-4AC9-9EC5-45AEB7BD29C3}"/>
    <dgm:cxn modelId="{C681E35F-1F3C-43EF-B6B3-F5A370AA70AA}" type="presOf" srcId="{A5451FE8-9233-4C52-B127-AFDB4582B559}" destId="{C9F9461F-8F14-42B1-909B-593C329D408C}" srcOrd="0" destOrd="0" presId="urn:microsoft.com/office/officeart/2005/8/layout/default"/>
    <dgm:cxn modelId="{8BD7E362-6EFA-47B9-AFEC-CE14C6472879}" type="presOf" srcId="{A8222CBC-661D-4813-A049-812F1AA2CD88}" destId="{7E794544-3A3B-45E7-90C4-0DD59A544EAB}" srcOrd="0" destOrd="0" presId="urn:microsoft.com/office/officeart/2005/8/layout/default"/>
    <dgm:cxn modelId="{84C7572B-9169-46CE-AD6D-05A4813B1B9D}" type="presOf" srcId="{B5624AF1-A178-42BE-871B-66FDCAF48A5D}" destId="{3A39AAA1-4E91-4CB4-8B78-4147B23297E4}" srcOrd="0" destOrd="0" presId="urn:microsoft.com/office/officeart/2005/8/layout/default"/>
    <dgm:cxn modelId="{B440CB7C-2A53-4D5F-A7F3-2EC377B7F3F3}" type="presOf" srcId="{5DD952B1-D4A0-49B8-BA62-EF3A8BCACDEF}" destId="{70702941-2BD8-4295-9AC4-5AB1B0B8F36E}" srcOrd="0" destOrd="0" presId="urn:microsoft.com/office/officeart/2005/8/layout/default"/>
    <dgm:cxn modelId="{50656239-96A0-4C5F-B12B-B77E41128793}" type="presParOf" srcId="{B3838C04-58CE-4089-9757-ABC2609F29B4}" destId="{70702941-2BD8-4295-9AC4-5AB1B0B8F36E}" srcOrd="0" destOrd="0" presId="urn:microsoft.com/office/officeart/2005/8/layout/default"/>
    <dgm:cxn modelId="{B051010B-72D0-4D9E-BE7C-7F021EE18A9E}" type="presParOf" srcId="{B3838C04-58CE-4089-9757-ABC2609F29B4}" destId="{25638590-B713-4604-B863-8AF06C9A23EC}" srcOrd="1" destOrd="0" presId="urn:microsoft.com/office/officeart/2005/8/layout/default"/>
    <dgm:cxn modelId="{8FDFE720-7C64-43C3-AD5A-D5045CB3746E}" type="presParOf" srcId="{B3838C04-58CE-4089-9757-ABC2609F29B4}" destId="{3A39AAA1-4E91-4CB4-8B78-4147B23297E4}" srcOrd="2" destOrd="0" presId="urn:microsoft.com/office/officeart/2005/8/layout/default"/>
    <dgm:cxn modelId="{46ABD480-D8B6-43F4-97DC-690BE0189368}" type="presParOf" srcId="{B3838C04-58CE-4089-9757-ABC2609F29B4}" destId="{66414E6D-0186-4E36-A53C-17160777F479}" srcOrd="3" destOrd="0" presId="urn:microsoft.com/office/officeart/2005/8/layout/default"/>
    <dgm:cxn modelId="{B619F518-402F-46A0-B3DE-04DA5423F062}" type="presParOf" srcId="{B3838C04-58CE-4089-9757-ABC2609F29B4}" destId="{7E794544-3A3B-45E7-90C4-0DD59A544EAB}" srcOrd="4" destOrd="0" presId="urn:microsoft.com/office/officeart/2005/8/layout/default"/>
    <dgm:cxn modelId="{295F90CA-9509-428B-BF4C-B47DA30E409B}" type="presParOf" srcId="{B3838C04-58CE-4089-9757-ABC2609F29B4}" destId="{27215E1F-A71F-4769-B7DF-1CD0C2713197}" srcOrd="5" destOrd="0" presId="urn:microsoft.com/office/officeart/2005/8/layout/default"/>
    <dgm:cxn modelId="{A1D37FB9-B359-4A55-995F-57F924DFB208}" type="presParOf" srcId="{B3838C04-58CE-4089-9757-ABC2609F29B4}" destId="{C9F9461F-8F14-42B1-909B-593C329D408C}"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A05459-BB1D-4127-9B9E-D0247A0D186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4BBD1C4-33C6-4F15-B4DB-345E8CA20127}">
      <dgm:prSet phldrT="[Text]"/>
      <dgm:spPr/>
      <dgm:t>
        <a:bodyPr/>
        <a:lstStyle/>
        <a:p>
          <a:r>
            <a:rPr lang="en-US" dirty="0" smtClean="0"/>
            <a:t>Scientific Management Theory</a:t>
          </a:r>
          <a:endParaRPr lang="en-US" dirty="0"/>
        </a:p>
      </dgm:t>
    </dgm:pt>
    <dgm:pt modelId="{7C87C657-FF8B-4D37-A178-0984C3089275}" type="parTrans" cxnId="{686A04C7-01A7-4621-B2C1-919C159EA826}">
      <dgm:prSet/>
      <dgm:spPr/>
      <dgm:t>
        <a:bodyPr/>
        <a:lstStyle/>
        <a:p>
          <a:endParaRPr lang="en-US"/>
        </a:p>
      </dgm:t>
    </dgm:pt>
    <dgm:pt modelId="{DF44B7F8-B4D6-4CAA-9E6E-1D55EEB2D1B1}" type="sibTrans" cxnId="{686A04C7-01A7-4621-B2C1-919C159EA826}">
      <dgm:prSet/>
      <dgm:spPr/>
      <dgm:t>
        <a:bodyPr/>
        <a:lstStyle/>
        <a:p>
          <a:endParaRPr lang="en-US"/>
        </a:p>
      </dgm:t>
    </dgm:pt>
    <dgm:pt modelId="{0021215E-60BC-4970-94AF-3BAEE67722A5}">
      <dgm:prSet phldrT="[Text]"/>
      <dgm:spPr/>
      <dgm:t>
        <a:bodyPr/>
        <a:lstStyle/>
        <a:p>
          <a:r>
            <a:rPr lang="en-US" dirty="0" smtClean="0"/>
            <a:t>Hierarchy of Needs Theory</a:t>
          </a:r>
          <a:endParaRPr lang="en-US" dirty="0"/>
        </a:p>
      </dgm:t>
    </dgm:pt>
    <dgm:pt modelId="{9CD29549-439E-47C1-87CB-309D214E9E3A}" type="parTrans" cxnId="{7523A46A-A9A9-4B52-BD8A-ACF4856A1E43}">
      <dgm:prSet/>
      <dgm:spPr/>
      <dgm:t>
        <a:bodyPr/>
        <a:lstStyle/>
        <a:p>
          <a:endParaRPr lang="en-US"/>
        </a:p>
      </dgm:t>
    </dgm:pt>
    <dgm:pt modelId="{58BBCE69-5E57-4BE2-857C-B7C551183BAD}" type="sibTrans" cxnId="{7523A46A-A9A9-4B52-BD8A-ACF4856A1E43}">
      <dgm:prSet/>
      <dgm:spPr/>
      <dgm:t>
        <a:bodyPr/>
        <a:lstStyle/>
        <a:p>
          <a:endParaRPr lang="en-US"/>
        </a:p>
      </dgm:t>
    </dgm:pt>
    <dgm:pt modelId="{A17B7655-9203-4D3A-8E2E-FD488375CADD}">
      <dgm:prSet phldrT="[Text]"/>
      <dgm:spPr/>
      <dgm:t>
        <a:bodyPr/>
        <a:lstStyle/>
        <a:p>
          <a:r>
            <a:rPr lang="en-US" dirty="0" smtClean="0"/>
            <a:t>Human Relations Theory</a:t>
          </a:r>
          <a:endParaRPr lang="en-US" dirty="0"/>
        </a:p>
      </dgm:t>
    </dgm:pt>
    <dgm:pt modelId="{110A59A9-8A65-4B76-8583-1881DCE04062}" type="parTrans" cxnId="{C824A317-D0F3-41BB-AB5D-5FC46BEA82EB}">
      <dgm:prSet/>
      <dgm:spPr/>
      <dgm:t>
        <a:bodyPr/>
        <a:lstStyle/>
        <a:p>
          <a:endParaRPr lang="en-US"/>
        </a:p>
      </dgm:t>
    </dgm:pt>
    <dgm:pt modelId="{3D41EF05-1922-4591-91A8-03B455AE8DB7}" type="sibTrans" cxnId="{C824A317-D0F3-41BB-AB5D-5FC46BEA82EB}">
      <dgm:prSet/>
      <dgm:spPr/>
      <dgm:t>
        <a:bodyPr/>
        <a:lstStyle/>
        <a:p>
          <a:endParaRPr lang="en-US"/>
        </a:p>
      </dgm:t>
    </dgm:pt>
    <dgm:pt modelId="{1FC3F88B-8738-486B-B932-153837C99152}" type="pres">
      <dgm:prSet presAssocID="{EBA05459-BB1D-4127-9B9E-D0247A0D186A}" presName="linear" presStyleCnt="0">
        <dgm:presLayoutVars>
          <dgm:dir/>
          <dgm:animLvl val="lvl"/>
          <dgm:resizeHandles val="exact"/>
        </dgm:presLayoutVars>
      </dgm:prSet>
      <dgm:spPr/>
      <dgm:t>
        <a:bodyPr/>
        <a:lstStyle/>
        <a:p>
          <a:endParaRPr lang="en-US"/>
        </a:p>
      </dgm:t>
    </dgm:pt>
    <dgm:pt modelId="{8311183A-9079-4AB6-A05D-EB8346BD53FE}" type="pres">
      <dgm:prSet presAssocID="{44BBD1C4-33C6-4F15-B4DB-345E8CA20127}" presName="parentLin" presStyleCnt="0"/>
      <dgm:spPr/>
    </dgm:pt>
    <dgm:pt modelId="{6FD04A7B-C4D7-4844-B768-B7E19D4B7AA5}" type="pres">
      <dgm:prSet presAssocID="{44BBD1C4-33C6-4F15-B4DB-345E8CA20127}" presName="parentLeftMargin" presStyleLbl="node1" presStyleIdx="0" presStyleCnt="3"/>
      <dgm:spPr/>
      <dgm:t>
        <a:bodyPr/>
        <a:lstStyle/>
        <a:p>
          <a:endParaRPr lang="en-US"/>
        </a:p>
      </dgm:t>
    </dgm:pt>
    <dgm:pt modelId="{F7C7D5D1-F0E6-41EC-9C90-19D855ED0F87}" type="pres">
      <dgm:prSet presAssocID="{44BBD1C4-33C6-4F15-B4DB-345E8CA20127}" presName="parentText" presStyleLbl="node1" presStyleIdx="0" presStyleCnt="3">
        <dgm:presLayoutVars>
          <dgm:chMax val="0"/>
          <dgm:bulletEnabled val="1"/>
        </dgm:presLayoutVars>
      </dgm:prSet>
      <dgm:spPr/>
      <dgm:t>
        <a:bodyPr/>
        <a:lstStyle/>
        <a:p>
          <a:endParaRPr lang="en-US"/>
        </a:p>
      </dgm:t>
    </dgm:pt>
    <dgm:pt modelId="{081A6D05-BC92-425D-9B2A-1281CD92C83F}" type="pres">
      <dgm:prSet presAssocID="{44BBD1C4-33C6-4F15-B4DB-345E8CA20127}" presName="negativeSpace" presStyleCnt="0"/>
      <dgm:spPr/>
    </dgm:pt>
    <dgm:pt modelId="{12CA0ADC-03CE-411B-885E-5ACBAAC90AAE}" type="pres">
      <dgm:prSet presAssocID="{44BBD1C4-33C6-4F15-B4DB-345E8CA20127}" presName="childText" presStyleLbl="conFgAcc1" presStyleIdx="0" presStyleCnt="3">
        <dgm:presLayoutVars>
          <dgm:bulletEnabled val="1"/>
        </dgm:presLayoutVars>
      </dgm:prSet>
      <dgm:spPr/>
    </dgm:pt>
    <dgm:pt modelId="{C6FD29B3-6152-4D2F-A41E-EAF813772C0D}" type="pres">
      <dgm:prSet presAssocID="{DF44B7F8-B4D6-4CAA-9E6E-1D55EEB2D1B1}" presName="spaceBetweenRectangles" presStyleCnt="0"/>
      <dgm:spPr/>
    </dgm:pt>
    <dgm:pt modelId="{E48D480D-67FF-4B51-82D0-FD058FEDC27C}" type="pres">
      <dgm:prSet presAssocID="{0021215E-60BC-4970-94AF-3BAEE67722A5}" presName="parentLin" presStyleCnt="0"/>
      <dgm:spPr/>
    </dgm:pt>
    <dgm:pt modelId="{26BABD10-14D2-41AB-84CF-A09E8A07C009}" type="pres">
      <dgm:prSet presAssocID="{0021215E-60BC-4970-94AF-3BAEE67722A5}" presName="parentLeftMargin" presStyleLbl="node1" presStyleIdx="0" presStyleCnt="3"/>
      <dgm:spPr/>
      <dgm:t>
        <a:bodyPr/>
        <a:lstStyle/>
        <a:p>
          <a:endParaRPr lang="en-US"/>
        </a:p>
      </dgm:t>
    </dgm:pt>
    <dgm:pt modelId="{ED2C0FAA-693F-411D-ADB2-F4E127F7CF55}" type="pres">
      <dgm:prSet presAssocID="{0021215E-60BC-4970-94AF-3BAEE67722A5}" presName="parentText" presStyleLbl="node1" presStyleIdx="1" presStyleCnt="3">
        <dgm:presLayoutVars>
          <dgm:chMax val="0"/>
          <dgm:bulletEnabled val="1"/>
        </dgm:presLayoutVars>
      </dgm:prSet>
      <dgm:spPr/>
      <dgm:t>
        <a:bodyPr/>
        <a:lstStyle/>
        <a:p>
          <a:endParaRPr lang="en-US"/>
        </a:p>
      </dgm:t>
    </dgm:pt>
    <dgm:pt modelId="{7D9FDE83-690E-44FE-BDAE-3DD65C27C9FE}" type="pres">
      <dgm:prSet presAssocID="{0021215E-60BC-4970-94AF-3BAEE67722A5}" presName="negativeSpace" presStyleCnt="0"/>
      <dgm:spPr/>
    </dgm:pt>
    <dgm:pt modelId="{DFE83F9B-0E75-49D4-95EC-B65A69E2A68B}" type="pres">
      <dgm:prSet presAssocID="{0021215E-60BC-4970-94AF-3BAEE67722A5}" presName="childText" presStyleLbl="conFgAcc1" presStyleIdx="1" presStyleCnt="3">
        <dgm:presLayoutVars>
          <dgm:bulletEnabled val="1"/>
        </dgm:presLayoutVars>
      </dgm:prSet>
      <dgm:spPr/>
    </dgm:pt>
    <dgm:pt modelId="{15459E7B-8AE1-4B34-8439-E19D6277636F}" type="pres">
      <dgm:prSet presAssocID="{58BBCE69-5E57-4BE2-857C-B7C551183BAD}" presName="spaceBetweenRectangles" presStyleCnt="0"/>
      <dgm:spPr/>
    </dgm:pt>
    <dgm:pt modelId="{51E11DDE-869F-4860-A69F-6D4F68741084}" type="pres">
      <dgm:prSet presAssocID="{A17B7655-9203-4D3A-8E2E-FD488375CADD}" presName="parentLin" presStyleCnt="0"/>
      <dgm:spPr/>
    </dgm:pt>
    <dgm:pt modelId="{F6DB5F48-9AE3-4472-B9E1-B602A51E6A96}" type="pres">
      <dgm:prSet presAssocID="{A17B7655-9203-4D3A-8E2E-FD488375CADD}" presName="parentLeftMargin" presStyleLbl="node1" presStyleIdx="1" presStyleCnt="3"/>
      <dgm:spPr/>
      <dgm:t>
        <a:bodyPr/>
        <a:lstStyle/>
        <a:p>
          <a:endParaRPr lang="en-US"/>
        </a:p>
      </dgm:t>
    </dgm:pt>
    <dgm:pt modelId="{8CD9A95F-0CF2-42A4-B101-DE518DCDA0C8}" type="pres">
      <dgm:prSet presAssocID="{A17B7655-9203-4D3A-8E2E-FD488375CADD}" presName="parentText" presStyleLbl="node1" presStyleIdx="2" presStyleCnt="3">
        <dgm:presLayoutVars>
          <dgm:chMax val="0"/>
          <dgm:bulletEnabled val="1"/>
        </dgm:presLayoutVars>
      </dgm:prSet>
      <dgm:spPr/>
      <dgm:t>
        <a:bodyPr/>
        <a:lstStyle/>
        <a:p>
          <a:endParaRPr lang="en-US"/>
        </a:p>
      </dgm:t>
    </dgm:pt>
    <dgm:pt modelId="{D8175089-5FA6-43B6-9CF7-7C2620EC494E}" type="pres">
      <dgm:prSet presAssocID="{A17B7655-9203-4D3A-8E2E-FD488375CADD}" presName="negativeSpace" presStyleCnt="0"/>
      <dgm:spPr/>
    </dgm:pt>
    <dgm:pt modelId="{8AD6671C-2AC7-4B7D-97FC-6DBDEAA21D33}" type="pres">
      <dgm:prSet presAssocID="{A17B7655-9203-4D3A-8E2E-FD488375CADD}" presName="childText" presStyleLbl="conFgAcc1" presStyleIdx="2" presStyleCnt="3">
        <dgm:presLayoutVars>
          <dgm:bulletEnabled val="1"/>
        </dgm:presLayoutVars>
      </dgm:prSet>
      <dgm:spPr/>
    </dgm:pt>
  </dgm:ptLst>
  <dgm:cxnLst>
    <dgm:cxn modelId="{3A187D11-2A00-4E4B-9F48-59CA03495DF8}" type="presOf" srcId="{0021215E-60BC-4970-94AF-3BAEE67722A5}" destId="{26BABD10-14D2-41AB-84CF-A09E8A07C009}" srcOrd="0" destOrd="0" presId="urn:microsoft.com/office/officeart/2005/8/layout/list1"/>
    <dgm:cxn modelId="{392C9AA0-77FA-413D-B2B1-ACCDDEE72A11}" type="presOf" srcId="{0021215E-60BC-4970-94AF-3BAEE67722A5}" destId="{ED2C0FAA-693F-411D-ADB2-F4E127F7CF55}" srcOrd="1" destOrd="0" presId="urn:microsoft.com/office/officeart/2005/8/layout/list1"/>
    <dgm:cxn modelId="{C824A317-D0F3-41BB-AB5D-5FC46BEA82EB}" srcId="{EBA05459-BB1D-4127-9B9E-D0247A0D186A}" destId="{A17B7655-9203-4D3A-8E2E-FD488375CADD}" srcOrd="2" destOrd="0" parTransId="{110A59A9-8A65-4B76-8583-1881DCE04062}" sibTransId="{3D41EF05-1922-4591-91A8-03B455AE8DB7}"/>
    <dgm:cxn modelId="{62D2890C-9680-4814-BF99-F7B664511704}" type="presOf" srcId="{EBA05459-BB1D-4127-9B9E-D0247A0D186A}" destId="{1FC3F88B-8738-486B-B932-153837C99152}" srcOrd="0" destOrd="0" presId="urn:microsoft.com/office/officeart/2005/8/layout/list1"/>
    <dgm:cxn modelId="{F03477C4-6C51-4ACD-8638-014EE956F87C}" type="presOf" srcId="{44BBD1C4-33C6-4F15-B4DB-345E8CA20127}" destId="{6FD04A7B-C4D7-4844-B768-B7E19D4B7AA5}" srcOrd="0" destOrd="0" presId="urn:microsoft.com/office/officeart/2005/8/layout/list1"/>
    <dgm:cxn modelId="{7523A46A-A9A9-4B52-BD8A-ACF4856A1E43}" srcId="{EBA05459-BB1D-4127-9B9E-D0247A0D186A}" destId="{0021215E-60BC-4970-94AF-3BAEE67722A5}" srcOrd="1" destOrd="0" parTransId="{9CD29549-439E-47C1-87CB-309D214E9E3A}" sibTransId="{58BBCE69-5E57-4BE2-857C-B7C551183BAD}"/>
    <dgm:cxn modelId="{F1ED9128-B843-474D-9BE9-5055D46D4CEC}" type="presOf" srcId="{A17B7655-9203-4D3A-8E2E-FD488375CADD}" destId="{F6DB5F48-9AE3-4472-B9E1-B602A51E6A96}" srcOrd="0" destOrd="0" presId="urn:microsoft.com/office/officeart/2005/8/layout/list1"/>
    <dgm:cxn modelId="{6A3C4D15-4D81-451E-B369-FD30D7AA3A28}" type="presOf" srcId="{44BBD1C4-33C6-4F15-B4DB-345E8CA20127}" destId="{F7C7D5D1-F0E6-41EC-9C90-19D855ED0F87}" srcOrd="1" destOrd="0" presId="urn:microsoft.com/office/officeart/2005/8/layout/list1"/>
    <dgm:cxn modelId="{D1D70C35-8953-4CA8-AF3E-C37E00E5E729}" type="presOf" srcId="{A17B7655-9203-4D3A-8E2E-FD488375CADD}" destId="{8CD9A95F-0CF2-42A4-B101-DE518DCDA0C8}" srcOrd="1" destOrd="0" presId="urn:microsoft.com/office/officeart/2005/8/layout/list1"/>
    <dgm:cxn modelId="{686A04C7-01A7-4621-B2C1-919C159EA826}" srcId="{EBA05459-BB1D-4127-9B9E-D0247A0D186A}" destId="{44BBD1C4-33C6-4F15-B4DB-345E8CA20127}" srcOrd="0" destOrd="0" parTransId="{7C87C657-FF8B-4D37-A178-0984C3089275}" sibTransId="{DF44B7F8-B4D6-4CAA-9E6E-1D55EEB2D1B1}"/>
    <dgm:cxn modelId="{97203D98-5B1F-47CF-B4D3-0BF307BD2CED}" type="presParOf" srcId="{1FC3F88B-8738-486B-B932-153837C99152}" destId="{8311183A-9079-4AB6-A05D-EB8346BD53FE}" srcOrd="0" destOrd="0" presId="urn:microsoft.com/office/officeart/2005/8/layout/list1"/>
    <dgm:cxn modelId="{A927C1CE-043E-42BB-96A5-5D87D3BFD3B5}" type="presParOf" srcId="{8311183A-9079-4AB6-A05D-EB8346BD53FE}" destId="{6FD04A7B-C4D7-4844-B768-B7E19D4B7AA5}" srcOrd="0" destOrd="0" presId="urn:microsoft.com/office/officeart/2005/8/layout/list1"/>
    <dgm:cxn modelId="{54435A79-EC1D-42A7-A264-0C3ED97AE57C}" type="presParOf" srcId="{8311183A-9079-4AB6-A05D-EB8346BD53FE}" destId="{F7C7D5D1-F0E6-41EC-9C90-19D855ED0F87}" srcOrd="1" destOrd="0" presId="urn:microsoft.com/office/officeart/2005/8/layout/list1"/>
    <dgm:cxn modelId="{07778335-DC1A-46C3-A36B-54B9E644CA15}" type="presParOf" srcId="{1FC3F88B-8738-486B-B932-153837C99152}" destId="{081A6D05-BC92-425D-9B2A-1281CD92C83F}" srcOrd="1" destOrd="0" presId="urn:microsoft.com/office/officeart/2005/8/layout/list1"/>
    <dgm:cxn modelId="{510ADDD0-EA79-4195-A14B-1B28D1DFACA4}" type="presParOf" srcId="{1FC3F88B-8738-486B-B932-153837C99152}" destId="{12CA0ADC-03CE-411B-885E-5ACBAAC90AAE}" srcOrd="2" destOrd="0" presId="urn:microsoft.com/office/officeart/2005/8/layout/list1"/>
    <dgm:cxn modelId="{E063F59C-8E29-4CA1-B1CB-D0BAA82E1955}" type="presParOf" srcId="{1FC3F88B-8738-486B-B932-153837C99152}" destId="{C6FD29B3-6152-4D2F-A41E-EAF813772C0D}" srcOrd="3" destOrd="0" presId="urn:microsoft.com/office/officeart/2005/8/layout/list1"/>
    <dgm:cxn modelId="{A2D854E5-64AF-471C-A718-EB437CE1508E}" type="presParOf" srcId="{1FC3F88B-8738-486B-B932-153837C99152}" destId="{E48D480D-67FF-4B51-82D0-FD058FEDC27C}" srcOrd="4" destOrd="0" presId="urn:microsoft.com/office/officeart/2005/8/layout/list1"/>
    <dgm:cxn modelId="{D05FE547-5B63-4771-BF4F-ECEFA1AD443E}" type="presParOf" srcId="{E48D480D-67FF-4B51-82D0-FD058FEDC27C}" destId="{26BABD10-14D2-41AB-84CF-A09E8A07C009}" srcOrd="0" destOrd="0" presId="urn:microsoft.com/office/officeart/2005/8/layout/list1"/>
    <dgm:cxn modelId="{AE4CEF66-0D6C-489C-ADB4-FA59072DCCD7}" type="presParOf" srcId="{E48D480D-67FF-4B51-82D0-FD058FEDC27C}" destId="{ED2C0FAA-693F-411D-ADB2-F4E127F7CF55}" srcOrd="1" destOrd="0" presId="urn:microsoft.com/office/officeart/2005/8/layout/list1"/>
    <dgm:cxn modelId="{405387B5-9725-4082-AB84-C34371D72292}" type="presParOf" srcId="{1FC3F88B-8738-486B-B932-153837C99152}" destId="{7D9FDE83-690E-44FE-BDAE-3DD65C27C9FE}" srcOrd="5" destOrd="0" presId="urn:microsoft.com/office/officeart/2005/8/layout/list1"/>
    <dgm:cxn modelId="{F4ABE902-E81D-49D9-9A69-59B1BF499B9C}" type="presParOf" srcId="{1FC3F88B-8738-486B-B932-153837C99152}" destId="{DFE83F9B-0E75-49D4-95EC-B65A69E2A68B}" srcOrd="6" destOrd="0" presId="urn:microsoft.com/office/officeart/2005/8/layout/list1"/>
    <dgm:cxn modelId="{770B41E5-0139-4167-AD23-F0D077427811}" type="presParOf" srcId="{1FC3F88B-8738-486B-B932-153837C99152}" destId="{15459E7B-8AE1-4B34-8439-E19D6277636F}" srcOrd="7" destOrd="0" presId="urn:microsoft.com/office/officeart/2005/8/layout/list1"/>
    <dgm:cxn modelId="{AED8B84C-E413-4180-99F4-D7B2BF1A84BF}" type="presParOf" srcId="{1FC3F88B-8738-486B-B932-153837C99152}" destId="{51E11DDE-869F-4860-A69F-6D4F68741084}" srcOrd="8" destOrd="0" presId="urn:microsoft.com/office/officeart/2005/8/layout/list1"/>
    <dgm:cxn modelId="{20F23EF5-324C-4C9B-A20E-E4B9192C690B}" type="presParOf" srcId="{51E11DDE-869F-4860-A69F-6D4F68741084}" destId="{F6DB5F48-9AE3-4472-B9E1-B602A51E6A96}" srcOrd="0" destOrd="0" presId="urn:microsoft.com/office/officeart/2005/8/layout/list1"/>
    <dgm:cxn modelId="{3D3AB5A0-5D4B-472B-9886-15301B7D3DEA}" type="presParOf" srcId="{51E11DDE-869F-4860-A69F-6D4F68741084}" destId="{8CD9A95F-0CF2-42A4-B101-DE518DCDA0C8}" srcOrd="1" destOrd="0" presId="urn:microsoft.com/office/officeart/2005/8/layout/list1"/>
    <dgm:cxn modelId="{176BF47D-9F16-42A1-9E3E-577AF696ACAC}" type="presParOf" srcId="{1FC3F88B-8738-486B-B932-153837C99152}" destId="{D8175089-5FA6-43B6-9CF7-7C2620EC494E}" srcOrd="9" destOrd="0" presId="urn:microsoft.com/office/officeart/2005/8/layout/list1"/>
    <dgm:cxn modelId="{6265319B-06F9-4F19-A9D8-447BC6E0499B}" type="presParOf" srcId="{1FC3F88B-8738-486B-B932-153837C99152}" destId="{8AD6671C-2AC7-4B7D-97FC-6DBDEAA21D3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FEEB3-2B84-42B4-8ACF-EFB99FF862BB}">
      <dsp:nvSpPr>
        <dsp:cNvPr id="0" name=""/>
        <dsp:cNvSpPr/>
      </dsp:nvSpPr>
      <dsp:spPr>
        <a:xfrm>
          <a:off x="0" y="341139"/>
          <a:ext cx="8713787"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C84985-2F18-4FCC-9C39-F104104F0895}">
      <dsp:nvSpPr>
        <dsp:cNvPr id="0" name=""/>
        <dsp:cNvSpPr/>
      </dsp:nvSpPr>
      <dsp:spPr>
        <a:xfrm>
          <a:off x="435689" y="31179"/>
          <a:ext cx="6099650"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552" tIns="0" rIns="230552" bIns="0" numCol="1" spcCol="1270" anchor="ctr" anchorCtr="0">
          <a:noAutofit/>
        </a:bodyPr>
        <a:lstStyle/>
        <a:p>
          <a:pPr lvl="0" algn="l" defTabSz="933450">
            <a:lnSpc>
              <a:spcPct val="90000"/>
            </a:lnSpc>
            <a:spcBef>
              <a:spcPct val="0"/>
            </a:spcBef>
            <a:spcAft>
              <a:spcPct val="35000"/>
            </a:spcAft>
          </a:pPr>
          <a:r>
            <a:rPr lang="en-US" sz="2100" kern="1200" dirty="0" smtClean="0"/>
            <a:t>Planning </a:t>
          </a:r>
          <a:endParaRPr lang="en-US" sz="2100" kern="1200" dirty="0"/>
        </a:p>
      </dsp:txBody>
      <dsp:txXfrm>
        <a:off x="465951" y="61441"/>
        <a:ext cx="6039126" cy="559396"/>
      </dsp:txXfrm>
    </dsp:sp>
    <dsp:sp modelId="{DB8AE4F7-037D-4E2E-A169-AABA245D0954}">
      <dsp:nvSpPr>
        <dsp:cNvPr id="0" name=""/>
        <dsp:cNvSpPr/>
      </dsp:nvSpPr>
      <dsp:spPr>
        <a:xfrm>
          <a:off x="0" y="1293699"/>
          <a:ext cx="8713787"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A47ADC-2688-4D75-B1C6-5ADE5FA21789}">
      <dsp:nvSpPr>
        <dsp:cNvPr id="0" name=""/>
        <dsp:cNvSpPr/>
      </dsp:nvSpPr>
      <dsp:spPr>
        <a:xfrm>
          <a:off x="435689" y="983739"/>
          <a:ext cx="6099650"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552" tIns="0" rIns="230552" bIns="0" numCol="1" spcCol="1270" anchor="ctr" anchorCtr="0">
          <a:noAutofit/>
        </a:bodyPr>
        <a:lstStyle/>
        <a:p>
          <a:pPr lvl="0" algn="l" defTabSz="933450">
            <a:lnSpc>
              <a:spcPct val="90000"/>
            </a:lnSpc>
            <a:spcBef>
              <a:spcPct val="0"/>
            </a:spcBef>
            <a:spcAft>
              <a:spcPct val="35000"/>
            </a:spcAft>
          </a:pPr>
          <a:r>
            <a:rPr lang="en-US" sz="2100" kern="1200" dirty="0" smtClean="0"/>
            <a:t>Organizing</a:t>
          </a:r>
          <a:endParaRPr lang="en-US" sz="2100" kern="1200" dirty="0"/>
        </a:p>
      </dsp:txBody>
      <dsp:txXfrm>
        <a:off x="465951" y="1014001"/>
        <a:ext cx="6039126" cy="559396"/>
      </dsp:txXfrm>
    </dsp:sp>
    <dsp:sp modelId="{C12BD72C-B01D-4703-9662-659A768298B8}">
      <dsp:nvSpPr>
        <dsp:cNvPr id="0" name=""/>
        <dsp:cNvSpPr/>
      </dsp:nvSpPr>
      <dsp:spPr>
        <a:xfrm>
          <a:off x="0" y="2246260"/>
          <a:ext cx="8713787"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7FD703-9061-46A6-8CC2-6B013B55B688}">
      <dsp:nvSpPr>
        <dsp:cNvPr id="0" name=""/>
        <dsp:cNvSpPr/>
      </dsp:nvSpPr>
      <dsp:spPr>
        <a:xfrm>
          <a:off x="435689" y="1936299"/>
          <a:ext cx="6099650"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552" tIns="0" rIns="230552" bIns="0" numCol="1" spcCol="1270" anchor="ctr" anchorCtr="0">
          <a:noAutofit/>
        </a:bodyPr>
        <a:lstStyle/>
        <a:p>
          <a:pPr lvl="0" algn="l" defTabSz="933450">
            <a:lnSpc>
              <a:spcPct val="90000"/>
            </a:lnSpc>
            <a:spcBef>
              <a:spcPct val="0"/>
            </a:spcBef>
            <a:spcAft>
              <a:spcPct val="35000"/>
            </a:spcAft>
          </a:pPr>
          <a:r>
            <a:rPr lang="en-US" sz="2100" kern="1200" dirty="0" smtClean="0"/>
            <a:t>Controlling </a:t>
          </a:r>
          <a:endParaRPr lang="en-US" sz="2100" kern="1200" dirty="0"/>
        </a:p>
      </dsp:txBody>
      <dsp:txXfrm>
        <a:off x="465951" y="1966561"/>
        <a:ext cx="6039126" cy="559396"/>
      </dsp:txXfrm>
    </dsp:sp>
    <dsp:sp modelId="{00B892AA-94E1-4A46-9C66-B0C2AA6E5B14}">
      <dsp:nvSpPr>
        <dsp:cNvPr id="0" name=""/>
        <dsp:cNvSpPr/>
      </dsp:nvSpPr>
      <dsp:spPr>
        <a:xfrm>
          <a:off x="0" y="3198820"/>
          <a:ext cx="8713787"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8EEC51-6094-4657-880A-E526F39484A1}">
      <dsp:nvSpPr>
        <dsp:cNvPr id="0" name=""/>
        <dsp:cNvSpPr/>
      </dsp:nvSpPr>
      <dsp:spPr>
        <a:xfrm>
          <a:off x="435689" y="2888860"/>
          <a:ext cx="6099650"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552" tIns="0" rIns="230552" bIns="0" numCol="1" spcCol="1270" anchor="ctr" anchorCtr="0">
          <a:noAutofit/>
        </a:bodyPr>
        <a:lstStyle/>
        <a:p>
          <a:pPr lvl="0" algn="l" defTabSz="933450">
            <a:lnSpc>
              <a:spcPct val="90000"/>
            </a:lnSpc>
            <a:spcBef>
              <a:spcPct val="0"/>
            </a:spcBef>
            <a:spcAft>
              <a:spcPct val="35000"/>
            </a:spcAft>
          </a:pPr>
          <a:r>
            <a:rPr lang="en-US" sz="2100" kern="1200" dirty="0" smtClean="0"/>
            <a:t>Leading </a:t>
          </a:r>
          <a:endParaRPr lang="en-US" sz="2100" kern="1200" dirty="0"/>
        </a:p>
      </dsp:txBody>
      <dsp:txXfrm>
        <a:off x="465951" y="2919122"/>
        <a:ext cx="6039126"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A93B-D7B6-4C4C-B054-A566AD55B80C}">
      <dsp:nvSpPr>
        <dsp:cNvPr id="0" name=""/>
        <dsp:cNvSpPr/>
      </dsp:nvSpPr>
      <dsp:spPr>
        <a:xfrm rot="5400000">
          <a:off x="5543202" y="-2184964"/>
          <a:ext cx="1081719" cy="572617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smtClean="0"/>
            <a:t>This is the role of the leader and manager by which they represent Kellogg`s to the external environment. </a:t>
          </a:r>
          <a:endParaRPr lang="en-US" sz="1500" kern="1200" dirty="0"/>
        </a:p>
        <a:p>
          <a:pPr marL="114300" lvl="1" indent="-114300" algn="l" defTabSz="666750">
            <a:lnSpc>
              <a:spcPct val="90000"/>
            </a:lnSpc>
            <a:spcBef>
              <a:spcPct val="0"/>
            </a:spcBef>
            <a:spcAft>
              <a:spcPct val="15000"/>
            </a:spcAft>
            <a:buChar char="••"/>
          </a:pPr>
          <a:r>
            <a:rPr lang="en-US" sz="1500" kern="1200" dirty="0" smtClean="0"/>
            <a:t>This roles including motivating others and guiding other to unified towards central objectives. </a:t>
          </a:r>
          <a:endParaRPr lang="en-US" sz="1500" kern="1200" dirty="0"/>
        </a:p>
      </dsp:txBody>
      <dsp:txXfrm rot="-5400000">
        <a:off x="3220974" y="190069"/>
        <a:ext cx="5673371" cy="976109"/>
      </dsp:txXfrm>
    </dsp:sp>
    <dsp:sp modelId="{AE9BDE9C-CFEC-4297-BDCA-1432F7B17093}">
      <dsp:nvSpPr>
        <dsp:cNvPr id="0" name=""/>
        <dsp:cNvSpPr/>
      </dsp:nvSpPr>
      <dsp:spPr>
        <a:xfrm>
          <a:off x="0" y="2048"/>
          <a:ext cx="3220974" cy="135214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US" sz="3200" kern="1200" dirty="0" smtClean="0"/>
            <a:t>Interpersonal Roles</a:t>
          </a:r>
          <a:endParaRPr lang="en-US" sz="3200" kern="1200" dirty="0"/>
        </a:p>
      </dsp:txBody>
      <dsp:txXfrm>
        <a:off x="66006" y="68054"/>
        <a:ext cx="3088962" cy="1220137"/>
      </dsp:txXfrm>
    </dsp:sp>
    <dsp:sp modelId="{4D7DE70C-7024-4521-B8E3-AE7AEABCAAE2}">
      <dsp:nvSpPr>
        <dsp:cNvPr id="0" name=""/>
        <dsp:cNvSpPr/>
      </dsp:nvSpPr>
      <dsp:spPr>
        <a:xfrm rot="5400000">
          <a:off x="5543202" y="-765207"/>
          <a:ext cx="1081719" cy="572617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smtClean="0"/>
            <a:t>It includes the roles that influence the leaders of Kellogg`s to monitor the information and disseminating information to the various level of the operations. </a:t>
          </a:r>
          <a:endParaRPr lang="en-US" sz="1500" kern="1200" dirty="0"/>
        </a:p>
      </dsp:txBody>
      <dsp:txXfrm rot="-5400000">
        <a:off x="3220974" y="1609826"/>
        <a:ext cx="5673371" cy="976109"/>
      </dsp:txXfrm>
    </dsp:sp>
    <dsp:sp modelId="{9B6A8762-831A-42AE-B124-372328F8E35E}">
      <dsp:nvSpPr>
        <dsp:cNvPr id="0" name=""/>
        <dsp:cNvSpPr/>
      </dsp:nvSpPr>
      <dsp:spPr>
        <a:xfrm>
          <a:off x="0" y="1421806"/>
          <a:ext cx="3220974" cy="135214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US" sz="3200" kern="1200" dirty="0" smtClean="0"/>
            <a:t>Informational Roles</a:t>
          </a:r>
          <a:endParaRPr lang="en-US" sz="3200" kern="1200" dirty="0"/>
        </a:p>
      </dsp:txBody>
      <dsp:txXfrm>
        <a:off x="66006" y="1487812"/>
        <a:ext cx="3088962" cy="1220137"/>
      </dsp:txXfrm>
    </dsp:sp>
    <dsp:sp modelId="{C0F2B64F-86D6-4006-88C0-BAE076A64A36}">
      <dsp:nvSpPr>
        <dsp:cNvPr id="0" name=""/>
        <dsp:cNvSpPr/>
      </dsp:nvSpPr>
      <dsp:spPr>
        <a:xfrm rot="5400000">
          <a:off x="5543202" y="654550"/>
          <a:ext cx="1081719" cy="572617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smtClean="0"/>
            <a:t>It entails the roles of initiating new strategies and decisions for the betterment of the business and allocating the resources appropriately which is effective for the best outcome of the organization.</a:t>
          </a:r>
          <a:endParaRPr lang="en-US" sz="1500" kern="1200" dirty="0"/>
        </a:p>
      </dsp:txBody>
      <dsp:txXfrm rot="-5400000">
        <a:off x="3220974" y="3029584"/>
        <a:ext cx="5673371" cy="976109"/>
      </dsp:txXfrm>
    </dsp:sp>
    <dsp:sp modelId="{DE44C5B7-27DF-4ABD-9DDF-437703817365}">
      <dsp:nvSpPr>
        <dsp:cNvPr id="0" name=""/>
        <dsp:cNvSpPr/>
      </dsp:nvSpPr>
      <dsp:spPr>
        <a:xfrm>
          <a:off x="0" y="2841563"/>
          <a:ext cx="3220974" cy="135214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US" sz="3200" kern="1200" dirty="0" smtClean="0"/>
            <a:t>Decisional Roles</a:t>
          </a:r>
          <a:endParaRPr lang="en-US" sz="3200" kern="1200" dirty="0"/>
        </a:p>
      </dsp:txBody>
      <dsp:txXfrm>
        <a:off x="66006" y="2907569"/>
        <a:ext cx="3088962" cy="12201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02941-2BD8-4295-9AC4-5AB1B0B8F36E}">
      <dsp:nvSpPr>
        <dsp:cNvPr id="0" name=""/>
        <dsp:cNvSpPr/>
      </dsp:nvSpPr>
      <dsp:spPr>
        <a:xfrm>
          <a:off x="1248319" y="1206"/>
          <a:ext cx="2948451" cy="1769070"/>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US" sz="2900" kern="1200" dirty="0" smtClean="0"/>
            <a:t>Teamwork</a:t>
          </a:r>
          <a:endParaRPr lang="en-US" sz="2900" kern="1200" dirty="0"/>
        </a:p>
      </dsp:txBody>
      <dsp:txXfrm>
        <a:off x="1248319" y="1206"/>
        <a:ext cx="2948451" cy="1769070"/>
      </dsp:txXfrm>
    </dsp:sp>
    <dsp:sp modelId="{3A39AAA1-4E91-4CB4-8B78-4147B23297E4}">
      <dsp:nvSpPr>
        <dsp:cNvPr id="0" name=""/>
        <dsp:cNvSpPr/>
      </dsp:nvSpPr>
      <dsp:spPr>
        <a:xfrm>
          <a:off x="4491616" y="1206"/>
          <a:ext cx="2948451" cy="1769070"/>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US" sz="2900" kern="1200" dirty="0" smtClean="0"/>
            <a:t>Diversity Management</a:t>
          </a:r>
        </a:p>
      </dsp:txBody>
      <dsp:txXfrm>
        <a:off x="4491616" y="1206"/>
        <a:ext cx="2948451" cy="1769070"/>
      </dsp:txXfrm>
    </dsp:sp>
    <dsp:sp modelId="{7E794544-3A3B-45E7-90C4-0DD59A544EAB}">
      <dsp:nvSpPr>
        <dsp:cNvPr id="0" name=""/>
        <dsp:cNvSpPr/>
      </dsp:nvSpPr>
      <dsp:spPr>
        <a:xfrm>
          <a:off x="1248319" y="2065122"/>
          <a:ext cx="2948451" cy="1769070"/>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US" sz="2900" kern="1200" dirty="0" smtClean="0"/>
            <a:t>Reward and Compensation</a:t>
          </a:r>
          <a:endParaRPr lang="en-US" sz="2900" kern="1200" dirty="0"/>
        </a:p>
      </dsp:txBody>
      <dsp:txXfrm>
        <a:off x="1248319" y="2065122"/>
        <a:ext cx="2948451" cy="1769070"/>
      </dsp:txXfrm>
    </dsp:sp>
    <dsp:sp modelId="{C9F9461F-8F14-42B1-909B-593C329D408C}">
      <dsp:nvSpPr>
        <dsp:cNvPr id="0" name=""/>
        <dsp:cNvSpPr/>
      </dsp:nvSpPr>
      <dsp:spPr>
        <a:xfrm>
          <a:off x="4491616" y="2065122"/>
          <a:ext cx="2948451" cy="1769070"/>
        </a:xfrm>
        <a:prstGeom prst="rect">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US" sz="2900" kern="1200" dirty="0" smtClean="0"/>
            <a:t>Motivation</a:t>
          </a:r>
          <a:endParaRPr lang="en-US" sz="2900" kern="1200" dirty="0"/>
        </a:p>
      </dsp:txBody>
      <dsp:txXfrm>
        <a:off x="4491616" y="2065122"/>
        <a:ext cx="2948451" cy="1769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A0ADC-03CE-411B-885E-5ACBAAC90AAE}">
      <dsp:nvSpPr>
        <dsp:cNvPr id="0" name=""/>
        <dsp:cNvSpPr/>
      </dsp:nvSpPr>
      <dsp:spPr>
        <a:xfrm>
          <a:off x="0" y="580480"/>
          <a:ext cx="8947150" cy="756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C7D5D1-F0E6-41EC-9C90-19D855ED0F87}">
      <dsp:nvSpPr>
        <dsp:cNvPr id="0" name=""/>
        <dsp:cNvSpPr/>
      </dsp:nvSpPr>
      <dsp:spPr>
        <a:xfrm>
          <a:off x="447357" y="137680"/>
          <a:ext cx="6263005" cy="88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lvl="0" algn="l" defTabSz="1333500">
            <a:lnSpc>
              <a:spcPct val="90000"/>
            </a:lnSpc>
            <a:spcBef>
              <a:spcPct val="0"/>
            </a:spcBef>
            <a:spcAft>
              <a:spcPct val="35000"/>
            </a:spcAft>
          </a:pPr>
          <a:r>
            <a:rPr lang="en-US" sz="3000" kern="1200" dirty="0" smtClean="0"/>
            <a:t>Scientific Management Theory</a:t>
          </a:r>
          <a:endParaRPr lang="en-US" sz="3000" kern="1200" dirty="0"/>
        </a:p>
      </dsp:txBody>
      <dsp:txXfrm>
        <a:off x="490588" y="180911"/>
        <a:ext cx="6176543" cy="799138"/>
      </dsp:txXfrm>
    </dsp:sp>
    <dsp:sp modelId="{DFE83F9B-0E75-49D4-95EC-B65A69E2A68B}">
      <dsp:nvSpPr>
        <dsp:cNvPr id="0" name=""/>
        <dsp:cNvSpPr/>
      </dsp:nvSpPr>
      <dsp:spPr>
        <a:xfrm>
          <a:off x="0" y="1941281"/>
          <a:ext cx="8947150" cy="756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2C0FAA-693F-411D-ADB2-F4E127F7CF55}">
      <dsp:nvSpPr>
        <dsp:cNvPr id="0" name=""/>
        <dsp:cNvSpPr/>
      </dsp:nvSpPr>
      <dsp:spPr>
        <a:xfrm>
          <a:off x="447357" y="1498480"/>
          <a:ext cx="6263005" cy="88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lvl="0" algn="l" defTabSz="1333500">
            <a:lnSpc>
              <a:spcPct val="90000"/>
            </a:lnSpc>
            <a:spcBef>
              <a:spcPct val="0"/>
            </a:spcBef>
            <a:spcAft>
              <a:spcPct val="35000"/>
            </a:spcAft>
          </a:pPr>
          <a:r>
            <a:rPr lang="en-US" sz="3000" kern="1200" dirty="0" smtClean="0"/>
            <a:t>Hierarchy of Needs Theory</a:t>
          </a:r>
          <a:endParaRPr lang="en-US" sz="3000" kern="1200" dirty="0"/>
        </a:p>
      </dsp:txBody>
      <dsp:txXfrm>
        <a:off x="490588" y="1541711"/>
        <a:ext cx="6176543" cy="799138"/>
      </dsp:txXfrm>
    </dsp:sp>
    <dsp:sp modelId="{8AD6671C-2AC7-4B7D-97FC-6DBDEAA21D33}">
      <dsp:nvSpPr>
        <dsp:cNvPr id="0" name=""/>
        <dsp:cNvSpPr/>
      </dsp:nvSpPr>
      <dsp:spPr>
        <a:xfrm>
          <a:off x="0" y="3302081"/>
          <a:ext cx="8947150" cy="756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D9A95F-0CF2-42A4-B101-DE518DCDA0C8}">
      <dsp:nvSpPr>
        <dsp:cNvPr id="0" name=""/>
        <dsp:cNvSpPr/>
      </dsp:nvSpPr>
      <dsp:spPr>
        <a:xfrm>
          <a:off x="447357" y="2859281"/>
          <a:ext cx="6263005" cy="885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6727" tIns="0" rIns="236727" bIns="0" numCol="1" spcCol="1270" anchor="ctr" anchorCtr="0">
          <a:noAutofit/>
        </a:bodyPr>
        <a:lstStyle/>
        <a:p>
          <a:pPr lvl="0" algn="l" defTabSz="1333500">
            <a:lnSpc>
              <a:spcPct val="90000"/>
            </a:lnSpc>
            <a:spcBef>
              <a:spcPct val="0"/>
            </a:spcBef>
            <a:spcAft>
              <a:spcPct val="35000"/>
            </a:spcAft>
          </a:pPr>
          <a:r>
            <a:rPr lang="en-US" sz="3000" kern="1200" dirty="0" smtClean="0"/>
            <a:t>Human Relations Theory</a:t>
          </a:r>
          <a:endParaRPr lang="en-US" sz="3000" kern="1200" dirty="0"/>
        </a:p>
      </dsp:txBody>
      <dsp:txXfrm>
        <a:off x="490588" y="2902512"/>
        <a:ext cx="6176543" cy="7991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B6BF1-3BCD-4599-A846-61AC971931CE}" type="datetimeFigureOut">
              <a:rPr lang="en-US" smtClean="0"/>
              <a:t>1/2/2018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C9E23-6EAA-4193-A021-BFCFCFC55657}" type="slidenum">
              <a:rPr lang="en-US" smtClean="0"/>
              <a:t>‹#›</a:t>
            </a:fld>
            <a:endParaRPr lang="en-US"/>
          </a:p>
        </p:txBody>
      </p:sp>
    </p:spTree>
    <p:extLst>
      <p:ext uri="{BB962C8B-B14F-4D97-AF65-F5344CB8AC3E}">
        <p14:creationId xmlns:p14="http://schemas.microsoft.com/office/powerpoint/2010/main" val="1165406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Kellogg`s is a giant food processing organization operating since 1906 which has now employees more than 35000 worldwide. It has a large number of product line with large sum of product categories (Kellogg`s, 2017). Thus, effective management system is required in managing the operational and strategic activities of Kellogg`s. the essential natures of managerial work at Kellogg`s are- </a:t>
            </a:r>
          </a:p>
          <a:p>
            <a:r>
              <a:rPr lang="en-US" sz="1200" kern="1200" dirty="0" smtClean="0">
                <a:solidFill>
                  <a:schemeClr val="tx1"/>
                </a:solidFill>
                <a:effectLst/>
                <a:latin typeface="+mn-lt"/>
                <a:ea typeface="+mn-ea"/>
                <a:cs typeface="+mn-cs"/>
              </a:rPr>
              <a:t>Planning- This is one of the core managerial functions of business organization which is often pursued by Kellogg`s. Planning in fact is the most important because it entails the predefined activities of the actions that will be performed by the business in achieving business objectives (</a:t>
            </a:r>
            <a:r>
              <a:rPr lang="en-US" sz="1200" kern="1200" dirty="0" err="1" smtClean="0">
                <a:solidFill>
                  <a:schemeClr val="tx1"/>
                </a:solidFill>
                <a:effectLst/>
                <a:latin typeface="+mn-lt"/>
                <a:ea typeface="+mn-ea"/>
                <a:cs typeface="+mn-cs"/>
              </a:rPr>
              <a:t>Northouse</a:t>
            </a:r>
            <a:r>
              <a:rPr lang="en-US" sz="1200" kern="1200" dirty="0" smtClean="0">
                <a:solidFill>
                  <a:schemeClr val="tx1"/>
                </a:solidFill>
                <a:effectLst/>
                <a:latin typeface="+mn-lt"/>
                <a:ea typeface="+mn-ea"/>
                <a:cs typeface="+mn-cs"/>
              </a:rPr>
              <a:t>, 2013). Planning of Kellogg`s is mostly done for new product development and designing the strategic and managerial actions. </a:t>
            </a:r>
          </a:p>
          <a:p>
            <a:r>
              <a:rPr lang="en-US" sz="1200" kern="1200" dirty="0" smtClean="0">
                <a:solidFill>
                  <a:schemeClr val="tx1"/>
                </a:solidFill>
                <a:effectLst/>
                <a:latin typeface="+mn-lt"/>
                <a:ea typeface="+mn-ea"/>
                <a:cs typeface="+mn-cs"/>
              </a:rPr>
              <a:t>Organizing- The organizing functions cater a broader range of managerial works at Kellogg`s. It includes the management and allocation of resources, managing people and ensure the highest efficiency for the business (Caryn et al., 2000). </a:t>
            </a:r>
          </a:p>
          <a:p>
            <a:r>
              <a:rPr lang="en-US" sz="1200" kern="1200" dirty="0" smtClean="0">
                <a:solidFill>
                  <a:schemeClr val="tx1"/>
                </a:solidFill>
                <a:effectLst/>
                <a:latin typeface="+mn-lt"/>
                <a:ea typeface="+mn-ea"/>
                <a:cs typeface="+mn-cs"/>
              </a:rPr>
              <a:t>Controlling- This is another core component of managerial functions which entails the measurements by which Kellogg`s can control its operational and managerial activities according to its business strategy. </a:t>
            </a:r>
          </a:p>
          <a:p>
            <a:r>
              <a:rPr lang="en-US" sz="1200" kern="1200" dirty="0" smtClean="0">
                <a:solidFill>
                  <a:schemeClr val="tx1"/>
                </a:solidFill>
                <a:effectLst/>
                <a:latin typeface="+mn-lt"/>
                <a:ea typeface="+mn-ea"/>
                <a:cs typeface="+mn-cs"/>
              </a:rPr>
              <a:t>Leading- Leadership is very influential in the operational and managerial level of Kellogg`s. Effective leadership can guide the human resources of Kellogg`s towards higher efficiency and productivity in achieving the mission and vision (Hall et al., 2007). </a:t>
            </a:r>
          </a:p>
          <a:p>
            <a:endParaRPr lang="en-US" dirty="0"/>
          </a:p>
        </p:txBody>
      </p:sp>
      <p:sp>
        <p:nvSpPr>
          <p:cNvPr id="4" name="Slide Number Placeholder 3"/>
          <p:cNvSpPr>
            <a:spLocks noGrp="1"/>
          </p:cNvSpPr>
          <p:nvPr>
            <p:ph type="sldNum" sz="quarter" idx="10"/>
          </p:nvPr>
        </p:nvSpPr>
        <p:spPr/>
        <p:txBody>
          <a:bodyPr/>
          <a:lstStyle/>
          <a:p>
            <a:fld id="{A5DC9E23-6EAA-4193-A021-BFCFCFC55657}" type="slidenum">
              <a:rPr lang="en-US" smtClean="0"/>
              <a:t>4</a:t>
            </a:fld>
            <a:endParaRPr lang="en-US"/>
          </a:p>
        </p:txBody>
      </p:sp>
    </p:spTree>
    <p:extLst>
      <p:ext uri="{BB962C8B-B14F-4D97-AF65-F5344CB8AC3E}">
        <p14:creationId xmlns:p14="http://schemas.microsoft.com/office/powerpoint/2010/main" val="79272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5DC9E23-6EAA-4193-A021-BFCFCFC55657}" type="slidenum">
              <a:rPr lang="en-US" smtClean="0"/>
              <a:t>6</a:t>
            </a:fld>
            <a:endParaRPr lang="en-US"/>
          </a:p>
        </p:txBody>
      </p:sp>
    </p:spTree>
    <p:extLst>
      <p:ext uri="{BB962C8B-B14F-4D97-AF65-F5344CB8AC3E}">
        <p14:creationId xmlns:p14="http://schemas.microsoft.com/office/powerpoint/2010/main" val="1298034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1" i="0" kern="1200" dirty="0" smtClean="0">
                <a:solidFill>
                  <a:schemeClr val="tx1"/>
                </a:solidFill>
                <a:effectLst/>
                <a:latin typeface="+mn-lt"/>
                <a:ea typeface="+mn-ea"/>
                <a:cs typeface="+mn-cs"/>
              </a:rPr>
              <a:t>Scientific management Theory: </a:t>
            </a:r>
            <a:r>
              <a:rPr lang="en-US" sz="1200" b="0" i="0" kern="1200" dirty="0" err="1" smtClean="0">
                <a:solidFill>
                  <a:schemeClr val="tx1"/>
                </a:solidFill>
                <a:effectLst/>
                <a:latin typeface="+mn-lt"/>
                <a:ea typeface="+mn-ea"/>
                <a:cs typeface="+mn-cs"/>
              </a:rPr>
              <a:t>Talyor</a:t>
            </a:r>
            <a:r>
              <a:rPr lang="en-US" sz="1200" b="0" i="0" kern="1200" dirty="0" smtClean="0">
                <a:solidFill>
                  <a:schemeClr val="tx1"/>
                </a:solidFill>
                <a:effectLst/>
                <a:latin typeface="+mn-lt"/>
                <a:ea typeface="+mn-ea"/>
                <a:cs typeface="+mn-cs"/>
              </a:rPr>
              <a:t> believes monetary reward was an important factor of motivation. This theory still persists as we can say pay is still a prime motivator. Within Kellogg's, employees are motivated by cash alternatives with includes the opportunity to buy their holiday days. But limitation of theory lies in ownership of work which may not be appropriate for motivation required at workplace.</a:t>
            </a:r>
          </a:p>
          <a:p>
            <a:pPr fontAlgn="base"/>
            <a:r>
              <a:rPr lang="en-US" sz="1200" b="1" i="0" kern="1200" dirty="0" smtClean="0">
                <a:solidFill>
                  <a:schemeClr val="tx1"/>
                </a:solidFill>
                <a:effectLst/>
                <a:latin typeface="+mn-lt"/>
                <a:ea typeface="+mn-ea"/>
                <a:cs typeface="+mn-cs"/>
              </a:rPr>
              <a:t>Hierarchy of needs Theory:</a:t>
            </a:r>
            <a:r>
              <a:rPr lang="en-US" sz="1200" b="0" i="0" kern="1200" dirty="0" smtClean="0">
                <a:solidFill>
                  <a:schemeClr val="tx1"/>
                </a:solidFill>
                <a:effectLst/>
                <a:latin typeface="+mn-lt"/>
                <a:ea typeface="+mn-ea"/>
                <a:cs typeface="+mn-cs"/>
              </a:rPr>
              <a:t> Maslow's theory relates it with physiological and higher order needs. Kellogg's offers competitive salaries with benefits </a:t>
            </a:r>
            <a:r>
              <a:rPr lang="en-US" sz="1200" b="0" i="0" kern="1200" dirty="0" err="1" smtClean="0">
                <a:solidFill>
                  <a:schemeClr val="tx1"/>
                </a:solidFill>
                <a:effectLst/>
                <a:latin typeface="+mn-lt"/>
                <a:ea typeface="+mn-ea"/>
                <a:cs typeface="+mn-cs"/>
              </a:rPr>
              <a:t>programme</a:t>
            </a:r>
            <a:r>
              <a:rPr lang="en-US" sz="1200" b="0" i="0" kern="1200" dirty="0" smtClean="0">
                <a:solidFill>
                  <a:schemeClr val="tx1"/>
                </a:solidFill>
                <a:effectLst/>
                <a:latin typeface="+mn-lt"/>
                <a:ea typeface="+mn-ea"/>
                <a:cs typeface="+mn-cs"/>
              </a:rPr>
              <a:t> that allows employees to choose those benefits that suits them. This includes childcare vouchers, cash alternatives to company cars and discounted life assurance schemes. These savings and competitive salaries help to motivate them to be loyal to the company. Kellogg's values employees safety. It offer employees healthy work </a:t>
            </a:r>
            <a:r>
              <a:rPr lang="en-US" sz="1200" b="0" i="0" kern="1200" dirty="0" err="1" smtClean="0">
                <a:solidFill>
                  <a:schemeClr val="tx1"/>
                </a:solidFill>
                <a:effectLst/>
                <a:latin typeface="+mn-lt"/>
                <a:ea typeface="+mn-ea"/>
                <a:cs typeface="+mn-cs"/>
              </a:rPr>
              <a:t>enviroment</a:t>
            </a:r>
            <a:r>
              <a:rPr lang="en-US" sz="1200" b="0" i="0" kern="1200" dirty="0" smtClean="0">
                <a:solidFill>
                  <a:schemeClr val="tx1"/>
                </a:solidFill>
                <a:effectLst/>
                <a:latin typeface="+mn-lt"/>
                <a:ea typeface="+mn-ea"/>
                <a:cs typeface="+mn-cs"/>
              </a:rPr>
              <a:t> and flexible working patterns which means </a:t>
            </a:r>
            <a:r>
              <a:rPr lang="en-US" sz="1200" b="0" i="0" kern="1200" dirty="0" err="1" smtClean="0">
                <a:solidFill>
                  <a:schemeClr val="tx1"/>
                </a:solidFill>
                <a:effectLst/>
                <a:latin typeface="+mn-lt"/>
                <a:ea typeface="+mn-ea"/>
                <a:cs typeface="+mn-cs"/>
              </a:rPr>
              <a:t>Kelloggs</a:t>
            </a:r>
            <a:r>
              <a:rPr lang="en-US" sz="1200" b="0" i="0" kern="1200" dirty="0" smtClean="0">
                <a:solidFill>
                  <a:schemeClr val="tx1"/>
                </a:solidFill>
                <a:effectLst/>
                <a:latin typeface="+mn-lt"/>
                <a:ea typeface="+mn-ea"/>
                <a:cs typeface="+mn-cs"/>
              </a:rPr>
              <a:t> take responsibility for health and safety rules and practices. Weekly group huddles and informal opportunities for employees to request information on any part of business. These things are associated with the feeling of belonging. This open approach to company's K-Value which includes positivity, recognizing diversity helps individuals to </a:t>
            </a:r>
            <a:r>
              <a:rPr lang="en-US" sz="1200" b="0" i="0" kern="1200" dirty="0" err="1" smtClean="0">
                <a:solidFill>
                  <a:schemeClr val="tx1"/>
                </a:solidFill>
                <a:effectLst/>
                <a:latin typeface="+mn-lt"/>
                <a:ea typeface="+mn-ea"/>
                <a:cs typeface="+mn-cs"/>
              </a:rPr>
              <a:t>conribute</a:t>
            </a:r>
            <a:r>
              <a:rPr lang="en-US" sz="1200" b="0" i="0" kern="1200" dirty="0" smtClean="0">
                <a:solidFill>
                  <a:schemeClr val="tx1"/>
                </a:solidFill>
                <a:effectLst/>
                <a:latin typeface="+mn-lt"/>
                <a:ea typeface="+mn-ea"/>
                <a:cs typeface="+mn-cs"/>
              </a:rPr>
              <a:t> company's aim.</a:t>
            </a:r>
          </a:p>
          <a:p>
            <a:pPr fontAlgn="base"/>
            <a:r>
              <a:rPr lang="en-US" sz="1200" b="0" i="0" kern="1200" dirty="0" smtClean="0">
                <a:solidFill>
                  <a:schemeClr val="tx1"/>
                </a:solidFill>
                <a:effectLst/>
                <a:latin typeface="+mn-lt"/>
                <a:ea typeface="+mn-ea"/>
                <a:cs typeface="+mn-cs"/>
              </a:rPr>
              <a:t>Unlike Scientific management, Maslow's theory provides Kellogg's employees an opportunity to take ownership of projects in business stimulating responsibilities which leads to their self actualization.</a:t>
            </a:r>
          </a:p>
          <a:p>
            <a:pPr fontAlgn="base"/>
            <a:r>
              <a:rPr lang="en-US" sz="1200" b="0" i="0" kern="1200" dirty="0" smtClean="0">
                <a:solidFill>
                  <a:schemeClr val="tx1"/>
                </a:solidFill>
                <a:effectLst/>
                <a:latin typeface="+mn-lt"/>
                <a:ea typeface="+mn-ea"/>
                <a:cs typeface="+mn-cs"/>
              </a:rPr>
              <a:t>Elton Mayo who was the father of </a:t>
            </a:r>
            <a:r>
              <a:rPr lang="en-US" sz="1200" b="1" i="0" kern="1200" dirty="0" smtClean="0">
                <a:solidFill>
                  <a:schemeClr val="tx1"/>
                </a:solidFill>
                <a:effectLst/>
                <a:latin typeface="+mn-lt"/>
                <a:ea typeface="+mn-ea"/>
                <a:cs typeface="+mn-cs"/>
              </a:rPr>
              <a:t>Human relations</a:t>
            </a:r>
            <a:r>
              <a:rPr lang="en-US" sz="1200" b="0" i="0" kern="1200" dirty="0" smtClean="0">
                <a:solidFill>
                  <a:schemeClr val="tx1"/>
                </a:solidFill>
                <a:effectLst/>
                <a:latin typeface="+mn-lt"/>
                <a:ea typeface="+mn-ea"/>
                <a:cs typeface="+mn-cs"/>
              </a:rPr>
              <a:t> Theory showed that employees were best motivated when they work in teams according to his experiments conducted at </a:t>
            </a:r>
            <a:r>
              <a:rPr lang="en-US" sz="1200" b="0" i="0" kern="1200" dirty="0" err="1" smtClean="0">
                <a:solidFill>
                  <a:schemeClr val="tx1"/>
                </a:solidFill>
                <a:effectLst/>
                <a:latin typeface="+mn-lt"/>
                <a:ea typeface="+mn-ea"/>
                <a:cs typeface="+mn-cs"/>
              </a:rPr>
              <a:t>Hwathorne</a:t>
            </a:r>
            <a:r>
              <a:rPr lang="en-US" sz="1200" b="0" i="0" kern="1200" dirty="0" smtClean="0">
                <a:solidFill>
                  <a:schemeClr val="tx1"/>
                </a:solidFill>
                <a:effectLst/>
                <a:latin typeface="+mn-lt"/>
                <a:ea typeface="+mn-ea"/>
                <a:cs typeface="+mn-cs"/>
              </a:rPr>
              <a:t> plant USA. A two way communication of managers with employees helps them to empower workforce.</a:t>
            </a:r>
          </a:p>
          <a:p>
            <a:endParaRPr lang="en-US" dirty="0"/>
          </a:p>
        </p:txBody>
      </p:sp>
      <p:sp>
        <p:nvSpPr>
          <p:cNvPr id="4" name="Slide Number Placeholder 3"/>
          <p:cNvSpPr>
            <a:spLocks noGrp="1"/>
          </p:cNvSpPr>
          <p:nvPr>
            <p:ph type="sldNum" sz="quarter" idx="10"/>
          </p:nvPr>
        </p:nvSpPr>
        <p:spPr/>
        <p:txBody>
          <a:bodyPr/>
          <a:lstStyle/>
          <a:p>
            <a:fld id="{A5DC9E23-6EAA-4193-A021-BFCFCFC55657}" type="slidenum">
              <a:rPr lang="en-US" smtClean="0"/>
              <a:t>11</a:t>
            </a:fld>
            <a:endParaRPr lang="en-US"/>
          </a:p>
        </p:txBody>
      </p:sp>
    </p:spTree>
    <p:extLst>
      <p:ext uri="{BB962C8B-B14F-4D97-AF65-F5344CB8AC3E}">
        <p14:creationId xmlns:p14="http://schemas.microsoft.com/office/powerpoint/2010/main" val="895131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84537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2358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From the above discussion it can be identified that-</a:t>
            </a:r>
          </a:p>
          <a:p>
            <a:pPr marL="171450" marR="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the output of a team is greater than the output of the group that’s why the management of the Kellogg should provide proper support and incentives to the employees of the various department of the organisation.</a:t>
            </a:r>
          </a:p>
          <a:p>
            <a:pPr marL="171450" marR="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A team which will help the management of the organisation to increase the overall performance of the organisation and the employees of the organisation will be able to produce more products having high quality at a lower cost.</a:t>
            </a:r>
          </a:p>
          <a:p>
            <a:pPr marL="171450" marR="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A team makes the organisation enable to provide customers with high-quality products at a lower price which will help the organisation to achieve the competitive advantages and which will ensure the sustainable development of the organisation.</a:t>
            </a:r>
          </a:p>
          <a:p>
            <a:pPr algn="just"/>
            <a:endParaRPr lang="en-GB" dirty="0"/>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43358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The management of the Kellogg have created an environment to inspire the employees of the organization to work in team that’s why many small teams are formed within the organization.</a:t>
            </a:r>
            <a:endParaRPr lang="en-GB"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Wingdings" panose="05000000000000000000" pitchFamily="2" charset="2"/>
              <a:buChar char="q"/>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The employees of the organization are collectively working together to perform the project successfully which-</a:t>
            </a:r>
          </a:p>
          <a:p>
            <a:pPr marL="628650" lvl="1" indent="-171450">
              <a:buFont typeface="Wingdings" panose="05000000000000000000" pitchFamily="2" charset="2"/>
              <a:buChar char="v"/>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created a positive synergy among the employees and the management  </a:t>
            </a:r>
          </a:p>
          <a:p>
            <a:pPr marL="171450" indent="-171450">
              <a:buFont typeface="Wingdings" panose="05000000000000000000" pitchFamily="2" charset="2"/>
              <a:buChar char="q"/>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The organization hopeful that-</a:t>
            </a:r>
          </a:p>
          <a:p>
            <a:pPr marL="628650" lvl="1" indent="-171450">
              <a:buFont typeface="Wingdings" panose="05000000000000000000" pitchFamily="2" charset="2"/>
              <a:buChar char="v"/>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this team work of the employees will help them to achieve the competitive advantages by providing the customers with their expected products at a lower rate which may assure the sustainable growth and development of the </a:t>
            </a:r>
            <a:r>
              <a:rPr lang="en-US" sz="1200" kern="1200" dirty="0" err="1" smtClean="0">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(Subba Rao, 2010)</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It is observed that the management of the </a:t>
            </a:r>
            <a:r>
              <a:rPr lang="en-US" sz="1200" kern="1200" dirty="0" err="1" smtClean="0">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is adopted cost leadership strategy </a:t>
            </a:r>
            <a:endParaRPr lang="en-GB"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From the above discussion it can be concluded that work team is more effective to achieve the goals of the Kellogg compare to the work group.</a:t>
            </a:r>
            <a:endParaRPr lang="en-GB"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algn="just"/>
            <a:endParaRPr lang="en-GB" dirty="0"/>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755024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kern="1200" dirty="0" smtClean="0">
                <a:solidFill>
                  <a:schemeClr val="tx1"/>
                </a:solidFill>
                <a:effectLst/>
                <a:latin typeface="+mn-lt"/>
                <a:ea typeface="+mn-ea"/>
                <a:cs typeface="+mn-cs"/>
              </a:rPr>
              <a:t>Importance</a:t>
            </a:r>
            <a:r>
              <a:rPr lang="en-US" sz="2000" b="1" kern="1200" baseline="0" dirty="0" smtClean="0">
                <a:solidFill>
                  <a:schemeClr val="tx1"/>
                </a:solidFill>
                <a:effectLst/>
                <a:latin typeface="+mn-lt"/>
                <a:ea typeface="+mn-ea"/>
                <a:cs typeface="+mn-cs"/>
              </a:rPr>
              <a:t> of group and team</a:t>
            </a:r>
            <a:endParaRPr lang="en-GB" sz="2000" b="1"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Increase the efficiency </a:t>
            </a:r>
          </a:p>
          <a:p>
            <a:pPr lvl="1"/>
            <a:r>
              <a:rPr lang="en-GB" sz="1200" kern="1200" dirty="0" smtClean="0">
                <a:solidFill>
                  <a:schemeClr val="tx1"/>
                </a:solidFill>
                <a:effectLst/>
                <a:latin typeface="+mn-lt"/>
                <a:ea typeface="+mn-ea"/>
                <a:cs typeface="+mn-cs"/>
              </a:rPr>
              <a:t>Collective efforts are better than the individual efforts because it is collective efforts which is a mix of different skills and efficiency which increases the performance of the individuals. For example, the management of the Kellogg has taken the decision to increase the production as the number of customers of the organisation is increasing day by day. In this context, the production department needs the combined efforts of the people having analytical ability, leadership skill and interpersonal skill to assist the strategic manager.</a:t>
            </a:r>
          </a:p>
          <a:p>
            <a:pPr lvl="1"/>
            <a:r>
              <a:rPr lang="en-GB" sz="1200" b="1" kern="1200" dirty="0" smtClean="0">
                <a:solidFill>
                  <a:schemeClr val="tx1"/>
                </a:solidFill>
                <a:effectLst/>
                <a:latin typeface="+mn-lt"/>
                <a:ea typeface="+mn-ea"/>
                <a:cs typeface="+mn-cs"/>
              </a:rPr>
              <a:t>Customer satisfaction</a:t>
            </a:r>
          </a:p>
          <a:p>
            <a:pPr lvl="1"/>
            <a:r>
              <a:rPr lang="en-GB" sz="1200" kern="1200" dirty="0" smtClean="0">
                <a:solidFill>
                  <a:schemeClr val="tx1"/>
                </a:solidFill>
                <a:effectLst/>
                <a:latin typeface="+mn-lt"/>
                <a:ea typeface="+mn-ea"/>
                <a:cs typeface="+mn-cs"/>
              </a:rPr>
              <a:t>To achieve the sustainable development the management of the particular organisation is required to satisfy its present and potential customers. The management of the Kellogg is trying to provide the customers with high-quality products at a reasonable price in order to keep them satisfied. In this context, teamwork helps the management of the organisation to produce high-quality products at a lower cost that’s why the management of the organisation become able to sell products at a lower price.</a:t>
            </a:r>
          </a:p>
          <a:p>
            <a:pPr lvl="1"/>
            <a:r>
              <a:rPr lang="en-GB" sz="1200" kern="1200" dirty="0" smtClean="0">
                <a:solidFill>
                  <a:schemeClr val="tx1"/>
                </a:solidFill>
                <a:effectLst/>
                <a:latin typeface="+mn-lt"/>
                <a:ea typeface="+mn-ea"/>
                <a:cs typeface="+mn-cs"/>
              </a:rPr>
              <a:t>From the above discussion, it can be said that teamwork plays a significant role in achieving the competitive advantage and </a:t>
            </a:r>
            <a:r>
              <a:rPr lang="en-GB" sz="1200" kern="1200" dirty="0" err="1" smtClean="0">
                <a:solidFill>
                  <a:schemeClr val="tx1"/>
                </a:solidFill>
                <a:effectLst/>
                <a:latin typeface="+mn-lt"/>
                <a:ea typeface="+mn-ea"/>
                <a:cs typeface="+mn-cs"/>
              </a:rPr>
              <a:t>attaing</a:t>
            </a:r>
            <a:r>
              <a:rPr lang="en-GB" sz="1200" kern="1200" dirty="0" smtClean="0">
                <a:solidFill>
                  <a:schemeClr val="tx1"/>
                </a:solidFill>
                <a:effectLst/>
                <a:latin typeface="+mn-lt"/>
                <a:ea typeface="+mn-ea"/>
                <a:cs typeface="+mn-cs"/>
              </a:rPr>
              <a:t> more satisfied customers.</a:t>
            </a:r>
          </a:p>
          <a:p>
            <a:pPr lvl="1"/>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Strategies to increase the efficiency of the team</a:t>
            </a:r>
          </a:p>
          <a:p>
            <a:r>
              <a:rPr lang="en-GB" sz="1200" kern="1200" dirty="0" smtClean="0">
                <a:solidFill>
                  <a:schemeClr val="tx1"/>
                </a:solidFill>
                <a:effectLst/>
                <a:latin typeface="+mn-lt"/>
                <a:ea typeface="+mn-ea"/>
                <a:cs typeface="+mn-cs"/>
              </a:rPr>
              <a:t>The management of the Kellogg is required to follow the following strategies to increase the efficiency of the team-</a:t>
            </a:r>
          </a:p>
          <a:p>
            <a:pPr marL="628650" lvl="1" indent="-171450">
              <a:buFont typeface="Wingdings" panose="05000000000000000000" pitchFamily="2" charset="2"/>
              <a:buChar char="q"/>
            </a:pPr>
            <a:r>
              <a:rPr lang="en-GB" sz="1200" kern="1200" dirty="0" smtClean="0">
                <a:solidFill>
                  <a:schemeClr val="tx1"/>
                </a:solidFill>
                <a:effectLst/>
                <a:latin typeface="+mn-lt"/>
                <a:ea typeface="+mn-ea"/>
                <a:cs typeface="+mn-cs"/>
              </a:rPr>
              <a:t>The management should try to keep the team small which will help the management of the organisation to reduce social loafing.</a:t>
            </a:r>
          </a:p>
          <a:p>
            <a:pPr marL="628650" lvl="1" indent="-171450">
              <a:buFont typeface="Wingdings" panose="05000000000000000000" pitchFamily="2" charset="2"/>
              <a:buChar char="q"/>
            </a:pPr>
            <a:r>
              <a:rPr lang="en-GB" sz="1200" kern="1200" dirty="0" smtClean="0">
                <a:solidFill>
                  <a:schemeClr val="tx1"/>
                </a:solidFill>
                <a:effectLst/>
                <a:latin typeface="+mn-lt"/>
                <a:ea typeface="+mn-ea"/>
                <a:cs typeface="+mn-cs"/>
              </a:rPr>
              <a:t>The management should fix the role of the member of the team which will increase the performance of the team.</a:t>
            </a:r>
          </a:p>
          <a:p>
            <a:pPr marL="628650" lvl="1" indent="-171450">
              <a:buFont typeface="Wingdings" panose="05000000000000000000" pitchFamily="2" charset="2"/>
              <a:buChar char="q"/>
            </a:pPr>
            <a:r>
              <a:rPr lang="en-GB" sz="1200" kern="1200" dirty="0" smtClean="0">
                <a:solidFill>
                  <a:schemeClr val="tx1"/>
                </a:solidFill>
                <a:effectLst/>
                <a:latin typeface="+mn-lt"/>
                <a:ea typeface="+mn-ea"/>
                <a:cs typeface="+mn-cs"/>
              </a:rPr>
              <a:t>The management should provide proper incentives both extrinsic and intrinsic in order to motivate the team members.</a:t>
            </a:r>
          </a:p>
          <a:p>
            <a:pPr lvl="0"/>
            <a:endParaRPr lang="en-GB"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91755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A31860-3D12-4187-9937-FC3B0AB694AC}"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494064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694EEF6-0733-44EE-973D-0C9DD06D1C91}"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221571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92FA9D-553F-4875-A546-AF9B33D39AF1}"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177065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F5080B5-A0E3-476D-8C22-B8959CF02379}" type="datetime1">
              <a:rPr lang="en-US" smtClean="0"/>
              <a:t>1/2/2018</a:t>
            </a:fld>
            <a:endParaRPr lang="en-US"/>
          </a:p>
        </p:txBody>
      </p:sp>
      <p:sp>
        <p:nvSpPr>
          <p:cNvPr id="6" name="Footer Placeholder 5"/>
          <p:cNvSpPr>
            <a:spLocks noGrp="1"/>
          </p:cNvSpPr>
          <p:nvPr>
            <p:ph type="ftr" sz="quarter" idx="11"/>
          </p:nvPr>
        </p:nvSpPr>
        <p:spPr/>
        <p:txBody>
          <a:bodyPr/>
          <a:lstStyle/>
          <a:p>
            <a:r>
              <a:rPr lang="en-US" smtClean="0"/>
              <a:t>MD JAMAL KHALED</a:t>
            </a:r>
            <a:endParaRPr lang="en-US"/>
          </a:p>
        </p:txBody>
      </p:sp>
      <p:sp>
        <p:nvSpPr>
          <p:cNvPr id="7" name="Slide Number Placeholder 6"/>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1371857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E876F11-061E-4673-98D0-6940F125786B}" type="datetime1">
              <a:rPr lang="en-US" smtClean="0"/>
              <a:t>1/2/2018</a:t>
            </a:fld>
            <a:endParaRPr lang="en-US"/>
          </a:p>
        </p:txBody>
      </p:sp>
      <p:sp>
        <p:nvSpPr>
          <p:cNvPr id="8" name="Footer Placeholder 7"/>
          <p:cNvSpPr>
            <a:spLocks noGrp="1"/>
          </p:cNvSpPr>
          <p:nvPr>
            <p:ph type="ftr" sz="quarter" idx="11"/>
          </p:nvPr>
        </p:nvSpPr>
        <p:spPr/>
        <p:txBody>
          <a:bodyPr/>
          <a:lstStyle/>
          <a:p>
            <a:r>
              <a:rPr lang="en-US" smtClean="0"/>
              <a:t>MD JAMAL KHALED</a:t>
            </a:r>
            <a:endParaRPr lang="en-US"/>
          </a:p>
        </p:txBody>
      </p:sp>
      <p:sp>
        <p:nvSpPr>
          <p:cNvPr id="9" name="Slide Number Placeholder 8"/>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730448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A8358ED-1C9A-44A7-B2E2-F7E83D4FDEEF}" type="datetime1">
              <a:rPr lang="en-US" smtClean="0"/>
              <a:t>1/2/2018</a:t>
            </a:fld>
            <a:endParaRPr lang="en-US"/>
          </a:p>
        </p:txBody>
      </p:sp>
      <p:sp>
        <p:nvSpPr>
          <p:cNvPr id="5" name="Footer Placeholder 3"/>
          <p:cNvSpPr>
            <a:spLocks noGrp="1"/>
          </p:cNvSpPr>
          <p:nvPr>
            <p:ph type="ftr" sz="quarter" idx="11"/>
          </p:nvPr>
        </p:nvSpPr>
        <p:spPr/>
        <p:txBody>
          <a:bodyPr/>
          <a:lstStyle/>
          <a:p>
            <a:r>
              <a:rPr lang="en-US" smtClean="0"/>
              <a:t>MD JAMAL KHALED</a:t>
            </a:r>
            <a:endParaRPr lang="en-US"/>
          </a:p>
        </p:txBody>
      </p:sp>
      <p:sp>
        <p:nvSpPr>
          <p:cNvPr id="6" name="Slide Number Placeholder 4"/>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1862159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F497B50-F2B1-4C91-8801-A711B0917334}" type="datetime1">
              <a:rPr lang="en-US" smtClean="0"/>
              <a:t>1/2/2018</a:t>
            </a:fld>
            <a:endParaRPr lang="en-US"/>
          </a:p>
        </p:txBody>
      </p:sp>
      <p:sp>
        <p:nvSpPr>
          <p:cNvPr id="5" name="Footer Placeholder 2"/>
          <p:cNvSpPr>
            <a:spLocks noGrp="1"/>
          </p:cNvSpPr>
          <p:nvPr>
            <p:ph type="ftr" sz="quarter" idx="11"/>
          </p:nvPr>
        </p:nvSpPr>
        <p:spPr/>
        <p:txBody>
          <a:bodyPr/>
          <a:lstStyle/>
          <a:p>
            <a:r>
              <a:rPr lang="en-US" smtClean="0"/>
              <a:t>MD JAMAL KHALED</a:t>
            </a:r>
            <a:endParaRPr lang="en-US"/>
          </a:p>
        </p:txBody>
      </p:sp>
      <p:sp>
        <p:nvSpPr>
          <p:cNvPr id="6" name="Slide Number Placeholder 3"/>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2257289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2B51CAD4-5AE7-411F-B750-B678A57A9FA7}" type="datetime1">
              <a:rPr lang="en-US" smtClean="0"/>
              <a:t>1/2/2018</a:t>
            </a:fld>
            <a:endParaRPr lang="en-US"/>
          </a:p>
        </p:txBody>
      </p:sp>
      <p:sp>
        <p:nvSpPr>
          <p:cNvPr id="5" name="Footer Placeholder 5"/>
          <p:cNvSpPr>
            <a:spLocks noGrp="1"/>
          </p:cNvSpPr>
          <p:nvPr>
            <p:ph type="ftr" sz="quarter" idx="11"/>
          </p:nvPr>
        </p:nvSpPr>
        <p:spPr/>
        <p:txBody>
          <a:bodyPr/>
          <a:lstStyle/>
          <a:p>
            <a:r>
              <a:rPr lang="en-US" smtClean="0"/>
              <a:t>MD JAMAL KHALED</a:t>
            </a:r>
            <a:endParaRPr lang="en-US"/>
          </a:p>
        </p:txBody>
      </p:sp>
      <p:sp>
        <p:nvSpPr>
          <p:cNvPr id="6" name="Slide Number Placeholder 6"/>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77649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8425E0-A94A-4A45-B6B1-8402AF6BFD97}" type="datetime1">
              <a:rPr lang="en-US" smtClean="0"/>
              <a:t>1/2/2018</a:t>
            </a:fld>
            <a:endParaRPr lang="en-US"/>
          </a:p>
        </p:txBody>
      </p:sp>
      <p:sp>
        <p:nvSpPr>
          <p:cNvPr id="6" name="Footer Placeholder 5"/>
          <p:cNvSpPr>
            <a:spLocks noGrp="1"/>
          </p:cNvSpPr>
          <p:nvPr>
            <p:ph type="ftr" sz="quarter" idx="11"/>
          </p:nvPr>
        </p:nvSpPr>
        <p:spPr/>
        <p:txBody>
          <a:bodyPr/>
          <a:lstStyle/>
          <a:p>
            <a:r>
              <a:rPr lang="en-US" smtClean="0"/>
              <a:t>MD JAMAL KHALED</a:t>
            </a:r>
            <a:endParaRPr lang="en-US"/>
          </a:p>
        </p:txBody>
      </p:sp>
      <p:sp>
        <p:nvSpPr>
          <p:cNvPr id="7" name="Slide Number Placeholder 6"/>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242618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36FD86-F2A8-4B85-AC9A-D90758A0CF98}" type="datetime1">
              <a:rPr lang="en-US" smtClean="0"/>
              <a:t>1/2/2018</a:t>
            </a:fld>
            <a:endParaRPr lang="en-US"/>
          </a:p>
        </p:txBody>
      </p:sp>
      <p:sp>
        <p:nvSpPr>
          <p:cNvPr id="6" name="Footer Placeholder 5"/>
          <p:cNvSpPr>
            <a:spLocks noGrp="1"/>
          </p:cNvSpPr>
          <p:nvPr>
            <p:ph type="ftr" sz="quarter" idx="11"/>
          </p:nvPr>
        </p:nvSpPr>
        <p:spPr/>
        <p:txBody>
          <a:bodyPr/>
          <a:lstStyle/>
          <a:p>
            <a:r>
              <a:rPr lang="en-US" smtClean="0"/>
              <a:t>MD JAMAL KHALED</a:t>
            </a:r>
            <a:endParaRPr lang="en-US"/>
          </a:p>
        </p:txBody>
      </p:sp>
      <p:sp>
        <p:nvSpPr>
          <p:cNvPr id="7" name="Slide Number Placeholder 6"/>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4138528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C8582-AC95-44A7-AC6C-17426546FB60}"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1787242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0E6290-0AA8-4927-A6CD-68BDE76C4DA0}"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075961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5D5BAD-C1A6-4112-802E-6E8AF64A1849}"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2761052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A37D61F-DFD6-49CF-A3BF-34133382E4CF}" type="datetime1">
              <a:rPr lang="en-US" smtClean="0"/>
              <a:t>1/2/2018</a:t>
            </a:fld>
            <a:endParaRPr lang="en-US"/>
          </a:p>
        </p:txBody>
      </p:sp>
      <p:sp>
        <p:nvSpPr>
          <p:cNvPr id="4"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863768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F6CDEF-BDBB-4E5E-8299-692DC3563C04}" type="datetime1">
              <a:rPr lang="en-US" smtClean="0"/>
              <a:t>1/2/2018</a:t>
            </a:fld>
            <a:endParaRPr lang="en-US"/>
          </a:p>
        </p:txBody>
      </p:sp>
      <p:sp>
        <p:nvSpPr>
          <p:cNvPr id="4"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249609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E3B218-5EE3-45AA-B51A-94617B8DA707}"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1109566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440AC1-58A6-47BC-AA60-3DB49ABA4726}" type="datetime1">
              <a:rPr lang="en-US" smtClean="0"/>
              <a:t>1/2/2018</a:t>
            </a:fld>
            <a:endParaRPr lang="en-US"/>
          </a:p>
        </p:txBody>
      </p:sp>
      <p:sp>
        <p:nvSpPr>
          <p:cNvPr id="5" name="Footer Placeholder 4"/>
          <p:cNvSpPr>
            <a:spLocks noGrp="1"/>
          </p:cNvSpPr>
          <p:nvPr>
            <p:ph type="ftr" sz="quarter" idx="11"/>
          </p:nvPr>
        </p:nvSpPr>
        <p:spPr/>
        <p:txBody>
          <a:bodyPr/>
          <a:lstStyle/>
          <a:p>
            <a:r>
              <a:rPr lang="en-US" smtClean="0"/>
              <a:t>MD JAMAL KHALED</a:t>
            </a:r>
            <a:endParaRPr lang="en-US"/>
          </a:p>
        </p:txBody>
      </p:sp>
      <p:sp>
        <p:nvSpPr>
          <p:cNvPr id="6" name="Slide Number Placeholder 5"/>
          <p:cNvSpPr>
            <a:spLocks noGrp="1"/>
          </p:cNvSpPr>
          <p:nvPr>
            <p:ph type="sldNum" sz="quarter" idx="12"/>
          </p:nvPr>
        </p:nvSpPr>
        <p:spPr/>
        <p:txBody>
          <a:bodyPr/>
          <a:lstStyle/>
          <a:p>
            <a:fld id="{8EB56D23-3CF0-4A9B-92E4-EA8430FAFBD3}" type="slidenum">
              <a:rPr lang="en-US" smtClean="0"/>
              <a:t>‹#›</a:t>
            </a:fld>
            <a:endParaRPr lang="en-US"/>
          </a:p>
        </p:txBody>
      </p:sp>
    </p:spTree>
    <p:extLst>
      <p:ext uri="{BB962C8B-B14F-4D97-AF65-F5344CB8AC3E}">
        <p14:creationId xmlns:p14="http://schemas.microsoft.com/office/powerpoint/2010/main" val="353767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8944EF3-C6C5-4161-8820-D9C85241A0EB}" type="datetime1">
              <a:rPr lang="en-US" smtClean="0"/>
              <a:t>1/2/2018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mtClean="0"/>
              <a:t>MD JAMAL KHALED</a:t>
            </a:r>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B56D23-3CF0-4A9B-92E4-EA8430FAFBD3}" type="slidenum">
              <a:rPr lang="en-US" smtClean="0"/>
              <a:t>‹#›</a:t>
            </a:fld>
            <a:endParaRPr lang="en-US"/>
          </a:p>
        </p:txBody>
      </p:sp>
    </p:spTree>
    <p:extLst>
      <p:ext uri="{BB962C8B-B14F-4D97-AF65-F5344CB8AC3E}">
        <p14:creationId xmlns:p14="http://schemas.microsoft.com/office/powerpoint/2010/main" val="38552267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kelloggs.com/en_US/who-we-are/our-history.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kellogg.co.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BACKGROUND OF PROJECT AND RELATED ORGANIZATION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MODULE:-INTRODUCING TO THE MODERN WORKPLACE</a:t>
            </a:r>
          </a:p>
          <a:p>
            <a:pPr marL="0" indent="0">
              <a:buNone/>
            </a:pPr>
            <a:r>
              <a:rPr lang="en-GB" dirty="0" smtClean="0"/>
              <a:t>NAME:-MD JAMAL KHALED</a:t>
            </a:r>
          </a:p>
          <a:p>
            <a:pPr marL="0" indent="0">
              <a:buNone/>
            </a:pPr>
            <a:r>
              <a:rPr lang="en-GB" dirty="0" smtClean="0"/>
              <a:t>STUDENT ID:-1605302</a:t>
            </a:r>
          </a:p>
          <a:p>
            <a:pPr marL="0" indent="0">
              <a:buNone/>
            </a:pPr>
            <a:r>
              <a:rPr lang="en-GB" dirty="0" smtClean="0"/>
              <a:t>TUTOR  NAME:-SYED MUHHAMED HAMMAD</a:t>
            </a:r>
            <a:endParaRPr lang="en-GB" dirty="0"/>
          </a:p>
          <a:p>
            <a:pPr marL="0" indent="0">
              <a:buNone/>
            </a:pPr>
            <a:r>
              <a:rPr lang="en-GB" dirty="0" smtClean="0"/>
              <a:t>                                          </a:t>
            </a:r>
            <a:r>
              <a:rPr lang="en-GB" b="1" u="sng" dirty="0" smtClean="0">
                <a:solidFill>
                  <a:schemeClr val="accent1">
                    <a:lumMod val="50000"/>
                  </a:schemeClr>
                </a:solidFill>
              </a:rPr>
              <a:t>GROUP MEMBERS</a:t>
            </a:r>
            <a:endParaRPr lang="en-GB" b="1" u="sng" dirty="0">
              <a:solidFill>
                <a:schemeClr val="accent1">
                  <a:lumMod val="50000"/>
                </a:schemeClr>
              </a:solidFill>
            </a:endParaRPr>
          </a:p>
          <a:p>
            <a:pPr marL="457200" indent="-457200">
              <a:buAutoNum type="arabicParenR"/>
            </a:pPr>
            <a:r>
              <a:rPr lang="en-GB" b="1" dirty="0" smtClean="0">
                <a:solidFill>
                  <a:schemeClr val="bg1"/>
                </a:solidFill>
              </a:rPr>
              <a:t>MD Jamal Khaled </a:t>
            </a:r>
          </a:p>
          <a:p>
            <a:pPr marL="457200" indent="-457200">
              <a:buAutoNum type="arabicParenR"/>
            </a:pPr>
            <a:r>
              <a:rPr lang="en-GB" b="1" dirty="0" smtClean="0">
                <a:solidFill>
                  <a:schemeClr val="bg1"/>
                </a:solidFill>
              </a:rPr>
              <a:t>Horhocea Cristiana Mara</a:t>
            </a:r>
          </a:p>
          <a:p>
            <a:pPr marL="457200" indent="-457200">
              <a:buAutoNum type="arabicParenR"/>
            </a:pPr>
            <a:r>
              <a:rPr lang="en-GB" b="1" dirty="0" smtClean="0">
                <a:solidFill>
                  <a:schemeClr val="bg1"/>
                </a:solidFill>
              </a:rPr>
              <a:t>Mohamed Chowdhury </a:t>
            </a:r>
          </a:p>
          <a:p>
            <a:pPr marL="457200" indent="-457200">
              <a:buAutoNum type="arabicParenR"/>
            </a:pPr>
            <a:r>
              <a:rPr lang="en-GB" b="1" dirty="0" smtClean="0">
                <a:solidFill>
                  <a:schemeClr val="bg1"/>
                </a:solidFill>
              </a:rPr>
              <a:t>Brijeshkumar Patel</a:t>
            </a:r>
          </a:p>
          <a:p>
            <a:pPr marL="457200" indent="-457200">
              <a:buAutoNum type="arabicParenR"/>
            </a:pPr>
            <a:r>
              <a:rPr lang="en-GB" b="1" smtClean="0">
                <a:solidFill>
                  <a:schemeClr val="bg1"/>
                </a:solidFill>
              </a:rPr>
              <a:t>Joy Lilian </a:t>
            </a:r>
            <a:r>
              <a:rPr lang="en-GB" b="1" dirty="0" smtClean="0">
                <a:solidFill>
                  <a:schemeClr val="bg1"/>
                </a:solidFill>
              </a:rPr>
              <a:t>modupe sunrise </a:t>
            </a:r>
          </a:p>
          <a:p>
            <a:pPr marL="0" indent="0">
              <a:buNone/>
            </a:pPr>
            <a:endParaRPr lang="en-GB" b="1" dirty="0">
              <a:solidFill>
                <a:schemeClr val="accent1">
                  <a:lumMod val="75000"/>
                </a:schemeClr>
              </a:solidFill>
            </a:endParaRPr>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626055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Welcome to the Presentation</a:t>
            </a:r>
            <a:endParaRPr lang="en-US" dirty="0"/>
          </a:p>
        </p:txBody>
      </p:sp>
      <p:sp>
        <p:nvSpPr>
          <p:cNvPr id="3" name="Subtitle 2"/>
          <p:cNvSpPr>
            <a:spLocks noGrp="1"/>
          </p:cNvSpPr>
          <p:nvPr>
            <p:ph type="subTitle" idx="1"/>
          </p:nvPr>
        </p:nvSpPr>
        <p:spPr/>
        <p:txBody>
          <a:bodyPr/>
          <a:lstStyle/>
          <a:p>
            <a:r>
              <a:rPr lang="en-US" b="1" dirty="0"/>
              <a:t>Introducing the Modern Workplace </a:t>
            </a:r>
            <a:endParaRPr lang="en-US" dirty="0"/>
          </a:p>
          <a:p>
            <a:r>
              <a:rPr lang="en-US" b="1" dirty="0"/>
              <a:t>Assessment 2</a:t>
            </a:r>
            <a:endParaRPr lang="en-US" dirty="0"/>
          </a:p>
          <a:p>
            <a:endParaRPr lang="en-US" dirty="0"/>
          </a:p>
        </p:txBody>
      </p:sp>
      <p:pic>
        <p:nvPicPr>
          <p:cNvPr id="1026" name="Picture 2" descr="Image result for kellog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98704" y="5294312"/>
            <a:ext cx="4393296" cy="156368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921005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875201" y="1947411"/>
            <a:ext cx="8946541" cy="4195481"/>
          </a:xfrm>
        </p:spPr>
        <p:txBody>
          <a:bodyPr/>
          <a:lstStyle/>
          <a:p>
            <a:pPr marL="0" indent="0">
              <a:lnSpc>
                <a:spcPct val="150000"/>
              </a:lnSpc>
              <a:buNone/>
            </a:pPr>
            <a:r>
              <a:rPr lang="en-US" dirty="0"/>
              <a:t>Kellogg`s is a US based multinational company which is one of the dominant organization in the world food processing industry. Food products of Kellogg`s are produced in 18 countries which is distributed over 180 countries. Europe is the biggest market of Kellogg`s and the largest factory of Kellogg`s is situated at Greater Manchester, UK. </a:t>
            </a:r>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4021620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llogg World Headquarters (battlecreekcvb) 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0785" y="4665785"/>
            <a:ext cx="2915178" cy="219221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smtClean="0"/>
              <a:t>Background of the Project</a:t>
            </a:r>
            <a:endParaRPr lang="en-US" dirty="0"/>
          </a:p>
        </p:txBody>
      </p:sp>
      <p:sp>
        <p:nvSpPr>
          <p:cNvPr id="3" name="Content Placeholder 2"/>
          <p:cNvSpPr>
            <a:spLocks noGrp="1"/>
          </p:cNvSpPr>
          <p:nvPr>
            <p:ph idx="1"/>
          </p:nvPr>
        </p:nvSpPr>
        <p:spPr>
          <a:xfrm>
            <a:off x="997804" y="1748118"/>
            <a:ext cx="7984831" cy="3765176"/>
          </a:xfrm>
        </p:spPr>
        <p:txBody>
          <a:bodyPr>
            <a:normAutofit fontScale="92500" lnSpcReduction="20000"/>
          </a:bodyPr>
          <a:lstStyle/>
          <a:p>
            <a:pPr marL="0" indent="0">
              <a:lnSpc>
                <a:spcPct val="150000"/>
              </a:lnSpc>
              <a:buNone/>
            </a:pPr>
            <a:r>
              <a:rPr lang="en-US" sz="2400" b="1" dirty="0" smtClean="0"/>
              <a:t>Project K</a:t>
            </a:r>
          </a:p>
          <a:p>
            <a:pPr fontAlgn="base"/>
            <a:r>
              <a:rPr lang="en-US" dirty="0"/>
              <a:t>Project K is a four-year efficiency and effectiveness program. It is driving the creation of new and improved capabilities in various parts of the company. In addition, it is also creating the supply chain of the future and a global business services structure; the latter is streamlining some functional areas within the company.</a:t>
            </a:r>
          </a:p>
          <a:p>
            <a:pPr fontAlgn="base"/>
            <a:r>
              <a:rPr lang="en-US" dirty="0"/>
              <a:t>Project K is a significantly-sized project, which is expected to generate between $425 and $475 million of annual cost-savings by 2018. These savings, in addition to those generated by our zero-based budgeting efforts, will provide the company the opportunity to make significant investments in the business while improving margins.</a:t>
            </a:r>
          </a:p>
          <a:p>
            <a:pPr marL="0" indent="0">
              <a:lnSpc>
                <a:spcPct val="150000"/>
              </a:lnSpc>
              <a:buNone/>
            </a:pPr>
            <a:endParaRPr lang="en-US" dirty="0"/>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4276916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 of the Project</a:t>
            </a:r>
            <a:endParaRPr lang="en-US" dirty="0"/>
          </a:p>
        </p:txBody>
      </p:sp>
      <p:sp>
        <p:nvSpPr>
          <p:cNvPr id="3" name="Content Placeholder 2"/>
          <p:cNvSpPr>
            <a:spLocks noGrp="1"/>
          </p:cNvSpPr>
          <p:nvPr>
            <p:ph idx="1"/>
          </p:nvPr>
        </p:nvSpPr>
        <p:spPr/>
        <p:txBody>
          <a:bodyPr/>
          <a:lstStyle/>
          <a:p>
            <a:r>
              <a:rPr lang="en-US" dirty="0" smtClean="0"/>
              <a:t>Increasing efficiency in the business functions through effective strategic and operational program</a:t>
            </a:r>
          </a:p>
          <a:p>
            <a:r>
              <a:rPr lang="en-US" dirty="0" smtClean="0"/>
              <a:t>Inspiring new innovations and capabilities in the business</a:t>
            </a:r>
          </a:p>
          <a:p>
            <a:r>
              <a:rPr lang="en-US" dirty="0" smtClean="0"/>
              <a:t>Developing sustainable future supply chain</a:t>
            </a:r>
          </a:p>
          <a:p>
            <a:r>
              <a:rPr lang="en-US" dirty="0" smtClean="0"/>
              <a:t>Increasing savings and minimizing cost</a:t>
            </a:r>
          </a:p>
          <a:p>
            <a:r>
              <a:rPr lang="en-US" dirty="0" smtClean="0"/>
              <a:t>Making the opportunity of thriving investment</a:t>
            </a:r>
            <a:endParaRPr lang="en-US" dirty="0"/>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1086070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Essential Nature of Managerial Work At Kellogg`s  </a:t>
            </a:r>
            <a:br>
              <a:rPr lang="en-US" b="1"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03832907"/>
              </p:ext>
            </p:extLst>
          </p:nvPr>
        </p:nvGraphicFramePr>
        <p:xfrm>
          <a:off x="1103313" y="2489200"/>
          <a:ext cx="8713787" cy="375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3106766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490818"/>
            <a:ext cx="9404723" cy="1400530"/>
          </a:xfrm>
        </p:spPr>
        <p:txBody>
          <a:bodyPr/>
          <a:lstStyle/>
          <a:p>
            <a:r>
              <a:rPr lang="en-US" b="1" dirty="0"/>
              <a:t>Role of Leadership at Kellogg`s</a:t>
            </a:r>
            <a:br>
              <a:rPr lang="en-US" b="1" dirty="0"/>
            </a:b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794746701"/>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1073225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Variables of Management and </a:t>
            </a:r>
            <a:r>
              <a:rPr lang="en-US" b="1" dirty="0" smtClean="0"/>
              <a:t>Leadership</a:t>
            </a:r>
            <a:endParaRPr lang="en-US" dirty="0"/>
          </a:p>
        </p:txBody>
      </p:sp>
      <p:sp>
        <p:nvSpPr>
          <p:cNvPr id="3" name="Content Placeholder 2"/>
          <p:cNvSpPr>
            <a:spLocks noGrp="1"/>
          </p:cNvSpPr>
          <p:nvPr>
            <p:ph idx="1"/>
          </p:nvPr>
        </p:nvSpPr>
        <p:spPr>
          <a:xfrm>
            <a:off x="1230313" y="2946400"/>
            <a:ext cx="1589087" cy="652181"/>
          </a:xfrm>
        </p:spPr>
        <p:txBody>
          <a:bodyPr/>
          <a:lstStyle/>
          <a:p>
            <a:pPr marL="0" indent="0">
              <a:buNone/>
            </a:pPr>
            <a:r>
              <a:rPr lang="en-US" dirty="0" smtClean="0"/>
              <a:t>Time</a:t>
            </a:r>
            <a:endParaRPr lang="en-US" dirty="0"/>
          </a:p>
        </p:txBody>
      </p:sp>
      <p:sp>
        <p:nvSpPr>
          <p:cNvPr id="4" name="Content Placeholder 2"/>
          <p:cNvSpPr txBox="1">
            <a:spLocks/>
          </p:cNvSpPr>
          <p:nvPr/>
        </p:nvSpPr>
        <p:spPr>
          <a:xfrm>
            <a:off x="5014913" y="4508500"/>
            <a:ext cx="1411287" cy="508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US" dirty="0" smtClean="0"/>
              <a:t>Money</a:t>
            </a:r>
            <a:endParaRPr lang="en-US" dirty="0"/>
          </a:p>
        </p:txBody>
      </p:sp>
      <p:sp>
        <p:nvSpPr>
          <p:cNvPr id="5" name="Content Placeholder 2"/>
          <p:cNvSpPr txBox="1">
            <a:spLocks/>
          </p:cNvSpPr>
          <p:nvPr/>
        </p:nvSpPr>
        <p:spPr>
          <a:xfrm>
            <a:off x="9546803" y="2713319"/>
            <a:ext cx="1589087" cy="65218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US" dirty="0" smtClean="0"/>
              <a:t>Resource</a:t>
            </a:r>
            <a:endParaRPr lang="en-US" dirty="0"/>
          </a:p>
        </p:txBody>
      </p:sp>
      <p:pic>
        <p:nvPicPr>
          <p:cNvPr id="2054" name="Picture 6" descr="Image result for time ic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1" y="2096911"/>
            <a:ext cx="3148188" cy="31481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money ic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2536" y="2841271"/>
            <a:ext cx="3587328" cy="358732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human resource ic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5374" y="2434870"/>
            <a:ext cx="3013429" cy="3013429"/>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3341815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Behavioral Approaches to Management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3679062"/>
              </p:ext>
            </p:extLst>
          </p:nvPr>
        </p:nvGraphicFramePr>
        <p:xfrm>
          <a:off x="1103313" y="2413000"/>
          <a:ext cx="8688387" cy="383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2484155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Motivation and Perception</a:t>
            </a:r>
            <a:endParaRPr lang="en-US" dirty="0"/>
          </a:p>
        </p:txBody>
      </p:sp>
      <p:sp>
        <p:nvSpPr>
          <p:cNvPr id="3" name="Content Placeholder 2"/>
          <p:cNvSpPr>
            <a:spLocks noGrp="1"/>
          </p:cNvSpPr>
          <p:nvPr>
            <p:ph idx="1"/>
          </p:nvPr>
        </p:nvSpPr>
        <p:spPr>
          <a:xfrm>
            <a:off x="986081" y="1853248"/>
            <a:ext cx="8943366" cy="4488937"/>
          </a:xfrm>
        </p:spPr>
        <p:txBody>
          <a:bodyPr>
            <a:normAutofit lnSpcReduction="10000"/>
          </a:bodyPr>
          <a:lstStyle/>
          <a:p>
            <a:pPr>
              <a:lnSpc>
                <a:spcPct val="150000"/>
              </a:lnSpc>
            </a:pPr>
            <a:r>
              <a:rPr lang="en-US" dirty="0" smtClean="0"/>
              <a:t>The culture and values of Kellogg supports the perception of good employer. It inspires everyone in the organization to live by K-Values throughout the whole business that develops the culture of having ownership over their own projects and sustain continuous improvement.  </a:t>
            </a:r>
          </a:p>
          <a:p>
            <a:pPr>
              <a:lnSpc>
                <a:spcPct val="150000"/>
              </a:lnSpc>
            </a:pPr>
            <a:r>
              <a:rPr lang="en-US" dirty="0"/>
              <a:t>These values influence the </a:t>
            </a:r>
            <a:r>
              <a:rPr lang="en-US" dirty="0" smtClean="0"/>
              <a:t>behavior </a:t>
            </a:r>
            <a:r>
              <a:rPr lang="en-US" dirty="0"/>
              <a:t>of individuals within the workplace, making Kellogg’s a positive place to work. Employees are encouraged to speak positively about each other when apart, focusing on their strengths. This involves listening to others and accepting their right to their own views regarding the workplace.</a:t>
            </a:r>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2887321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HR &amp; Motivational Theories at Kellogg`s</a:t>
            </a:r>
            <a:endParaRPr lang="en-US"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2802938"/>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288474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Hierarchy of Needs Theory</a:t>
            </a:r>
            <a:br>
              <a:rPr lang="en-US" dirty="0"/>
            </a:b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478788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a:xfrm>
            <a:off x="1103312" y="2052918"/>
            <a:ext cx="9060596" cy="4453390"/>
          </a:xfrm>
        </p:spPr>
        <p:txBody>
          <a:bodyPr>
            <a:normAutofit fontScale="92500" lnSpcReduction="10000"/>
          </a:bodyPr>
          <a:lstStyle/>
          <a:p>
            <a:r>
              <a:rPr lang="en-US" dirty="0" err="1"/>
              <a:t>Northouse</a:t>
            </a:r>
            <a:r>
              <a:rPr lang="en-US" dirty="0"/>
              <a:t>, P. (2013). Leadership Theory and Practice. Thousand Oaks: Sage Publications, Inc.</a:t>
            </a:r>
          </a:p>
          <a:p>
            <a:r>
              <a:rPr lang="en-US" dirty="0"/>
              <a:t>Caryn, Carlson et al., (2000) “Effects of Reward and Response cost on Performance and Motivation of Children with ADHD.” Journal of Cognitive Therapy and Research 24: 87-98.  </a:t>
            </a:r>
          </a:p>
          <a:p>
            <a:r>
              <a:rPr lang="en-US" dirty="0"/>
              <a:t>Hall, Tracy et al., (2007) “.Motivating Developer Performance to Improve Project out comes in a High Maturity </a:t>
            </a:r>
            <a:r>
              <a:rPr lang="en-US" dirty="0" err="1"/>
              <a:t>Organisation</a:t>
            </a:r>
            <a:r>
              <a:rPr lang="en-US" dirty="0"/>
              <a:t>.” Journal of Soft Ware Quality 15: 365-381.</a:t>
            </a:r>
          </a:p>
          <a:p>
            <a:r>
              <a:rPr lang="en-US" dirty="0"/>
              <a:t>Rees, David and </a:t>
            </a:r>
            <a:r>
              <a:rPr lang="en-US" dirty="0" err="1"/>
              <a:t>McBain</a:t>
            </a:r>
            <a:r>
              <a:rPr lang="en-US" dirty="0"/>
              <a:t>, Richard (2004) People Management: Challenges and Opportunities. New York: Palgrave Macmillan. </a:t>
            </a:r>
          </a:p>
          <a:p>
            <a:r>
              <a:rPr lang="en-US" dirty="0"/>
              <a:t>R. W. Griffin. (2008) </a:t>
            </a:r>
            <a:r>
              <a:rPr lang="en-US" i="1" dirty="0"/>
              <a:t>Management</a:t>
            </a:r>
            <a:r>
              <a:rPr lang="en-US" dirty="0"/>
              <a:t>. 9th Edition. USA: Houghton Company </a:t>
            </a:r>
            <a:endParaRPr lang="en-US" dirty="0" smtClean="0"/>
          </a:p>
          <a:p>
            <a:r>
              <a:rPr lang="en-US" dirty="0"/>
              <a:t>Kellogg’s (2017), [Online] , available at&gt;. </a:t>
            </a:r>
            <a:r>
              <a:rPr lang="en-US" u="sng" dirty="0">
                <a:hlinkClick r:id="rId2"/>
              </a:rPr>
              <a:t>https://www.kelloggs.com/en_US/who-we-are/our-history.html</a:t>
            </a:r>
            <a:r>
              <a:rPr lang="en-US" dirty="0"/>
              <a:t>.&gt; accessed on 4</a:t>
            </a:r>
            <a:r>
              <a:rPr lang="en-US" baseline="30000" dirty="0"/>
              <a:t>rd</a:t>
            </a:r>
            <a:r>
              <a:rPr lang="en-US" dirty="0"/>
              <a:t> December, 2017. </a:t>
            </a:r>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789758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Thank You!</a:t>
            </a:r>
            <a:endParaRPr lang="en-US" dirty="0"/>
          </a:p>
        </p:txBody>
      </p:sp>
      <p:sp>
        <p:nvSpPr>
          <p:cNvPr id="3" name="Subtitle 2"/>
          <p:cNvSpPr>
            <a:spLocks noGrp="1"/>
          </p:cNvSpPr>
          <p:nvPr>
            <p:ph type="subTitle" idx="1"/>
          </p:nvPr>
        </p:nvSpPr>
        <p:spPr/>
        <p:txBody>
          <a:bodyPr/>
          <a:lstStyle/>
          <a:p>
            <a:endParaRPr lang="en-US"/>
          </a:p>
        </p:txBody>
      </p:sp>
      <p:sp>
        <p:nvSpPr>
          <p:cNvPr id="4" name="Footer Placeholder 3"/>
          <p:cNvSpPr>
            <a:spLocks noGrp="1"/>
          </p:cNvSpPr>
          <p:nvPr>
            <p:ph type="ftr" sz="quarter" idx="11"/>
          </p:nvPr>
        </p:nvSpPr>
        <p:spPr/>
        <p:txBody>
          <a:bodyPr/>
          <a:lstStyle/>
          <a:p>
            <a:r>
              <a:rPr lang="en-US" smtClean="0"/>
              <a:t>MD JAMAL KHALED</a:t>
            </a:r>
            <a:endParaRPr lang="en-US"/>
          </a:p>
        </p:txBody>
      </p:sp>
    </p:spTree>
    <p:extLst>
      <p:ext uri="{BB962C8B-B14F-4D97-AF65-F5344CB8AC3E}">
        <p14:creationId xmlns:p14="http://schemas.microsoft.com/office/powerpoint/2010/main" val="1299090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4474" y="1236369"/>
            <a:ext cx="6323527" cy="3863042"/>
          </a:xfrm>
          <a:prstGeom prst="rect">
            <a:avLst/>
          </a:prstGeom>
          <a:noFill/>
        </p:spPr>
      </p:pic>
      <p:sp>
        <p:nvSpPr>
          <p:cNvPr id="2" name="Title 1"/>
          <p:cNvSpPr>
            <a:spLocks noGrp="1"/>
          </p:cNvSpPr>
          <p:nvPr>
            <p:ph type="ctrTitle"/>
          </p:nvPr>
        </p:nvSpPr>
        <p:spPr>
          <a:xfrm>
            <a:off x="1524001" y="1236370"/>
            <a:ext cx="6597203" cy="1627477"/>
          </a:xfrm>
        </p:spPr>
        <p:txBody>
          <a:bodyPr>
            <a:normAutofit fontScale="90000"/>
          </a:bodyPr>
          <a:lstStyle/>
          <a:p>
            <a:r>
              <a:rPr lang="en-GB" sz="2100" dirty="0">
                <a:solidFill>
                  <a:schemeClr val="accent1">
                    <a:lumMod val="75000"/>
                  </a:schemeClr>
                </a:solidFill>
                <a:latin typeface="Lucida Handwriting" panose="03010101010101010101" pitchFamily="66" charset="0"/>
              </a:rPr>
              <a:t>STUDENT </a:t>
            </a:r>
            <a:r>
              <a:rPr lang="en-GB" sz="2100" dirty="0">
                <a:solidFill>
                  <a:schemeClr val="accent1">
                    <a:lumMod val="75000"/>
                  </a:schemeClr>
                </a:solidFill>
                <a:latin typeface="Lucida Handwriting" panose="03010101010101010101" pitchFamily="66" charset="0"/>
              </a:rPr>
              <a:t>name </a:t>
            </a:r>
            <a:r>
              <a:rPr lang="en-GB" sz="1500" dirty="0">
                <a:solidFill>
                  <a:schemeClr val="accent1">
                    <a:lumMod val="75000"/>
                  </a:schemeClr>
                </a:solidFill>
                <a:latin typeface="Lucida Handwriting" panose="03010101010101010101" pitchFamily="66" charset="0"/>
              </a:rPr>
              <a:t>: </a:t>
            </a:r>
            <a:r>
              <a:rPr lang="en-GB" sz="1500" dirty="0" err="1">
                <a:solidFill>
                  <a:schemeClr val="accent1">
                    <a:lumMod val="75000"/>
                  </a:schemeClr>
                </a:solidFill>
                <a:latin typeface="Lucida Handwriting" panose="03010101010101010101" pitchFamily="66" charset="0"/>
              </a:rPr>
              <a:t>horHOCEA</a:t>
            </a:r>
            <a:r>
              <a:rPr lang="en-GB" sz="1500" dirty="0">
                <a:solidFill>
                  <a:schemeClr val="accent1">
                    <a:lumMod val="75000"/>
                  </a:schemeClr>
                </a:solidFill>
                <a:latin typeface="Lucida Handwriting" panose="03010101010101010101" pitchFamily="66" charset="0"/>
              </a:rPr>
              <a:t> CRISTIANA-MARA</a:t>
            </a:r>
            <a:br>
              <a:rPr lang="en-GB" sz="1500" dirty="0">
                <a:solidFill>
                  <a:schemeClr val="accent1">
                    <a:lumMod val="75000"/>
                  </a:schemeClr>
                </a:solidFill>
                <a:latin typeface="Lucida Handwriting" panose="03010101010101010101" pitchFamily="66" charset="0"/>
              </a:rPr>
            </a:br>
            <a:r>
              <a:rPr lang="en-GB" sz="2025" dirty="0">
                <a:solidFill>
                  <a:schemeClr val="accent1">
                    <a:lumMod val="75000"/>
                  </a:schemeClr>
                </a:solidFill>
                <a:latin typeface="Lucida Handwriting" panose="03010101010101010101" pitchFamily="66" charset="0"/>
              </a:rPr>
              <a:t>STUDENT ID </a:t>
            </a:r>
            <a:r>
              <a:rPr lang="en-GB" sz="1500" dirty="0">
                <a:solidFill>
                  <a:schemeClr val="accent1">
                    <a:lumMod val="75000"/>
                  </a:schemeClr>
                </a:solidFill>
                <a:latin typeface="Lucida Handwriting" panose="03010101010101010101" pitchFamily="66" charset="0"/>
              </a:rPr>
              <a:t>: 1604608</a:t>
            </a:r>
            <a:br>
              <a:rPr lang="en-GB" sz="1500" dirty="0">
                <a:solidFill>
                  <a:schemeClr val="accent1">
                    <a:lumMod val="75000"/>
                  </a:schemeClr>
                </a:solidFill>
                <a:latin typeface="Lucida Handwriting" panose="03010101010101010101" pitchFamily="66" charset="0"/>
              </a:rPr>
            </a:br>
            <a:r>
              <a:rPr lang="en-GB" sz="2025" dirty="0">
                <a:solidFill>
                  <a:schemeClr val="accent1">
                    <a:lumMod val="75000"/>
                  </a:schemeClr>
                </a:solidFill>
                <a:latin typeface="Lucida Handwriting" panose="03010101010101010101" pitchFamily="66" charset="0"/>
              </a:rPr>
              <a:t>MODULE NAME </a:t>
            </a:r>
            <a:r>
              <a:rPr lang="en-GB" sz="1500" dirty="0">
                <a:solidFill>
                  <a:schemeClr val="accent1">
                    <a:lumMod val="75000"/>
                  </a:schemeClr>
                </a:solidFill>
                <a:latin typeface="Lucida Handwriting" panose="03010101010101010101" pitchFamily="66" charset="0"/>
              </a:rPr>
              <a:t>: INTRODUCING THE MODERN </a:t>
            </a:r>
            <a:r>
              <a:rPr lang="en-GB" sz="1500" dirty="0">
                <a:solidFill>
                  <a:schemeClr val="accent1">
                    <a:lumMod val="75000"/>
                  </a:schemeClr>
                </a:solidFill>
                <a:latin typeface="Lucida Handwriting" panose="03010101010101010101" pitchFamily="66" charset="0"/>
              </a:rPr>
              <a:t>WORKPLACE</a:t>
            </a:r>
            <a:br>
              <a:rPr lang="en-GB" sz="1500" dirty="0">
                <a:solidFill>
                  <a:schemeClr val="accent1">
                    <a:lumMod val="75000"/>
                  </a:schemeClr>
                </a:solidFill>
                <a:latin typeface="Lucida Handwriting" panose="03010101010101010101" pitchFamily="66" charset="0"/>
              </a:rPr>
            </a:br>
            <a:r>
              <a:rPr lang="en-GB" sz="1500" dirty="0">
                <a:solidFill>
                  <a:schemeClr val="accent1">
                    <a:lumMod val="75000"/>
                  </a:schemeClr>
                </a:solidFill>
                <a:latin typeface="Lucida Handwriting" panose="03010101010101010101" pitchFamily="66" charset="0"/>
              </a:rPr>
              <a:t>		    BA BUSINESS &amp; MANAGEMENT</a:t>
            </a:r>
            <a:r>
              <a:rPr lang="en-GB" sz="1500" dirty="0">
                <a:solidFill>
                  <a:schemeClr val="accent1">
                    <a:lumMod val="75000"/>
                  </a:schemeClr>
                </a:solidFill>
                <a:latin typeface="Lucida Handwriting" panose="03010101010101010101" pitchFamily="66" charset="0"/>
              </a:rPr>
              <a:t/>
            </a:r>
            <a:br>
              <a:rPr lang="en-GB" sz="1500" dirty="0">
                <a:solidFill>
                  <a:schemeClr val="accent1">
                    <a:lumMod val="75000"/>
                  </a:schemeClr>
                </a:solidFill>
                <a:latin typeface="Lucida Handwriting" panose="03010101010101010101" pitchFamily="66" charset="0"/>
              </a:rPr>
            </a:br>
            <a:r>
              <a:rPr lang="en-GB" sz="2025" dirty="0">
                <a:solidFill>
                  <a:schemeClr val="accent1">
                    <a:lumMod val="75000"/>
                  </a:schemeClr>
                </a:solidFill>
                <a:latin typeface="Lucida Handwriting" panose="03010101010101010101" pitchFamily="66" charset="0"/>
              </a:rPr>
              <a:t>MODULE TUTOR </a:t>
            </a:r>
            <a:r>
              <a:rPr lang="en-GB" sz="1500" dirty="0">
                <a:solidFill>
                  <a:schemeClr val="accent1">
                    <a:lumMod val="75000"/>
                  </a:schemeClr>
                </a:solidFill>
                <a:latin typeface="Lucida Handwriting" panose="03010101010101010101" pitchFamily="66" charset="0"/>
              </a:rPr>
              <a:t>: SYED MUHAMMAD </a:t>
            </a:r>
            <a:r>
              <a:rPr lang="en-GB" sz="1500" dirty="0">
                <a:solidFill>
                  <a:schemeClr val="accent1">
                    <a:lumMod val="75000"/>
                  </a:schemeClr>
                </a:solidFill>
                <a:latin typeface="Lucida Handwriting" panose="03010101010101010101" pitchFamily="66" charset="0"/>
              </a:rPr>
              <a:t>HAMMAD</a:t>
            </a:r>
            <a:r>
              <a:rPr lang="en-GB" sz="1500" dirty="0">
                <a:solidFill>
                  <a:schemeClr val="accent1">
                    <a:lumMod val="75000"/>
                  </a:schemeClr>
                </a:solidFill>
                <a:latin typeface="Lucida Handwriting" panose="03010101010101010101" pitchFamily="66" charset="0"/>
              </a:rPr>
              <a:t/>
            </a:r>
            <a:br>
              <a:rPr lang="en-GB" sz="1500" dirty="0">
                <a:solidFill>
                  <a:schemeClr val="accent1">
                    <a:lumMod val="75000"/>
                  </a:schemeClr>
                </a:solidFill>
                <a:latin typeface="Lucida Handwriting" panose="03010101010101010101" pitchFamily="66" charset="0"/>
              </a:rPr>
            </a:br>
            <a:r>
              <a:rPr lang="en-GB" sz="1500" dirty="0">
                <a:solidFill>
                  <a:schemeClr val="accent1">
                    <a:lumMod val="75000"/>
                  </a:schemeClr>
                </a:solidFill>
                <a:latin typeface="Lucida Handwriting" panose="03010101010101010101" pitchFamily="66" charset="0"/>
              </a:rPr>
              <a:t/>
            </a:r>
            <a:br>
              <a:rPr lang="en-GB" sz="1500" dirty="0">
                <a:solidFill>
                  <a:schemeClr val="accent1">
                    <a:lumMod val="75000"/>
                  </a:schemeClr>
                </a:solidFill>
                <a:latin typeface="Lucida Handwriting" panose="03010101010101010101" pitchFamily="66" charset="0"/>
              </a:rPr>
            </a:br>
            <a:r>
              <a:rPr lang="en-GB" sz="1500" dirty="0">
                <a:solidFill>
                  <a:schemeClr val="accent6">
                    <a:lumMod val="50000"/>
                  </a:schemeClr>
                </a:solidFill>
                <a:latin typeface="Lucida Handwriting" panose="03010101010101010101" pitchFamily="66" charset="0"/>
              </a:rPr>
              <a:t>- </a:t>
            </a:r>
            <a:r>
              <a:rPr lang="en-GB" sz="1500" dirty="0">
                <a:solidFill>
                  <a:schemeClr val="accent6">
                    <a:lumMod val="50000"/>
                  </a:schemeClr>
                </a:solidFill>
                <a:latin typeface="Lucida Handwriting" panose="03010101010101010101" pitchFamily="66" charset="0"/>
              </a:rPr>
              <a:t>UNIVERSITY OF WALES TRINITY SAINT DAVID, </a:t>
            </a:r>
            <a:r>
              <a:rPr lang="en-GB" sz="1500" dirty="0">
                <a:solidFill>
                  <a:schemeClr val="accent6">
                    <a:lumMod val="50000"/>
                  </a:schemeClr>
                </a:solidFill>
                <a:latin typeface="Lucida Handwriting" panose="03010101010101010101" pitchFamily="66" charset="0"/>
              </a:rPr>
              <a:t>LONDON </a:t>
            </a:r>
            <a:r>
              <a:rPr lang="en-GB" sz="1500" dirty="0">
                <a:solidFill>
                  <a:schemeClr val="accent6">
                    <a:lumMod val="50000"/>
                  </a:schemeClr>
                </a:solidFill>
                <a:latin typeface="Lucida Handwriting" panose="03010101010101010101" pitchFamily="66" charset="0"/>
              </a:rPr>
              <a:t>-</a:t>
            </a:r>
            <a:endParaRPr lang="en-US" sz="1500" dirty="0">
              <a:solidFill>
                <a:schemeClr val="accent6">
                  <a:lumMod val="50000"/>
                </a:schemeClr>
              </a:solidFill>
              <a:latin typeface="Lucida Handwriting" panose="03010101010101010101" pitchFamily="66" charset="0"/>
            </a:endParaRPr>
          </a:p>
        </p:txBody>
      </p:sp>
      <p:sp>
        <p:nvSpPr>
          <p:cNvPr id="3" name="Subtitle 2"/>
          <p:cNvSpPr>
            <a:spLocks noGrp="1"/>
          </p:cNvSpPr>
          <p:nvPr>
            <p:ph type="subTitle" idx="1"/>
          </p:nvPr>
        </p:nvSpPr>
        <p:spPr>
          <a:xfrm>
            <a:off x="4499020" y="511598"/>
            <a:ext cx="5499279" cy="686137"/>
          </a:xfrm>
        </p:spPr>
        <p:txBody>
          <a:bodyPr>
            <a:normAutofit/>
          </a:bodyPr>
          <a:lstStyle/>
          <a:p>
            <a:r>
              <a:rPr lang="en-GB" sz="2400" u="sng" dirty="0">
                <a:latin typeface="Imprint MT Shadow" panose="04020605060303030202" pitchFamily="82" charset="0"/>
              </a:rPr>
              <a:t>TOPIC </a:t>
            </a:r>
            <a:r>
              <a:rPr lang="en-GB" sz="2400" u="sng" dirty="0">
                <a:latin typeface="Imprint MT Shadow" panose="04020605060303030202" pitchFamily="82" charset="0"/>
              </a:rPr>
              <a:t>: GOALS AND </a:t>
            </a:r>
            <a:r>
              <a:rPr lang="en-GB" sz="2400" u="sng" dirty="0">
                <a:latin typeface="Imprint MT Shadow" panose="04020605060303030202" pitchFamily="82" charset="0"/>
              </a:rPr>
              <a:t>OBJECTIVES</a:t>
            </a:r>
            <a:endParaRPr lang="en-GB" sz="2400" u="sng" dirty="0">
              <a:latin typeface="Imprint MT Shadow" panose="04020605060303030202" pitchFamily="82" charset="0"/>
            </a:endParaRPr>
          </a:p>
        </p:txBody>
      </p:sp>
    </p:spTree>
    <p:extLst>
      <p:ext uri="{BB962C8B-B14F-4D97-AF65-F5344CB8AC3E}">
        <p14:creationId xmlns:p14="http://schemas.microsoft.com/office/powerpoint/2010/main" val="36883609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mj-lt"/>
              <a:buAutoNum type="arabicPeriod"/>
            </a:pPr>
            <a:r>
              <a:rPr lang="en-GB" sz="1800" b="1" dirty="0">
                <a:solidFill>
                  <a:schemeClr val="accent2">
                    <a:lumMod val="75000"/>
                  </a:schemeClr>
                </a:solidFill>
                <a:latin typeface="Baskerville Old Face" panose="02020602080505020303" pitchFamily="18" charset="0"/>
              </a:rPr>
              <a:t>Introduction</a:t>
            </a:r>
          </a:p>
          <a:p>
            <a:pPr>
              <a:buFont typeface="+mj-lt"/>
              <a:buAutoNum type="arabicPeriod"/>
            </a:pPr>
            <a:r>
              <a:rPr lang="en-GB" sz="1800" b="1" dirty="0">
                <a:solidFill>
                  <a:schemeClr val="accent2">
                    <a:lumMod val="75000"/>
                  </a:schemeClr>
                </a:solidFill>
                <a:latin typeface="Baskerville Old Face" panose="02020602080505020303" pitchFamily="18" charset="0"/>
              </a:rPr>
              <a:t>Goals and Objectives – Definitions-</a:t>
            </a:r>
          </a:p>
          <a:p>
            <a:pPr>
              <a:buFont typeface="+mj-lt"/>
              <a:buAutoNum type="arabicPeriod"/>
            </a:pPr>
            <a:r>
              <a:rPr lang="en-GB" sz="1800" b="1" dirty="0">
                <a:solidFill>
                  <a:schemeClr val="accent2">
                    <a:lumMod val="75000"/>
                  </a:schemeClr>
                </a:solidFill>
                <a:latin typeface="Baskerville Old Face" panose="02020602080505020303" pitchFamily="18" charset="0"/>
              </a:rPr>
              <a:t>Types of goals</a:t>
            </a:r>
          </a:p>
          <a:p>
            <a:pPr>
              <a:buFont typeface="+mj-lt"/>
              <a:buAutoNum type="arabicPeriod"/>
            </a:pPr>
            <a:r>
              <a:rPr lang="en-GB" sz="1800" b="1" dirty="0">
                <a:solidFill>
                  <a:schemeClr val="accent2">
                    <a:lumMod val="75000"/>
                  </a:schemeClr>
                </a:solidFill>
                <a:latin typeface="Baskerville Old Face" panose="02020602080505020303" pitchFamily="18" charset="0"/>
              </a:rPr>
              <a:t>Importance of objectives</a:t>
            </a:r>
          </a:p>
          <a:p>
            <a:pPr>
              <a:buFont typeface="+mj-lt"/>
              <a:buAutoNum type="arabicPeriod"/>
            </a:pPr>
            <a:r>
              <a:rPr lang="en-GB" sz="1800" b="1" dirty="0">
                <a:solidFill>
                  <a:schemeClr val="accent2">
                    <a:lumMod val="75000"/>
                  </a:schemeClr>
                </a:solidFill>
                <a:latin typeface="Baskerville Old Face" panose="02020602080505020303" pitchFamily="18" charset="0"/>
              </a:rPr>
              <a:t>Kellogg’s tactics, strategies &amp; objectives</a:t>
            </a:r>
          </a:p>
          <a:p>
            <a:pPr>
              <a:buFont typeface="+mj-lt"/>
              <a:buAutoNum type="arabicPeriod"/>
            </a:pPr>
            <a:r>
              <a:rPr lang="en-GB" sz="1800" b="1" dirty="0">
                <a:solidFill>
                  <a:schemeClr val="accent2">
                    <a:lumMod val="75000"/>
                  </a:schemeClr>
                </a:solidFill>
                <a:latin typeface="Baskerville Old Face" panose="02020602080505020303" pitchFamily="18" charset="0"/>
              </a:rPr>
              <a:t>Conclusion</a:t>
            </a:r>
          </a:p>
          <a:p>
            <a:pPr>
              <a:buFont typeface="+mj-lt"/>
              <a:buAutoNum type="arabicPeriod"/>
            </a:pPr>
            <a:r>
              <a:rPr lang="en-GB" sz="1800" b="1" dirty="0">
                <a:solidFill>
                  <a:schemeClr val="accent2">
                    <a:lumMod val="75000"/>
                  </a:schemeClr>
                </a:solidFill>
                <a:latin typeface="Baskerville Old Face" panose="02020602080505020303" pitchFamily="18" charset="0"/>
              </a:rPr>
              <a:t>References</a:t>
            </a:r>
            <a:endParaRPr lang="en-GB" sz="1800" b="1" dirty="0">
              <a:solidFill>
                <a:schemeClr val="accent2">
                  <a:lumMod val="75000"/>
                </a:schemeClr>
              </a:solidFill>
              <a:latin typeface="Baskerville Old Face" panose="02020602080505020303" pitchFamily="18" charset="0"/>
            </a:endParaRPr>
          </a:p>
        </p:txBody>
      </p:sp>
      <p:sp>
        <p:nvSpPr>
          <p:cNvPr id="6" name="Rectangle 5"/>
          <p:cNvSpPr/>
          <p:nvPr/>
        </p:nvSpPr>
        <p:spPr>
          <a:xfrm>
            <a:off x="4278835" y="661342"/>
            <a:ext cx="3634328" cy="923330"/>
          </a:xfrm>
          <a:prstGeom prst="rect">
            <a:avLst/>
          </a:prstGeom>
          <a:noFill/>
        </p:spPr>
        <p:txBody>
          <a:bodyPr wrap="none" lIns="91440" tIns="45720" rIns="91440" bIns="45720">
            <a:spAutoFit/>
          </a:bodyPr>
          <a:lstStyle/>
          <a:p>
            <a:pPr algn="ctr"/>
            <a:r>
              <a:rPr lang="en-GB" sz="5400" b="1" dirty="0">
                <a:ln w="12700" cmpd="sng">
                  <a:solidFill>
                    <a:schemeClr val="accent4"/>
                  </a:solidFill>
                  <a:prstDash val="solid"/>
                </a:ln>
                <a:solidFill>
                  <a:schemeClr val="accent5">
                    <a:lumMod val="20000"/>
                    <a:lumOff val="80000"/>
                  </a:schemeClr>
                </a:solidFill>
              </a:rPr>
              <a:t>CONTENTS</a:t>
            </a:r>
            <a:endParaRPr lang="en-GB" sz="5400" b="1" dirty="0">
              <a:ln w="12700" cmpd="sng">
                <a:solidFill>
                  <a:schemeClr val="accent4"/>
                </a:solidFill>
                <a:prstDash val="solid"/>
              </a:ln>
              <a:solidFill>
                <a:schemeClr val="accent5">
                  <a:lumMod val="20000"/>
                  <a:lumOff val="80000"/>
                </a:schemeClr>
              </a:solidFill>
            </a:endParaRPr>
          </a:p>
        </p:txBody>
      </p:sp>
    </p:spTree>
    <p:extLst>
      <p:ext uri="{BB962C8B-B14F-4D97-AF65-F5344CB8AC3E}">
        <p14:creationId xmlns:p14="http://schemas.microsoft.com/office/powerpoint/2010/main" val="20576772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304739">
            <a:off x="1335951" y="2533488"/>
            <a:ext cx="4390612" cy="2985617"/>
          </a:xfrm>
          <a:prstGeom prst="rect">
            <a:avLst/>
          </a:prstGeom>
        </p:spPr>
      </p:pic>
      <p:sp>
        <p:nvSpPr>
          <p:cNvPr id="2" name="Title 1"/>
          <p:cNvSpPr>
            <a:spLocks noGrp="1"/>
          </p:cNvSpPr>
          <p:nvPr>
            <p:ph type="title"/>
          </p:nvPr>
        </p:nvSpPr>
        <p:spPr>
          <a:xfrm rot="20827620">
            <a:off x="796750" y="667472"/>
            <a:ext cx="6457950" cy="969771"/>
          </a:xfrm>
        </p:spPr>
        <p:txBody>
          <a:bodyPr>
            <a:noAutofit/>
          </a:bodyPr>
          <a:lstStyle/>
          <a:p>
            <a:r>
              <a:rPr lang="en-GB" sz="3600" dirty="0">
                <a:solidFill>
                  <a:srgbClr val="FF0000"/>
                </a:solidFill>
                <a:latin typeface="Baskerville Old Face" panose="02020602080505020303" pitchFamily="18" charset="0"/>
              </a:rPr>
              <a:t>GOALS AND OBJECTIVES</a:t>
            </a:r>
            <a:br>
              <a:rPr lang="en-GB" sz="3600" dirty="0">
                <a:solidFill>
                  <a:srgbClr val="FF0000"/>
                </a:solidFill>
                <a:latin typeface="Baskerville Old Face" panose="02020602080505020303" pitchFamily="18" charset="0"/>
              </a:rPr>
            </a:br>
            <a:r>
              <a:rPr lang="en-GB" sz="3600" dirty="0">
                <a:solidFill>
                  <a:srgbClr val="FF0000"/>
                </a:solidFill>
                <a:latin typeface="Baskerville Old Face" panose="02020602080505020303" pitchFamily="18" charset="0"/>
              </a:rPr>
              <a:t>- DEFINITIONS-</a:t>
            </a:r>
            <a:endParaRPr lang="en-US" sz="3600" dirty="0">
              <a:solidFill>
                <a:srgbClr val="FF0000"/>
              </a:solidFill>
              <a:latin typeface="Baskerville Old Face" panose="02020602080505020303" pitchFamily="18" charset="0"/>
            </a:endParaRPr>
          </a:p>
        </p:txBody>
      </p:sp>
      <p:sp>
        <p:nvSpPr>
          <p:cNvPr id="3" name="Content Placeholder 2"/>
          <p:cNvSpPr>
            <a:spLocks noGrp="1"/>
          </p:cNvSpPr>
          <p:nvPr>
            <p:ph idx="1"/>
          </p:nvPr>
        </p:nvSpPr>
        <p:spPr>
          <a:xfrm>
            <a:off x="5529330" y="1519707"/>
            <a:ext cx="4945488" cy="4185634"/>
          </a:xfrm>
          <a:ln>
            <a:solidFill>
              <a:schemeClr val="tx1">
                <a:lumMod val="95000"/>
                <a:lumOff val="5000"/>
              </a:schemeClr>
            </a:solidFill>
          </a:ln>
          <a:effectLst>
            <a:glow rad="228600">
              <a:schemeClr val="accent1">
                <a:satMod val="175000"/>
                <a:alpha val="40000"/>
              </a:schemeClr>
            </a:glow>
          </a:effectLst>
        </p:spPr>
        <p:style>
          <a:lnRef idx="1">
            <a:schemeClr val="accent1"/>
          </a:lnRef>
          <a:fillRef idx="2">
            <a:schemeClr val="accent1"/>
          </a:fillRef>
          <a:effectRef idx="1">
            <a:schemeClr val="accent1"/>
          </a:effectRef>
          <a:fontRef idx="minor">
            <a:schemeClr val="dk1"/>
          </a:fontRef>
        </p:style>
        <p:txBody>
          <a:bodyPr>
            <a:normAutofit lnSpcReduction="10000"/>
          </a:bodyPr>
          <a:lstStyle/>
          <a:p>
            <a:pPr marL="0" indent="0">
              <a:buNone/>
            </a:pPr>
            <a:r>
              <a:rPr lang="en-GB" sz="1400" cap="all" dirty="0">
                <a:latin typeface="Baskerville Old Face" panose="02020602080505020303" pitchFamily="18" charset="0"/>
                <a:ea typeface="+mj-ea"/>
                <a:cs typeface="+mj-cs"/>
              </a:rPr>
              <a:t>	</a:t>
            </a:r>
          </a:p>
          <a:p>
            <a:pPr marL="0" indent="0">
              <a:buNone/>
            </a:pPr>
            <a:r>
              <a:rPr lang="en-GB" sz="1400" cap="all" dirty="0">
                <a:latin typeface="Baskerville Old Face" panose="02020602080505020303" pitchFamily="18" charset="0"/>
                <a:ea typeface="+mj-ea"/>
                <a:cs typeface="+mj-cs"/>
              </a:rPr>
              <a:t>	</a:t>
            </a:r>
            <a:r>
              <a:rPr lang="en-GB" sz="1600" cap="all" dirty="0">
                <a:latin typeface="Baskerville Old Face" panose="02020602080505020303" pitchFamily="18" charset="0"/>
                <a:ea typeface="+mj-ea"/>
                <a:cs typeface="+mj-cs"/>
              </a:rPr>
              <a:t>AN </a:t>
            </a:r>
            <a:r>
              <a:rPr lang="en-GB" sz="1600" i="1" u="sng" cap="all" dirty="0">
                <a:latin typeface="Baskerville Old Face" panose="02020602080505020303" pitchFamily="18" charset="0"/>
                <a:ea typeface="+mj-ea"/>
                <a:cs typeface="+mj-cs"/>
              </a:rPr>
              <a:t>OBJECTIVE</a:t>
            </a:r>
            <a:r>
              <a:rPr lang="en-GB" sz="1600" cap="all" dirty="0">
                <a:latin typeface="Baskerville Old Face" panose="02020602080505020303" pitchFamily="18" charset="0"/>
                <a:ea typeface="+mj-ea"/>
                <a:cs typeface="+mj-cs"/>
              </a:rPr>
              <a:t> is the exact point reached at the end of completing all goals. </a:t>
            </a:r>
            <a:r>
              <a:rPr lang="en-US" sz="1600" dirty="0">
                <a:latin typeface="Baskerville Old Face" panose="02020602080505020303" pitchFamily="18" charset="0"/>
              </a:rPr>
              <a:t>It is long-term and this plays the organization’s developing part. If the objectives is covered means the organization as reached a strategic situation. In order next the organization will come up with new objective to be reached in future</a:t>
            </a:r>
            <a:r>
              <a:rPr lang="en-US" sz="1600" dirty="0"/>
              <a:t>.</a:t>
            </a:r>
          </a:p>
          <a:p>
            <a:pPr marL="0" indent="0">
              <a:buNone/>
            </a:pPr>
            <a:endParaRPr lang="en-GB" sz="1600" cap="all" dirty="0">
              <a:latin typeface="Baskerville Old Face" panose="02020602080505020303" pitchFamily="18" charset="0"/>
              <a:ea typeface="+mj-ea"/>
              <a:cs typeface="+mj-cs"/>
            </a:endParaRPr>
          </a:p>
          <a:p>
            <a:pPr marL="0" indent="0">
              <a:buNone/>
            </a:pPr>
            <a:r>
              <a:rPr lang="en-GB" sz="1600" cap="all" dirty="0">
                <a:latin typeface="Baskerville Old Face" panose="02020602080505020303" pitchFamily="18" charset="0"/>
                <a:ea typeface="+mj-ea"/>
                <a:cs typeface="+mj-cs"/>
              </a:rPr>
              <a:t>	An</a:t>
            </a:r>
            <a:r>
              <a:rPr lang="en-GB" sz="1600" u="sng" cap="all" dirty="0">
                <a:latin typeface="Baskerville Old Face" panose="02020602080505020303" pitchFamily="18" charset="0"/>
                <a:ea typeface="+mj-ea"/>
                <a:cs typeface="+mj-cs"/>
              </a:rPr>
              <a:t> </a:t>
            </a:r>
            <a:r>
              <a:rPr lang="en-GB" sz="1600" i="1" u="sng" cap="all" dirty="0">
                <a:latin typeface="Baskerville Old Face" panose="02020602080505020303" pitchFamily="18" charset="0"/>
                <a:ea typeface="+mj-ea"/>
                <a:cs typeface="+mj-cs"/>
              </a:rPr>
              <a:t>objective </a:t>
            </a:r>
            <a:r>
              <a:rPr lang="en-GB" sz="1600" cap="all" dirty="0">
                <a:latin typeface="Baskerville Old Face" panose="02020602080505020303" pitchFamily="18" charset="0"/>
                <a:ea typeface="+mj-ea"/>
                <a:cs typeface="+mj-cs"/>
              </a:rPr>
              <a:t>could </a:t>
            </a:r>
            <a:r>
              <a:rPr lang="en-GB" sz="1600" cap="all" dirty="0">
                <a:latin typeface="Baskerville Old Face" panose="02020602080505020303" pitchFamily="18" charset="0"/>
                <a:ea typeface="+mj-ea"/>
                <a:cs typeface="+mj-cs"/>
              </a:rPr>
              <a:t>be </a:t>
            </a:r>
            <a:r>
              <a:rPr lang="en-GB" sz="1600" cap="all" dirty="0">
                <a:latin typeface="Baskerville Old Face" panose="02020602080505020303" pitchFamily="18" charset="0"/>
                <a:ea typeface="+mj-ea"/>
                <a:cs typeface="+mj-cs"/>
              </a:rPr>
              <a:t>the main aim to be covered or reached in an organization’s development process. </a:t>
            </a:r>
            <a:r>
              <a:rPr lang="en-GB" sz="1600" cap="all" dirty="0">
                <a:latin typeface="Baskerville Old Face" panose="02020602080505020303" pitchFamily="18" charset="0"/>
                <a:ea typeface="+mj-ea"/>
                <a:cs typeface="+mj-cs"/>
              </a:rPr>
              <a:t>To reach an objective means to divide it and to work under those divisions, knows as </a:t>
            </a:r>
            <a:r>
              <a:rPr lang="en-GB" sz="1600" i="1" u="sng" cap="all" dirty="0">
                <a:latin typeface="Baskerville Old Face" panose="02020602080505020303" pitchFamily="18" charset="0"/>
                <a:ea typeface="+mj-ea"/>
                <a:cs typeface="+mj-cs"/>
              </a:rPr>
              <a:t>goals</a:t>
            </a:r>
            <a:r>
              <a:rPr lang="en-GB" sz="1600" cap="all" dirty="0">
                <a:latin typeface="Baskerville Old Face" panose="02020602080505020303" pitchFamily="18" charset="0"/>
                <a:ea typeface="+mj-ea"/>
                <a:cs typeface="+mj-cs"/>
              </a:rPr>
              <a:t>.</a:t>
            </a:r>
          </a:p>
          <a:p>
            <a:pPr marL="0" indent="0">
              <a:buNone/>
            </a:pPr>
            <a:r>
              <a:rPr lang="en-GB" sz="1600" cap="all" dirty="0">
                <a:latin typeface="Baskerville Old Face" panose="02020602080505020303" pitchFamily="18" charset="0"/>
                <a:ea typeface="+mj-ea"/>
                <a:cs typeface="+mj-cs"/>
              </a:rPr>
              <a:t>		</a:t>
            </a:r>
            <a:endParaRPr lang="en-US" sz="1600" cap="all" dirty="0">
              <a:latin typeface="Baskerville Old Face" panose="02020602080505020303" pitchFamily="18" charset="0"/>
              <a:ea typeface="+mj-ea"/>
              <a:cs typeface="+mj-cs"/>
            </a:endParaRPr>
          </a:p>
        </p:txBody>
      </p:sp>
    </p:spTree>
    <p:extLst>
      <p:ext uri="{BB962C8B-B14F-4D97-AF65-F5344CB8AC3E}">
        <p14:creationId xmlns:p14="http://schemas.microsoft.com/office/powerpoint/2010/main" val="3772355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25177" y="4229100"/>
            <a:ext cx="7955280" cy="4069080"/>
          </a:xfrm>
        </p:spPr>
        <p:txBody>
          <a:bodyPr>
            <a:normAutofit/>
          </a:bodyPr>
          <a:lstStyle/>
          <a:p>
            <a:r>
              <a:rPr lang="en-GB" sz="1600" b="1" dirty="0">
                <a:solidFill>
                  <a:schemeClr val="tx1">
                    <a:lumMod val="85000"/>
                    <a:lumOff val="15000"/>
                  </a:schemeClr>
                </a:solidFill>
                <a:latin typeface="Times New Roman" panose="02020603050405020304" pitchFamily="18" charset="0"/>
                <a:cs typeface="Times New Roman" panose="02020603050405020304" pitchFamily="18" charset="0"/>
              </a:rPr>
              <a:t>In my opinion, an objective is like the organization’s destination. When you set your own goals, you are basically starting a journey. At the end of this journey, there is obviously your destination. Then, you can say you have successfully reached your objectives. </a:t>
            </a:r>
          </a:p>
          <a:p>
            <a:r>
              <a:rPr lang="en-GB" sz="1600" b="1" dirty="0">
                <a:solidFill>
                  <a:schemeClr val="tx1">
                    <a:lumMod val="85000"/>
                    <a:lumOff val="15000"/>
                  </a:schemeClr>
                </a:solidFill>
                <a:latin typeface="Times New Roman" panose="02020603050405020304" pitchFamily="18" charset="0"/>
                <a:cs typeface="Times New Roman" panose="02020603050405020304" pitchFamily="18" charset="0"/>
              </a:rPr>
              <a:t>An objective could be the main aim to be covered in an organization’s development process. In my opinion, that means there is no success without setting and reaching goals. Kellogg’s would not become this successful without setting its own goals and objectives from the very beginning.</a:t>
            </a:r>
            <a:endParaRPr lang="en-US" sz="1600" b="1"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02818" y="502276"/>
            <a:ext cx="4515297" cy="3546198"/>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90581" y="1146950"/>
            <a:ext cx="3812236" cy="2536408"/>
          </a:xfrm>
          <a:prstGeom prst="rect">
            <a:avLst/>
          </a:prstGeom>
        </p:spPr>
      </p:pic>
    </p:spTree>
    <p:extLst>
      <p:ext uri="{BB962C8B-B14F-4D97-AF65-F5344CB8AC3E}">
        <p14:creationId xmlns:p14="http://schemas.microsoft.com/office/powerpoint/2010/main" val="39119505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713" y="635585"/>
            <a:ext cx="4943554" cy="909881"/>
          </a:xfrm>
        </p:spPr>
        <p:txBody>
          <a:bodyPr>
            <a:normAutofit fontScale="90000"/>
          </a:bodyPr>
          <a:lstStyle/>
          <a:p>
            <a:r>
              <a:rPr lang="en-GB" sz="4900" b="1" spc="50" dirty="0">
                <a:ln w="9525" cmpd="sng">
                  <a:solidFill>
                    <a:schemeClr val="accent1"/>
                  </a:solidFill>
                  <a:prstDash val="solid"/>
                </a:ln>
                <a:solidFill>
                  <a:srgbClr val="70AD47">
                    <a:tint val="1000"/>
                  </a:srgbClr>
                </a:solidFill>
                <a:effectLst>
                  <a:glow rad="38100">
                    <a:schemeClr val="accent1">
                      <a:alpha val="40000"/>
                    </a:schemeClr>
                  </a:glow>
                </a:effectLst>
              </a:rPr>
              <a:t>Types </a:t>
            </a:r>
            <a:r>
              <a:rPr lang="en-GB" sz="4900" b="1" spc="50" dirty="0">
                <a:ln w="9525" cmpd="sng">
                  <a:solidFill>
                    <a:schemeClr val="accent1"/>
                  </a:solidFill>
                  <a:prstDash val="solid"/>
                </a:ln>
                <a:solidFill>
                  <a:srgbClr val="70AD47">
                    <a:tint val="1000"/>
                  </a:srgbClr>
                </a:solidFill>
                <a:effectLst>
                  <a:glow rad="38100">
                    <a:schemeClr val="accent1">
                      <a:alpha val="40000"/>
                    </a:schemeClr>
                  </a:glow>
                </a:effectLst>
              </a:rPr>
              <a:t>of goals</a:t>
            </a:r>
            <a:r>
              <a:rPr lang="en-GB" b="1" spc="50" dirty="0">
                <a:ln w="9525" cmpd="sng">
                  <a:solidFill>
                    <a:schemeClr val="accent1"/>
                  </a:solidFill>
                  <a:prstDash val="solid"/>
                </a:ln>
                <a:solidFill>
                  <a:srgbClr val="70AD47">
                    <a:tint val="1000"/>
                  </a:srgbClr>
                </a:solidFill>
                <a:effectLst>
                  <a:glow rad="38100">
                    <a:schemeClr val="accent1">
                      <a:alpha val="40000"/>
                    </a:schemeClr>
                  </a:glow>
                </a:effectLst>
              </a:rPr>
              <a:t/>
            </a:r>
            <a:br>
              <a:rPr lang="en-GB" b="1" spc="50" dirty="0">
                <a:ln w="9525" cmpd="sng">
                  <a:solidFill>
                    <a:schemeClr val="accent1"/>
                  </a:solidFill>
                  <a:prstDash val="solid"/>
                </a:ln>
                <a:solidFill>
                  <a:srgbClr val="70AD47">
                    <a:tint val="1000"/>
                  </a:srgbClr>
                </a:solidFill>
                <a:effectLst>
                  <a:glow rad="38100">
                    <a:schemeClr val="accent1">
                      <a:alpha val="40000"/>
                    </a:schemeClr>
                  </a:glow>
                </a:effectLst>
              </a:rPr>
            </a:br>
            <a:endParaRPr lang="en-GB" dirty="0"/>
          </a:p>
        </p:txBody>
      </p:sp>
      <p:sp>
        <p:nvSpPr>
          <p:cNvPr id="3" name="Content Placeholder 2"/>
          <p:cNvSpPr>
            <a:spLocks noGrp="1"/>
          </p:cNvSpPr>
          <p:nvPr>
            <p:ph idx="1"/>
          </p:nvPr>
        </p:nvSpPr>
        <p:spPr/>
        <p:txBody>
          <a:bodyPr/>
          <a:lstStyle/>
          <a:p>
            <a:pPr marL="0" indent="0">
              <a:buNone/>
            </a:pPr>
            <a:r>
              <a:rPr lang="en-GB" sz="2400" cap="all" dirty="0">
                <a:latin typeface="Baskerville Old Face" panose="02020602080505020303" pitchFamily="18" charset="0"/>
              </a:rPr>
              <a:t>there </a:t>
            </a:r>
            <a:r>
              <a:rPr lang="en-GB" sz="2400" cap="all" dirty="0">
                <a:latin typeface="Baskerville Old Face" panose="02020602080505020303" pitchFamily="18" charset="0"/>
              </a:rPr>
              <a:t>are 2 types of goals</a:t>
            </a:r>
            <a:r>
              <a:rPr lang="en-GB" sz="2400" cap="all" dirty="0">
                <a:latin typeface="Baskerville Old Face" panose="02020602080505020303" pitchFamily="18" charset="0"/>
              </a:rPr>
              <a:t>:</a:t>
            </a:r>
          </a:p>
          <a:p>
            <a:pPr marL="0" indent="0">
              <a:buNone/>
            </a:pPr>
            <a:endParaRPr lang="en-GB" sz="2400" cap="all" dirty="0">
              <a:latin typeface="Baskerville Old Face" panose="02020602080505020303" pitchFamily="18" charset="0"/>
            </a:endParaRPr>
          </a:p>
          <a:p>
            <a:r>
              <a:rPr lang="en-GB" sz="2400" u="sng" cap="all" dirty="0">
                <a:latin typeface="Baskerville Old Face" panose="02020602080505020303" pitchFamily="18" charset="0"/>
              </a:rPr>
              <a:t>Official </a:t>
            </a:r>
            <a:r>
              <a:rPr lang="en-GB" sz="2400" u="sng" cap="all" dirty="0">
                <a:latin typeface="Baskerville Old Face" panose="02020602080505020303" pitchFamily="18" charset="0"/>
              </a:rPr>
              <a:t>goals </a:t>
            </a:r>
            <a:r>
              <a:rPr lang="en-GB" sz="2400" cap="all" dirty="0">
                <a:latin typeface="Baskerville Old Face" panose="02020602080505020303" pitchFamily="18" charset="0"/>
              </a:rPr>
              <a:t>: </a:t>
            </a:r>
            <a:r>
              <a:rPr lang="en-US" sz="2400" dirty="0">
                <a:latin typeface="Baskerville Old Face" panose="02020602080505020303" pitchFamily="18" charset="0"/>
                <a:cs typeface="Times New Roman" panose="02020603050405020304" pitchFamily="18" charset="0"/>
              </a:rPr>
              <a:t>Main targets that covered mostly in all organizations may be quarterly or yearly for example annual reports, management reports, safety measures, schemes</a:t>
            </a:r>
          </a:p>
          <a:p>
            <a:r>
              <a:rPr lang="en-US" sz="2400" u="sng" dirty="0">
                <a:latin typeface="Baskerville Old Face" panose="02020602080505020303" pitchFamily="18" charset="0"/>
                <a:cs typeface="Times New Roman" panose="02020603050405020304" pitchFamily="18" charset="0"/>
              </a:rPr>
              <a:t>OPERATIVE GOALS </a:t>
            </a:r>
            <a:r>
              <a:rPr lang="en-US" sz="2400" b="1" dirty="0">
                <a:latin typeface="Baskerville Old Face" panose="02020602080505020303" pitchFamily="18" charset="0"/>
                <a:cs typeface="Times New Roman" panose="02020603050405020304" pitchFamily="18" charset="0"/>
              </a:rPr>
              <a:t>: </a:t>
            </a:r>
            <a:r>
              <a:rPr lang="en-US" sz="2400" dirty="0">
                <a:latin typeface="Baskerville Old Face" panose="02020602080505020303" pitchFamily="18" charset="0"/>
                <a:cs typeface="Times New Roman" panose="02020603050405020304" pitchFamily="18" charset="0"/>
              </a:rPr>
              <a:t>Goals that work for ultimate target which straightly can be seen towards profit making. For example: advertising, innovating to capture new target groups, research findings.</a:t>
            </a:r>
            <a:endParaRPr lang="en-US" sz="2400" b="1" dirty="0">
              <a:latin typeface="Baskerville Old Face" panose="02020602080505020303" pitchFamily="18" charset="0"/>
            </a:endParaRPr>
          </a:p>
          <a:p>
            <a:endParaRPr lang="en-US" sz="2400" cap="all" dirty="0">
              <a:latin typeface="Baskerville Old Face" panose="02020602080505020303" pitchFamily="18" charset="0"/>
            </a:endParaRPr>
          </a:p>
        </p:txBody>
      </p:sp>
    </p:spTree>
    <p:extLst>
      <p:ext uri="{BB962C8B-B14F-4D97-AF65-F5344CB8AC3E}">
        <p14:creationId xmlns:p14="http://schemas.microsoft.com/office/powerpoint/2010/main" val="150432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9412" y="855098"/>
            <a:ext cx="7894229" cy="6002903"/>
          </a:xfrm>
          <a:prstGeom prst="rect">
            <a:avLst/>
          </a:prstGeom>
        </p:spPr>
      </p:pic>
      <p:sp>
        <p:nvSpPr>
          <p:cNvPr id="5" name="Content Placeholder 4"/>
          <p:cNvSpPr>
            <a:spLocks noGrp="1"/>
          </p:cNvSpPr>
          <p:nvPr>
            <p:ph idx="1"/>
          </p:nvPr>
        </p:nvSpPr>
        <p:spPr>
          <a:xfrm>
            <a:off x="2118360" y="2052893"/>
            <a:ext cx="7955280" cy="4069080"/>
          </a:xfrm>
        </p:spPr>
        <p:txBody>
          <a:bodyPr>
            <a:normAutofit/>
          </a:bodyPr>
          <a:lstStyle/>
          <a:p>
            <a:pPr marL="0" indent="0">
              <a:buNone/>
            </a:pPr>
            <a:r>
              <a:rPr lang="en-GB" sz="1600" dirty="0"/>
              <a:t>	</a:t>
            </a:r>
          </a:p>
        </p:txBody>
      </p:sp>
    </p:spTree>
    <p:extLst>
      <p:ext uri="{BB962C8B-B14F-4D97-AF65-F5344CB8AC3E}">
        <p14:creationId xmlns:p14="http://schemas.microsoft.com/office/powerpoint/2010/main" val="28819117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1320004">
            <a:off x="3172824" y="198082"/>
            <a:ext cx="7454935" cy="1293028"/>
          </a:xfrm>
        </p:spPr>
        <p:txBody>
          <a:bodyPr>
            <a:normAutofit/>
          </a:bodyPr>
          <a:lstStyle/>
          <a:p>
            <a:r>
              <a:rPr lang="en-GB" sz="3200" dirty="0"/>
              <a:t>Importance of objectives</a:t>
            </a:r>
            <a:endParaRPr lang="en-US" sz="3200" dirty="0"/>
          </a:p>
        </p:txBody>
      </p:sp>
      <p:sp>
        <p:nvSpPr>
          <p:cNvPr id="3" name="Content Placeholder 2"/>
          <p:cNvSpPr>
            <a:spLocks noGrp="1"/>
          </p:cNvSpPr>
          <p:nvPr>
            <p:ph idx="1"/>
          </p:nvPr>
        </p:nvSpPr>
        <p:spPr>
          <a:xfrm>
            <a:off x="1524000" y="4255180"/>
            <a:ext cx="7955280" cy="4069080"/>
          </a:xfrm>
        </p:spPr>
        <p:txBody>
          <a:bodyPr/>
          <a:lstStyle/>
          <a:p>
            <a:pPr marL="285750" indent="-285750"/>
            <a:r>
              <a:rPr lang="en-US" dirty="0">
                <a:latin typeface="Times New Roman" panose="02020603050405020304" pitchFamily="18" charset="0"/>
                <a:cs typeface="Times New Roman" panose="02020603050405020304" pitchFamily="18" charset="0"/>
              </a:rPr>
              <a:t>Regulate the strategy</a:t>
            </a:r>
          </a:p>
          <a:p>
            <a:pPr marL="285750" indent="-285750"/>
            <a:r>
              <a:rPr lang="en-US" dirty="0">
                <a:latin typeface="Times New Roman" panose="02020603050405020304" pitchFamily="18" charset="0"/>
                <a:cs typeface="Times New Roman" panose="02020603050405020304" pitchFamily="18" charset="0"/>
              </a:rPr>
              <a:t>Motivate employees towards the organization’s values</a:t>
            </a:r>
          </a:p>
          <a:p>
            <a:pPr marL="285750" indent="-285750"/>
            <a:r>
              <a:rPr lang="en-US" dirty="0">
                <a:latin typeface="Times New Roman" panose="02020603050405020304" pitchFamily="18" charset="0"/>
                <a:cs typeface="Times New Roman" panose="02020603050405020304" pitchFamily="18" charset="0"/>
              </a:rPr>
              <a:t>Helps to make decisions </a:t>
            </a:r>
          </a:p>
          <a:p>
            <a:pPr marL="285750" indent="-285750"/>
            <a:r>
              <a:rPr lang="en-US" dirty="0">
                <a:latin typeface="Times New Roman" panose="02020603050405020304" pitchFamily="18" charset="0"/>
                <a:cs typeface="Times New Roman" panose="02020603050405020304" pitchFamily="18" charset="0"/>
              </a:rPr>
              <a:t>It gives the clear idea to the stakeholders on the business they rely.</a:t>
            </a:r>
          </a:p>
          <a:p>
            <a:pPr marL="285750" indent="-285750"/>
            <a:r>
              <a:rPr lang="en-US" dirty="0">
                <a:latin typeface="Times New Roman" panose="02020603050405020304" pitchFamily="18" charset="0"/>
                <a:cs typeface="Times New Roman" panose="02020603050405020304" pitchFamily="18" charset="0"/>
              </a:rPr>
              <a:t>Helps to find the direction and to coordinate work on a flow.</a:t>
            </a:r>
          </a:p>
          <a:p>
            <a:pPr marL="285750" indent="-285750"/>
            <a:r>
              <a:rPr lang="en-US" dirty="0">
                <a:latin typeface="Times New Roman" panose="02020603050405020304" pitchFamily="18" charset="0"/>
                <a:cs typeface="Times New Roman" panose="02020603050405020304" pitchFamily="18" charset="0"/>
              </a:rPr>
              <a:t>Assist the departments to cover their own tasks.</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93741" y="650966"/>
            <a:ext cx="4500000" cy="4500000"/>
          </a:xfrm>
          <a:prstGeom prst="rect">
            <a:avLst/>
          </a:prstGeom>
        </p:spPr>
      </p:pic>
    </p:spTree>
    <p:extLst>
      <p:ext uri="{BB962C8B-B14F-4D97-AF65-F5344CB8AC3E}">
        <p14:creationId xmlns:p14="http://schemas.microsoft.com/office/powerpoint/2010/main" val="112273192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5668" y="3186556"/>
            <a:ext cx="7955280" cy="4069080"/>
          </a:xfrm>
        </p:spPr>
        <p:txBody>
          <a:bodyPr>
            <a:normAutofit/>
          </a:bodyPr>
          <a:lstStyle/>
          <a:p>
            <a:r>
              <a:rPr lang="en-GB" b="1" dirty="0">
                <a:latin typeface="Times New Roman" panose="02020603050405020304" pitchFamily="18" charset="0"/>
                <a:cs typeface="Times New Roman" panose="02020603050405020304" pitchFamily="18" charset="0"/>
              </a:rPr>
              <a:t>Importance of objectives: As everybody knows, reaching your objectives brings you a lot of satisfaction. Kellogg’s way to reach its goals was to create a strategy. </a:t>
            </a:r>
          </a:p>
          <a:p>
            <a:r>
              <a:rPr lang="en-GB" b="1" dirty="0">
                <a:latin typeface="Times New Roman" panose="02020603050405020304" pitchFamily="18" charset="0"/>
                <a:cs typeface="Times New Roman" panose="02020603050405020304" pitchFamily="18" charset="0"/>
              </a:rPr>
              <a:t>One of Kellogg’s goals was leading the cereal business. And in order to reach it, they set a strategy: observing population’s needs, in order to start producing brands that everyone may like.</a:t>
            </a:r>
          </a:p>
          <a:p>
            <a:r>
              <a:rPr lang="en-GB" b="1" dirty="0">
                <a:latin typeface="Times New Roman" panose="02020603050405020304" pitchFamily="18" charset="0"/>
                <a:cs typeface="Times New Roman" panose="02020603050405020304" pitchFamily="18" charset="0"/>
              </a:rPr>
              <a:t>Kellogg’s main GOAL was to </a:t>
            </a:r>
            <a:r>
              <a:rPr lang="en-GB" b="1" dirty="0">
                <a:latin typeface="Times New Roman" panose="02020603050405020304" pitchFamily="18" charset="0"/>
                <a:cs typeface="Times New Roman" panose="02020603050405020304" pitchFamily="18" charset="0"/>
              </a:rPr>
              <a:t>create </a:t>
            </a:r>
            <a:r>
              <a:rPr lang="en-GB" b="1" dirty="0">
                <a:latin typeface="Times New Roman" panose="02020603050405020304" pitchFamily="18" charset="0"/>
                <a:cs typeface="Times New Roman" panose="02020603050405020304" pitchFamily="18" charset="0"/>
              </a:rPr>
              <a:t>such good products so people would be inspired by him to eat healthier. But what is an objective without desire, hope, hard work, dreams, a big team and good intentions? KELLOGG’s had all of them and now it is maybe the biggest cereal producer in the world.</a:t>
            </a:r>
          </a:p>
          <a:p>
            <a:endParaRPr lang="en-US" b="1"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2658" y="417522"/>
            <a:ext cx="4961854" cy="2769035"/>
          </a:xfrm>
          <a:prstGeom prst="rect">
            <a:avLst/>
          </a:prstGeom>
        </p:spPr>
      </p:pic>
    </p:spTree>
    <p:extLst>
      <p:ext uri="{BB962C8B-B14F-4D97-AF65-F5344CB8AC3E}">
        <p14:creationId xmlns:p14="http://schemas.microsoft.com/office/powerpoint/2010/main" val="19391520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059902"/>
            <a:ext cx="8851328" cy="5823243"/>
          </a:xfrm>
          <a:prstGeom prst="rect">
            <a:avLst/>
          </a:prstGeom>
        </p:spPr>
      </p:pic>
      <p:sp>
        <p:nvSpPr>
          <p:cNvPr id="2" name="Title 1"/>
          <p:cNvSpPr>
            <a:spLocks noGrp="1"/>
          </p:cNvSpPr>
          <p:nvPr>
            <p:ph type="title"/>
          </p:nvPr>
        </p:nvSpPr>
        <p:spPr>
          <a:xfrm>
            <a:off x="2028208" y="506795"/>
            <a:ext cx="8639792" cy="1293028"/>
          </a:xfrm>
        </p:spPr>
        <p:txBody>
          <a:bodyPr>
            <a:normAutofit/>
          </a:bodyPr>
          <a:lstStyle/>
          <a:p>
            <a:r>
              <a:rPr lang="en-GB" sz="2800" dirty="0"/>
              <a:t>Kellogg’s tactics, strategies &amp; objectives</a:t>
            </a:r>
          </a:p>
        </p:txBody>
      </p:sp>
      <p:sp>
        <p:nvSpPr>
          <p:cNvPr id="3" name="Content Placeholder 2"/>
          <p:cNvSpPr>
            <a:spLocks noGrp="1"/>
          </p:cNvSpPr>
          <p:nvPr>
            <p:ph idx="1"/>
          </p:nvPr>
        </p:nvSpPr>
        <p:spPr>
          <a:xfrm>
            <a:off x="2267433" y="1936982"/>
            <a:ext cx="7955280" cy="4069080"/>
          </a:xfrm>
        </p:spPr>
        <p:txBody>
          <a:bodyPr>
            <a:normAutofit fontScale="77500" lnSpcReduction="20000"/>
          </a:bodyPr>
          <a:lstStyle/>
          <a:p>
            <a:pPr marL="0" indent="0">
              <a:buNone/>
            </a:pPr>
            <a:r>
              <a:rPr lang="en-GB" sz="2400" u="sng" dirty="0"/>
              <a:t>Their vision</a:t>
            </a:r>
            <a:r>
              <a:rPr lang="en-GB" sz="2400" dirty="0"/>
              <a:t>: to </a:t>
            </a:r>
            <a:r>
              <a:rPr lang="en-US" sz="2400" dirty="0"/>
              <a:t>enrich and delight the world through foods and brands that matter; to urge people to eat healthier food.</a:t>
            </a:r>
          </a:p>
          <a:p>
            <a:pPr marL="0" indent="0">
              <a:buNone/>
            </a:pPr>
            <a:r>
              <a:rPr lang="en-GB" sz="2400" dirty="0"/>
              <a:t>	Their strategy was complex but successful. They had set some points from the beginning and they managed to reach them.</a:t>
            </a:r>
            <a:r>
              <a:rPr lang="en-US" sz="2400" dirty="0"/>
              <a:t> Here are some of them:</a:t>
            </a:r>
          </a:p>
          <a:p>
            <a:r>
              <a:rPr lang="en-GB" sz="2400" b="1" dirty="0"/>
              <a:t>Leading the cereal business</a:t>
            </a:r>
            <a:r>
              <a:rPr lang="en-GB" sz="2400" dirty="0"/>
              <a:t>; </a:t>
            </a:r>
            <a:r>
              <a:rPr lang="en-GB" sz="2400" u="sng" dirty="0"/>
              <a:t>strategy</a:t>
            </a:r>
            <a:r>
              <a:rPr lang="en-GB" sz="2400" dirty="0"/>
              <a:t>: developing cereal market, product innovation; </a:t>
            </a:r>
            <a:r>
              <a:rPr lang="en-GB" sz="2400" u="sng" dirty="0"/>
              <a:t>tactics</a:t>
            </a:r>
            <a:r>
              <a:rPr lang="en-GB" sz="2400" dirty="0"/>
              <a:t>: observing population’s needs in order to start producing brands everyone may like.</a:t>
            </a:r>
          </a:p>
          <a:p>
            <a:r>
              <a:rPr lang="en-GB" sz="2400" b="1" dirty="0"/>
              <a:t>Being a trusted provider of great tasting, safe and high quality products of consumers</a:t>
            </a:r>
            <a:r>
              <a:rPr lang="en-GB" sz="2400" dirty="0"/>
              <a:t>;</a:t>
            </a:r>
            <a:r>
              <a:rPr lang="en-GB" sz="2400" u="sng" dirty="0"/>
              <a:t> strategy</a:t>
            </a:r>
            <a:r>
              <a:rPr lang="en-GB" sz="2400" dirty="0"/>
              <a:t>: </a:t>
            </a:r>
            <a:r>
              <a:rPr lang="en-US" sz="2400" dirty="0"/>
              <a:t>provide products that lead to balanced diet, meet the different taste requirements of consumers; </a:t>
            </a:r>
            <a:r>
              <a:rPr lang="en-US" sz="2400" u="sng" dirty="0"/>
              <a:t>tactics</a:t>
            </a:r>
            <a:r>
              <a:rPr lang="en-US" sz="2400" dirty="0"/>
              <a:t>: increase fiber, vitamins, minerals “positive” in products without changing taste and quality, create new products and upgrade existing products.</a:t>
            </a:r>
            <a:endParaRPr lang="en-GB" sz="2400" dirty="0"/>
          </a:p>
          <a:p>
            <a:endParaRPr lang="en-GB" dirty="0"/>
          </a:p>
        </p:txBody>
      </p:sp>
    </p:spTree>
    <p:extLst>
      <p:ext uri="{BB962C8B-B14F-4D97-AF65-F5344CB8AC3E}">
        <p14:creationId xmlns:p14="http://schemas.microsoft.com/office/powerpoint/2010/main" val="2840959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4878" y="1035462"/>
            <a:ext cx="7955280" cy="4069080"/>
          </a:xfrm>
        </p:spPr>
        <p:txBody>
          <a:bodyPr>
            <a:normAutofit/>
          </a:bodyPr>
          <a:lstStyle/>
          <a:p>
            <a:r>
              <a:rPr lang="en-GB" sz="1600" b="1" dirty="0">
                <a:latin typeface="Times New Roman" panose="02020603050405020304" pitchFamily="18" charset="0"/>
                <a:cs typeface="Times New Roman" panose="02020603050405020304" pitchFamily="18" charset="0"/>
              </a:rPr>
              <a:t>Encouraging everyone to live by the K-Values throughout the whole business creates a culture of people that have ownership over their own projects and strive for continuous improvement and industry-leading results. These values influence the behaviour of individuals within the workplace, making Kellogg’s a positive place to work. </a:t>
            </a:r>
          </a:p>
          <a:p>
            <a:r>
              <a:rPr lang="en-GB" sz="1600" b="1" dirty="0">
                <a:latin typeface="Times New Roman" panose="02020603050405020304" pitchFamily="18" charset="0"/>
                <a:cs typeface="Times New Roman" panose="02020603050405020304" pitchFamily="18" charset="0"/>
              </a:rPr>
              <a:t>Kellogg’s K-Values direct the way the company interacts with its stakeholders. </a:t>
            </a:r>
          </a:p>
          <a:p>
            <a:r>
              <a:rPr lang="en-GB" sz="1600" b="1" dirty="0">
                <a:latin typeface="Times New Roman" panose="02020603050405020304" pitchFamily="18" charset="0"/>
                <a:cs typeface="Times New Roman" panose="02020603050405020304" pitchFamily="18" charset="0"/>
              </a:rPr>
              <a:t>Kellogg’s long-term business plans known as strategies concentrate on interacting with the stakeholders in order to ensure that their satisfy level is high. </a:t>
            </a:r>
            <a:endParaRPr lang="en-US" sz="1600" b="1"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9038" y="3739703"/>
            <a:ext cx="5668166" cy="2210108"/>
          </a:xfrm>
          <a:prstGeom prst="rect">
            <a:avLst/>
          </a:prstGeom>
        </p:spPr>
      </p:pic>
    </p:spTree>
    <p:extLst>
      <p:ext uri="{BB962C8B-B14F-4D97-AF65-F5344CB8AC3E}">
        <p14:creationId xmlns:p14="http://schemas.microsoft.com/office/powerpoint/2010/main" val="23550505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2720" y="919552"/>
            <a:ext cx="7955280" cy="4069080"/>
          </a:xfrm>
        </p:spPr>
        <p:txBody>
          <a:bodyPr>
            <a:normAutofit/>
          </a:bodyPr>
          <a:lstStyle/>
          <a:p>
            <a:r>
              <a:rPr lang="en-GB" sz="1800" dirty="0">
                <a:latin typeface="Times New Roman" panose="02020603050405020304" pitchFamily="18" charset="0"/>
                <a:cs typeface="Times New Roman" panose="02020603050405020304" pitchFamily="18" charset="0"/>
              </a:rPr>
              <a:t>We all know that Kellogg’s main strategy was to show customers what is inside the box. He wanted everybody to believe that his productions are healthy, that he chose the truth.</a:t>
            </a:r>
            <a:r>
              <a:rPr lang="en-US" sz="1800"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Why his produces are healthy? Because they contain a lot of vitamins and minerals: vitamin A, vitamin C, vitamin D, vitamin B6, vitamin B12, vitamin 0, folic acid. They also have 0% calories from fat, 0% saturated fat, 0% cholesterol. Healthy enough? I think so. </a:t>
            </a:r>
          </a:p>
          <a:p>
            <a:r>
              <a:rPr lang="en-GB" sz="1800" dirty="0">
                <a:latin typeface="Times New Roman" panose="02020603050405020304" pitchFamily="18" charset="0"/>
                <a:cs typeface="Times New Roman" panose="02020603050405020304" pitchFamily="18" charset="0"/>
              </a:rPr>
              <a:t>Kellogg’s is trying to create products with less salt content and including a bigger amount of fruits, for people with health issues. This way they managed to obtain a healthy image, compared to other cereals and snacks companies like chocolate and chips.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99507" y="3342673"/>
            <a:ext cx="5588945" cy="3291918"/>
          </a:xfrm>
          <a:prstGeom prst="rect">
            <a:avLst/>
          </a:prstGeom>
        </p:spPr>
      </p:pic>
    </p:spTree>
    <p:extLst>
      <p:ext uri="{BB962C8B-B14F-4D97-AF65-F5344CB8AC3E}">
        <p14:creationId xmlns:p14="http://schemas.microsoft.com/office/powerpoint/2010/main" val="17720779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543" y="841646"/>
            <a:ext cx="6377940" cy="1293028"/>
          </a:xfrm>
        </p:spPr>
        <p:txBody>
          <a:bodyPr/>
          <a:lstStyle/>
          <a:p>
            <a:r>
              <a:rPr lang="en-GB" dirty="0" smtClean="0"/>
              <a:t>CONCLUSION</a:t>
            </a:r>
            <a:endParaRPr lang="en-GB" dirty="0"/>
          </a:p>
        </p:txBody>
      </p:sp>
      <p:sp>
        <p:nvSpPr>
          <p:cNvPr id="3" name="Content Placeholder 2"/>
          <p:cNvSpPr>
            <a:spLocks noGrp="1"/>
          </p:cNvSpPr>
          <p:nvPr>
            <p:ph idx="1"/>
          </p:nvPr>
        </p:nvSpPr>
        <p:spPr>
          <a:xfrm>
            <a:off x="2092603" y="2400621"/>
            <a:ext cx="7955280" cy="4069080"/>
          </a:xfrm>
        </p:spPr>
        <p:txBody>
          <a:bodyPr>
            <a:normAutofit lnSpcReduction="10000"/>
          </a:bodyPr>
          <a:lstStyle/>
          <a:p>
            <a:r>
              <a:rPr lang="en-GB" sz="1600" b="1" dirty="0">
                <a:latin typeface="Times New Roman" panose="02020603050405020304" pitchFamily="18" charset="0"/>
                <a:cs typeface="Times New Roman" panose="02020603050405020304" pitchFamily="18" charset="0"/>
              </a:rPr>
              <a:t>This presentation briefly represents the things that I have learned by writing my assessment and thanks to all the research that I had to do, my knowledge is richer now. But this is not only about knowledge. It is about courage. I finally had the courage to speak in front of a group of people. A small one, actually, but it still matters for me. It is such an important thing in my personal progress and I am very proud of myself. It was a great experience, being my first presentation, and also my first written assessment ever and I am really happy because everything went great. Everything happened thanks to my tutor, Mr. Syed Muhammad Hammad who was by my side all the time, taught me a lot of useful things, helped me, has been patient and gave me hope and courage. </a:t>
            </a:r>
          </a:p>
          <a:p>
            <a:r>
              <a:rPr lang="en-GB" sz="1600" b="1" dirty="0">
                <a:latin typeface="Times New Roman" panose="02020603050405020304" pitchFamily="18" charset="0"/>
                <a:cs typeface="Times New Roman" panose="02020603050405020304" pitchFamily="18" charset="0"/>
              </a:rPr>
              <a:t>Also I can honestly say that I am determined to replace my breakfast with Kellogg’s products, in order to create a healthier, happy life and to take more care of my health, mind and body. I think Kellogg’s products are the best choice for people having the same purpose as mine. And this is what I recommend you, readers, to do! Choose the healthy way, choose wisely, choose Kellogg’s.</a:t>
            </a:r>
            <a:r>
              <a:rPr lang="en-GB" sz="1600" b="1" dirty="0">
                <a:latin typeface="Times New Roman" panose="02020603050405020304" pitchFamily="18" charset="0"/>
                <a:cs typeface="Times New Roman" panose="02020603050405020304" pitchFamily="18" charset="0"/>
              </a:rPr>
              <a:t> </a:t>
            </a:r>
            <a:r>
              <a:rPr lang="en-GB" sz="1600" b="1" dirty="0">
                <a:latin typeface="Times New Roman" panose="02020603050405020304" pitchFamily="18" charset="0"/>
                <a:cs typeface="Times New Roman" panose="02020603050405020304" pitchFamily="18" charset="0"/>
              </a:rPr>
              <a:t>(See? I told you I am very determined!)</a:t>
            </a:r>
          </a:p>
        </p:txBody>
      </p:sp>
    </p:spTree>
    <p:extLst>
      <p:ext uri="{BB962C8B-B14F-4D97-AF65-F5344CB8AC3E}">
        <p14:creationId xmlns:p14="http://schemas.microsoft.com/office/powerpoint/2010/main" val="14598085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1. Peter,  F. </a:t>
            </a:r>
            <a:r>
              <a:rPr lang="en-GB" dirty="0"/>
              <a:t>&amp;</a:t>
            </a:r>
            <a:r>
              <a:rPr lang="en-GB" dirty="0" smtClean="0"/>
              <a:t> James, H. (2005) STRATEGIC MANAGEMENT.</a:t>
            </a:r>
          </a:p>
          <a:p>
            <a:r>
              <a:rPr lang="en-GB" dirty="0" smtClean="0"/>
              <a:t>2. </a:t>
            </a:r>
            <a:r>
              <a:rPr lang="en-GB" dirty="0" smtClean="0">
                <a:hlinkClick r:id="rId2"/>
              </a:rPr>
              <a:t>www.Kellogg.co.uk</a:t>
            </a:r>
            <a:endParaRPr lang="en-GB" dirty="0"/>
          </a:p>
          <a:p>
            <a:r>
              <a:rPr lang="en-GB" dirty="0" smtClean="0"/>
              <a:t>Alice, T. &amp; Bobby, C. (2001) KELLOGG ON MARKETING. 2</a:t>
            </a:r>
            <a:r>
              <a:rPr lang="en-GB" baseline="30000" dirty="0" smtClean="0"/>
              <a:t>nd</a:t>
            </a:r>
            <a:r>
              <a:rPr lang="en-GB" dirty="0" smtClean="0"/>
              <a:t> Edition</a:t>
            </a:r>
          </a:p>
          <a:p>
            <a:r>
              <a:rPr lang="en-GB" dirty="0" smtClean="0"/>
              <a:t>Mullins, J. (2010) MANAGEMENT &amp; ORGANISATIONAL BEHAVIOUR. 9</a:t>
            </a:r>
            <a:r>
              <a:rPr lang="en-GB" baseline="30000" dirty="0" smtClean="0"/>
              <a:t>th</a:t>
            </a:r>
            <a:r>
              <a:rPr lang="en-GB" dirty="0" smtClean="0"/>
              <a:t> Edition</a:t>
            </a:r>
          </a:p>
          <a:p>
            <a:r>
              <a:rPr lang="en-GB" dirty="0" smtClean="0"/>
              <a:t>www. Kelloggcompany.com </a:t>
            </a:r>
          </a:p>
        </p:txBody>
      </p:sp>
    </p:spTree>
    <p:extLst>
      <p:ext uri="{BB962C8B-B14F-4D97-AF65-F5344CB8AC3E}">
        <p14:creationId xmlns:p14="http://schemas.microsoft.com/office/powerpoint/2010/main" val="19343264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&amp; Management </a:t>
            </a:r>
            <a:r>
              <a:rPr lang="en-US" dirty="0" err="1"/>
              <a:t>Behaviours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endParaRPr lang="en-US" sz="4000" b="1" dirty="0">
              <a:solidFill>
                <a:schemeClr val="accent4"/>
              </a:solidFill>
            </a:endParaRPr>
          </a:p>
          <a:p>
            <a:pPr marL="0" indent="0">
              <a:buNone/>
            </a:pPr>
            <a:endParaRPr lang="en-US" sz="1600" b="1" dirty="0">
              <a:solidFill>
                <a:schemeClr val="tx1"/>
              </a:solidFill>
            </a:endParaRPr>
          </a:p>
          <a:p>
            <a:pPr marL="0" indent="0">
              <a:buNone/>
            </a:pPr>
            <a:endParaRPr lang="en-US" sz="1600" b="1" dirty="0">
              <a:solidFill>
                <a:schemeClr val="tx1"/>
              </a:solidFill>
            </a:endParaRPr>
          </a:p>
          <a:p>
            <a:pPr marL="0" indent="0">
              <a:buNone/>
            </a:pPr>
            <a:endParaRPr lang="en-US" sz="1600" b="1" dirty="0">
              <a:solidFill>
                <a:schemeClr val="tx1"/>
              </a:solidFill>
            </a:endParaRPr>
          </a:p>
          <a:p>
            <a:pPr marL="0" indent="0">
              <a:buNone/>
            </a:pPr>
            <a:r>
              <a:rPr lang="en-US" sz="1600" b="1" dirty="0">
                <a:solidFill>
                  <a:schemeClr val="tx1"/>
                </a:solidFill>
              </a:rPr>
              <a:t>Tutor</a:t>
            </a:r>
            <a:r>
              <a:rPr lang="en-US" sz="1600" b="1">
                <a:solidFill>
                  <a:schemeClr val="tx1"/>
                </a:solidFill>
              </a:rPr>
              <a:t>: Mr. </a:t>
            </a:r>
            <a:r>
              <a:rPr lang="en-US" sz="1600" b="1" dirty="0">
                <a:solidFill>
                  <a:schemeClr val="tx1"/>
                </a:solidFill>
              </a:rPr>
              <a:t>Syed Muhammad Hammad</a:t>
            </a:r>
          </a:p>
          <a:p>
            <a:pPr marL="0" indent="0" algn="r">
              <a:buNone/>
            </a:pPr>
            <a:endParaRPr lang="en-US" sz="1200" b="1" dirty="0">
              <a:solidFill>
                <a:schemeClr val="accent4"/>
              </a:solidFill>
            </a:endParaRPr>
          </a:p>
          <a:p>
            <a:pPr marL="0" indent="0" algn="r">
              <a:buNone/>
            </a:pPr>
            <a:endParaRPr lang="en-US" sz="1200" b="1" dirty="0">
              <a:solidFill>
                <a:schemeClr val="accent4"/>
              </a:solidFill>
            </a:endParaRPr>
          </a:p>
          <a:p>
            <a:pPr marL="0" indent="0" algn="r">
              <a:buNone/>
            </a:pPr>
            <a:endParaRPr lang="en-US" sz="1200" b="1" dirty="0">
              <a:solidFill>
                <a:schemeClr val="accent4"/>
              </a:solidFill>
            </a:endParaRPr>
          </a:p>
          <a:p>
            <a:pPr marL="0" indent="0" algn="r">
              <a:buNone/>
            </a:pPr>
            <a:endParaRPr lang="en-US" sz="1200" b="1" dirty="0">
              <a:solidFill>
                <a:schemeClr val="accent4"/>
              </a:solidFill>
            </a:endParaRPr>
          </a:p>
          <a:p>
            <a:pPr marL="0" indent="0" algn="r">
              <a:buNone/>
            </a:pPr>
            <a:endParaRPr lang="en-US" sz="1200" b="1" dirty="0">
              <a:solidFill>
                <a:schemeClr val="accent4"/>
              </a:solidFill>
            </a:endParaRPr>
          </a:p>
          <a:p>
            <a:pPr marL="0" indent="0" algn="r">
              <a:buNone/>
            </a:pPr>
            <a:endParaRPr lang="en-US" sz="1200" b="1" dirty="0">
              <a:solidFill>
                <a:schemeClr val="accent4"/>
              </a:solidFill>
            </a:endParaRPr>
          </a:p>
          <a:p>
            <a:pPr marL="0" indent="0" algn="ctr">
              <a:buNone/>
            </a:pPr>
            <a:r>
              <a:rPr lang="en-US" b="1" dirty="0">
                <a:solidFill>
                  <a:schemeClr val="tx1"/>
                </a:solidFill>
              </a:rPr>
              <a:t>Presented by Mohamed Chowdhury</a:t>
            </a:r>
          </a:p>
          <a:p>
            <a:pPr marL="0" indent="0" algn="ctr">
              <a:buNone/>
            </a:pPr>
            <a:r>
              <a:rPr lang="en-US" b="1" dirty="0">
                <a:solidFill>
                  <a:schemeClr val="tx1"/>
                </a:solidFill>
              </a:rPr>
              <a:t>1705807</a:t>
            </a:r>
          </a:p>
          <a:p>
            <a:pPr marL="0" indent="0">
              <a:buNone/>
            </a:pPr>
            <a:endParaRPr lang="en-US" sz="1200" b="1" dirty="0">
              <a:solidFill>
                <a:schemeClr val="accent4"/>
              </a:solidFill>
            </a:endParaRPr>
          </a:p>
        </p:txBody>
      </p:sp>
      <p:sp>
        <p:nvSpPr>
          <p:cNvPr id="4" name="Rectangle 3"/>
          <p:cNvSpPr/>
          <p:nvPr/>
        </p:nvSpPr>
        <p:spPr>
          <a:xfrm>
            <a:off x="785611" y="2318197"/>
            <a:ext cx="3902299"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accent4"/>
                </a:solidFill>
              </a:rPr>
              <a:t>Company Kellogg’s</a:t>
            </a:r>
          </a:p>
          <a:p>
            <a:endParaRPr lang="en-US" b="1" dirty="0">
              <a:solidFill>
                <a:schemeClr val="accent4"/>
              </a:solidFill>
            </a:endParaRPr>
          </a:p>
        </p:txBody>
      </p:sp>
      <p:pic>
        <p:nvPicPr>
          <p:cNvPr id="5" name="Picture 4">
            <a:extLst>
              <a:ext uri="{FF2B5EF4-FFF2-40B4-BE49-F238E27FC236}">
                <a16:creationId xmlns:a16="http://schemas.microsoft.com/office/drawing/2014/main" id="{4BBE19F4-14FF-4A9E-BC57-140BD7D3B5B1}"/>
              </a:ext>
            </a:extLst>
          </p:cNvPr>
          <p:cNvPicPr>
            <a:picLocks noChangeAspect="1"/>
          </p:cNvPicPr>
          <p:nvPr/>
        </p:nvPicPr>
        <p:blipFill>
          <a:blip r:embed="rId2"/>
          <a:stretch>
            <a:fillRect/>
          </a:stretch>
        </p:blipFill>
        <p:spPr>
          <a:xfrm>
            <a:off x="677334" y="3261600"/>
            <a:ext cx="3810330" cy="402371"/>
          </a:xfrm>
          <a:prstGeom prst="rect">
            <a:avLst/>
          </a:prstGeom>
        </p:spPr>
      </p:pic>
    </p:spTree>
    <p:extLst>
      <p:ext uri="{BB962C8B-B14F-4D97-AF65-F5344CB8AC3E}">
        <p14:creationId xmlns:p14="http://schemas.microsoft.com/office/powerpoint/2010/main" val="2319359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1287"/>
            <a:ext cx="8596668" cy="1320800"/>
          </a:xfrm>
        </p:spPr>
        <p:txBody>
          <a:bodyPr/>
          <a:lstStyle/>
          <a:p>
            <a:r>
              <a:rPr lang="en-GB" dirty="0"/>
              <a:t>Contents</a:t>
            </a:r>
            <a:br>
              <a:rPr lang="en-GB" dirty="0"/>
            </a:br>
            <a:endParaRPr lang="en-GB" dirty="0"/>
          </a:p>
        </p:txBody>
      </p:sp>
      <p:sp>
        <p:nvSpPr>
          <p:cNvPr id="3" name="Content Placeholder 2"/>
          <p:cNvSpPr>
            <a:spLocks noGrp="1"/>
          </p:cNvSpPr>
          <p:nvPr>
            <p:ph idx="1"/>
          </p:nvPr>
        </p:nvSpPr>
        <p:spPr>
          <a:xfrm>
            <a:off x="677334" y="2326844"/>
            <a:ext cx="8596668" cy="3880773"/>
          </a:xfrm>
        </p:spPr>
        <p:txBody>
          <a:bodyPr>
            <a:normAutofit lnSpcReduction="10000"/>
          </a:bodyPr>
          <a:lstStyle/>
          <a:p>
            <a:r>
              <a:rPr lang="en-GB" sz="2400" dirty="0"/>
              <a:t>Leadership</a:t>
            </a:r>
          </a:p>
          <a:p>
            <a:r>
              <a:rPr lang="en-GB" sz="2400" dirty="0"/>
              <a:t>Role of leadership</a:t>
            </a:r>
          </a:p>
          <a:p>
            <a:r>
              <a:rPr lang="en-GB" sz="2400" dirty="0"/>
              <a:t>Leadership approaches applied in Kellogg’s</a:t>
            </a:r>
          </a:p>
          <a:p>
            <a:r>
              <a:rPr lang="en-GB" sz="2400" dirty="0"/>
              <a:t>Role of Management</a:t>
            </a:r>
          </a:p>
          <a:p>
            <a:r>
              <a:rPr lang="en-GB" sz="2400" dirty="0"/>
              <a:t>Kellogg’s Managerial Work</a:t>
            </a:r>
          </a:p>
          <a:p>
            <a:r>
              <a:rPr lang="en-GB" sz="2400" dirty="0"/>
              <a:t>Conclusion</a:t>
            </a:r>
          </a:p>
          <a:p>
            <a:r>
              <a:rPr lang="en-GB" sz="2400" dirty="0"/>
              <a:t>Reference</a:t>
            </a:r>
          </a:p>
          <a:p>
            <a:r>
              <a:rPr lang="en-GB" sz="2400" dirty="0"/>
              <a:t>Questions</a:t>
            </a:r>
          </a:p>
        </p:txBody>
      </p:sp>
    </p:spTree>
    <p:extLst>
      <p:ext uri="{BB962C8B-B14F-4D97-AF65-F5344CB8AC3E}">
        <p14:creationId xmlns:p14="http://schemas.microsoft.com/office/powerpoint/2010/main" val="14774707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87878-E751-4D20-BBC5-C6D024EC17A4}"/>
              </a:ext>
            </a:extLst>
          </p:cNvPr>
          <p:cNvSpPr>
            <a:spLocks noGrp="1"/>
          </p:cNvSpPr>
          <p:nvPr>
            <p:ph type="title"/>
          </p:nvPr>
        </p:nvSpPr>
        <p:spPr/>
        <p:txBody>
          <a:bodyPr/>
          <a:lstStyle/>
          <a:p>
            <a:r>
              <a:rPr lang="en-GB" dirty="0"/>
              <a:t>Leadership</a:t>
            </a:r>
          </a:p>
        </p:txBody>
      </p:sp>
      <p:sp>
        <p:nvSpPr>
          <p:cNvPr id="3" name="Content Placeholder 2">
            <a:extLst>
              <a:ext uri="{FF2B5EF4-FFF2-40B4-BE49-F238E27FC236}">
                <a16:creationId xmlns:a16="http://schemas.microsoft.com/office/drawing/2014/main" id="{576C5BCA-49F5-40DF-AEF8-DB6A9CD78628}"/>
              </a:ext>
            </a:extLst>
          </p:cNvPr>
          <p:cNvSpPr>
            <a:spLocks noGrp="1"/>
          </p:cNvSpPr>
          <p:nvPr>
            <p:ph idx="1"/>
          </p:nvPr>
        </p:nvSpPr>
        <p:spPr>
          <a:xfrm>
            <a:off x="677334" y="2160589"/>
            <a:ext cx="8596668" cy="2767011"/>
          </a:xfrm>
        </p:spPr>
        <p:txBody>
          <a:bodyPr>
            <a:normAutofit/>
          </a:bodyPr>
          <a:lstStyle/>
          <a:p>
            <a:r>
              <a:rPr lang="en-GB" sz="2800" dirty="0"/>
              <a:t>It is an ability of making the target successfully</a:t>
            </a:r>
          </a:p>
          <a:p>
            <a:r>
              <a:rPr lang="en-GB" sz="2800" dirty="0"/>
              <a:t> </a:t>
            </a:r>
            <a:r>
              <a:rPr lang="en-GB" altLang="en-US" sz="2800" dirty="0">
                <a:solidFill>
                  <a:schemeClr val="accent2"/>
                </a:solidFill>
              </a:rPr>
              <a:t>Leadership is a process whereby an individual influences a group of individuals to achieve a common goal”</a:t>
            </a:r>
          </a:p>
          <a:p>
            <a:pPr algn="r">
              <a:buNone/>
            </a:pPr>
            <a:r>
              <a:rPr lang="en-GB" altLang="en-US" sz="2800" i="1" dirty="0">
                <a:solidFill>
                  <a:schemeClr val="accent2"/>
                </a:solidFill>
              </a:rPr>
              <a:t>Northouse P G (2010)</a:t>
            </a:r>
          </a:p>
          <a:p>
            <a:pPr algn="ctr"/>
            <a:endParaRPr lang="en-GB" sz="2800" dirty="0"/>
          </a:p>
        </p:txBody>
      </p:sp>
    </p:spTree>
    <p:extLst>
      <p:ext uri="{BB962C8B-B14F-4D97-AF65-F5344CB8AC3E}">
        <p14:creationId xmlns:p14="http://schemas.microsoft.com/office/powerpoint/2010/main" val="2971810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Leadership</a:t>
            </a:r>
          </a:p>
        </p:txBody>
      </p:sp>
      <p:sp>
        <p:nvSpPr>
          <p:cNvPr id="3" name="Content Placeholder 2"/>
          <p:cNvSpPr>
            <a:spLocks noGrp="1"/>
          </p:cNvSpPr>
          <p:nvPr>
            <p:ph idx="1"/>
          </p:nvPr>
        </p:nvSpPr>
        <p:spPr/>
        <p:txBody>
          <a:bodyPr>
            <a:normAutofit/>
          </a:bodyPr>
          <a:lstStyle/>
          <a:p>
            <a:r>
              <a:rPr lang="en-GB" sz="2000" dirty="0"/>
              <a:t>Leadership is the process of directing a bunch of people to organizational goal developing interrelationship with employees or subordinates</a:t>
            </a:r>
          </a:p>
          <a:p>
            <a:r>
              <a:rPr lang="en-US" sz="2000" dirty="0"/>
              <a:t>Leaders must be communicative and co operative with the customers </a:t>
            </a:r>
          </a:p>
          <a:p>
            <a:r>
              <a:rPr lang="en-US" sz="2000" dirty="0"/>
              <a:t>A leader has great role in an organization (Carter, Sara &amp; Jones-Evans, Dylan, 2006)</a:t>
            </a:r>
          </a:p>
          <a:p>
            <a:r>
              <a:rPr lang="en-US" sz="2000" dirty="0"/>
              <a:t>The leader has the liability to motivate and suggest his subordinates so that they can easily achieve organizational goal</a:t>
            </a:r>
          </a:p>
          <a:p>
            <a:pPr marL="0" indent="0">
              <a:buNone/>
            </a:pPr>
            <a:r>
              <a:rPr lang="en-US" sz="2000" dirty="0"/>
              <a:t> </a:t>
            </a:r>
            <a:endParaRPr lang="en-US" sz="2000" i="1" dirty="0"/>
          </a:p>
          <a:p>
            <a:pPr marL="0" indent="0">
              <a:buNone/>
            </a:pPr>
            <a:endParaRPr lang="en-US" i="1" dirty="0"/>
          </a:p>
          <a:p>
            <a:pPr marL="0" indent="0">
              <a:buNone/>
            </a:pPr>
            <a:endParaRPr lang="en-GB" dirty="0"/>
          </a:p>
        </p:txBody>
      </p:sp>
    </p:spTree>
    <p:extLst>
      <p:ext uri="{BB962C8B-B14F-4D97-AF65-F5344CB8AC3E}">
        <p14:creationId xmlns:p14="http://schemas.microsoft.com/office/powerpoint/2010/main" val="2748511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US" b="1" dirty="0"/>
              <a:t>Leadership approaches applied in Kellogg’s</a:t>
            </a:r>
          </a:p>
        </p:txBody>
      </p:sp>
      <p:sp>
        <p:nvSpPr>
          <p:cNvPr id="3" name="Content Placeholder 2"/>
          <p:cNvSpPr txBox="1">
            <a:spLocks noGrp="1"/>
          </p:cNvSpPr>
          <p:nvPr>
            <p:ph idx="1"/>
          </p:nvPr>
        </p:nvSpPr>
        <p:spPr/>
        <p:txBody>
          <a:bodyPr/>
          <a:lstStyle/>
          <a:p>
            <a:pPr lvl="0"/>
            <a:r>
              <a:rPr lang="en-US"/>
              <a:t>Situational leadership </a:t>
            </a:r>
          </a:p>
          <a:p>
            <a:pPr lvl="0"/>
            <a:r>
              <a:rPr lang="en-US"/>
              <a:t>System leadership</a:t>
            </a:r>
          </a:p>
          <a:p>
            <a:pPr lvl="0"/>
            <a:r>
              <a:rPr lang="en-US"/>
              <a:t>Task oriented leadership and </a:t>
            </a:r>
          </a:p>
          <a:p>
            <a:pPr lvl="0"/>
            <a:r>
              <a:rPr lang="en-US"/>
              <a:t>Contingent leadership. </a:t>
            </a:r>
          </a:p>
          <a:p>
            <a:pPr lvl="0">
              <a:buNone/>
            </a:pPr>
            <a:r>
              <a:rPr lang="en-US"/>
              <a:t>	To achieve leadership goal, the company focuses on path goal theory. The Path-Goal model is a theory based on specifying a leader's style or behavior that best fits the employee and work environment in order to achieve a goal (Spillane, James , Hallett &amp; Diamond, 2006).</a:t>
            </a:r>
          </a:p>
          <a:p>
            <a:pPr lvl="0">
              <a:buNone/>
            </a:pPr>
            <a:endParaRPr lang="en-US"/>
          </a:p>
        </p:txBody>
      </p:sp>
    </p:spTree>
    <p:extLst>
      <p:ext uri="{BB962C8B-B14F-4D97-AF65-F5344CB8AC3E}">
        <p14:creationId xmlns:p14="http://schemas.microsoft.com/office/powerpoint/2010/main" val="14399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US" b="1" dirty="0"/>
              <a:t>Role of Management</a:t>
            </a:r>
          </a:p>
        </p:txBody>
      </p:sp>
      <p:sp>
        <p:nvSpPr>
          <p:cNvPr id="3" name="Content Placeholder 2"/>
          <p:cNvSpPr txBox="1">
            <a:spLocks noGrp="1"/>
          </p:cNvSpPr>
          <p:nvPr>
            <p:ph idx="1"/>
          </p:nvPr>
        </p:nvSpPr>
        <p:spPr/>
        <p:txBody>
          <a:bodyPr/>
          <a:lstStyle/>
          <a:p>
            <a:pPr lvl="0"/>
            <a:r>
              <a:rPr lang="en-US" dirty="0"/>
              <a:t>Planning </a:t>
            </a:r>
          </a:p>
          <a:p>
            <a:r>
              <a:rPr lang="en-US" dirty="0"/>
              <a:t>Organizing</a:t>
            </a:r>
          </a:p>
          <a:p>
            <a:pPr lvl="0"/>
            <a:r>
              <a:rPr lang="en-US" dirty="0"/>
              <a:t>Focusing on system</a:t>
            </a:r>
          </a:p>
          <a:p>
            <a:pPr lvl="0"/>
            <a:r>
              <a:rPr lang="en-US" dirty="0"/>
              <a:t>Having eye on the bottom line</a:t>
            </a:r>
          </a:p>
          <a:p>
            <a:pPr lvl="0"/>
            <a:r>
              <a:rPr lang="en-US" dirty="0"/>
              <a:t>Doing right things</a:t>
            </a:r>
          </a:p>
          <a:p>
            <a:pPr lvl="0"/>
            <a:r>
              <a:rPr lang="en-US" dirty="0"/>
              <a:t>Monitoring and evaluating performance </a:t>
            </a:r>
          </a:p>
          <a:p>
            <a:pPr lvl="0"/>
            <a:r>
              <a:rPr lang="en-US" dirty="0"/>
              <a:t>Controlling and directing </a:t>
            </a:r>
          </a:p>
        </p:txBody>
      </p:sp>
    </p:spTree>
    <p:extLst>
      <p:ext uri="{BB962C8B-B14F-4D97-AF65-F5344CB8AC3E}">
        <p14:creationId xmlns:p14="http://schemas.microsoft.com/office/powerpoint/2010/main" val="1579801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ACEC-7CA2-4C14-9FE5-E0174740C06B}"/>
              </a:ext>
            </a:extLst>
          </p:cNvPr>
          <p:cNvSpPr>
            <a:spLocks noGrp="1"/>
          </p:cNvSpPr>
          <p:nvPr>
            <p:ph type="title"/>
          </p:nvPr>
        </p:nvSpPr>
        <p:spPr/>
        <p:txBody>
          <a:bodyPr/>
          <a:lstStyle/>
          <a:p>
            <a:r>
              <a:rPr lang="en-GB" dirty="0"/>
              <a:t>Kellogg’s- Managerial Work</a:t>
            </a:r>
          </a:p>
        </p:txBody>
      </p:sp>
      <p:sp>
        <p:nvSpPr>
          <p:cNvPr id="3" name="Content Placeholder 2">
            <a:extLst>
              <a:ext uri="{FF2B5EF4-FFF2-40B4-BE49-F238E27FC236}">
                <a16:creationId xmlns:a16="http://schemas.microsoft.com/office/drawing/2014/main" id="{5E14F69D-F2E0-48E2-A9EE-AFDCBD03EDE8}"/>
              </a:ext>
            </a:extLst>
          </p:cNvPr>
          <p:cNvSpPr>
            <a:spLocks noGrp="1"/>
          </p:cNvSpPr>
          <p:nvPr>
            <p:ph idx="1"/>
          </p:nvPr>
        </p:nvSpPr>
        <p:spPr/>
        <p:txBody>
          <a:bodyPr/>
          <a:lstStyle/>
          <a:p>
            <a:r>
              <a:rPr lang="en-US" dirty="0"/>
              <a:t>Planning is the first responsibility of Kellogg's manager (Stephen Robbins 2012)</a:t>
            </a:r>
          </a:p>
          <a:p>
            <a:r>
              <a:rPr lang="en-US" dirty="0"/>
              <a:t>Organizing is another important role (Stephen Robbins 2012)</a:t>
            </a:r>
          </a:p>
          <a:p>
            <a:r>
              <a:rPr lang="en-US" dirty="0"/>
              <a:t>Focusing on system, Keeping eye on bottom line and doing right things (</a:t>
            </a:r>
            <a:r>
              <a:rPr lang="en-US" dirty="0" err="1"/>
              <a:t>Zaleznik</a:t>
            </a:r>
            <a:r>
              <a:rPr lang="en-US" dirty="0"/>
              <a:t>, 1977)</a:t>
            </a:r>
          </a:p>
          <a:p>
            <a:r>
              <a:rPr lang="en-US" dirty="0"/>
              <a:t>Monitoring and evaluating performance are also impended by the manager (Griffin, 2008)</a:t>
            </a:r>
          </a:p>
          <a:p>
            <a:r>
              <a:rPr lang="en-US" dirty="0"/>
              <a:t>Controlling and directing play effective role to achieve organizational goal (Griffin, 2008). </a:t>
            </a:r>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016497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I have gained a lot of experiences working as a team</a:t>
            </a:r>
          </a:p>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Gained Knowledge about Kellogg’s company and it’s leadership and management</a:t>
            </a:r>
          </a:p>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This presentation will help me build self-confidence</a:t>
            </a:r>
          </a:p>
          <a:p>
            <a:pPr marL="0" indent="0">
              <a:buNone/>
            </a:pPr>
            <a:endParaRPr lang="en-US" sz="28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418307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lstStyle/>
          <a:p>
            <a:r>
              <a:rPr lang="en-US" dirty="0"/>
              <a:t>Spillane, James , Hallett &amp; Diamond, 2006</a:t>
            </a:r>
          </a:p>
          <a:p>
            <a:r>
              <a:rPr lang="en-US" dirty="0"/>
              <a:t>Griffin, Management  2008</a:t>
            </a:r>
          </a:p>
          <a:p>
            <a:r>
              <a:rPr lang="en-US" dirty="0"/>
              <a:t>Carter, Sara &amp; Jones-Evans, Dylan, 2006</a:t>
            </a:r>
          </a:p>
          <a:p>
            <a:r>
              <a:rPr lang="en-US" dirty="0"/>
              <a:t>Stephen Robbins, O B 2012</a:t>
            </a:r>
          </a:p>
          <a:p>
            <a:r>
              <a:rPr lang="en-GB" altLang="en-US" i="1" dirty="0"/>
              <a:t>Northouse P G (2010)</a:t>
            </a:r>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3139403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p>
        </p:txBody>
      </p:sp>
      <p:sp>
        <p:nvSpPr>
          <p:cNvPr id="3" name="Content Placeholder 2"/>
          <p:cNvSpPr>
            <a:spLocks noGrp="1"/>
          </p:cNvSpPr>
          <p:nvPr>
            <p:ph idx="1"/>
          </p:nvPr>
        </p:nvSpPr>
        <p:spPr/>
        <p:txBody>
          <a:bodyPr>
            <a:normAutofit/>
          </a:bodyPr>
          <a:lstStyle/>
          <a:p>
            <a:pPr marL="0" indent="0">
              <a:buNone/>
            </a:pPr>
            <a:r>
              <a:rPr lang="en-US" sz="4000" dirty="0">
                <a:solidFill>
                  <a:schemeClr val="accent4"/>
                </a:solidFill>
              </a:rPr>
              <a:t>??</a:t>
            </a:r>
          </a:p>
          <a:p>
            <a:pPr marL="0" indent="0">
              <a:buNone/>
            </a:pPr>
            <a:endParaRPr lang="en-US" sz="4000" dirty="0"/>
          </a:p>
          <a:p>
            <a:pPr marL="0" indent="0">
              <a:buNone/>
            </a:pPr>
            <a:r>
              <a:rPr lang="en-US" sz="4000" dirty="0"/>
              <a:t>Thank you </a:t>
            </a:r>
          </a:p>
        </p:txBody>
      </p:sp>
    </p:spTree>
    <p:extLst>
      <p:ext uri="{BB962C8B-B14F-4D97-AF65-F5344CB8AC3E}">
        <p14:creationId xmlns:p14="http://schemas.microsoft.com/office/powerpoint/2010/main" val="30011379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321733" y="229062"/>
            <a:ext cx="11773505" cy="1217344"/>
          </a:xfrm>
        </p:spPr>
        <p:txBody>
          <a:bodyPr>
            <a:normAutofit/>
          </a:bodyPr>
          <a:lstStyle/>
          <a:p>
            <a:r>
              <a:rPr lang="en-GB" sz="7200" b="1" u="sng" dirty="0">
                <a:solidFill>
                  <a:srgbClr val="00B050"/>
                </a:solidFill>
                <a:latin typeface="Agency FB" panose="020B0503020202020204" pitchFamily="34" charset="0"/>
              </a:rPr>
              <a:t>Group &amp; Team behaviour </a:t>
            </a:r>
            <a:endParaRPr lang="en-GB" sz="4400" b="1" u="sng" dirty="0"/>
          </a:p>
        </p:txBody>
      </p:sp>
      <p:sp>
        <p:nvSpPr>
          <p:cNvPr id="3" name="Footer Placeholder 2"/>
          <p:cNvSpPr>
            <a:spLocks noGrp="1"/>
          </p:cNvSpPr>
          <p:nvPr>
            <p:ph type="ftr" sz="quarter" idx="11"/>
          </p:nvPr>
        </p:nvSpPr>
        <p:spPr>
          <a:xfrm>
            <a:off x="321733" y="6392497"/>
            <a:ext cx="1195647" cy="365125"/>
          </a:xfrm>
        </p:spPr>
        <p:txBody>
          <a:bodyPr/>
          <a:lstStyle/>
          <a:p>
            <a:r>
              <a:rPr lang="en-GB" dirty="0" smtClean="0"/>
              <a:t>BRIJESHKUMAR PATEL</a:t>
            </a:r>
            <a:endParaRPr lang="en-GB" dirty="0"/>
          </a:p>
        </p:txBody>
      </p:sp>
      <p:sp>
        <p:nvSpPr>
          <p:cNvPr id="4" name="Title 6"/>
          <p:cNvSpPr txBox="1">
            <a:spLocks/>
          </p:cNvSpPr>
          <p:nvPr/>
        </p:nvSpPr>
        <p:spPr>
          <a:xfrm>
            <a:off x="459618" y="2020003"/>
            <a:ext cx="11497734" cy="4372494"/>
          </a:xfrm>
          <a:prstGeom prst="rect">
            <a:avLst/>
          </a:prstGeom>
        </p:spPr>
        <p:txBody>
          <a:bodyPr vert="horz" lIns="91440" tIns="45720" rIns="91440" bIns="45720" rtlCol="0" anchor="b">
            <a:normAutofit fontScale="8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4000" b="1" dirty="0" smtClean="0">
                <a:solidFill>
                  <a:srgbClr val="FF0000"/>
                </a:solidFill>
              </a:rPr>
              <a:t>BA BUSINESS MANAGEMENT</a:t>
            </a:r>
          </a:p>
          <a:p>
            <a:pPr algn="just"/>
            <a:r>
              <a:rPr lang="en-GB" sz="4000" b="1" dirty="0" smtClean="0">
                <a:solidFill>
                  <a:srgbClr val="FF0000"/>
                </a:solidFill>
              </a:rPr>
              <a:t>MODULE:-INTRODUCING TO THE MODERN WORKPLACE</a:t>
            </a:r>
          </a:p>
          <a:p>
            <a:pPr algn="just"/>
            <a:r>
              <a:rPr lang="en-GB" sz="4000" b="1" dirty="0" smtClean="0">
                <a:solidFill>
                  <a:srgbClr val="FF0000"/>
                </a:solidFill>
              </a:rPr>
              <a:t>UNIVERSITY OF WALES TRINITY SAINT DAVID- LONDON CAMPUS</a:t>
            </a:r>
          </a:p>
          <a:p>
            <a:pPr algn="just"/>
            <a:endParaRPr lang="en-GB" sz="4000" b="1" u="sng" dirty="0">
              <a:solidFill>
                <a:srgbClr val="FF0000"/>
              </a:solidFill>
            </a:endParaRPr>
          </a:p>
          <a:p>
            <a:pPr algn="just"/>
            <a:endParaRPr lang="en-GB" sz="4000" b="1" u="sng" dirty="0" smtClean="0">
              <a:solidFill>
                <a:srgbClr val="FF0000"/>
              </a:solidFill>
            </a:endParaRPr>
          </a:p>
          <a:p>
            <a:pPr algn="just"/>
            <a:endParaRPr lang="en-GB" sz="4000" b="1" u="sng" dirty="0">
              <a:solidFill>
                <a:srgbClr val="FF0000"/>
              </a:solidFill>
            </a:endParaRPr>
          </a:p>
          <a:p>
            <a:pPr algn="just"/>
            <a:endParaRPr lang="en-GB" sz="4000" b="1" i="1" u="sng" dirty="0" smtClean="0">
              <a:solidFill>
                <a:schemeClr val="accent1"/>
              </a:solidFill>
            </a:endParaRPr>
          </a:p>
          <a:p>
            <a:pPr algn="just"/>
            <a:r>
              <a:rPr lang="en-GB" sz="4000" b="1" i="1" u="sng" dirty="0" smtClean="0">
                <a:solidFill>
                  <a:schemeClr val="accent1"/>
                </a:solidFill>
              </a:rPr>
              <a:t>PRESENTED BY:-</a:t>
            </a:r>
          </a:p>
          <a:p>
            <a:pPr algn="just"/>
            <a:r>
              <a:rPr lang="en-GB" sz="4000" b="1" i="1" u="sng" dirty="0" smtClean="0">
                <a:solidFill>
                  <a:schemeClr val="accent1"/>
                </a:solidFill>
              </a:rPr>
              <a:t>STUDENT NAME:-BRIJESHKUMAR PATEL</a:t>
            </a:r>
          </a:p>
          <a:p>
            <a:pPr algn="just"/>
            <a:r>
              <a:rPr lang="en-GB" sz="4000" b="1" i="1" u="sng" dirty="0" smtClean="0">
                <a:solidFill>
                  <a:schemeClr val="accent1"/>
                </a:solidFill>
              </a:rPr>
              <a:t>STUDENT ID:1704795</a:t>
            </a:r>
          </a:p>
          <a:p>
            <a:pPr algn="just"/>
            <a:r>
              <a:rPr lang="en-GB" sz="4000" b="1" i="1" u="sng" dirty="0" smtClean="0">
                <a:solidFill>
                  <a:schemeClr val="accent1"/>
                </a:solidFill>
              </a:rPr>
              <a:t>TUTOR NAME:-SYED MUHAMMAD HAMMAD</a:t>
            </a:r>
          </a:p>
          <a:p>
            <a:pPr algn="just"/>
            <a:endParaRPr lang="en-GB" sz="4000" b="1" u="sng" dirty="0" smtClean="0">
              <a:solidFill>
                <a:srgbClr val="FF0000"/>
              </a:solidFill>
            </a:endParaRPr>
          </a:p>
        </p:txBody>
      </p:sp>
    </p:spTree>
    <p:extLst>
      <p:ext uri="{BB962C8B-B14F-4D97-AF65-F5344CB8AC3E}">
        <p14:creationId xmlns:p14="http://schemas.microsoft.com/office/powerpoint/2010/main" val="10275019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smtClean="0">
                <a:solidFill>
                  <a:srgbClr val="00B050"/>
                </a:solidFill>
                <a:latin typeface="Agency FB" panose="020B0503020202020204" pitchFamily="34" charset="0"/>
              </a:rPr>
              <a:t>CONTENTS</a:t>
            </a:r>
            <a:endParaRPr lang="en-GB" sz="3400" b="1" dirty="0">
              <a:solidFill>
                <a:srgbClr val="00B050"/>
              </a:solidFill>
              <a:latin typeface="Agency FB" panose="020B0503020202020204" pitchFamily="34" charset="0"/>
            </a:endParaRPr>
          </a:p>
        </p:txBody>
      </p:sp>
      <p:sp>
        <p:nvSpPr>
          <p:cNvPr id="3" name="Content Placeholder 2"/>
          <p:cNvSpPr>
            <a:spLocks noGrp="1"/>
          </p:cNvSpPr>
          <p:nvPr>
            <p:ph idx="1"/>
          </p:nvPr>
        </p:nvSpPr>
        <p:spPr/>
        <p:txBody>
          <a:bodyPr/>
          <a:lstStyle/>
          <a:p>
            <a:r>
              <a:rPr lang="en-GB" dirty="0" smtClean="0">
                <a:latin typeface="Agency FB" panose="020B0503020202020204" pitchFamily="34" charset="0"/>
              </a:rPr>
              <a:t>Group vs Team</a:t>
            </a:r>
          </a:p>
          <a:p>
            <a:r>
              <a:rPr lang="en-GB" dirty="0" smtClean="0">
                <a:latin typeface="Agency FB" panose="020B0503020202020204" pitchFamily="34" charset="0"/>
              </a:rPr>
              <a:t>Comparing Workgroup and work team</a:t>
            </a:r>
          </a:p>
          <a:p>
            <a:r>
              <a:rPr lang="en-GB" dirty="0" smtClean="0">
                <a:latin typeface="Agency FB" panose="020B0503020202020204" pitchFamily="34" charset="0"/>
              </a:rPr>
              <a:t>Importance of group and team</a:t>
            </a:r>
          </a:p>
          <a:p>
            <a:r>
              <a:rPr lang="en-GB" dirty="0" smtClean="0">
                <a:latin typeface="Agency FB" panose="020B0503020202020204" pitchFamily="34" charset="0"/>
              </a:rPr>
              <a:t>Strategies to increase efficiency</a:t>
            </a:r>
          </a:p>
          <a:p>
            <a:r>
              <a:rPr lang="en-GB" dirty="0" smtClean="0">
                <a:latin typeface="Agency FB" panose="020B0503020202020204" pitchFamily="34" charset="0"/>
              </a:rPr>
              <a:t>Conclusion</a:t>
            </a:r>
          </a:p>
          <a:p>
            <a:r>
              <a:rPr lang="en-GB" dirty="0" smtClean="0">
                <a:latin typeface="Agency FB" panose="020B0503020202020204" pitchFamily="34" charset="0"/>
              </a:rPr>
              <a:t>References</a:t>
            </a:r>
          </a:p>
          <a:p>
            <a:endParaRPr lang="en-GB" dirty="0" smtClean="0"/>
          </a:p>
          <a:p>
            <a:endParaRPr lang="en-GB" dirty="0" smtClean="0"/>
          </a:p>
          <a:p>
            <a:endParaRPr lang="en-GB" dirty="0"/>
          </a:p>
        </p:txBody>
      </p:sp>
      <p:sp>
        <p:nvSpPr>
          <p:cNvPr id="5" name="Footer Placeholder 4"/>
          <p:cNvSpPr>
            <a:spLocks noGrp="1"/>
          </p:cNvSpPr>
          <p:nvPr>
            <p:ph type="ftr" sz="quarter" idx="11"/>
          </p:nvPr>
        </p:nvSpPr>
        <p:spPr>
          <a:xfrm>
            <a:off x="838200" y="6311900"/>
            <a:ext cx="1345276" cy="365125"/>
          </a:xfrm>
        </p:spPr>
        <p:txBody>
          <a:bodyPr/>
          <a:lstStyle/>
          <a:p>
            <a:r>
              <a:rPr lang="en-GB" dirty="0" smtClean="0"/>
              <a:t>BRIJESHKUMAR PATEL</a:t>
            </a:r>
            <a:endParaRPr lang="en-GB" dirty="0"/>
          </a:p>
        </p:txBody>
      </p:sp>
    </p:spTree>
    <p:extLst>
      <p:ext uri="{BB962C8B-B14F-4D97-AF65-F5344CB8AC3E}">
        <p14:creationId xmlns:p14="http://schemas.microsoft.com/office/powerpoint/2010/main" val="2085555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55562" y="197755"/>
            <a:ext cx="6868886" cy="694418"/>
          </a:xfrm>
          <a:ln>
            <a:solidFill>
              <a:schemeClr val="accent1"/>
            </a:solidFill>
          </a:ln>
        </p:spPr>
        <p:txBody>
          <a:bodyPr>
            <a:normAutofit/>
          </a:bodyPr>
          <a:lstStyle/>
          <a:p>
            <a:r>
              <a:rPr lang="en-US" sz="3400" b="1" dirty="0" smtClean="0">
                <a:solidFill>
                  <a:srgbClr val="00B050"/>
                </a:solidFill>
                <a:latin typeface="Agency FB" panose="020B0503020202020204" pitchFamily="34" charset="0"/>
              </a:rPr>
              <a:t>Introduction</a:t>
            </a:r>
            <a:endParaRPr lang="en-GB" sz="3400" b="1" dirty="0"/>
          </a:p>
        </p:txBody>
      </p:sp>
      <p:sp>
        <p:nvSpPr>
          <p:cNvPr id="2" name="Content Placeholder 1"/>
          <p:cNvSpPr>
            <a:spLocks noGrp="1"/>
          </p:cNvSpPr>
          <p:nvPr>
            <p:ph idx="1"/>
          </p:nvPr>
        </p:nvSpPr>
        <p:spPr>
          <a:xfrm>
            <a:off x="655562" y="892173"/>
            <a:ext cx="10769601" cy="5581197"/>
          </a:xfrm>
          <a:ln>
            <a:solidFill>
              <a:schemeClr val="accent1"/>
            </a:solidFill>
          </a:ln>
        </p:spPr>
        <p:txBody>
          <a:bodyPr>
            <a:normAutofit/>
          </a:bodyPr>
          <a:lstStyle/>
          <a:p>
            <a:pPr marL="0" indent="0" algn="just">
              <a:buNone/>
            </a:pPr>
            <a:r>
              <a:rPr lang="en-GB" dirty="0">
                <a:latin typeface="Agency FB" panose="020B0503020202020204" pitchFamily="34" charset="0"/>
              </a:rPr>
              <a:t>Kellogg is a multinational company which is headquartered in the United States and various cereal and convenience products are produced by the organisation which includes cereal bars, cookies, vegetarian foods, snack and so on. The products of the organisation are manufactured in more than 18 countries of the world and the people of more than 180 countries of the world uses the products which are manufactured by the organisation. The total revenues of the organisation are 14.792 billion USD and at present more than 30% of the market share is held by the organisation (Kellogg.northwestern.edu, 2017). It is teamwork which has increased the efficiency of the employees of the organisation that’s why the organisation has become able to capture this huge amount of market share and has enabled the organisation to keep the growth rate at a satisfactory level. At present the number of competitors of the organisation is increasing which is a potential threat for the growth of the organisation that’s why the management of the organisation is trying to make the best use of the efforts and skills of the employees of the organisation which will helps the organisation to increase the productivity and performance (Griffiths, 2016).</a:t>
            </a:r>
          </a:p>
        </p:txBody>
      </p:sp>
      <p:sp>
        <p:nvSpPr>
          <p:cNvPr id="5" name="Footer Placeholder 4"/>
          <p:cNvSpPr>
            <a:spLocks noGrp="1"/>
          </p:cNvSpPr>
          <p:nvPr>
            <p:ph type="ftr" sz="quarter" idx="11"/>
          </p:nvPr>
        </p:nvSpPr>
        <p:spPr>
          <a:xfrm>
            <a:off x="655562" y="6492875"/>
            <a:ext cx="1220585" cy="365125"/>
          </a:xfrm>
        </p:spPr>
        <p:txBody>
          <a:bodyPr/>
          <a:lstStyle/>
          <a:p>
            <a:r>
              <a:rPr lang="en-GB" dirty="0" smtClean="0"/>
              <a:t>BRIJESHKUMAR PATEL</a:t>
            </a:r>
            <a:endParaRPr lang="en-GB" dirty="0"/>
          </a:p>
        </p:txBody>
      </p:sp>
      <p:sp>
        <p:nvSpPr>
          <p:cNvPr id="4" name="Title 6"/>
          <p:cNvSpPr txBox="1">
            <a:spLocks/>
          </p:cNvSpPr>
          <p:nvPr/>
        </p:nvSpPr>
        <p:spPr>
          <a:xfrm>
            <a:off x="321733" y="653141"/>
            <a:ext cx="11497734" cy="600891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endParaRPr lang="en-GB" sz="4000" b="1" dirty="0">
              <a:solidFill>
                <a:srgbClr val="FF0000"/>
              </a:solidFill>
            </a:endParaRPr>
          </a:p>
        </p:txBody>
      </p:sp>
    </p:spTree>
    <p:extLst>
      <p:ext uri="{BB962C8B-B14F-4D97-AF65-F5344CB8AC3E}">
        <p14:creationId xmlns:p14="http://schemas.microsoft.com/office/powerpoint/2010/main" val="405105853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232229" y="1295398"/>
            <a:ext cx="3902449" cy="924742"/>
          </a:xfrm>
          <a:ln>
            <a:solidFill>
              <a:schemeClr val="accent1"/>
            </a:solidFill>
          </a:ln>
        </p:spPr>
        <p:txBody>
          <a:bodyPr>
            <a:noAutofit/>
          </a:bodyPr>
          <a:lstStyle/>
          <a:p>
            <a:pPr algn="just"/>
            <a:r>
              <a:rPr lang="en-US" sz="4800" b="1" dirty="0" smtClean="0">
                <a:solidFill>
                  <a:srgbClr val="00B050"/>
                </a:solidFill>
                <a:latin typeface="Agency FB" panose="020B0503020202020204" pitchFamily="34" charset="0"/>
              </a:rPr>
              <a:t>Group vs Team</a:t>
            </a:r>
            <a:endParaRPr lang="en-GB" sz="4800" b="1" dirty="0">
              <a:solidFill>
                <a:srgbClr val="00B050"/>
              </a:solidFill>
              <a:latin typeface="Agency FB" panose="020B0503020202020204" pitchFamily="34" charset="0"/>
            </a:endParaRPr>
          </a:p>
        </p:txBody>
      </p:sp>
      <p:sp>
        <p:nvSpPr>
          <p:cNvPr id="4" name="Footer Placeholder 3"/>
          <p:cNvSpPr>
            <a:spLocks noGrp="1"/>
          </p:cNvSpPr>
          <p:nvPr>
            <p:ph type="ftr" sz="quarter" idx="11"/>
          </p:nvPr>
        </p:nvSpPr>
        <p:spPr>
          <a:xfrm>
            <a:off x="232229" y="6414539"/>
            <a:ext cx="1201454" cy="365125"/>
          </a:xfrm>
        </p:spPr>
        <p:txBody>
          <a:bodyPr/>
          <a:lstStyle/>
          <a:p>
            <a:r>
              <a:rPr lang="en-GB" dirty="0" smtClean="0"/>
              <a:t>BRIJESHKUMAR PATEL</a:t>
            </a:r>
            <a:endParaRPr lang="en-GB" dirty="0"/>
          </a:p>
        </p:txBody>
      </p:sp>
      <p:sp>
        <p:nvSpPr>
          <p:cNvPr id="2" name="Rectangle 1"/>
          <p:cNvSpPr/>
          <p:nvPr/>
        </p:nvSpPr>
        <p:spPr>
          <a:xfrm>
            <a:off x="232229" y="756194"/>
            <a:ext cx="5152571" cy="2742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907314" y="1295398"/>
            <a:ext cx="5604105" cy="143527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2000" dirty="0" smtClean="0">
                <a:latin typeface="Agency FB" panose="020B0503020202020204" pitchFamily="34" charset="0"/>
              </a:rPr>
              <a:t>Interaction of two or more people in order to achieve a particular goal where individual performance gets more priority </a:t>
            </a:r>
            <a:endParaRPr lang="en-GB" sz="2000" dirty="0">
              <a:latin typeface="Agency FB" panose="020B0503020202020204" pitchFamily="34" charset="0"/>
            </a:endParaRPr>
          </a:p>
        </p:txBody>
      </p:sp>
      <p:sp>
        <p:nvSpPr>
          <p:cNvPr id="10" name="Rectangle 9"/>
          <p:cNvSpPr/>
          <p:nvPr/>
        </p:nvSpPr>
        <p:spPr>
          <a:xfrm>
            <a:off x="5907314" y="756194"/>
            <a:ext cx="2647963" cy="5196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latin typeface="Agency FB" panose="020B0503020202020204" pitchFamily="34" charset="0"/>
              </a:rPr>
              <a:t>Group Definition </a:t>
            </a:r>
            <a:endParaRPr lang="en-GB" sz="2800" b="1" dirty="0">
              <a:latin typeface="Agency FB" panose="020B0503020202020204" pitchFamily="34" charset="0"/>
            </a:endParaRPr>
          </a:p>
        </p:txBody>
      </p:sp>
      <p:sp>
        <p:nvSpPr>
          <p:cNvPr id="11" name="Rectangle 10"/>
          <p:cNvSpPr/>
          <p:nvPr/>
        </p:nvSpPr>
        <p:spPr>
          <a:xfrm>
            <a:off x="232229" y="4324167"/>
            <a:ext cx="3462949" cy="5196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latin typeface="Agency FB" panose="020B0503020202020204" pitchFamily="34" charset="0"/>
              </a:rPr>
              <a:t>Team Definition  </a:t>
            </a:r>
            <a:endParaRPr lang="en-GB" sz="2800" b="1" dirty="0">
              <a:latin typeface="Agency FB" panose="020B0503020202020204" pitchFamily="34" charset="0"/>
            </a:endParaRPr>
          </a:p>
        </p:txBody>
      </p:sp>
      <p:sp>
        <p:nvSpPr>
          <p:cNvPr id="12" name="Rectangle 11"/>
          <p:cNvSpPr/>
          <p:nvPr/>
        </p:nvSpPr>
        <p:spPr>
          <a:xfrm>
            <a:off x="232230" y="4843780"/>
            <a:ext cx="6719716" cy="12814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just"/>
            <a:r>
              <a:rPr lang="en-US" sz="2400" dirty="0" smtClean="0">
                <a:latin typeface="Agency FB" panose="020B0503020202020204" pitchFamily="34" charset="0"/>
              </a:rPr>
              <a:t>Group who work together extremely and intensively and make a combine efforts to achieve a single goal</a:t>
            </a:r>
          </a:p>
        </p:txBody>
      </p:sp>
    </p:spTree>
    <p:extLst>
      <p:ext uri="{BB962C8B-B14F-4D97-AF65-F5344CB8AC3E}">
        <p14:creationId xmlns:p14="http://schemas.microsoft.com/office/powerpoint/2010/main" val="87724148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Table 16"/>
          <p:cNvGraphicFramePr>
            <a:graphicFrameLocks noGrp="1"/>
          </p:cNvGraphicFramePr>
          <p:nvPr>
            <p:extLst/>
          </p:nvPr>
        </p:nvGraphicFramePr>
        <p:xfrm>
          <a:off x="851769" y="501041"/>
          <a:ext cx="10371551" cy="5884374"/>
        </p:xfrm>
        <a:graphic>
          <a:graphicData uri="http://schemas.openxmlformats.org/drawingml/2006/table">
            <a:tbl>
              <a:tblPr firstRow="1" firstCol="1" bandRow="1">
                <a:tableStyleId>{5C22544A-7EE6-4342-B048-85BDC9FD1C3A}</a:tableStyleId>
              </a:tblPr>
              <a:tblGrid>
                <a:gridCol w="1650751">
                  <a:extLst>
                    <a:ext uri="{9D8B030D-6E8A-4147-A177-3AD203B41FA5}">
                      <a16:colId xmlns:a16="http://schemas.microsoft.com/office/drawing/2014/main" val="20000"/>
                    </a:ext>
                  </a:extLst>
                </a:gridCol>
                <a:gridCol w="4359824">
                  <a:extLst>
                    <a:ext uri="{9D8B030D-6E8A-4147-A177-3AD203B41FA5}">
                      <a16:colId xmlns:a16="http://schemas.microsoft.com/office/drawing/2014/main" val="20001"/>
                    </a:ext>
                  </a:extLst>
                </a:gridCol>
                <a:gridCol w="4360976">
                  <a:extLst>
                    <a:ext uri="{9D8B030D-6E8A-4147-A177-3AD203B41FA5}">
                      <a16:colId xmlns:a16="http://schemas.microsoft.com/office/drawing/2014/main" val="20002"/>
                    </a:ext>
                  </a:extLst>
                </a:gridCol>
              </a:tblGrid>
              <a:tr h="338204">
                <a:tc>
                  <a:txBody>
                    <a:bodyPr/>
                    <a:lstStyle/>
                    <a:p>
                      <a:pPr marL="0" marR="0" algn="ctr">
                        <a:lnSpc>
                          <a:spcPct val="150000"/>
                        </a:lnSpc>
                        <a:spcBef>
                          <a:spcPts val="0"/>
                        </a:spcBef>
                        <a:spcAft>
                          <a:spcPts val="0"/>
                        </a:spcAft>
                      </a:pPr>
                      <a:r>
                        <a:rPr lang="en-GB" sz="2000">
                          <a:effectLst/>
                          <a:latin typeface="Agency FB" panose="020B0503020202020204" pitchFamily="34" charset="0"/>
                        </a:rPr>
                        <a:t>Difference</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tc>
                  <a:txBody>
                    <a:bodyPr/>
                    <a:lstStyle/>
                    <a:p>
                      <a:pPr marL="0" marR="0" indent="457200" algn="ctr">
                        <a:lnSpc>
                          <a:spcPct val="150000"/>
                        </a:lnSpc>
                        <a:spcBef>
                          <a:spcPts val="0"/>
                        </a:spcBef>
                        <a:spcAft>
                          <a:spcPts val="0"/>
                        </a:spcAft>
                      </a:pPr>
                      <a:r>
                        <a:rPr lang="en-GB" sz="2000">
                          <a:effectLst/>
                          <a:latin typeface="Agency FB" panose="020B0503020202020204" pitchFamily="34" charset="0"/>
                        </a:rPr>
                        <a:t>Group</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tc>
                  <a:txBody>
                    <a:bodyPr/>
                    <a:lstStyle/>
                    <a:p>
                      <a:pPr marL="0" marR="0" algn="ctr">
                        <a:lnSpc>
                          <a:spcPct val="150000"/>
                        </a:lnSpc>
                        <a:spcBef>
                          <a:spcPts val="0"/>
                        </a:spcBef>
                        <a:spcAft>
                          <a:spcPts val="0"/>
                        </a:spcAft>
                      </a:pPr>
                      <a:r>
                        <a:rPr lang="en-GB" sz="2000">
                          <a:effectLst/>
                          <a:latin typeface="Agency FB" panose="020B0503020202020204" pitchFamily="34" charset="0"/>
                        </a:rPr>
                        <a:t>Team</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extLst>
                  <a:ext uri="{0D108BD9-81ED-4DB2-BD59-A6C34878D82A}">
                    <a16:rowId xmlns:a16="http://schemas.microsoft.com/office/drawing/2014/main" val="10000"/>
                  </a:ext>
                </a:extLst>
              </a:tr>
              <a:tr h="2367419">
                <a:tc>
                  <a:txBody>
                    <a:bodyPr/>
                    <a:lstStyle/>
                    <a:p>
                      <a:pPr marL="0" marR="0" algn="just">
                        <a:lnSpc>
                          <a:spcPct val="150000"/>
                        </a:lnSpc>
                        <a:spcBef>
                          <a:spcPts val="0"/>
                        </a:spcBef>
                        <a:spcAft>
                          <a:spcPts val="0"/>
                        </a:spcAft>
                      </a:pPr>
                      <a:r>
                        <a:rPr lang="en-GB" sz="2000">
                          <a:effectLst/>
                          <a:latin typeface="Agency FB" panose="020B0503020202020204" pitchFamily="34" charset="0"/>
                        </a:rPr>
                        <a:t>Progress </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tc>
                  <a:txBody>
                    <a:bodyPr/>
                    <a:lstStyle/>
                    <a:p>
                      <a:pPr marL="0" marR="0" algn="l">
                        <a:lnSpc>
                          <a:spcPct val="150000"/>
                        </a:lnSpc>
                        <a:spcBef>
                          <a:spcPts val="0"/>
                        </a:spcBef>
                        <a:spcAft>
                          <a:spcPts val="0"/>
                        </a:spcAft>
                      </a:pPr>
                      <a:r>
                        <a:rPr lang="en-GB" sz="2000" dirty="0">
                          <a:effectLst/>
                          <a:latin typeface="Agency FB" panose="020B0503020202020204" pitchFamily="34" charset="0"/>
                        </a:rPr>
                        <a:t>When the employees of the Kellogg are more concern with their individual progress it can be said that they are working in a group.</a:t>
                      </a:r>
                      <a:endParaRPr lang="en-GB" sz="2000" dirty="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tc>
                  <a:txBody>
                    <a:bodyPr/>
                    <a:lstStyle/>
                    <a:p>
                      <a:pPr marL="0" marR="0" algn="l">
                        <a:lnSpc>
                          <a:spcPct val="150000"/>
                        </a:lnSpc>
                        <a:spcBef>
                          <a:spcPts val="0"/>
                        </a:spcBef>
                        <a:spcAft>
                          <a:spcPts val="0"/>
                        </a:spcAft>
                      </a:pPr>
                      <a:r>
                        <a:rPr lang="en-GB" sz="2000">
                          <a:effectLst/>
                          <a:latin typeface="Agency FB" panose="020B0503020202020204" pitchFamily="34" charset="0"/>
                        </a:rPr>
                        <a:t>When the employees of the organisation work together in order to achieve the same goals and the employees are a concern with the progress of team then it can be said that they are working in a team (Mullins and Christy, 2016).</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1"/>
                  </a:ext>
                </a:extLst>
              </a:tr>
              <a:tr h="1352811">
                <a:tc>
                  <a:txBody>
                    <a:bodyPr/>
                    <a:lstStyle/>
                    <a:p>
                      <a:pPr marL="0" marR="0" algn="just">
                        <a:lnSpc>
                          <a:spcPct val="150000"/>
                        </a:lnSpc>
                        <a:spcBef>
                          <a:spcPts val="0"/>
                        </a:spcBef>
                        <a:spcAft>
                          <a:spcPts val="0"/>
                        </a:spcAft>
                      </a:pPr>
                      <a:r>
                        <a:rPr lang="en-GB" sz="2000">
                          <a:effectLst/>
                          <a:latin typeface="Agency FB" panose="020B0503020202020204" pitchFamily="34" charset="0"/>
                        </a:rPr>
                        <a:t>Decision </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tc>
                  <a:txBody>
                    <a:bodyPr/>
                    <a:lstStyle/>
                    <a:p>
                      <a:pPr marL="0" marR="0" algn="l">
                        <a:lnSpc>
                          <a:spcPct val="150000"/>
                        </a:lnSpc>
                        <a:spcBef>
                          <a:spcPts val="0"/>
                        </a:spcBef>
                        <a:spcAft>
                          <a:spcPts val="0"/>
                        </a:spcAft>
                      </a:pPr>
                      <a:r>
                        <a:rPr lang="en-GB" sz="2000">
                          <a:effectLst/>
                          <a:latin typeface="Agency FB" panose="020B0503020202020204" pitchFamily="34" charset="0"/>
                        </a:rPr>
                        <a:t>The members of the groups of the Kellogg take decision individually.</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tc>
                  <a:txBody>
                    <a:bodyPr/>
                    <a:lstStyle/>
                    <a:p>
                      <a:pPr marL="0" marR="0" algn="l">
                        <a:lnSpc>
                          <a:spcPct val="150000"/>
                        </a:lnSpc>
                        <a:spcBef>
                          <a:spcPts val="0"/>
                        </a:spcBef>
                        <a:spcAft>
                          <a:spcPts val="0"/>
                        </a:spcAft>
                      </a:pPr>
                      <a:r>
                        <a:rPr lang="en-GB" sz="2000">
                          <a:effectLst/>
                          <a:latin typeface="Agency FB" panose="020B0503020202020204" pitchFamily="34" charset="0"/>
                        </a:rPr>
                        <a:t>The teams which are formed to accomplish particular goals within the Kellogg take a participative decision.</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2"/>
                  </a:ext>
                </a:extLst>
              </a:tr>
              <a:tr h="1691015">
                <a:tc>
                  <a:txBody>
                    <a:bodyPr/>
                    <a:lstStyle/>
                    <a:p>
                      <a:pPr marL="0" marR="0" algn="just">
                        <a:lnSpc>
                          <a:spcPct val="150000"/>
                        </a:lnSpc>
                        <a:spcBef>
                          <a:spcPts val="0"/>
                        </a:spcBef>
                        <a:spcAft>
                          <a:spcPts val="0"/>
                        </a:spcAft>
                      </a:pPr>
                      <a:r>
                        <a:rPr lang="en-GB" sz="2000">
                          <a:effectLst/>
                          <a:latin typeface="Agency FB" panose="020B0503020202020204" pitchFamily="34" charset="0"/>
                        </a:rPr>
                        <a:t>Quality </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nchor="ctr"/>
                </a:tc>
                <a:tc>
                  <a:txBody>
                    <a:bodyPr/>
                    <a:lstStyle/>
                    <a:p>
                      <a:pPr marL="0" marR="0" algn="l">
                        <a:lnSpc>
                          <a:spcPct val="150000"/>
                        </a:lnSpc>
                        <a:spcBef>
                          <a:spcPts val="0"/>
                        </a:spcBef>
                        <a:spcAft>
                          <a:spcPts val="0"/>
                        </a:spcAft>
                      </a:pPr>
                      <a:r>
                        <a:rPr lang="en-GB" sz="2000">
                          <a:effectLst/>
                          <a:latin typeface="Agency FB" panose="020B0503020202020204" pitchFamily="34" charset="0"/>
                        </a:rPr>
                        <a:t>The group members try to develop his individual quality and do not bother about the quality of the others</a:t>
                      </a:r>
                      <a:endParaRPr lang="en-GB" sz="200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tc>
                  <a:txBody>
                    <a:bodyPr/>
                    <a:lstStyle/>
                    <a:p>
                      <a:pPr marL="0" marR="0" algn="l">
                        <a:lnSpc>
                          <a:spcPct val="150000"/>
                        </a:lnSpc>
                        <a:spcBef>
                          <a:spcPts val="0"/>
                        </a:spcBef>
                        <a:spcAft>
                          <a:spcPts val="0"/>
                        </a:spcAft>
                      </a:pPr>
                      <a:r>
                        <a:rPr lang="en-GB" sz="2000" dirty="0">
                          <a:effectLst/>
                          <a:latin typeface="Agency FB" panose="020B0503020202020204" pitchFamily="34" charset="0"/>
                        </a:rPr>
                        <a:t>The members of the team which is formed within the Kellogg try to develop the quality of the team members which increases the overall performance of the team.</a:t>
                      </a:r>
                      <a:endParaRPr lang="en-GB" sz="2000" dirty="0">
                        <a:solidFill>
                          <a:srgbClr val="000000"/>
                        </a:solidFill>
                        <a:effectLst/>
                        <a:latin typeface="Agency FB" panose="020B0503020202020204" pitchFamily="34" charset="0"/>
                        <a:ea typeface="Calibri" panose="020F0502020204030204" pitchFamily="34" charset="0"/>
                        <a:cs typeface="Times New Roman" panose="02020603050405020304" pitchFamily="18" charset="0"/>
                      </a:endParaRPr>
                    </a:p>
                  </a:txBody>
                  <a:tcPr marL="63990" marR="63990" marT="0" marB="0"/>
                </a:tc>
                <a:extLst>
                  <a:ext uri="{0D108BD9-81ED-4DB2-BD59-A6C34878D82A}">
                    <a16:rowId xmlns:a16="http://schemas.microsoft.com/office/drawing/2014/main" val="10003"/>
                  </a:ext>
                </a:extLst>
              </a:tr>
            </a:tbl>
          </a:graphicData>
        </a:graphic>
      </p:graphicFrame>
      <p:sp>
        <p:nvSpPr>
          <p:cNvPr id="3" name="Footer Placeholder 2"/>
          <p:cNvSpPr>
            <a:spLocks noGrp="1"/>
          </p:cNvSpPr>
          <p:nvPr>
            <p:ph type="ftr" sz="quarter" idx="11"/>
          </p:nvPr>
        </p:nvSpPr>
        <p:spPr>
          <a:xfrm>
            <a:off x="851769" y="6526060"/>
            <a:ext cx="1212273" cy="365125"/>
          </a:xfrm>
        </p:spPr>
        <p:txBody>
          <a:bodyPr/>
          <a:lstStyle/>
          <a:p>
            <a:r>
              <a:rPr lang="en-GB" dirty="0" smtClean="0"/>
              <a:t>BRIJESHKUMAR PATEL</a:t>
            </a:r>
            <a:endParaRPr lang="en-GB" dirty="0"/>
          </a:p>
        </p:txBody>
      </p:sp>
    </p:spTree>
    <p:extLst>
      <p:ext uri="{BB962C8B-B14F-4D97-AF65-F5344CB8AC3E}">
        <p14:creationId xmlns:p14="http://schemas.microsoft.com/office/powerpoint/2010/main" val="91116164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362856" y="107950"/>
            <a:ext cx="7568570" cy="640080"/>
          </a:xfrm>
          <a:ln>
            <a:solidFill>
              <a:schemeClr val="accent1"/>
            </a:solidFill>
          </a:ln>
        </p:spPr>
        <p:txBody>
          <a:bodyPr>
            <a:noAutofit/>
          </a:bodyPr>
          <a:lstStyle/>
          <a:p>
            <a:pPr algn="l"/>
            <a:r>
              <a:rPr lang="en-GB" sz="3600" b="1" dirty="0">
                <a:solidFill>
                  <a:srgbClr val="00B050"/>
                </a:solidFill>
                <a:latin typeface="Agency FB" panose="020B0503020202020204" pitchFamily="34" charset="0"/>
              </a:rPr>
              <a:t>Comparing workgroup and work team</a:t>
            </a:r>
          </a:p>
        </p:txBody>
      </p:sp>
      <p:sp>
        <p:nvSpPr>
          <p:cNvPr id="4" name="Footer Placeholder 3"/>
          <p:cNvSpPr>
            <a:spLocks noGrp="1"/>
          </p:cNvSpPr>
          <p:nvPr>
            <p:ph type="ftr" sz="quarter" idx="11"/>
          </p:nvPr>
        </p:nvSpPr>
        <p:spPr>
          <a:xfrm>
            <a:off x="362856" y="6492875"/>
            <a:ext cx="1212273" cy="365125"/>
          </a:xfrm>
        </p:spPr>
        <p:txBody>
          <a:bodyPr/>
          <a:lstStyle/>
          <a:p>
            <a:r>
              <a:rPr lang="en-GB" dirty="0" smtClean="0"/>
              <a:t>BRIJESHKUMAR PATEL</a:t>
            </a:r>
            <a:endParaRPr lang="en-GB" dirty="0"/>
          </a:p>
        </p:txBody>
      </p:sp>
      <p:sp>
        <p:nvSpPr>
          <p:cNvPr id="2" name="Rectangle 1"/>
          <p:cNvSpPr/>
          <p:nvPr/>
        </p:nvSpPr>
        <p:spPr>
          <a:xfrm>
            <a:off x="232229" y="756194"/>
            <a:ext cx="5152571" cy="2742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p:nvPr/>
        </p:nvPicPr>
        <p:blipFill>
          <a:blip r:embed="rId3"/>
          <a:stretch>
            <a:fillRect/>
          </a:stretch>
        </p:blipFill>
        <p:spPr>
          <a:xfrm>
            <a:off x="1917078" y="1088511"/>
            <a:ext cx="6935443" cy="4278619"/>
          </a:xfrm>
          <a:prstGeom prst="rect">
            <a:avLst/>
          </a:prstGeom>
        </p:spPr>
      </p:pic>
      <p:sp>
        <p:nvSpPr>
          <p:cNvPr id="14" name="Rectangle 13"/>
          <p:cNvSpPr/>
          <p:nvPr/>
        </p:nvSpPr>
        <p:spPr>
          <a:xfrm>
            <a:off x="1757017" y="5642362"/>
            <a:ext cx="7255566" cy="9740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gency FB" panose="020B0503020202020204" pitchFamily="34" charset="0"/>
              </a:rPr>
              <a:t>Figure: Work team &amp; Work group</a:t>
            </a:r>
          </a:p>
          <a:p>
            <a:pPr algn="ctr"/>
            <a:r>
              <a:rPr lang="en-GB" dirty="0">
                <a:latin typeface="Agency FB" panose="020B0503020202020204" pitchFamily="34" charset="0"/>
              </a:rPr>
              <a:t>Source: (Shetty, 2017)</a:t>
            </a:r>
          </a:p>
          <a:p>
            <a:pPr algn="ctr"/>
            <a:endParaRPr lang="en-GB" dirty="0"/>
          </a:p>
        </p:txBody>
      </p:sp>
    </p:spTree>
    <p:extLst>
      <p:ext uri="{BB962C8B-B14F-4D97-AF65-F5344CB8AC3E}">
        <p14:creationId xmlns:p14="http://schemas.microsoft.com/office/powerpoint/2010/main" val="258289729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362856" y="107950"/>
            <a:ext cx="4950056" cy="640080"/>
          </a:xfrm>
          <a:ln>
            <a:solidFill>
              <a:schemeClr val="accent1"/>
            </a:solidFill>
          </a:ln>
        </p:spPr>
        <p:txBody>
          <a:bodyPr>
            <a:noAutofit/>
          </a:bodyPr>
          <a:lstStyle/>
          <a:p>
            <a:pPr algn="just"/>
            <a:r>
              <a:rPr lang="en-GB" sz="3600" b="1" dirty="0" smtClean="0">
                <a:solidFill>
                  <a:srgbClr val="00B050"/>
                </a:solidFill>
                <a:latin typeface="Agency FB" panose="020B0503020202020204" pitchFamily="34" charset="0"/>
              </a:rPr>
              <a:t>Importance of group and team</a:t>
            </a:r>
            <a:endParaRPr lang="en-GB" sz="1600" b="1" dirty="0">
              <a:solidFill>
                <a:srgbClr val="00B050"/>
              </a:solidFill>
              <a:latin typeface="Agency FB" panose="020B0503020202020204" pitchFamily="34" charset="0"/>
            </a:endParaRPr>
          </a:p>
        </p:txBody>
      </p:sp>
      <p:sp>
        <p:nvSpPr>
          <p:cNvPr id="9" name="Footer Placeholder 8"/>
          <p:cNvSpPr>
            <a:spLocks noGrp="1"/>
          </p:cNvSpPr>
          <p:nvPr>
            <p:ph type="ftr" sz="quarter" idx="11"/>
          </p:nvPr>
        </p:nvSpPr>
        <p:spPr>
          <a:xfrm>
            <a:off x="362856" y="6431165"/>
            <a:ext cx="1203960" cy="365125"/>
          </a:xfrm>
        </p:spPr>
        <p:txBody>
          <a:bodyPr/>
          <a:lstStyle/>
          <a:p>
            <a:r>
              <a:rPr lang="en-GB" dirty="0" smtClean="0"/>
              <a:t>BRIJESHKUMAR PATEL</a:t>
            </a:r>
            <a:endParaRPr lang="en-GB" dirty="0"/>
          </a:p>
        </p:txBody>
      </p:sp>
      <p:sp>
        <p:nvSpPr>
          <p:cNvPr id="2" name="Rectangle 1"/>
          <p:cNvSpPr/>
          <p:nvPr/>
        </p:nvSpPr>
        <p:spPr>
          <a:xfrm>
            <a:off x="232229" y="756194"/>
            <a:ext cx="5152571" cy="2742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p:cNvSpPr/>
          <p:nvPr/>
        </p:nvSpPr>
        <p:spPr>
          <a:xfrm>
            <a:off x="362857" y="825864"/>
            <a:ext cx="566057" cy="5805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smtClean="0"/>
              <a:t>1</a:t>
            </a:r>
            <a:endParaRPr lang="en-GB" sz="4000" b="1" dirty="0"/>
          </a:p>
        </p:txBody>
      </p:sp>
      <p:sp>
        <p:nvSpPr>
          <p:cNvPr id="4" name="Rectangle 3"/>
          <p:cNvSpPr/>
          <p:nvPr/>
        </p:nvSpPr>
        <p:spPr>
          <a:xfrm>
            <a:off x="1219200" y="886823"/>
            <a:ext cx="3415430" cy="519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gency FB" panose="020B0503020202020204" pitchFamily="34" charset="0"/>
              </a:rPr>
              <a:t>Increase efficiency</a:t>
            </a:r>
            <a:endParaRPr lang="en-GB" sz="2800" b="1" dirty="0">
              <a:latin typeface="Agency FB" panose="020B0503020202020204" pitchFamily="34" charset="0"/>
            </a:endParaRPr>
          </a:p>
        </p:txBody>
      </p:sp>
      <p:sp>
        <p:nvSpPr>
          <p:cNvPr id="6" name="Oval 5"/>
          <p:cNvSpPr/>
          <p:nvPr/>
        </p:nvSpPr>
        <p:spPr>
          <a:xfrm>
            <a:off x="362856" y="1581694"/>
            <a:ext cx="566057" cy="5805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smtClean="0"/>
              <a:t>2</a:t>
            </a:r>
            <a:endParaRPr lang="en-GB" sz="4000" b="1" dirty="0"/>
          </a:p>
        </p:txBody>
      </p:sp>
      <p:sp>
        <p:nvSpPr>
          <p:cNvPr id="8" name="Rectangle 7"/>
          <p:cNvSpPr/>
          <p:nvPr/>
        </p:nvSpPr>
        <p:spPr>
          <a:xfrm>
            <a:off x="1219201" y="1642653"/>
            <a:ext cx="3415430" cy="519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gency FB" panose="020B0503020202020204" pitchFamily="34" charset="0"/>
              </a:rPr>
              <a:t>Customer satisfaction</a:t>
            </a:r>
            <a:endParaRPr lang="en-GB" sz="2800" b="1" dirty="0">
              <a:latin typeface="Agency FB" panose="020B0503020202020204" pitchFamily="34" charset="0"/>
            </a:endParaRPr>
          </a:p>
        </p:txBody>
      </p:sp>
      <p:sp>
        <p:nvSpPr>
          <p:cNvPr id="15" name="Title 6"/>
          <p:cNvSpPr txBox="1">
            <a:spLocks/>
          </p:cNvSpPr>
          <p:nvPr/>
        </p:nvSpPr>
        <p:spPr>
          <a:xfrm>
            <a:off x="6427244" y="748030"/>
            <a:ext cx="5286468" cy="640080"/>
          </a:xfrm>
          <a:prstGeom prst="rect">
            <a:avLst/>
          </a:prstGeom>
          <a:ln>
            <a:solidFill>
              <a:schemeClr val="accent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3600" b="1" dirty="0" smtClean="0">
                <a:solidFill>
                  <a:srgbClr val="00B050"/>
                </a:solidFill>
                <a:latin typeface="Agency FB" panose="020B0503020202020204" pitchFamily="34" charset="0"/>
              </a:rPr>
              <a:t>Strategies to increase efficiency</a:t>
            </a:r>
            <a:endParaRPr lang="en-GB" sz="1600" b="1" dirty="0">
              <a:solidFill>
                <a:srgbClr val="00B050"/>
              </a:solidFill>
              <a:latin typeface="Agency FB" panose="020B0503020202020204" pitchFamily="34" charset="0"/>
            </a:endParaRPr>
          </a:p>
        </p:txBody>
      </p:sp>
      <p:sp>
        <p:nvSpPr>
          <p:cNvPr id="16" name="Oval 15"/>
          <p:cNvSpPr/>
          <p:nvPr/>
        </p:nvSpPr>
        <p:spPr>
          <a:xfrm>
            <a:off x="6763657" y="1465944"/>
            <a:ext cx="566057" cy="5805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smtClean="0"/>
              <a:t>1</a:t>
            </a:r>
            <a:endParaRPr lang="en-GB" sz="4000" b="1" dirty="0"/>
          </a:p>
        </p:txBody>
      </p:sp>
      <p:sp>
        <p:nvSpPr>
          <p:cNvPr id="17" name="Rectangle 16"/>
          <p:cNvSpPr/>
          <p:nvPr/>
        </p:nvSpPr>
        <p:spPr>
          <a:xfrm>
            <a:off x="7620000" y="1526903"/>
            <a:ext cx="3415430" cy="519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gency FB" panose="020B0503020202020204" pitchFamily="34" charset="0"/>
              </a:rPr>
              <a:t>Group size</a:t>
            </a:r>
            <a:endParaRPr lang="en-GB" sz="2800" b="1" dirty="0">
              <a:latin typeface="Agency FB" panose="020B0503020202020204" pitchFamily="34" charset="0"/>
            </a:endParaRPr>
          </a:p>
        </p:txBody>
      </p:sp>
      <p:sp>
        <p:nvSpPr>
          <p:cNvPr id="18" name="Oval 17"/>
          <p:cNvSpPr/>
          <p:nvPr/>
        </p:nvSpPr>
        <p:spPr>
          <a:xfrm>
            <a:off x="6763656" y="2221774"/>
            <a:ext cx="566057" cy="5805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smtClean="0"/>
              <a:t>2</a:t>
            </a:r>
            <a:endParaRPr lang="en-GB" sz="4000" b="1" dirty="0"/>
          </a:p>
        </p:txBody>
      </p:sp>
      <p:sp>
        <p:nvSpPr>
          <p:cNvPr id="19" name="Rectangle 18"/>
          <p:cNvSpPr/>
          <p:nvPr/>
        </p:nvSpPr>
        <p:spPr>
          <a:xfrm>
            <a:off x="7620001" y="2282733"/>
            <a:ext cx="3415430" cy="519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gency FB" panose="020B0503020202020204" pitchFamily="34" charset="0"/>
              </a:rPr>
              <a:t>Fix up the roles</a:t>
            </a:r>
            <a:endParaRPr lang="en-GB" sz="2800" b="1" dirty="0">
              <a:latin typeface="Agency FB" panose="020B0503020202020204" pitchFamily="34" charset="0"/>
            </a:endParaRPr>
          </a:p>
        </p:txBody>
      </p:sp>
      <p:cxnSp>
        <p:nvCxnSpPr>
          <p:cNvPr id="20" name="Straight Arrow Connector 19"/>
          <p:cNvCxnSpPr/>
          <p:nvPr/>
        </p:nvCxnSpPr>
        <p:spPr>
          <a:xfrm flipH="1">
            <a:off x="5899759" y="363255"/>
            <a:ext cx="12526" cy="559913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Oval 20"/>
          <p:cNvSpPr/>
          <p:nvPr/>
        </p:nvSpPr>
        <p:spPr>
          <a:xfrm>
            <a:off x="6763656" y="3116397"/>
            <a:ext cx="566057" cy="5805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t>3</a:t>
            </a:r>
            <a:endParaRPr lang="en-GB" sz="4000" b="1" dirty="0"/>
          </a:p>
        </p:txBody>
      </p:sp>
      <p:sp>
        <p:nvSpPr>
          <p:cNvPr id="22" name="Rectangle 21"/>
          <p:cNvSpPr/>
          <p:nvPr/>
        </p:nvSpPr>
        <p:spPr>
          <a:xfrm>
            <a:off x="7620001" y="3177356"/>
            <a:ext cx="3415430" cy="5196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gency FB" panose="020B0503020202020204" pitchFamily="34" charset="0"/>
              </a:rPr>
              <a:t>Provide Incentive</a:t>
            </a:r>
            <a:endParaRPr lang="en-GB" sz="2800" b="1" dirty="0">
              <a:latin typeface="Agency FB" panose="020B0503020202020204" pitchFamily="34" charset="0"/>
            </a:endParaRPr>
          </a:p>
        </p:txBody>
      </p:sp>
    </p:spTree>
    <p:extLst>
      <p:ext uri="{BB962C8B-B14F-4D97-AF65-F5344CB8AC3E}">
        <p14:creationId xmlns:p14="http://schemas.microsoft.com/office/powerpoint/2010/main" val="22417336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914401" y="939452"/>
            <a:ext cx="1983288" cy="601249"/>
          </a:xfrm>
          <a:ln>
            <a:solidFill>
              <a:srgbClr val="00B0F0"/>
            </a:solidFill>
          </a:ln>
        </p:spPr>
        <p:txBody>
          <a:bodyPr>
            <a:normAutofit fontScale="90000"/>
          </a:bodyPr>
          <a:lstStyle/>
          <a:p>
            <a:pPr algn="just"/>
            <a:r>
              <a:rPr lang="en-US" sz="3100" b="1" dirty="0" smtClean="0">
                <a:solidFill>
                  <a:srgbClr val="00B050"/>
                </a:solidFill>
                <a:latin typeface="Agency FB" panose="020B0503020202020204" pitchFamily="34" charset="0"/>
              </a:rPr>
              <a:t>Conclusion </a:t>
            </a:r>
            <a:r>
              <a:rPr lang="en-US" sz="8900" b="1" dirty="0" smtClean="0">
                <a:solidFill>
                  <a:srgbClr val="00B050"/>
                </a:solidFill>
                <a:latin typeface="Agency FB" panose="020B0503020202020204" pitchFamily="34" charset="0"/>
              </a:rPr>
              <a:t>  </a:t>
            </a:r>
            <a:endParaRPr lang="en-GB" sz="5000" b="1" dirty="0"/>
          </a:p>
        </p:txBody>
      </p:sp>
      <p:sp>
        <p:nvSpPr>
          <p:cNvPr id="8" name="Subtitle 7"/>
          <p:cNvSpPr>
            <a:spLocks noGrp="1"/>
          </p:cNvSpPr>
          <p:nvPr>
            <p:ph type="subTitle" idx="1"/>
          </p:nvPr>
        </p:nvSpPr>
        <p:spPr>
          <a:xfrm>
            <a:off x="914401" y="1542490"/>
            <a:ext cx="10083452" cy="2728885"/>
          </a:xfrm>
          <a:ln>
            <a:solidFill>
              <a:srgbClr val="00B0F0"/>
            </a:solidFill>
          </a:ln>
        </p:spPr>
        <p:txBody>
          <a:bodyPr>
            <a:noAutofit/>
          </a:bodyPr>
          <a:lstStyle/>
          <a:p>
            <a:pPr algn="just">
              <a:lnSpc>
                <a:spcPct val="200000"/>
              </a:lnSpc>
            </a:pPr>
            <a:r>
              <a:rPr lang="en-GB" sz="1800" dirty="0" smtClean="0">
                <a:solidFill>
                  <a:schemeClr val="tx1"/>
                </a:solidFill>
                <a:latin typeface="Agency FB" panose="020B0503020202020204" pitchFamily="34" charset="0"/>
              </a:rPr>
              <a:t>Group </a:t>
            </a:r>
            <a:r>
              <a:rPr lang="en-GB" sz="1800" dirty="0">
                <a:solidFill>
                  <a:schemeClr val="tx1"/>
                </a:solidFill>
                <a:latin typeface="Agency FB" panose="020B0503020202020204" pitchFamily="34" charset="0"/>
              </a:rPr>
              <a:t>performance is better than the individual performance but the team is more effective than the group. Teamwork is more effective because it accomplishes a particular task through combine efforts. As team concentrates on the quality of the teamwork, the team members are more efficient than the group members. At last, it can be said that teamwork plays a significant role in achieving the sustainable development and the competitive advantages.</a:t>
            </a:r>
          </a:p>
          <a:p>
            <a:pPr algn="just">
              <a:lnSpc>
                <a:spcPct val="150000"/>
              </a:lnSpc>
            </a:pPr>
            <a:endParaRPr lang="en-GB" sz="1200" dirty="0">
              <a:solidFill>
                <a:srgbClr val="FF0000"/>
              </a:solidFill>
              <a:latin typeface="Agency FB" panose="020B0503020202020204" pitchFamily="34" charset="0"/>
            </a:endParaRPr>
          </a:p>
        </p:txBody>
      </p:sp>
      <p:sp>
        <p:nvSpPr>
          <p:cNvPr id="3" name="Footer Placeholder 2"/>
          <p:cNvSpPr>
            <a:spLocks noGrp="1"/>
          </p:cNvSpPr>
          <p:nvPr>
            <p:ph type="ftr" sz="quarter" idx="11"/>
          </p:nvPr>
        </p:nvSpPr>
        <p:spPr>
          <a:xfrm>
            <a:off x="914401" y="6323099"/>
            <a:ext cx="1212273" cy="365125"/>
          </a:xfrm>
        </p:spPr>
        <p:txBody>
          <a:bodyPr/>
          <a:lstStyle/>
          <a:p>
            <a:r>
              <a:rPr lang="en-GB" dirty="0" smtClean="0"/>
              <a:t>BRIJESHKUMAR PATEL</a:t>
            </a:r>
            <a:endParaRPr lang="en-GB" dirty="0"/>
          </a:p>
        </p:txBody>
      </p:sp>
    </p:spTree>
    <p:extLst>
      <p:ext uri="{BB962C8B-B14F-4D97-AF65-F5344CB8AC3E}">
        <p14:creationId xmlns:p14="http://schemas.microsoft.com/office/powerpoint/2010/main" val="192594672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798018" y="845184"/>
            <a:ext cx="1974976" cy="601249"/>
          </a:xfrm>
          <a:ln>
            <a:solidFill>
              <a:srgbClr val="00B0F0"/>
            </a:solidFill>
          </a:ln>
        </p:spPr>
        <p:txBody>
          <a:bodyPr>
            <a:normAutofit fontScale="90000"/>
          </a:bodyPr>
          <a:lstStyle/>
          <a:p>
            <a:pPr algn="just"/>
            <a:r>
              <a:rPr lang="en-US" sz="3100" b="1" dirty="0" smtClean="0">
                <a:solidFill>
                  <a:srgbClr val="00B050"/>
                </a:solidFill>
                <a:latin typeface="Agency FB" panose="020B0503020202020204" pitchFamily="34" charset="0"/>
              </a:rPr>
              <a:t>References</a:t>
            </a:r>
            <a:r>
              <a:rPr lang="en-US" sz="8900" b="1" dirty="0" smtClean="0">
                <a:solidFill>
                  <a:srgbClr val="00B050"/>
                </a:solidFill>
                <a:latin typeface="Agency FB" panose="020B0503020202020204" pitchFamily="34" charset="0"/>
              </a:rPr>
              <a:t>  </a:t>
            </a:r>
            <a:endParaRPr lang="en-GB" sz="5000" b="1" dirty="0"/>
          </a:p>
        </p:txBody>
      </p:sp>
      <p:sp>
        <p:nvSpPr>
          <p:cNvPr id="8" name="Subtitle 7"/>
          <p:cNvSpPr>
            <a:spLocks noGrp="1"/>
          </p:cNvSpPr>
          <p:nvPr>
            <p:ph type="subTitle" idx="1"/>
          </p:nvPr>
        </p:nvSpPr>
        <p:spPr>
          <a:xfrm>
            <a:off x="798018" y="1446433"/>
            <a:ext cx="9667706" cy="3541203"/>
          </a:xfrm>
          <a:ln>
            <a:solidFill>
              <a:srgbClr val="00B0F0"/>
            </a:solidFill>
          </a:ln>
        </p:spPr>
        <p:txBody>
          <a:bodyPr>
            <a:noAutofit/>
          </a:bodyPr>
          <a:lstStyle/>
          <a:p>
            <a:pPr algn="just"/>
            <a:r>
              <a:rPr lang="en-GB" sz="1600" dirty="0">
                <a:solidFill>
                  <a:schemeClr val="tx1"/>
                </a:solidFill>
                <a:latin typeface="Agency FB" panose="020B0503020202020204" pitchFamily="34" charset="0"/>
              </a:rPr>
              <a:t>Bizjournals.com. (2017). </a:t>
            </a:r>
            <a:r>
              <a:rPr lang="en-GB" sz="1600" i="1" dirty="0">
                <a:solidFill>
                  <a:schemeClr val="tx1"/>
                </a:solidFill>
                <a:latin typeface="Agency FB" panose="020B0503020202020204" pitchFamily="34" charset="0"/>
              </a:rPr>
              <a:t>Cite a Website - Cite This For Me</a:t>
            </a:r>
            <a:r>
              <a:rPr lang="en-GB" sz="1600" dirty="0">
                <a:solidFill>
                  <a:schemeClr val="tx1"/>
                </a:solidFill>
                <a:latin typeface="Agency FB" panose="020B0503020202020204" pitchFamily="34" charset="0"/>
              </a:rPr>
              <a:t>. [online] Available at: https://www.bizjournals.com/bizjournals/how-to/growth-strategies/2013/06/the-difference-between-a-group-and-a.html [Accessed 10 Dec. 2017].</a:t>
            </a:r>
          </a:p>
          <a:p>
            <a:pPr algn="just"/>
            <a:r>
              <a:rPr lang="en-GB" sz="1600" dirty="0">
                <a:solidFill>
                  <a:schemeClr val="tx1"/>
                </a:solidFill>
                <a:latin typeface="Agency FB" panose="020B0503020202020204" pitchFamily="34" charset="0"/>
              </a:rPr>
              <a:t>Griffiths, G. (2016). Make Your Healthcare Organisation a Learning </a:t>
            </a:r>
            <a:r>
              <a:rPr lang="en-GB" sz="1600" dirty="0" smtClean="0">
                <a:solidFill>
                  <a:schemeClr val="tx1"/>
                </a:solidFill>
                <a:latin typeface="Agency FB" panose="020B0503020202020204" pitchFamily="34" charset="0"/>
              </a:rPr>
              <a:t>Organisation Make </a:t>
            </a:r>
            <a:r>
              <a:rPr lang="en-GB" sz="1600" dirty="0">
                <a:solidFill>
                  <a:schemeClr val="tx1"/>
                </a:solidFill>
                <a:latin typeface="Agency FB" panose="020B0503020202020204" pitchFamily="34" charset="0"/>
              </a:rPr>
              <a:t>Your Healthcare Organisation a Learning Organisation. </a:t>
            </a:r>
            <a:r>
              <a:rPr lang="en-GB" sz="1600" i="1" dirty="0">
                <a:solidFill>
                  <a:schemeClr val="tx1"/>
                </a:solidFill>
                <a:latin typeface="Agency FB" panose="020B0503020202020204" pitchFamily="34" charset="0"/>
              </a:rPr>
              <a:t>Nursing Standard</a:t>
            </a:r>
            <a:r>
              <a:rPr lang="en-GB" sz="1600" dirty="0">
                <a:solidFill>
                  <a:schemeClr val="tx1"/>
                </a:solidFill>
                <a:latin typeface="Agency FB" panose="020B0503020202020204" pitchFamily="34" charset="0"/>
              </a:rPr>
              <a:t>, 17(51), pp.29-29.</a:t>
            </a:r>
          </a:p>
          <a:p>
            <a:pPr algn="just"/>
            <a:r>
              <a:rPr lang="en-GB" sz="1600" dirty="0">
                <a:solidFill>
                  <a:schemeClr val="tx1"/>
                </a:solidFill>
                <a:latin typeface="Agency FB" panose="020B0503020202020204" pitchFamily="34" charset="0"/>
              </a:rPr>
              <a:t>Kellogg.northwestern.edu. (2017). </a:t>
            </a:r>
            <a:r>
              <a:rPr lang="en-GB" sz="1600" i="1" dirty="0">
                <a:solidFill>
                  <a:schemeClr val="tx1"/>
                </a:solidFill>
                <a:latin typeface="Agency FB" panose="020B0503020202020204" pitchFamily="34" charset="0"/>
              </a:rPr>
              <a:t>Kellogg Team and Group Research </a:t>
            </a:r>
            <a:r>
              <a:rPr lang="en-GB" sz="1600" i="1" dirty="0" smtClean="0">
                <a:solidFill>
                  <a:schemeClr val="tx1"/>
                </a:solidFill>
                <a:latin typeface="Agency FB" panose="020B0503020202020204" pitchFamily="34" charset="0"/>
              </a:rPr>
              <a:t>Centre </a:t>
            </a:r>
            <a:r>
              <a:rPr lang="en-GB" sz="1600" i="1" dirty="0">
                <a:solidFill>
                  <a:schemeClr val="tx1"/>
                </a:solidFill>
                <a:latin typeface="Agency FB" panose="020B0503020202020204" pitchFamily="34" charset="0"/>
              </a:rPr>
              <a:t>(KTAG), Kellogg School of Management</a:t>
            </a:r>
            <a:r>
              <a:rPr lang="en-GB" sz="1600" dirty="0">
                <a:solidFill>
                  <a:schemeClr val="tx1"/>
                </a:solidFill>
                <a:latin typeface="Agency FB" panose="020B0503020202020204" pitchFamily="34" charset="0"/>
              </a:rPr>
              <a:t>. [online] Available at: http://www.kellogg.northwestern.edu/research/ktag/index.htm [Accessed 10 Dec. 2017].</a:t>
            </a:r>
          </a:p>
          <a:p>
            <a:pPr algn="just"/>
            <a:r>
              <a:rPr lang="en-GB" sz="1600" dirty="0">
                <a:solidFill>
                  <a:schemeClr val="tx1"/>
                </a:solidFill>
                <a:latin typeface="Agency FB" panose="020B0503020202020204" pitchFamily="34" charset="0"/>
              </a:rPr>
              <a:t>Mullins, L. and Christy, G. (2016). </a:t>
            </a:r>
            <a:r>
              <a:rPr lang="en-GB" sz="1600" i="1" dirty="0">
                <a:solidFill>
                  <a:schemeClr val="tx1"/>
                </a:solidFill>
                <a:latin typeface="Agency FB" panose="020B0503020202020204" pitchFamily="34" charset="0"/>
              </a:rPr>
              <a:t>Management and organizational behaviour</a:t>
            </a:r>
            <a:r>
              <a:rPr lang="en-GB" sz="1600" dirty="0">
                <a:solidFill>
                  <a:schemeClr val="tx1"/>
                </a:solidFill>
                <a:latin typeface="Agency FB" panose="020B0503020202020204" pitchFamily="34" charset="0"/>
              </a:rPr>
              <a:t>. Harlow, England: Pearson.</a:t>
            </a:r>
          </a:p>
          <a:p>
            <a:pPr algn="just"/>
            <a:r>
              <a:rPr lang="en-GB" sz="1600" dirty="0">
                <a:solidFill>
                  <a:schemeClr val="tx1"/>
                </a:solidFill>
                <a:latin typeface="Agency FB" panose="020B0503020202020204" pitchFamily="34" charset="0"/>
              </a:rPr>
              <a:t>Shetty (2017). </a:t>
            </a:r>
            <a:r>
              <a:rPr lang="en-GB" sz="1600" i="1" dirty="0">
                <a:solidFill>
                  <a:schemeClr val="tx1"/>
                </a:solidFill>
                <a:latin typeface="Agency FB" panose="020B0503020202020204" pitchFamily="34" charset="0"/>
              </a:rPr>
              <a:t>Groups &amp; Teams - Organizational Behaviour</a:t>
            </a:r>
            <a:r>
              <a:rPr lang="en-GB" sz="1600" dirty="0">
                <a:solidFill>
                  <a:schemeClr val="tx1"/>
                </a:solidFill>
                <a:latin typeface="Agency FB" panose="020B0503020202020204" pitchFamily="34" charset="0"/>
              </a:rPr>
              <a:t>. [online] Slideshare.net. Available at: https://www.slideshare.net/rishirajshetty96/groups-teams-46434038 [Accessed 10 Dec. 2017].</a:t>
            </a:r>
          </a:p>
          <a:p>
            <a:pPr algn="just"/>
            <a:r>
              <a:rPr lang="en-GB" sz="1600" dirty="0">
                <a:solidFill>
                  <a:schemeClr val="tx1"/>
                </a:solidFill>
                <a:latin typeface="Agency FB" panose="020B0503020202020204" pitchFamily="34" charset="0"/>
              </a:rPr>
              <a:t>Subba Rao, P. (2010). </a:t>
            </a:r>
            <a:r>
              <a:rPr lang="en-GB" sz="1600" i="1" dirty="0">
                <a:solidFill>
                  <a:schemeClr val="tx1"/>
                </a:solidFill>
                <a:latin typeface="Agency FB" panose="020B0503020202020204" pitchFamily="34" charset="0"/>
              </a:rPr>
              <a:t>Organisational behaviour</a:t>
            </a:r>
            <a:r>
              <a:rPr lang="en-GB" sz="1600" dirty="0">
                <a:solidFill>
                  <a:schemeClr val="tx1"/>
                </a:solidFill>
                <a:latin typeface="Agency FB" panose="020B0503020202020204" pitchFamily="34" charset="0"/>
              </a:rPr>
              <a:t>. Mumbai [India]: Himalaya Pub. House.</a:t>
            </a:r>
          </a:p>
          <a:p>
            <a:pPr algn="just">
              <a:lnSpc>
                <a:spcPct val="150000"/>
              </a:lnSpc>
            </a:pPr>
            <a:endParaRPr lang="en-GB" sz="1200" dirty="0">
              <a:solidFill>
                <a:srgbClr val="FF0000"/>
              </a:solidFill>
              <a:latin typeface="Agency FB" panose="020B0503020202020204" pitchFamily="34" charset="0"/>
            </a:endParaRPr>
          </a:p>
        </p:txBody>
      </p:sp>
      <p:sp>
        <p:nvSpPr>
          <p:cNvPr id="3" name="Footer Placeholder 2"/>
          <p:cNvSpPr>
            <a:spLocks noGrp="1"/>
          </p:cNvSpPr>
          <p:nvPr>
            <p:ph type="ftr" sz="quarter" idx="11"/>
          </p:nvPr>
        </p:nvSpPr>
        <p:spPr/>
        <p:txBody>
          <a:bodyPr/>
          <a:lstStyle/>
          <a:p>
            <a:r>
              <a:rPr lang="en-GB" smtClean="0"/>
              <a:t>BRIJESHKUMAR PATEL</a:t>
            </a:r>
            <a:endParaRPr lang="en-GB"/>
          </a:p>
        </p:txBody>
      </p:sp>
    </p:spTree>
    <p:extLst>
      <p:ext uri="{BB962C8B-B14F-4D97-AF65-F5344CB8AC3E}">
        <p14:creationId xmlns:p14="http://schemas.microsoft.com/office/powerpoint/2010/main" val="118656152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0608" y="540328"/>
            <a:ext cx="8523395" cy="1970116"/>
          </a:xfrm>
        </p:spPr>
        <p:txBody>
          <a:bodyPr/>
          <a:lstStyle/>
          <a:p>
            <a:pPr algn="ctr"/>
            <a:r>
              <a:rPr lang="en-GB" dirty="0"/>
              <a:t/>
            </a:r>
            <a:br>
              <a:rPr lang="en-GB" dirty="0"/>
            </a:br>
            <a:r>
              <a:rPr lang="en-GB" dirty="0" smtClean="0"/>
              <a:t>Topic: </a:t>
            </a:r>
            <a:r>
              <a:rPr lang="en-GB" dirty="0"/>
              <a:t/>
            </a:r>
            <a:br>
              <a:rPr lang="en-GB" dirty="0"/>
            </a:br>
            <a:r>
              <a:rPr lang="en-GB" dirty="0"/>
              <a:t>Motivation and Perception</a:t>
            </a:r>
          </a:p>
        </p:txBody>
      </p:sp>
      <p:sp>
        <p:nvSpPr>
          <p:cNvPr id="3" name="Subtitle 2"/>
          <p:cNvSpPr>
            <a:spLocks noGrp="1"/>
          </p:cNvSpPr>
          <p:nvPr>
            <p:ph type="subTitle" idx="1"/>
          </p:nvPr>
        </p:nvSpPr>
        <p:spPr>
          <a:xfrm>
            <a:off x="118841" y="3377502"/>
            <a:ext cx="7766936" cy="2287028"/>
          </a:xfrm>
        </p:spPr>
        <p:txBody>
          <a:bodyPr>
            <a:normAutofit/>
          </a:bodyPr>
          <a:lstStyle/>
          <a:p>
            <a:r>
              <a:rPr lang="en-GB" dirty="0" smtClean="0"/>
              <a:t>Presented by Joy Lillian </a:t>
            </a:r>
            <a:r>
              <a:rPr lang="en-GB" dirty="0" err="1" smtClean="0"/>
              <a:t>Modupe</a:t>
            </a:r>
            <a:r>
              <a:rPr lang="en-GB" dirty="0" smtClean="0"/>
              <a:t> </a:t>
            </a:r>
            <a:r>
              <a:rPr lang="en-GB" dirty="0" err="1" smtClean="0"/>
              <a:t>Atunrose</a:t>
            </a:r>
            <a:endParaRPr lang="en-GB" dirty="0" smtClean="0"/>
          </a:p>
          <a:p>
            <a:pPr algn="ctr"/>
            <a:r>
              <a:rPr lang="en-GB" dirty="0" smtClean="0"/>
              <a:t>			ID: 1708230</a:t>
            </a:r>
          </a:p>
          <a:p>
            <a:pPr algn="ctr"/>
            <a:r>
              <a:rPr lang="en-GB" dirty="0" smtClean="0"/>
              <a:t>Module: SBUS4104, Introducing the Modern Workplace</a:t>
            </a:r>
          </a:p>
          <a:p>
            <a:pPr algn="ctr"/>
            <a:r>
              <a:rPr lang="en-GB" dirty="0" smtClean="0"/>
              <a:t>Lecturer: SM Syed Muhammad-</a:t>
            </a:r>
            <a:r>
              <a:rPr lang="en-GB" dirty="0" err="1" smtClean="0"/>
              <a:t>Hammad</a:t>
            </a:r>
            <a:endParaRPr lang="en-GB" dirty="0" smtClean="0"/>
          </a:p>
          <a:p>
            <a:pPr algn="ctr"/>
            <a:r>
              <a:rPr lang="en-GB" dirty="0" smtClean="0"/>
              <a:t> </a:t>
            </a:r>
          </a:p>
          <a:p>
            <a:pPr algn="ctr"/>
            <a:endParaRPr lang="en-GB" dirty="0"/>
          </a:p>
        </p:txBody>
      </p:sp>
    </p:spTree>
    <p:extLst>
      <p:ext uri="{BB962C8B-B14F-4D97-AF65-F5344CB8AC3E}">
        <p14:creationId xmlns:p14="http://schemas.microsoft.com/office/powerpoint/2010/main" val="17060640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 of Presentation</a:t>
            </a:r>
            <a:endParaRPr lang="en-GB" dirty="0"/>
          </a:p>
        </p:txBody>
      </p:sp>
      <p:sp>
        <p:nvSpPr>
          <p:cNvPr id="3" name="Content Placeholder 2"/>
          <p:cNvSpPr>
            <a:spLocks noGrp="1"/>
          </p:cNvSpPr>
          <p:nvPr>
            <p:ph idx="1"/>
          </p:nvPr>
        </p:nvSpPr>
        <p:spPr>
          <a:xfrm>
            <a:off x="665459" y="1531197"/>
            <a:ext cx="8596668" cy="4715224"/>
          </a:xfrm>
        </p:spPr>
        <p:txBody>
          <a:bodyPr>
            <a:normAutofit fontScale="92500" lnSpcReduction="20000"/>
          </a:bodyPr>
          <a:lstStyle/>
          <a:p>
            <a:r>
              <a:rPr lang="en-GB" dirty="0" smtClean="0"/>
              <a:t>Motivation: definition</a:t>
            </a:r>
          </a:p>
          <a:p>
            <a:r>
              <a:rPr lang="en-GB" dirty="0" smtClean="0"/>
              <a:t>Extrinsic and Intrinsic motivation</a:t>
            </a:r>
          </a:p>
          <a:p>
            <a:r>
              <a:rPr lang="en-GB" dirty="0" smtClean="0"/>
              <a:t>Content and Process theories of motivation</a:t>
            </a:r>
          </a:p>
          <a:p>
            <a:r>
              <a:rPr lang="en-GB" dirty="0" smtClean="0"/>
              <a:t>Perception: definition</a:t>
            </a:r>
          </a:p>
          <a:p>
            <a:r>
              <a:rPr lang="en-GB" dirty="0" smtClean="0"/>
              <a:t>Motivation and perception in organizational behaviour in a work place such as Kellogg’s</a:t>
            </a:r>
          </a:p>
          <a:p>
            <a:r>
              <a:rPr lang="en-GB" dirty="0" smtClean="0"/>
              <a:t>Social Perception</a:t>
            </a:r>
          </a:p>
          <a:p>
            <a:r>
              <a:rPr lang="en-GB" dirty="0" smtClean="0"/>
              <a:t>Perceptions Affecting Motivation</a:t>
            </a:r>
          </a:p>
          <a:p>
            <a:r>
              <a:rPr lang="en-GB" dirty="0" smtClean="0"/>
              <a:t>Changing perceptions to improve Motivation</a:t>
            </a:r>
          </a:p>
          <a:p>
            <a:r>
              <a:rPr lang="en-GB" dirty="0" smtClean="0"/>
              <a:t>Money as a motivator FW Taylor</a:t>
            </a:r>
            <a:endParaRPr lang="en-GB" dirty="0"/>
          </a:p>
          <a:p>
            <a:r>
              <a:rPr lang="en-GB" dirty="0" smtClean="0"/>
              <a:t>Maslow’s model</a:t>
            </a:r>
          </a:p>
          <a:p>
            <a:r>
              <a:rPr lang="en-GB" dirty="0" smtClean="0"/>
              <a:t>Conclusion</a:t>
            </a:r>
          </a:p>
          <a:p>
            <a:r>
              <a:rPr lang="en-GB" dirty="0" smtClean="0"/>
              <a:t>References </a:t>
            </a:r>
            <a:endParaRPr lang="en-GB" dirty="0"/>
          </a:p>
        </p:txBody>
      </p:sp>
    </p:spTree>
    <p:extLst>
      <p:ext uri="{BB962C8B-B14F-4D97-AF65-F5344CB8AC3E}">
        <p14:creationId xmlns:p14="http://schemas.microsoft.com/office/powerpoint/2010/main" val="983828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82880"/>
            <a:ext cx="8499917" cy="648393"/>
          </a:xfrm>
        </p:spPr>
        <p:txBody>
          <a:bodyPr>
            <a:normAutofit fontScale="90000"/>
          </a:bodyPr>
          <a:lstStyle/>
          <a:p>
            <a:r>
              <a:rPr lang="en-GB" dirty="0" err="1" smtClean="0"/>
              <a:t>Motivation:Definition</a:t>
            </a:r>
            <a:endParaRPr lang="en-GB" dirty="0"/>
          </a:p>
        </p:txBody>
      </p:sp>
      <p:sp>
        <p:nvSpPr>
          <p:cNvPr id="3" name="Content Placeholder 2"/>
          <p:cNvSpPr>
            <a:spLocks noGrp="1"/>
          </p:cNvSpPr>
          <p:nvPr>
            <p:ph idx="1"/>
          </p:nvPr>
        </p:nvSpPr>
        <p:spPr>
          <a:xfrm>
            <a:off x="835276" y="739832"/>
            <a:ext cx="8596668" cy="5818910"/>
          </a:xfrm>
        </p:spPr>
        <p:txBody>
          <a:bodyPr/>
          <a:lstStyle/>
          <a:p>
            <a:r>
              <a:rPr lang="en-GB" dirty="0" smtClean="0"/>
              <a:t>Is the driving force within individuals by which they attempt to achieve some goal in order to fulfil some needs or expectation.</a:t>
            </a:r>
          </a:p>
          <a:p>
            <a:pPr marL="0" indent="0">
              <a:buNone/>
            </a:pPr>
            <a:r>
              <a:rPr lang="en-GB" dirty="0" smtClean="0"/>
              <a:t>L Mullins</a:t>
            </a:r>
          </a:p>
          <a:p>
            <a:r>
              <a:rPr lang="en-GB" dirty="0" smtClean="0"/>
              <a:t>It is the degree to which an individual wants and chooses to engage in certain specified behaviours.</a:t>
            </a:r>
          </a:p>
          <a:p>
            <a:pPr marL="0" indent="0">
              <a:buNone/>
            </a:pPr>
            <a:r>
              <a:rPr lang="en-GB" dirty="0" smtClean="0"/>
              <a:t>Four characteristics of definitions of motivation:</a:t>
            </a:r>
          </a:p>
          <a:p>
            <a:r>
              <a:rPr lang="en-GB" dirty="0" smtClean="0"/>
              <a:t>Motivation is typified as an individual phenomenon.</a:t>
            </a:r>
          </a:p>
          <a:p>
            <a:r>
              <a:rPr lang="en-GB" dirty="0" smtClean="0"/>
              <a:t>Motivation is described, usually, as intentional.</a:t>
            </a:r>
          </a:p>
          <a:p>
            <a:r>
              <a:rPr lang="en-GB" dirty="0" smtClean="0"/>
              <a:t>The purpose of motivational theories is to predict behaviour</a:t>
            </a:r>
          </a:p>
          <a:p>
            <a:pPr marL="0" indent="0">
              <a:buNone/>
            </a:pPr>
            <a:r>
              <a:rPr lang="en-GB" dirty="0" smtClean="0"/>
              <a:t>Mitchell </a:t>
            </a:r>
            <a:endParaRPr lang="en-GB" dirty="0"/>
          </a:p>
        </p:txBody>
      </p:sp>
      <p:pic>
        <p:nvPicPr>
          <p:cNvPr id="2050" name="Picture 2" descr="Image result for motivation in business organiz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0382" y="4164676"/>
            <a:ext cx="4210050" cy="2571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29723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Extrinsic and Intrinsic Motivation</a:t>
            </a:r>
            <a:endParaRPr lang="en-GB" dirty="0"/>
          </a:p>
        </p:txBody>
      </p:sp>
      <p:sp>
        <p:nvSpPr>
          <p:cNvPr id="3" name="Content Placeholder 2"/>
          <p:cNvSpPr>
            <a:spLocks noGrp="1"/>
          </p:cNvSpPr>
          <p:nvPr>
            <p:ph idx="1"/>
          </p:nvPr>
        </p:nvSpPr>
        <p:spPr>
          <a:xfrm>
            <a:off x="748586" y="1495571"/>
            <a:ext cx="8596668" cy="4798351"/>
          </a:xfrm>
        </p:spPr>
        <p:txBody>
          <a:bodyPr>
            <a:normAutofit fontScale="92500" lnSpcReduction="20000"/>
          </a:bodyPr>
          <a:lstStyle/>
          <a:p>
            <a:r>
              <a:rPr lang="en-GB" dirty="0" smtClean="0"/>
              <a:t>Extrinsic motivation can be attributed to tangible rewards, like salary, security, promotion, and conditions of work.</a:t>
            </a:r>
          </a:p>
          <a:p>
            <a:r>
              <a:rPr lang="en-GB" dirty="0" smtClean="0"/>
              <a:t>Intrinsic motivation refers to psychological rewards, like sense of challenge and achievement, receiving appreciation and positive feedback.</a:t>
            </a:r>
          </a:p>
          <a:p>
            <a:r>
              <a:rPr lang="en-GB" dirty="0" smtClean="0"/>
              <a:t>Higher motivational needs include attachment and affiliation which is the need for engagement and sharing, a feeling of community and a sense of belonging; exploration  and assertion which is the ability to play and work, a sense of fun and enjoyment, the need for self-assertion and ability to choose – de </a:t>
            </a:r>
            <a:r>
              <a:rPr lang="en-GB" dirty="0" err="1" smtClean="0"/>
              <a:t>Vries</a:t>
            </a:r>
            <a:r>
              <a:rPr lang="en-GB" dirty="0" smtClean="0"/>
              <a:t>.</a:t>
            </a:r>
          </a:p>
          <a:p>
            <a:r>
              <a:rPr lang="en-GB" dirty="0" smtClean="0"/>
              <a:t>Broad classification of motivation at work includes,</a:t>
            </a:r>
          </a:p>
          <a:p>
            <a:r>
              <a:rPr lang="en-GB" dirty="0" smtClean="0"/>
              <a:t>Economic rewards – like pay, fringe benefits, security (instrumental orientation)</a:t>
            </a:r>
          </a:p>
          <a:p>
            <a:r>
              <a:rPr lang="en-GB" dirty="0" smtClean="0"/>
              <a:t>Intrinsic satisfaction – derived from the nature of work (personal orientation)</a:t>
            </a:r>
          </a:p>
          <a:p>
            <a:r>
              <a:rPr lang="en-GB" dirty="0" smtClean="0"/>
              <a:t>Social relationships – which includes friendship, group working, </a:t>
            </a:r>
            <a:r>
              <a:rPr lang="en-GB" dirty="0" err="1" smtClean="0"/>
              <a:t>etc</a:t>
            </a:r>
            <a:r>
              <a:rPr lang="en-GB" dirty="0" smtClean="0"/>
              <a:t> (relational </a:t>
            </a:r>
          </a:p>
          <a:p>
            <a:endParaRPr lang="en-GB" dirty="0"/>
          </a:p>
        </p:txBody>
      </p:sp>
    </p:spTree>
    <p:extLst>
      <p:ext uri="{BB962C8B-B14F-4D97-AF65-F5344CB8AC3E}">
        <p14:creationId xmlns:p14="http://schemas.microsoft.com/office/powerpoint/2010/main" val="463981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33" y="5477494"/>
            <a:ext cx="8596667" cy="566738"/>
          </a:xfrm>
        </p:spPr>
        <p:txBody>
          <a:bodyPr>
            <a:normAutofit fontScale="90000"/>
          </a:bodyPr>
          <a:lstStyle/>
          <a:p>
            <a:r>
              <a:rPr lang="en-GB" dirty="0" smtClean="0"/>
              <a:t>Content and Process Theories of Motivation</a:t>
            </a:r>
            <a:endParaRPr lang="en-GB" dirty="0"/>
          </a:p>
        </p:txBody>
      </p:sp>
      <p:sp>
        <p:nvSpPr>
          <p:cNvPr id="4" name="Text Placeholder 3"/>
          <p:cNvSpPr>
            <a:spLocks noGrp="1"/>
          </p:cNvSpPr>
          <p:nvPr>
            <p:ph type="body" sz="half" idx="2"/>
          </p:nvPr>
        </p:nvSpPr>
        <p:spPr>
          <a:xfrm>
            <a:off x="677334" y="6175169"/>
            <a:ext cx="8596667" cy="427511"/>
          </a:xfrm>
        </p:spPr>
        <p:txBody>
          <a:bodyPr/>
          <a:lstStyle/>
          <a:p>
            <a:endParaRPr lang="en-GB" dirty="0"/>
          </a:p>
        </p:txBody>
      </p:sp>
      <p:pic>
        <p:nvPicPr>
          <p:cNvPr id="5" name="Picture Placeholder 4" descr="C07NF004"/>
          <p:cNvPicPr>
            <a:picLocks noGrp="1"/>
          </p:cNvPicPr>
          <p:nvPr>
            <p:ph type="pic" idx="1"/>
          </p:nvPr>
        </p:nvPicPr>
        <p:blipFill>
          <a:blip r:embed="rId2" cstate="print">
            <a:extLst>
              <a:ext uri="{28A0092B-C50C-407E-A947-70E740481C1C}">
                <a14:useLocalDpi xmlns:a14="http://schemas.microsoft.com/office/drawing/2010/main" val="0"/>
              </a:ext>
            </a:extLst>
          </a:blip>
          <a:srcRect t="16955" b="16955"/>
          <a:stretch>
            <a:fillRect/>
          </a:stretch>
        </p:blipFill>
        <p:spPr bwMode="auto">
          <a:xfrm>
            <a:off x="678048" y="237505"/>
            <a:ext cx="8596313" cy="5272645"/>
          </a:xfrm>
          <a:prstGeom prst="rect">
            <a:avLst/>
          </a:prstGeom>
          <a:noFill/>
          <a:ln>
            <a:noFill/>
          </a:ln>
          <a:extLst/>
        </p:spPr>
      </p:pic>
    </p:spTree>
    <p:extLst>
      <p:ext uri="{BB962C8B-B14F-4D97-AF65-F5344CB8AC3E}">
        <p14:creationId xmlns:p14="http://schemas.microsoft.com/office/powerpoint/2010/main" val="22599532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336" y="193963"/>
            <a:ext cx="8466666" cy="595745"/>
          </a:xfrm>
        </p:spPr>
        <p:txBody>
          <a:bodyPr>
            <a:normAutofit fontScale="90000"/>
          </a:bodyPr>
          <a:lstStyle/>
          <a:p>
            <a:r>
              <a:rPr lang="en-GB" dirty="0" smtClean="0"/>
              <a:t>What is perception?</a:t>
            </a:r>
            <a:endParaRPr lang="en-GB" dirty="0"/>
          </a:p>
        </p:txBody>
      </p:sp>
      <p:sp>
        <p:nvSpPr>
          <p:cNvPr id="3" name="Content Placeholder 2"/>
          <p:cNvSpPr>
            <a:spLocks noGrp="1"/>
          </p:cNvSpPr>
          <p:nvPr>
            <p:ph idx="1"/>
          </p:nvPr>
        </p:nvSpPr>
        <p:spPr>
          <a:xfrm>
            <a:off x="677334" y="698269"/>
            <a:ext cx="8596668" cy="6035040"/>
          </a:xfrm>
        </p:spPr>
        <p:txBody>
          <a:bodyPr/>
          <a:lstStyle/>
          <a:p>
            <a:r>
              <a:rPr lang="en-GB" dirty="0" smtClean="0"/>
              <a:t>Perception is the dynamic and complex way in which individuals select information (stimuli) from the environment; interpret and translate it so that a meaning is assigned which will result in a pattern of behaviour or thought.  </a:t>
            </a:r>
          </a:p>
          <a:p>
            <a:pPr marL="0" indent="0">
              <a:buNone/>
            </a:pPr>
            <a:r>
              <a:rPr lang="en-GB" dirty="0" smtClean="0"/>
              <a:t>L Mullins</a:t>
            </a:r>
          </a:p>
          <a:p>
            <a:r>
              <a:rPr lang="en-GB" dirty="0" smtClean="0"/>
              <a:t>How we perceive others and ourselves is the basis of our actions and intentions.  We all see things differently and we all have unique picture or image of how we perceive the ‘real’ world and this is a complex and dynamic process.</a:t>
            </a:r>
          </a:p>
          <a:p>
            <a:r>
              <a:rPr lang="en-GB" dirty="0" smtClean="0"/>
              <a:t>Perception is the mental function of giving significance to stimuli such as shapes, colours, movement, sounds, touch, smells, pain, pressures and feelings.</a:t>
            </a:r>
          </a:p>
          <a:p>
            <a:r>
              <a:rPr lang="en-GB" dirty="0" smtClean="0"/>
              <a:t>Perception gives rise to individual behavioural responses to particular situation.</a:t>
            </a:r>
            <a:endParaRPr lang="en-GB" dirty="0"/>
          </a:p>
        </p:txBody>
      </p:sp>
      <p:pic>
        <p:nvPicPr>
          <p:cNvPr id="3074" name="Picture 2" descr="Image result for perception in business organiz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1419" y="5045261"/>
            <a:ext cx="2596996" cy="1688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9863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 and perception in organizational behaviour</a:t>
            </a:r>
            <a:endParaRPr lang="en-GB" dirty="0"/>
          </a:p>
        </p:txBody>
      </p:sp>
      <p:sp>
        <p:nvSpPr>
          <p:cNvPr id="3" name="Content Placeholder 2"/>
          <p:cNvSpPr>
            <a:spLocks noGrp="1"/>
          </p:cNvSpPr>
          <p:nvPr>
            <p:ph idx="1"/>
          </p:nvPr>
        </p:nvSpPr>
        <p:spPr/>
        <p:txBody>
          <a:bodyPr>
            <a:normAutofit lnSpcReduction="10000"/>
          </a:bodyPr>
          <a:lstStyle/>
          <a:p>
            <a:r>
              <a:rPr lang="en-GB" dirty="0" smtClean="0"/>
              <a:t>One of the major tasks of management is motivating employees to complete their work correctly and on time.  To change a worker’s perception of his standing within a company is sometimes an effective way of improving  organizational behaviour constructively.  When workers realise that they have a greater control over their work lives, they are likely to be more motivated to strive to excel within the organizational structure.</a:t>
            </a:r>
          </a:p>
          <a:p>
            <a:r>
              <a:rPr lang="en-GB" dirty="0" smtClean="0"/>
              <a:t>For any organization to be effective, it is important that the staff are competent to do their work and satisfy the ‘psychological contract’.  One aspect of the responsibilities of managers is to select and train those people whom they predict will perform successfully on the job, and then to monitor and assess their competence for promotion.</a:t>
            </a:r>
          </a:p>
          <a:p>
            <a:pPr marL="0" indent="0">
              <a:buNone/>
            </a:pPr>
            <a:r>
              <a:rPr lang="en-GB" dirty="0" smtClean="0"/>
              <a:t>Therefore managers have to be aware of their own perception as well.</a:t>
            </a:r>
            <a:endParaRPr lang="en-GB" dirty="0"/>
          </a:p>
          <a:p>
            <a:pPr marL="0" indent="0">
              <a:buNone/>
            </a:pPr>
            <a:endParaRPr lang="en-GB" dirty="0"/>
          </a:p>
        </p:txBody>
      </p:sp>
    </p:spTree>
    <p:extLst>
      <p:ext uri="{BB962C8B-B14F-4D97-AF65-F5344CB8AC3E}">
        <p14:creationId xmlns:p14="http://schemas.microsoft.com/office/powerpoint/2010/main" val="11856773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Perception</a:t>
            </a:r>
            <a:endParaRPr lang="en-GB" dirty="0"/>
          </a:p>
        </p:txBody>
      </p:sp>
      <p:sp>
        <p:nvSpPr>
          <p:cNvPr id="3" name="Content Placeholder 2"/>
          <p:cNvSpPr>
            <a:spLocks noGrp="1"/>
          </p:cNvSpPr>
          <p:nvPr>
            <p:ph idx="1"/>
          </p:nvPr>
        </p:nvSpPr>
        <p:spPr>
          <a:xfrm>
            <a:off x="677334" y="1338349"/>
            <a:ext cx="8596668" cy="4995949"/>
          </a:xfrm>
        </p:spPr>
        <p:txBody>
          <a:bodyPr>
            <a:normAutofit lnSpcReduction="10000"/>
          </a:bodyPr>
          <a:lstStyle/>
          <a:p>
            <a:endParaRPr lang="en-GB" dirty="0" smtClean="0"/>
          </a:p>
          <a:p>
            <a:endParaRPr lang="en-GB" dirty="0"/>
          </a:p>
          <a:p>
            <a:endParaRPr lang="en-GB" dirty="0" smtClean="0"/>
          </a:p>
          <a:p>
            <a:r>
              <a:rPr lang="en-GB" dirty="0" smtClean="0"/>
              <a:t>Social perception, or the way one individual or an employee views others, affects behaviour within an organization. </a:t>
            </a:r>
          </a:p>
          <a:p>
            <a:r>
              <a:rPr lang="en-GB" dirty="0" smtClean="0"/>
              <a:t>Joseph </a:t>
            </a:r>
            <a:r>
              <a:rPr lang="en-GB" dirty="0" err="1" smtClean="0"/>
              <a:t>Champoux</a:t>
            </a:r>
            <a:r>
              <a:rPr lang="en-GB" dirty="0" smtClean="0"/>
              <a:t>, a management expert, wrote in his book “Organizational Behaviour” that an individual’ social perception can be described in terms of a “target,” or what is being perceived, and a “stimulus threshold,” a certain level of information that must be received in order to make a perceptive assumption on an individual, work process or any other target. </a:t>
            </a:r>
          </a:p>
          <a:p>
            <a:r>
              <a:rPr lang="en-GB" dirty="0" smtClean="0"/>
              <a:t>Wrong social perceptions, such as fundamental attribution error that arises when person mistakes another person’s characteristics as the cause of a negative event, can lead to problems in an organizational behaviour.</a:t>
            </a:r>
            <a:endParaRPr lang="en-GB" dirty="0"/>
          </a:p>
        </p:txBody>
      </p:sp>
    </p:spTree>
    <p:extLst>
      <p:ext uri="{BB962C8B-B14F-4D97-AF65-F5344CB8AC3E}">
        <p14:creationId xmlns:p14="http://schemas.microsoft.com/office/powerpoint/2010/main" val="15139488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Perceptions Affecting Motivation</a:t>
            </a:r>
            <a:endParaRPr lang="en-GB" dirty="0"/>
          </a:p>
        </p:txBody>
      </p:sp>
      <p:sp>
        <p:nvSpPr>
          <p:cNvPr id="3" name="Content Placeholder 2"/>
          <p:cNvSpPr>
            <a:spLocks noGrp="1"/>
          </p:cNvSpPr>
          <p:nvPr>
            <p:ph idx="1"/>
          </p:nvPr>
        </p:nvSpPr>
        <p:spPr/>
        <p:txBody>
          <a:bodyPr/>
          <a:lstStyle/>
          <a:p>
            <a:r>
              <a:rPr lang="en-GB" dirty="0" smtClean="0"/>
              <a:t>An employee’s social perception of others within the organization or work place can affect his motivation to complete work effectively to a large extent.</a:t>
            </a:r>
          </a:p>
          <a:p>
            <a:r>
              <a:rPr lang="en-GB" dirty="0" smtClean="0"/>
              <a:t>Motivation within an organization remains high if an employee realises that there are opportunities for personal development or professional advancement, if the worker feels capable of completing tasks correctly and he is involved with various organizational decision-making and goal-setting processes.</a:t>
            </a:r>
          </a:p>
          <a:p>
            <a:r>
              <a:rPr lang="en-GB" dirty="0" smtClean="0"/>
              <a:t>Motivation can deflate if the worker perceives or realises that there is a lack of opportunity for growth, a lack of involvement or a lack of opportunities to demonstrate any creativity.</a:t>
            </a:r>
            <a:endParaRPr lang="en-GB" dirty="0"/>
          </a:p>
        </p:txBody>
      </p:sp>
    </p:spTree>
    <p:extLst>
      <p:ext uri="{BB962C8B-B14F-4D97-AF65-F5344CB8AC3E}">
        <p14:creationId xmlns:p14="http://schemas.microsoft.com/office/powerpoint/2010/main" val="30549935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Perceptions to Improve Motivation</a:t>
            </a:r>
            <a:endParaRPr lang="en-GB" dirty="0"/>
          </a:p>
        </p:txBody>
      </p:sp>
      <p:sp>
        <p:nvSpPr>
          <p:cNvPr id="3" name="Content Placeholder 2"/>
          <p:cNvSpPr>
            <a:spLocks noGrp="1"/>
          </p:cNvSpPr>
          <p:nvPr>
            <p:ph idx="1"/>
          </p:nvPr>
        </p:nvSpPr>
        <p:spPr/>
        <p:txBody>
          <a:bodyPr>
            <a:normAutofit lnSpcReduction="10000"/>
          </a:bodyPr>
          <a:lstStyle/>
          <a:p>
            <a:r>
              <a:rPr lang="en-GB" dirty="0" smtClean="0"/>
              <a:t>Worker output and motivation can be affected by changing the working conditions that are  causing negative organizational behaviours in a work place.</a:t>
            </a:r>
          </a:p>
          <a:p>
            <a:r>
              <a:rPr lang="en-GB" dirty="0" smtClean="0"/>
              <a:t>Reducing the size of work groups or smaller work groups may allow an employee to feel that he has a greater input and contribution in the work output.</a:t>
            </a:r>
          </a:p>
          <a:p>
            <a:r>
              <a:rPr lang="en-GB" dirty="0" smtClean="0"/>
              <a:t>Creating time for easy social interaction can improve social intimacy among employees and help produce a situation that improves work interactions.</a:t>
            </a:r>
          </a:p>
          <a:p>
            <a:r>
              <a:rPr lang="en-GB" dirty="0" smtClean="0"/>
              <a:t>Managers must try hard and make an effort to control their own perceptions of their employees, withholding their own evaluative judgements until they gain adequate information about an employee’s work performance.</a:t>
            </a:r>
          </a:p>
          <a:p>
            <a:endParaRPr lang="en-GB" dirty="0"/>
          </a:p>
        </p:txBody>
      </p:sp>
    </p:spTree>
    <p:extLst>
      <p:ext uri="{BB962C8B-B14F-4D97-AF65-F5344CB8AC3E}">
        <p14:creationId xmlns:p14="http://schemas.microsoft.com/office/powerpoint/2010/main" val="16778755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Image result for changing perceptions to improve motivation"/>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970610" y="2160588"/>
            <a:ext cx="4010818"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5729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1224" y="905164"/>
            <a:ext cx="8596668" cy="674254"/>
          </a:xfrm>
        </p:spPr>
        <p:txBody>
          <a:bodyPr/>
          <a:lstStyle/>
          <a:p>
            <a:r>
              <a:rPr lang="en-GB" dirty="0" smtClean="0"/>
              <a:t>Money as a motivator: FW Taylor</a:t>
            </a:r>
            <a:endParaRPr lang="en-GB" dirty="0"/>
          </a:p>
        </p:txBody>
      </p:sp>
      <p:sp>
        <p:nvSpPr>
          <p:cNvPr id="3" name="Content Placeholder 2"/>
          <p:cNvSpPr>
            <a:spLocks noGrp="1"/>
          </p:cNvSpPr>
          <p:nvPr>
            <p:ph idx="1"/>
          </p:nvPr>
        </p:nvSpPr>
        <p:spPr>
          <a:xfrm>
            <a:off x="677334" y="1764145"/>
            <a:ext cx="8596668" cy="4277218"/>
          </a:xfrm>
        </p:spPr>
        <p:txBody>
          <a:bodyPr/>
          <a:lstStyle/>
          <a:p>
            <a:endParaRPr lang="en-GB" dirty="0" smtClean="0"/>
          </a:p>
          <a:p>
            <a:r>
              <a:rPr lang="en-GB" dirty="0" smtClean="0"/>
              <a:t>F.W. Taylor in his scientific model or the rational – economic concept of motivation saw money as the main motivator in a work organization.</a:t>
            </a:r>
          </a:p>
          <a:p>
            <a:r>
              <a:rPr lang="en-GB" dirty="0" smtClean="0"/>
              <a:t>“In more recent years time has become the new money, and quality-of-life issues have come to the fore.  Benefits that replenish the psychological contract are becoming the most valuable.  So, holiday arrangements, career breaks and potential for flexible hours and homeworking are now on the agenda.”</a:t>
            </a:r>
          </a:p>
          <a:p>
            <a:pPr marL="0" indent="0">
              <a:buNone/>
            </a:pPr>
            <a:r>
              <a:rPr lang="en-GB" dirty="0" smtClean="0"/>
              <a:t>Saunders </a:t>
            </a:r>
            <a:endParaRPr lang="en-GB" dirty="0"/>
          </a:p>
        </p:txBody>
      </p:sp>
    </p:spTree>
    <p:extLst>
      <p:ext uri="{BB962C8B-B14F-4D97-AF65-F5344CB8AC3E}">
        <p14:creationId xmlns:p14="http://schemas.microsoft.com/office/powerpoint/2010/main" val="35634891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Maslow’s hierarchy of needs</a:t>
            </a:r>
            <a:endParaRPr lang="en-GB" dirty="0"/>
          </a:p>
        </p:txBody>
      </p:sp>
      <p:pic>
        <p:nvPicPr>
          <p:cNvPr id="4098" name="Picture 2" descr="Image result for maslow's hierarchy of nee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85194" y="1904206"/>
            <a:ext cx="558165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0262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b="1" dirty="0"/>
              <a:t>References </a:t>
            </a:r>
            <a:endParaRPr lang="en-GB" dirty="0"/>
          </a:p>
          <a:p>
            <a:r>
              <a:rPr lang="en-GB" dirty="0"/>
              <a:t>Google Books: Organizational Behaviour: Integrating Individuals, Groups, and Organizations; Joseph </a:t>
            </a:r>
            <a:r>
              <a:rPr lang="en-GB" dirty="0" err="1"/>
              <a:t>Champoux</a:t>
            </a:r>
            <a:r>
              <a:rPr lang="en-GB" dirty="0"/>
              <a:t>; 2011</a:t>
            </a:r>
          </a:p>
          <a:p>
            <a:r>
              <a:rPr lang="en-GB" dirty="0"/>
              <a:t>Miami (OH) University: Student Activities &amp; Leadership: Factors that affect Motivation</a:t>
            </a:r>
          </a:p>
          <a:p>
            <a:r>
              <a:rPr lang="en-GB" dirty="0"/>
              <a:t>Google Docs: Rice University: Chapter 6: Perception in Organizations</a:t>
            </a:r>
          </a:p>
          <a:p>
            <a:r>
              <a:rPr lang="en-GB" dirty="0"/>
              <a:t>Google Docs: The American Review of Public Administration: Toward Understanding Work Motivation; Craig Boardman and Eric </a:t>
            </a:r>
            <a:r>
              <a:rPr lang="en-GB" dirty="0" err="1"/>
              <a:t>Sundquist</a:t>
            </a:r>
            <a:r>
              <a:rPr lang="en-GB" dirty="0"/>
              <a:t>; 2008</a:t>
            </a:r>
          </a:p>
          <a:p>
            <a:r>
              <a:rPr lang="en-GB" dirty="0"/>
              <a:t>Mullins, L.J: Management &amp; Organizational Behaviour; 9</a:t>
            </a:r>
            <a:r>
              <a:rPr lang="en-GB" baseline="30000" dirty="0"/>
              <a:t>th</a:t>
            </a:r>
            <a:r>
              <a:rPr lang="en-GB" dirty="0"/>
              <a:t> Edition; Pearson; 2010</a:t>
            </a:r>
          </a:p>
          <a:p>
            <a:r>
              <a:rPr lang="en-GB" dirty="0"/>
              <a:t>Smallbusinesses.chron.com/perception-motivation-orgaanizzational-bbehaviour-13609.html </a:t>
            </a:r>
          </a:p>
        </p:txBody>
      </p:sp>
    </p:spTree>
    <p:extLst>
      <p:ext uri="{BB962C8B-B14F-4D97-AF65-F5344CB8AC3E}">
        <p14:creationId xmlns:p14="http://schemas.microsoft.com/office/powerpoint/2010/main" val="21617381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123</TotalTime>
  <Words>4538</Words>
  <Application>Microsoft Office PowerPoint</Application>
  <PresentationFormat>Widescreen</PresentationFormat>
  <Paragraphs>386</Paragraphs>
  <Slides>60</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60</vt:i4>
      </vt:variant>
    </vt:vector>
  </HeadingPairs>
  <TitlesOfParts>
    <vt:vector size="71" baseType="lpstr">
      <vt:lpstr>Agency FB</vt:lpstr>
      <vt:lpstr>Arial</vt:lpstr>
      <vt:lpstr>Baskerville Old Face</vt:lpstr>
      <vt:lpstr>Calibri</vt:lpstr>
      <vt:lpstr>Century Gothic</vt:lpstr>
      <vt:lpstr>Imprint MT Shadow</vt:lpstr>
      <vt:lpstr>Lucida Handwriting</vt:lpstr>
      <vt:lpstr>Times New Roman</vt:lpstr>
      <vt:lpstr>Wingdings</vt:lpstr>
      <vt:lpstr>Wingdings 3</vt:lpstr>
      <vt:lpstr>Ion</vt:lpstr>
      <vt:lpstr>BACKGROUND OF PROJECT AND RELATED ORGANIZATION</vt:lpstr>
      <vt:lpstr>Welcome to the Presentation</vt:lpstr>
      <vt:lpstr>Introduction</vt:lpstr>
      <vt:lpstr>Background of the Project</vt:lpstr>
      <vt:lpstr>Objectives of the Project</vt:lpstr>
      <vt:lpstr>Essential Nature of Managerial Work At Kellogg`s   </vt:lpstr>
      <vt:lpstr>Role of Leadership at Kellogg`s </vt:lpstr>
      <vt:lpstr>Variables of Management and Leadership</vt:lpstr>
      <vt:lpstr>Behavioral Approaches to Management </vt:lpstr>
      <vt:lpstr>Motivation and Perception</vt:lpstr>
      <vt:lpstr>HR &amp; Motivational Theories at Kellogg`s</vt:lpstr>
      <vt:lpstr>Hierarchy of Needs Theory </vt:lpstr>
      <vt:lpstr>References </vt:lpstr>
      <vt:lpstr>Thank You!</vt:lpstr>
      <vt:lpstr>STUDENT name : horHOCEA CRISTIANA-MARA STUDENT ID : 1604608 MODULE NAME : INTRODUCING THE MODERN WORKPLACE       BA BUSINESS &amp; MANAGEMENT MODULE TUTOR : SYED MUHAMMAD HAMMAD  - UNIVERSITY OF WALES TRINITY SAINT DAVID, LONDON -</vt:lpstr>
      <vt:lpstr>PowerPoint Presentation</vt:lpstr>
      <vt:lpstr>GOALS AND OBJECTIVES - DEFINITIONS-</vt:lpstr>
      <vt:lpstr>PowerPoint Presentation</vt:lpstr>
      <vt:lpstr>Types of goals </vt:lpstr>
      <vt:lpstr>PowerPoint Presentation</vt:lpstr>
      <vt:lpstr>Importance of objectives</vt:lpstr>
      <vt:lpstr>PowerPoint Presentation</vt:lpstr>
      <vt:lpstr>Kellogg’s tactics, strategies &amp; objectives</vt:lpstr>
      <vt:lpstr>PowerPoint Presentation</vt:lpstr>
      <vt:lpstr>PowerPoint Presentation</vt:lpstr>
      <vt:lpstr>CONCLUSION</vt:lpstr>
      <vt:lpstr>REFERENCES</vt:lpstr>
      <vt:lpstr>Leadership &amp; Management Behaviours</vt:lpstr>
      <vt:lpstr>Contents </vt:lpstr>
      <vt:lpstr>Leadership</vt:lpstr>
      <vt:lpstr>Role of Leadership</vt:lpstr>
      <vt:lpstr>Leadership approaches applied in Kellogg’s</vt:lpstr>
      <vt:lpstr>Role of Management</vt:lpstr>
      <vt:lpstr>Kellogg’s- Managerial Work</vt:lpstr>
      <vt:lpstr>Conclusion</vt:lpstr>
      <vt:lpstr>Reference</vt:lpstr>
      <vt:lpstr>Questions</vt:lpstr>
      <vt:lpstr>Group &amp; Team behaviour </vt:lpstr>
      <vt:lpstr>CONTENTS</vt:lpstr>
      <vt:lpstr>Introduction</vt:lpstr>
      <vt:lpstr>Group vs Team</vt:lpstr>
      <vt:lpstr>PowerPoint Presentation</vt:lpstr>
      <vt:lpstr>Comparing workgroup and work team</vt:lpstr>
      <vt:lpstr>Importance of group and team</vt:lpstr>
      <vt:lpstr>Conclusion   </vt:lpstr>
      <vt:lpstr>References  </vt:lpstr>
      <vt:lpstr> Topic:  Motivation and Perception</vt:lpstr>
      <vt:lpstr>Outline of Presentation</vt:lpstr>
      <vt:lpstr>Motivation:Definition</vt:lpstr>
      <vt:lpstr>Extrinsic and Intrinsic Motivation</vt:lpstr>
      <vt:lpstr>Content and Process Theories of Motivation</vt:lpstr>
      <vt:lpstr>What is perception?</vt:lpstr>
      <vt:lpstr>Motivation and perception in organizational behaviour</vt:lpstr>
      <vt:lpstr>Social Perception</vt:lpstr>
      <vt:lpstr>Perceptions Affecting Motivation</vt:lpstr>
      <vt:lpstr>Changing Perceptions to Improve Motivation</vt:lpstr>
      <vt:lpstr>PowerPoint Presentation</vt:lpstr>
      <vt:lpstr>Money as a motivator: FW Taylor</vt:lpstr>
      <vt:lpstr>Applying Maslow’s hierarchy of needs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ctbd</dc:creator>
  <cp:lastModifiedBy>Brijeshkumar Patel (1704795)</cp:lastModifiedBy>
  <cp:revision>26</cp:revision>
  <dcterms:created xsi:type="dcterms:W3CDTF">2017-12-04T08:43:25Z</dcterms:created>
  <dcterms:modified xsi:type="dcterms:W3CDTF">2018-01-02T11:31:53Z</dcterms:modified>
</cp:coreProperties>
</file>