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1pPr>
    <a:lvl2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2pPr>
    <a:lvl3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3pPr>
    <a:lvl4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4pPr>
    <a:lvl5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5pPr>
    <a:lvl6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6pPr>
    <a:lvl7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7pPr>
    <a:lvl8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8pPr>
    <a:lvl9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5200" u="none" kumimoji="0" normalizeH="0">
        <a:ln>
          <a:noFill/>
        </a:ln>
        <a:solidFill>
          <a:srgbClr val="FFFFFF"/>
        </a:solidFill>
        <a:effectLst/>
        <a:uFillTx/>
        <a:latin typeface="+mn-lt"/>
        <a:ea typeface="+mn-ea"/>
        <a:cs typeface="+mn-cs"/>
        <a:sym typeface="Helvetica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F5F0C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B4B4B4"/>
              </a:solidFill>
              <a:prstDash val="solid"/>
              <a:miter lim="400000"/>
            </a:ln>
          </a:left>
          <a:right>
            <a:ln w="12700" cap="flat">
              <a:solidFill>
                <a:srgbClr val="B4B4B4"/>
              </a:solidFill>
              <a:prstDash val="solid"/>
              <a:miter lim="400000"/>
            </a:ln>
          </a:right>
          <a:top>
            <a:ln w="12700" cap="flat">
              <a:solidFill>
                <a:srgbClr val="B4B4B4"/>
              </a:solidFill>
              <a:prstDash val="solid"/>
              <a:miter lim="400000"/>
            </a:ln>
          </a:top>
          <a:bottom>
            <a:ln w="12700" cap="flat">
              <a:solidFill>
                <a:srgbClr val="B4B4B4"/>
              </a:solidFill>
              <a:prstDash val="solid"/>
              <a:miter lim="400000"/>
            </a:ln>
          </a:bottom>
          <a:insideH>
            <a:ln w="12700" cap="flat">
              <a:solidFill>
                <a:srgbClr val="B4B4B4"/>
              </a:solidFill>
              <a:prstDash val="solid"/>
              <a:miter lim="400000"/>
            </a:ln>
          </a:insideH>
          <a:insideV>
            <a:ln w="12700" cap="flat">
              <a:solidFill>
                <a:srgbClr val="B4B4B4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87CED4">
              <a:alpha val="2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254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5DC123">
              <a:alpha val="19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2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3632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000000"/>
        </a:fontRef>
        <a:srgbClr val="000000"/>
      </a:tcTxStyle>
      <a:tcStyle>
        <a:tcBdr>
          <a:left>
            <a:ln w="25400" cap="flat">
              <a:solidFill>
                <a:srgbClr val="FFFFFF"/>
              </a:solidFill>
              <a:prstDash val="solid"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105381"/>
              <a:satOff val="14341"/>
              <a:lumOff val="10801"/>
            </a:schemeClr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45761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77C83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797A7C">
              <a:alpha val="30000"/>
            </a:srgbClr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2387600" y="2298700"/>
            <a:ext cx="19621500" cy="4648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2387600" y="7073900"/>
            <a:ext cx="196215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0" algn="ctr">
              <a:spcBef>
                <a:spcPts val="0"/>
              </a:spcBef>
              <a:buSzTx/>
              <a:buNone/>
              <a:defRPr sz="4400"/>
            </a:lvl2pPr>
            <a:lvl3pPr marL="0" indent="0" algn="ctr">
              <a:spcBef>
                <a:spcPts val="0"/>
              </a:spcBef>
              <a:buSzTx/>
              <a:buNone/>
              <a:defRPr sz="4400"/>
            </a:lvl3pPr>
            <a:lvl4pPr marL="0" indent="0" algn="ctr">
              <a:spcBef>
                <a:spcPts val="0"/>
              </a:spcBef>
              <a:buSzTx/>
              <a:buNone/>
              <a:defRPr sz="4400"/>
            </a:lvl4pPr>
            <a:lvl5pPr marL="0" indent="0" algn="ctr">
              <a:spcBef>
                <a:spcPts val="0"/>
              </a:spcBef>
              <a:buSzTx/>
              <a:buNone/>
              <a:defRPr sz="4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21"/>
          </p:nvPr>
        </p:nvSpPr>
        <p:spPr>
          <a:xfrm>
            <a:off x="2752725" y="-2489200"/>
            <a:ext cx="18840450" cy="12560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2387600" y="9448800"/>
            <a:ext cx="19621500" cy="20066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2387600" y="11518900"/>
            <a:ext cx="19621500" cy="1714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0" algn="ctr">
              <a:spcBef>
                <a:spcPts val="0"/>
              </a:spcBef>
              <a:buSzTx/>
              <a:buNone/>
              <a:defRPr sz="4400"/>
            </a:lvl2pPr>
            <a:lvl3pPr marL="0" indent="0" algn="ctr">
              <a:spcBef>
                <a:spcPts val="0"/>
              </a:spcBef>
              <a:buSzTx/>
              <a:buNone/>
              <a:defRPr sz="4400"/>
            </a:lvl3pPr>
            <a:lvl4pPr marL="0" indent="0" algn="ctr">
              <a:spcBef>
                <a:spcPts val="0"/>
              </a:spcBef>
              <a:buSzTx/>
              <a:buNone/>
              <a:defRPr sz="4400"/>
            </a:lvl4pPr>
            <a:lvl5pPr marL="0" indent="0" algn="ctr">
              <a:spcBef>
                <a:spcPts val="0"/>
              </a:spcBef>
              <a:buSzTx/>
              <a:buNone/>
              <a:defRPr sz="4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2387600" y="4533900"/>
            <a:ext cx="19621500" cy="46482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idx="21"/>
          </p:nvPr>
        </p:nvSpPr>
        <p:spPr>
          <a:xfrm>
            <a:off x="12407900" y="-2159000"/>
            <a:ext cx="10337800" cy="15506702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1790700" y="1066800"/>
            <a:ext cx="10007600" cy="56261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1790700" y="7035800"/>
            <a:ext cx="10007600" cy="5626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4400"/>
            </a:lvl1pPr>
            <a:lvl2pPr marL="0" indent="0" algn="ctr">
              <a:spcBef>
                <a:spcPts val="0"/>
              </a:spcBef>
              <a:buSzTx/>
              <a:buNone/>
              <a:defRPr sz="4400"/>
            </a:lvl2pPr>
            <a:lvl3pPr marL="0" indent="0" algn="ctr">
              <a:spcBef>
                <a:spcPts val="0"/>
              </a:spcBef>
              <a:buSzTx/>
              <a:buNone/>
              <a:defRPr sz="4400"/>
            </a:lvl3pPr>
            <a:lvl4pPr marL="0" indent="0" algn="ctr">
              <a:spcBef>
                <a:spcPts val="0"/>
              </a:spcBef>
              <a:buSzTx/>
              <a:buNone/>
              <a:defRPr sz="4400"/>
            </a:lvl4pPr>
            <a:lvl5pPr marL="0" indent="0" algn="ctr">
              <a:spcBef>
                <a:spcPts val="0"/>
              </a:spcBef>
              <a:buSzTx/>
              <a:buNone/>
              <a:defRPr sz="4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idx="21"/>
          </p:nvPr>
        </p:nvSpPr>
        <p:spPr>
          <a:xfrm>
            <a:off x="12496800" y="-1485900"/>
            <a:ext cx="10193867" cy="152908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1790700" y="3644900"/>
            <a:ext cx="10007600" cy="8839200"/>
          </a:xfrm>
          <a:prstGeom prst="rect">
            <a:avLst/>
          </a:prstGeom>
        </p:spPr>
        <p:txBody>
          <a:bodyPr/>
          <a:lstStyle>
            <a:lvl1pPr marL="431800" indent="-431800">
              <a:spcBef>
                <a:spcPts val="5300"/>
              </a:spcBef>
              <a:defRPr sz="3800"/>
            </a:lvl1pPr>
            <a:lvl2pPr marL="863600" indent="-431800">
              <a:spcBef>
                <a:spcPts val="5300"/>
              </a:spcBef>
              <a:defRPr sz="3800"/>
            </a:lvl2pPr>
            <a:lvl3pPr marL="1295400" indent="-431800">
              <a:spcBef>
                <a:spcPts val="5300"/>
              </a:spcBef>
              <a:defRPr sz="3800"/>
            </a:lvl3pPr>
            <a:lvl4pPr marL="1727200" indent="-431800">
              <a:spcBef>
                <a:spcPts val="5300"/>
              </a:spcBef>
              <a:defRPr sz="3800"/>
            </a:lvl4pPr>
            <a:lvl5pPr marL="2159000" indent="-431800">
              <a:spcBef>
                <a:spcPts val="5300"/>
              </a:spcBef>
              <a:defRPr sz="3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1790700" y="1790700"/>
            <a:ext cx="20815300" cy="101473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half" idx="21"/>
          </p:nvPr>
        </p:nvSpPr>
        <p:spPr>
          <a:xfrm>
            <a:off x="12344400" y="7112000"/>
            <a:ext cx="10439400" cy="69596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half" idx="22"/>
          </p:nvPr>
        </p:nvSpPr>
        <p:spPr>
          <a:xfrm>
            <a:off x="12407900" y="190500"/>
            <a:ext cx="10363200" cy="69088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idx="23"/>
          </p:nvPr>
        </p:nvSpPr>
        <p:spPr>
          <a:xfrm>
            <a:off x="1583266" y="-1879600"/>
            <a:ext cx="10414001" cy="1562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21"/>
          </p:nvPr>
        </p:nvSpPr>
        <p:spPr>
          <a:xfrm>
            <a:off x="2387600" y="8953500"/>
            <a:ext cx="19621500" cy="6858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b="1" sz="3800">
                <a:latin typeface="Helvetica"/>
                <a:ea typeface="Helvetica"/>
                <a:cs typeface="Helvetica"/>
                <a:sym typeface="Helvetica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22"/>
          </p:nvPr>
        </p:nvSpPr>
        <p:spPr>
          <a:xfrm>
            <a:off x="2387600" y="6007100"/>
            <a:ext cx="19621500" cy="952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3400"/>
              </a:spcBef>
              <a:buSzTx/>
              <a:buNone/>
              <a:defRPr sz="5600"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21"/>
          </p:nvPr>
        </p:nvSpPr>
        <p:spPr>
          <a:xfrm>
            <a:off x="-47625" y="-2540000"/>
            <a:ext cx="24479250" cy="163195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790700" y="571500"/>
            <a:ext cx="20815300" cy="2984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790700" y="3644900"/>
            <a:ext cx="20815300" cy="883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955253" y="13004800"/>
            <a:ext cx="453238" cy="4699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>
              <a:defRPr sz="2400"/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  <p:transition xmlns:p14="http://schemas.microsoft.com/office/powerpoint/2010/main" spd="med" advClick="1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titleStyle>
    <p:bodyStyle>
      <a:lvl1pPr marL="6096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1pPr>
      <a:lvl2pPr marL="12192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2pPr>
      <a:lvl3pPr marL="18288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3pPr>
      <a:lvl4pPr marL="24384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4pPr>
      <a:lvl5pPr marL="30480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5pPr>
      <a:lvl6pPr marL="36576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6pPr>
      <a:lvl7pPr marL="42672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7pPr>
      <a:lvl8pPr marL="48768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8pPr>
      <a:lvl9pPr marL="5486400" marR="0" indent="-6096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75000"/>
        <a:buFontTx/>
        <a:buChar char="•"/>
        <a:tabLst/>
        <a:defRPr b="0" baseline="0" cap="none" i="0" spc="0" strike="noStrike" sz="5200" u="none">
          <a:solidFill>
            <a:srgbClr val="FFFFFF"/>
          </a:solidFill>
          <a:uFillTx/>
          <a:latin typeface="+mn-lt"/>
          <a:ea typeface="+mn-ea"/>
          <a:cs typeface="+mn-cs"/>
          <a:sym typeface="Helvetica Light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tif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tif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hyperlink" Target="https://www.britishcycling.org.uk/mtbleadership/article/20150915-From-ABC-to-MTB--Mountain-biking-on-the-curriculum-0" TargetMode="External"/><Relationship Id="rId3" Type="http://schemas.openxmlformats.org/officeDocument/2006/relationships/hyperlink" Target="https://www.cycling.scot/mediaLibrary/other/english/7668.pdf" TargetMode="External"/><Relationship Id="rId4" Type="http://schemas.openxmlformats.org/officeDocument/2006/relationships/hyperlink" Target="https://dmbins.com/blog/mtbforall-2/" TargetMode="External"/><Relationship Id="rId5" Type="http://schemas.openxmlformats.org/officeDocument/2006/relationships/hyperlink" Target="https://hwb.gov.wales/curriculum-for-wales" TargetMode="External"/><Relationship Id="rId6" Type="http://schemas.openxmlformats.org/officeDocument/2006/relationships/hyperlink" Target="https://hwb.gov.wales/storage/7b01cf26-9974-4c3d-bb1f-ee79e111b448/physical-education-inthe-national-curriculum.pdf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Unit of Work for Outdoor Adventurous Activities: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Unit of Work for Outdoor Adventurous Activities:</a:t>
            </a:r>
          </a:p>
        </p:txBody>
      </p:sp>
      <p:sp>
        <p:nvSpPr>
          <p:cNvPr id="120" name="Jack Starkey…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610870">
              <a:defRPr sz="3256"/>
            </a:pPr>
            <a:r>
              <a:t>Jack Starkey </a:t>
            </a:r>
          </a:p>
          <a:p>
            <a:pPr defTabSz="610870">
              <a:defRPr sz="3256"/>
            </a:pPr>
            <a:r>
              <a:t>2000916</a:t>
            </a:r>
          </a:p>
          <a:p>
            <a:pPr defTabSz="610870">
              <a:defRPr sz="3256"/>
            </a:pPr>
            <a:r>
              <a:t>BMOE6002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Image" descr="Image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6442" t="0" r="28582" b="0"/>
          <a:stretch>
            <a:fillRect/>
          </a:stretch>
        </p:blipFill>
        <p:spPr>
          <a:xfrm>
            <a:off x="12598400" y="3641951"/>
            <a:ext cx="10007600" cy="8851901"/>
          </a:xfrm>
          <a:prstGeom prst="rect">
            <a:avLst/>
          </a:prstGeom>
        </p:spPr>
      </p:pic>
      <p:sp>
        <p:nvSpPr>
          <p:cNvPr id="123" name="Introduction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Introduction:</a:t>
            </a:r>
          </a:p>
        </p:txBody>
      </p:sp>
      <p:sp>
        <p:nvSpPr>
          <p:cNvPr id="124" name="The idea of using outdoor environments as a place for learning has become vitally important in the attempt to utilise a new from of educational practice (Wattchow and Brow, 2011)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45440" indent="-345440" defTabSz="660400">
              <a:spcBef>
                <a:spcPts val="4200"/>
              </a:spcBef>
              <a:defRPr sz="3040"/>
            </a:pPr>
            <a:r>
              <a:t>The idea of using outdoor environments as a place for learning has become vitally important in the attempt to utilise a new from of educational practice (Wattchow and Brow, 2011) </a:t>
            </a:r>
          </a:p>
          <a:p>
            <a:pPr marL="345440" indent="-345440" defTabSz="660400">
              <a:spcBef>
                <a:spcPts val="4200"/>
              </a:spcBef>
              <a:defRPr sz="3040"/>
            </a:pPr>
            <a:r>
              <a:t>Maynard and Waters (2007) suggests, that the use of environments are able to develop students well being and social developments. </a:t>
            </a:r>
          </a:p>
          <a:p>
            <a:pPr marL="345440" indent="-345440" defTabSz="660400">
              <a:spcBef>
                <a:spcPts val="4200"/>
              </a:spcBef>
              <a:defRPr sz="3040"/>
            </a:pPr>
            <a:r>
              <a:t>The use of outdoor adventurous activities is becoming a mainstream process for the new welsh curriculum.</a:t>
            </a:r>
          </a:p>
          <a:p>
            <a:pPr marL="345440" indent="-345440" defTabSz="660400">
              <a:spcBef>
                <a:spcPts val="4200"/>
              </a:spcBef>
              <a:defRPr sz="3040"/>
            </a:pPr>
            <a:r>
              <a:t>This presentation will be presenting a unit of work focussing on the use of these activities.</a:t>
            </a:r>
          </a:p>
          <a:p>
            <a:pPr marL="345440" indent="-345440" defTabSz="660400">
              <a:spcBef>
                <a:spcPts val="4200"/>
              </a:spcBef>
              <a:defRPr sz="3040"/>
            </a:pPr>
            <a:r>
              <a:t>Whilst justifying how the AoLE for health and wellbeing can be developed throughout the unit of work (Welsh Government,2022)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Image" descr="Image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10449" t="0" r="10449" b="0"/>
          <a:stretch>
            <a:fillRect/>
          </a:stretch>
        </p:blipFill>
        <p:spPr>
          <a:xfrm>
            <a:off x="12598400" y="3641951"/>
            <a:ext cx="10007600" cy="8851901"/>
          </a:xfrm>
          <a:prstGeom prst="rect">
            <a:avLst/>
          </a:prstGeom>
        </p:spPr>
      </p:pic>
      <p:sp>
        <p:nvSpPr>
          <p:cNvPr id="127" name="Linking to the AoLE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Linking to the AoLE:</a:t>
            </a:r>
          </a:p>
        </p:txBody>
      </p:sp>
      <p:sp>
        <p:nvSpPr>
          <p:cNvPr id="128" name="Since the Covid-19 pandemic, the promotion of health through physical activity has been encouraged through the use of outdoor environments/activities ( Spencer et al. 2020; WHO, 2020)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58393" indent="-358393" defTabSz="685165">
              <a:spcBef>
                <a:spcPts val="4300"/>
              </a:spcBef>
              <a:defRPr sz="3154"/>
            </a:pPr>
            <a:r>
              <a:t>Since the Covid-19 pandemic, the promotion of health through physical activity has been encouraged through the use of outdoor environments/activities ( Spencer</a:t>
            </a:r>
            <a:r>
              <a:rPr i="1">
                <a:latin typeface="Helvetica"/>
                <a:ea typeface="Helvetica"/>
                <a:cs typeface="Helvetica"/>
                <a:sym typeface="Helvetica"/>
              </a:rPr>
              <a:t> et al</a:t>
            </a:r>
            <a:r>
              <a:t>. 2020; WHO, 2020).</a:t>
            </a:r>
          </a:p>
          <a:p>
            <a:pPr marL="358393" indent="-358393" defTabSz="685165">
              <a:spcBef>
                <a:spcPts val="4300"/>
              </a:spcBef>
              <a:defRPr sz="3154"/>
            </a:pPr>
            <a:r>
              <a:t>The encouragement of outdoor activities have suggested an improvement to mental and physical wellbeing of those involved with the activities( Spencer</a:t>
            </a:r>
            <a:r>
              <a:rPr i="1">
                <a:latin typeface="Helvetica"/>
                <a:ea typeface="Helvetica"/>
                <a:cs typeface="Helvetica"/>
                <a:sym typeface="Helvetica"/>
              </a:rPr>
              <a:t> et al</a:t>
            </a:r>
            <a:r>
              <a:t>. 2020; WHO, 2020).</a:t>
            </a:r>
          </a:p>
          <a:p>
            <a:pPr marL="358393" indent="-358393" defTabSz="685165">
              <a:spcBef>
                <a:spcPts val="4300"/>
              </a:spcBef>
              <a:defRPr sz="3154"/>
            </a:pPr>
            <a:r>
              <a:t>The health and wellbeing AoLE is designed to aid the development of students in order to deal with challenges that could appear throughout life.</a:t>
            </a:r>
          </a:p>
          <a:p>
            <a:pPr marL="358393" indent="-358393" defTabSz="685165">
              <a:spcBef>
                <a:spcPts val="4300"/>
              </a:spcBef>
              <a:defRPr sz="3154"/>
            </a:pPr>
            <a:r>
              <a:t>It aims to focus on social, moral and physical development of students through physical activities and team games (Welsh Government,2022).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Image" descr="Image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996" t="33535" r="830" b="8574"/>
          <a:stretch>
            <a:fillRect/>
          </a:stretch>
        </p:blipFill>
        <p:spPr>
          <a:xfrm>
            <a:off x="12598400" y="3641951"/>
            <a:ext cx="10007600" cy="8851901"/>
          </a:xfrm>
          <a:prstGeom prst="rect">
            <a:avLst/>
          </a:prstGeom>
        </p:spPr>
      </p:pic>
      <p:sp>
        <p:nvSpPr>
          <p:cNvPr id="131" name="Use of pedagogical models and theories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693419">
              <a:defRPr sz="9407"/>
            </a:lvl1pPr>
          </a:lstStyle>
          <a:p>
            <a:pPr/>
            <a:r>
              <a:t>Use of pedagogical models and theories:</a:t>
            </a:r>
          </a:p>
        </p:txBody>
      </p:sp>
      <p:sp>
        <p:nvSpPr>
          <p:cNvPr id="132" name="There has been a need for change within physical education due to traditional approaches (Casey and MacPhail,2018;Kirk,2013)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367030" indent="-367030" defTabSz="701675">
              <a:spcBef>
                <a:spcPts val="4500"/>
              </a:spcBef>
              <a:defRPr sz="3230"/>
            </a:pPr>
            <a:r>
              <a:t>There has been a need for change within physical education due to traditional approaches (Casey and MacPhail,2018;Kirk,2013).</a:t>
            </a:r>
          </a:p>
          <a:p>
            <a:pPr marL="367030" indent="-367030" defTabSz="701675">
              <a:spcBef>
                <a:spcPts val="4500"/>
              </a:spcBef>
              <a:defRPr sz="3230"/>
            </a:pPr>
            <a:r>
              <a:t>The use of models based approaches particularly the creation of  a model for adventure could be the change needed (Williams and Wainwright,2016).</a:t>
            </a:r>
          </a:p>
          <a:p>
            <a:pPr marL="367030" indent="-367030" defTabSz="701675">
              <a:spcBef>
                <a:spcPts val="4500"/>
              </a:spcBef>
              <a:defRPr sz="3230"/>
            </a:pPr>
            <a:r>
              <a:t>The use of this model encourages the development of students independent responsibility as well the incorporation of local communities (Williams and Wainwright,2016).</a:t>
            </a:r>
          </a:p>
          <a:p>
            <a:pPr marL="367030" indent="-367030" defTabSz="701675">
              <a:spcBef>
                <a:spcPts val="4500"/>
              </a:spcBef>
              <a:defRPr sz="3230"/>
            </a:pPr>
            <a:r>
              <a:t>This can therefore lead to the theory of Physical literacy being introduced due to the increase in activities such as mountain biking (Whitehead,2013).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emplate for Unit of Work: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Template for Unit of Work:</a:t>
            </a:r>
          </a:p>
        </p:txBody>
      </p:sp>
      <p:sp>
        <p:nvSpPr>
          <p:cNvPr id="135" name="The main activity will be indoor/outdoor rock climbing 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 main activity will be indoor/outdoor rock climbing .</a:t>
            </a:r>
          </a:p>
          <a:p>
            <a:pPr/>
            <a:r>
              <a:t>Focus is on how this will develop Health and wellbeing </a:t>
            </a:r>
          </a:p>
          <a:p>
            <a:pPr/>
            <a:r>
              <a:t>Use of outdoor learning cards to show the gradual incline on progression </a:t>
            </a:r>
          </a:p>
          <a:p>
            <a:pPr/>
            <a:r>
              <a:t>Overall progression should focus around team building therefore, the development of social and personal wellbeing (AoLE)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Unit of work"/>
          <p:cNvSpPr txBox="1"/>
          <p:nvPr>
            <p:ph type="title"/>
          </p:nvPr>
        </p:nvSpPr>
        <p:spPr>
          <a:xfrm>
            <a:off x="2113483" y="324890"/>
            <a:ext cx="20157034" cy="1043738"/>
          </a:xfrm>
          <a:prstGeom prst="rect">
            <a:avLst/>
          </a:prstGeom>
        </p:spPr>
        <p:txBody>
          <a:bodyPr/>
          <a:lstStyle>
            <a:lvl1pPr defTabSz="462280">
              <a:defRPr sz="6272"/>
            </a:lvl1pPr>
          </a:lstStyle>
          <a:p>
            <a:pPr/>
            <a:r>
              <a:t>Unit of work</a:t>
            </a:r>
          </a:p>
        </p:txBody>
      </p:sp>
      <p:pic>
        <p:nvPicPr>
          <p:cNvPr id="138" name="Screenshot 2023-01-09 at 15.33.38.png" descr="Screenshot 2023-01-09 at 15.33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162138" y="1384969"/>
            <a:ext cx="18678342" cy="123626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Screenshot 2023-01-11 at 14.26.52.png" descr="Screenshot 2023-01-11 at 14.26.5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99363" y="1526396"/>
            <a:ext cx="16053750" cy="12114015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Assessment Plan and differentiations:"/>
          <p:cNvSpPr txBox="1"/>
          <p:nvPr>
            <p:ph type="title"/>
          </p:nvPr>
        </p:nvSpPr>
        <p:spPr>
          <a:xfrm>
            <a:off x="3140700" y="171883"/>
            <a:ext cx="17719521" cy="1123533"/>
          </a:xfrm>
          <a:prstGeom prst="rect">
            <a:avLst/>
          </a:prstGeom>
        </p:spPr>
        <p:txBody>
          <a:bodyPr/>
          <a:lstStyle>
            <a:lvl1pPr defTabSz="495300">
              <a:defRPr sz="6720"/>
            </a:lvl1pPr>
          </a:lstStyle>
          <a:p>
            <a:pPr/>
            <a:r>
              <a:t>Assessment Plan and differentiations: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Screenshot 2023-01-10 at 15.22.19.png" descr="Screenshot 2023-01-10 at 15.22.1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15254" y="1859207"/>
            <a:ext cx="21325497" cy="11752243"/>
          </a:xfrm>
          <a:prstGeom prst="rect">
            <a:avLst/>
          </a:prstGeom>
          <a:ln w="12700">
            <a:miter lim="400000"/>
          </a:ln>
        </p:spPr>
      </p:pic>
      <p:sp>
        <p:nvSpPr>
          <p:cNvPr id="144" name="Lesson 1"/>
          <p:cNvSpPr txBox="1"/>
          <p:nvPr>
            <p:ph type="title"/>
          </p:nvPr>
        </p:nvSpPr>
        <p:spPr>
          <a:xfrm>
            <a:off x="1784349" y="-702648"/>
            <a:ext cx="20815301" cy="2984501"/>
          </a:xfrm>
          <a:prstGeom prst="rect">
            <a:avLst/>
          </a:prstGeom>
        </p:spPr>
        <p:txBody>
          <a:bodyPr/>
          <a:lstStyle/>
          <a:p>
            <a:pPr/>
            <a:r>
              <a:t>Lesson 1</a:t>
            </a:r>
          </a:p>
        </p:txBody>
      </p:sp>
      <p:sp>
        <p:nvSpPr>
          <p:cNvPr id="145" name="Cycling Scotland (2022)"/>
          <p:cNvSpPr txBox="1"/>
          <p:nvPr/>
        </p:nvSpPr>
        <p:spPr>
          <a:xfrm>
            <a:off x="9994847" y="12989380"/>
            <a:ext cx="2945775" cy="39767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2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Cycling Scotland (2022)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Screenshot 2023-01-11 at 14.38.36.png" descr="Screenshot 2023-01-11 at 14.38.3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59718" y="1796721"/>
            <a:ext cx="20064564" cy="11838093"/>
          </a:xfrm>
          <a:prstGeom prst="rect">
            <a:avLst/>
          </a:prstGeom>
          <a:ln w="12700">
            <a:miter lim="400000"/>
          </a:ln>
        </p:spPr>
      </p:pic>
      <p:sp>
        <p:nvSpPr>
          <p:cNvPr id="148" name="Lesson 2"/>
          <p:cNvSpPr txBox="1"/>
          <p:nvPr>
            <p:ph type="title"/>
          </p:nvPr>
        </p:nvSpPr>
        <p:spPr>
          <a:xfrm>
            <a:off x="1544090" y="-702648"/>
            <a:ext cx="20815301" cy="2984501"/>
          </a:xfrm>
          <a:prstGeom prst="rect">
            <a:avLst/>
          </a:prstGeom>
        </p:spPr>
        <p:txBody>
          <a:bodyPr/>
          <a:lstStyle/>
          <a:p>
            <a:pPr/>
            <a:r>
              <a:t>Lesson 2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Lesson 3"/>
          <p:cNvSpPr txBox="1"/>
          <p:nvPr>
            <p:ph type="title"/>
          </p:nvPr>
        </p:nvSpPr>
        <p:spPr>
          <a:xfrm>
            <a:off x="1784350" y="-373836"/>
            <a:ext cx="20815301" cy="2984501"/>
          </a:xfrm>
          <a:prstGeom prst="rect">
            <a:avLst/>
          </a:prstGeom>
        </p:spPr>
        <p:txBody>
          <a:bodyPr/>
          <a:lstStyle/>
          <a:p>
            <a:pPr/>
            <a:r>
              <a:t>Lesson 3</a:t>
            </a:r>
          </a:p>
        </p:txBody>
      </p:sp>
      <p:pic>
        <p:nvPicPr>
          <p:cNvPr id="151" name="Screenshot 2023-01-11 at 15.20.33.png" descr="Screenshot 2023-01-11 at 15.20.3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90699" y="1888348"/>
            <a:ext cx="20815301" cy="113790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Screenshot 2023-01-11 at 15.34.46.png" descr="Screenshot 2023-01-11 at 15.34.46.png"/>
          <p:cNvPicPr>
            <a:picLocks noChangeAspect="1"/>
          </p:cNvPicPr>
          <p:nvPr/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2085865" y="1671082"/>
            <a:ext cx="20212270" cy="11883596"/>
          </a:xfrm>
          <a:prstGeom prst="rect">
            <a:avLst/>
          </a:prstGeom>
          <a:ln w="12700">
            <a:miter lim="400000"/>
          </a:ln>
        </p:spPr>
      </p:pic>
      <p:sp>
        <p:nvSpPr>
          <p:cNvPr id="154" name="Lesson 4"/>
          <p:cNvSpPr txBox="1"/>
          <p:nvPr>
            <p:ph type="title"/>
          </p:nvPr>
        </p:nvSpPr>
        <p:spPr>
          <a:xfrm>
            <a:off x="1784349" y="-702648"/>
            <a:ext cx="20815301" cy="2984501"/>
          </a:xfrm>
          <a:prstGeom prst="rect">
            <a:avLst/>
          </a:prstGeom>
        </p:spPr>
        <p:txBody>
          <a:bodyPr/>
          <a:lstStyle/>
          <a:p>
            <a:pPr/>
            <a:r>
              <a:t>Lesson 4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Screenshot 2023-01-10 at 16.00.34.png" descr="Screenshot 2023-01-10 at 16.00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916493" y="1454216"/>
            <a:ext cx="20551014" cy="12200018"/>
          </a:xfrm>
          <a:prstGeom prst="rect">
            <a:avLst/>
          </a:prstGeom>
          <a:ln w="12700">
            <a:miter lim="400000"/>
          </a:ln>
        </p:spPr>
      </p:pic>
      <p:sp>
        <p:nvSpPr>
          <p:cNvPr id="157" name="Lesson 5"/>
          <p:cNvSpPr txBox="1"/>
          <p:nvPr>
            <p:ph type="title"/>
          </p:nvPr>
        </p:nvSpPr>
        <p:spPr>
          <a:xfrm>
            <a:off x="2524177" y="39427"/>
            <a:ext cx="20223342" cy="1379294"/>
          </a:xfrm>
          <a:prstGeom prst="rect">
            <a:avLst/>
          </a:prstGeom>
        </p:spPr>
        <p:txBody>
          <a:bodyPr/>
          <a:lstStyle>
            <a:lvl1pPr defTabSz="619125">
              <a:defRPr sz="8400"/>
            </a:lvl1pPr>
          </a:lstStyle>
          <a:p>
            <a:pPr/>
            <a:r>
              <a:t>Lesson 5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References:"/>
          <p:cNvSpPr txBox="1"/>
          <p:nvPr>
            <p:ph type="title"/>
          </p:nvPr>
        </p:nvSpPr>
        <p:spPr>
          <a:xfrm>
            <a:off x="3110596" y="448195"/>
            <a:ext cx="18162808" cy="1135092"/>
          </a:xfrm>
          <a:prstGeom prst="rect">
            <a:avLst/>
          </a:prstGeom>
        </p:spPr>
        <p:txBody>
          <a:bodyPr/>
          <a:lstStyle>
            <a:lvl1pPr defTabSz="495300">
              <a:defRPr sz="6720"/>
            </a:lvl1pPr>
          </a:lstStyle>
          <a:p>
            <a:pPr/>
            <a:r>
              <a:t>References:</a:t>
            </a:r>
          </a:p>
        </p:txBody>
      </p:sp>
      <p:sp>
        <p:nvSpPr>
          <p:cNvPr id="160" name="British Cycling. (2022) FROM ABC TO MTB: MOUNTAIN BIKING ON THE CURRICULUM. Available at:https://www.britishcycling.org.uk/mtbleadership/article/20150915-From-ABC-to-MTB--Mountain-biking-on-the-curriculum-0 (Accessed 9th December 2022)…"/>
          <p:cNvSpPr txBox="1"/>
          <p:nvPr/>
        </p:nvSpPr>
        <p:spPr>
          <a:xfrm>
            <a:off x="436960" y="3337090"/>
            <a:ext cx="23510081" cy="893249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British Cycling. (2022)</a:t>
            </a:r>
            <a:r>
              <a:rPr i="1"/>
              <a:t> FROM ABC TO MTB: MOUNTAIN BIKING ON THE CURRICULUM. </a:t>
            </a:r>
            <a:r>
              <a:t>Available at:</a:t>
            </a:r>
            <a:r>
              <a:rPr u="sng">
                <a:hlinkClick r:id="rId2" invalidUrl="" action="" tgtFrame="" tooltip="" history="1" highlightClick="0" endSnd="0"/>
              </a:rPr>
              <a:t>https://www.britishcycling.org.uk/mtbleadership/article/20150915-From-ABC-to-MTB--Mountain-biking-on-the-curriculum-0</a:t>
            </a:r>
            <a:r>
              <a:t> (Accessed 9th December 2022) 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Casey, A. and MacPhail, A. (2018) Adopting a models-based approach to teaching physical education. </a:t>
            </a:r>
            <a:r>
              <a:rPr i="1"/>
              <a:t>Physical Education and Sport Pedagogy</a:t>
            </a:r>
            <a:r>
              <a:t>, </a:t>
            </a:r>
            <a:r>
              <a:rPr i="1"/>
              <a:t>23</a:t>
            </a:r>
            <a:r>
              <a:t>(3), pp.294-310.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Cycling Scotland (2022) </a:t>
            </a:r>
            <a:r>
              <a:rPr i="1"/>
              <a:t>Cycling Games </a:t>
            </a:r>
            <a:r>
              <a:t>Available at </a:t>
            </a:r>
            <a:r>
              <a:rPr u="sng">
                <a:hlinkClick r:id="rId3" invalidUrl="" action="" tgtFrame="" tooltip="" history="1" highlightClick="0" endSnd="0"/>
              </a:rPr>
              <a:t>https://www.cycling.scot/mediaLibrary/other/english/7668.pdf</a:t>
            </a:r>
            <a:r>
              <a:t> (Accessed on: 10th January 2023)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Developing mountain Biking in Scotland (2022) </a:t>
            </a:r>
            <a:r>
              <a:rPr i="1"/>
              <a:t>Making Moutian Biking Accessible To All! </a:t>
            </a:r>
            <a:r>
              <a:t>Available at: </a:t>
            </a:r>
            <a:r>
              <a:rPr u="sng">
                <a:hlinkClick r:id="rId4" invalidUrl="" action="" tgtFrame="" tooltip="" history="1" highlightClick="0" endSnd="0"/>
              </a:rPr>
              <a:t>https://dmbins.com/blog/mtbforall-2/</a:t>
            </a:r>
            <a:r>
              <a:t> (Accessed 10th January 2023). 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Kirk, D. (2013) Educational value and models-based practice in physical education. </a:t>
            </a:r>
            <a:r>
              <a:rPr i="1"/>
              <a:t>Educational Philosophy and Theory</a:t>
            </a:r>
            <a:r>
              <a:t>, </a:t>
            </a:r>
            <a:r>
              <a:rPr i="1"/>
              <a:t>45</a:t>
            </a:r>
            <a:r>
              <a:t>(9), pp.973-986.</a:t>
            </a:r>
            <a:endParaRPr i="1"/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endParaRPr i="1"/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Maynard, T. and Waters, J., (2007) Learning in the outdoor environment: a missed opportunity?. </a:t>
            </a:r>
            <a:r>
              <a:rPr i="1"/>
              <a:t>Early years</a:t>
            </a:r>
            <a:r>
              <a:t>, </a:t>
            </a:r>
            <a:r>
              <a:rPr i="1"/>
              <a:t>27</a:t>
            </a:r>
            <a:r>
              <a:t>(3), pp.255-265.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Spencer, L.H. </a:t>
            </a:r>
            <a:r>
              <a:rPr i="1"/>
              <a:t>et al. </a:t>
            </a:r>
            <a:r>
              <a:t>(2020). A scoping review of how income affects accessing local green space to engage in outdoor physical activity to improve well-being: implications for post-covid-19. </a:t>
            </a:r>
            <a:r>
              <a:rPr i="1"/>
              <a:t>International journal of environmental research and public health</a:t>
            </a:r>
            <a:r>
              <a:t>, </a:t>
            </a:r>
            <a:r>
              <a:rPr i="1"/>
              <a:t>17</a:t>
            </a:r>
            <a:r>
              <a:t>(24), p.9313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Wattchow, B. and Brown, M., (2011) A pedagogy of place: Outdoor education for a changing world. Monash University Publishing.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Welsh Government (2022). </a:t>
            </a:r>
            <a:r>
              <a:rPr i="1"/>
              <a:t>Curriculum for Wales </a:t>
            </a:r>
            <a:r>
              <a:t>Available at:</a:t>
            </a:r>
            <a:r>
              <a:rPr u="sng">
                <a:hlinkClick r:id="rId5" invalidUrl="" action="" tgtFrame="" tooltip="" history="1" highlightClick="0" endSnd="0"/>
              </a:rPr>
              <a:t>https://hwb.gov.wales/curriculum-for-wales</a:t>
            </a:r>
            <a:r>
              <a:t> (Accessed on: 31st December 2022)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Welsh Government (2008). </a:t>
            </a:r>
            <a:r>
              <a:rPr i="1"/>
              <a:t>Physical education in the National for Wales </a:t>
            </a:r>
            <a:r>
              <a:t>Available at: </a:t>
            </a:r>
            <a:r>
              <a:rPr u="sng">
                <a:hlinkClick r:id="rId6" invalidUrl="" action="" tgtFrame="" tooltip="" history="1" highlightClick="0" endSnd="0"/>
              </a:rPr>
              <a:t>https://hwb.gov.wales/storage/7b01cf26-9974-4c3d-bb1f-ee79e111b448/physical-education-inthe-national-curriculum.pdf</a:t>
            </a:r>
            <a:r>
              <a:t> (Accessed on: 9th January 2023)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Whitehead, M. (2013) Definition of physical literacy and clarification of related issues. </a:t>
            </a:r>
            <a:r>
              <a:rPr i="1"/>
              <a:t>ICSSPE Bulletin</a:t>
            </a:r>
            <a:r>
              <a:t>, </a:t>
            </a:r>
            <a:r>
              <a:rPr i="1"/>
              <a:t>65</a:t>
            </a:r>
            <a:r>
              <a:t>(1.2).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WHO, C.O., (2020) World health organization. Responding to Community Spread of COVID-19. Reference WHO/COVID-19/Community_Transmission/2020.1.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  <a:r>
              <a:t>Williams, A. and Wainwright, N. (2016) A new pedagogical model for adventure in the curriculum: part two–outlining the model. </a:t>
            </a:r>
            <a:r>
              <a:rPr i="1"/>
              <a:t>Physical Education and Sport Pedagogy</a:t>
            </a:r>
            <a:r>
              <a:t>, </a:t>
            </a:r>
            <a:r>
              <a:rPr i="1"/>
              <a:t>21</a:t>
            </a:r>
            <a:r>
              <a:t>(6), pp.589-602.</a:t>
            </a:r>
          </a:p>
          <a:p>
            <a:pPr algn="l" defTabSz="457200">
              <a:defRPr sz="1900"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1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</a:p>
          <a:p>
            <a:pPr algn="l" defTabSz="457200">
              <a:defRPr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FF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5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Gradient">
  <a:themeElements>
    <a:clrScheme name="Gradie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065C1"/>
      </a:accent1>
      <a:accent2>
        <a:srgbClr val="189B1A"/>
      </a:accent2>
      <a:accent3>
        <a:srgbClr val="008C91"/>
      </a:accent3>
      <a:accent4>
        <a:srgbClr val="5747C1"/>
      </a:accent4>
      <a:accent5>
        <a:srgbClr val="971817"/>
      </a:accent5>
      <a:accent6>
        <a:srgbClr val="BC8027"/>
      </a:accent6>
      <a:hlink>
        <a:srgbClr val="0000FF"/>
      </a:hlink>
      <a:folHlink>
        <a:srgbClr val="FF00FF"/>
      </a:folHlink>
    </a:clrScheme>
    <a:fontScheme name="Gradient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Gradie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  <a:effectStyle>
          <a:effectLst>
            <a:outerShdw sx="100000" sy="100000" kx="0" ky="0" algn="b" rotWithShape="0" blurRad="76200" dist="0" dir="18900000">
              <a:srgbClr val="000000">
                <a:alpha val="8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adFill flip="none" rotWithShape="1">
          <a:gsLst>
            <a:gs pos="0">
              <a:schemeClr val="accent1"/>
            </a:gs>
            <a:gs pos="100000">
              <a:schemeClr val="accent1">
                <a:hueOff val="321133"/>
                <a:satOff val="-12043"/>
                <a:lumOff val="-7113"/>
              </a:schemeClr>
            </a:gs>
          </a:gsLst>
          <a:lin ang="5400000" scaled="0"/>
        </a:gradFill>
        <a:ln w="12700" cap="flat">
          <a:noFill/>
          <a:miter lim="400000"/>
        </a:ln>
        <a:effectLst>
          <a:outerShdw sx="100000" sy="100000" kx="0" ky="0" algn="b" rotWithShape="0" blurRad="76200" dist="0" dir="18900000">
            <a:srgbClr val="000000">
              <a:alpha val="80000"/>
            </a:srgbClr>
          </a:outerShdw>
        </a:effectLst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>
              <a:outerShdw sx="100000" sy="100000" kx="0" ky="0" algn="b" rotWithShape="0" blurRad="25400" dist="23998" dir="2700000">
                <a:srgbClr val="000000">
                  <a:alpha val="31034"/>
                </a:srgbClr>
              </a:outerShdw>
            </a:effectLst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5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