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Old Standard TT" panose="020B0604020202020204" charset="0"/>
      <p:regular r:id="rId15"/>
      <p:bold r:id="rId16"/>
      <p: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520" y="6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c6f90357f_0_0: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c6f90357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f8e997a467_1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f8e997a467_1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f8e997a467_1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f8e997a467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c6f90357f_0_5: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c6f90357f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c6f90357f_0_13: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c6f90357f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c6f90357f_0_27: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c6f90357f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f8e997a467_1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f8e997a467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h614703e959fa2859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h614703e959fa2859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c6f90357f_0_47: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c6f90357f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h614703e959fa2859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h614703e959fa2859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 name="Google Shape;11;p2"/>
          <p:cNvCxnSpPr/>
          <p:nvPr/>
        </p:nvCxnSpPr>
        <p:spPr>
          <a:xfrm>
            <a:off x="641934" y="3597500"/>
            <a:ext cx="390300" cy="0"/>
          </a:xfrm>
          <a:prstGeom prst="straightConnector1">
            <a:avLst/>
          </a:prstGeom>
          <a:noFill/>
          <a:ln w="28575" cap="flat" cmpd="sng">
            <a:solidFill>
              <a:schemeClr val="accent1"/>
            </a:solidFill>
            <a:prstDash val="solid"/>
            <a:round/>
            <a:headEnd type="none" w="sm" len="sm"/>
            <a:tailEnd type="none" w="sm" len="sm"/>
          </a:ln>
        </p:spPr>
      </p:cxnSp>
      <p:sp>
        <p:nvSpPr>
          <p:cNvPr id="12" name="Google Shape;12;p2"/>
          <p:cNvSpPr txBox="1">
            <a:spLocks noGrp="1"/>
          </p:cNvSpPr>
          <p:nvPr>
            <p:ph type="ctrTitle"/>
          </p:nvPr>
        </p:nvSpPr>
        <p:spPr>
          <a:xfrm>
            <a:off x="512700" y="1893300"/>
            <a:ext cx="8118600" cy="1522800"/>
          </a:xfrm>
          <a:prstGeom prst="rect">
            <a:avLst/>
          </a:prstGeom>
        </p:spPr>
        <p:txBody>
          <a:bodyPr spcFirstLastPara="1" wrap="square" lIns="91425" tIns="91425" rIns="91425" bIns="91425" anchor="b" anchorCtr="0">
            <a:noAutofit/>
          </a:bodyPr>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a:endParaRPr/>
          </a:p>
        </p:txBody>
      </p:sp>
      <p:sp>
        <p:nvSpPr>
          <p:cNvPr id="13" name="Google Shape;13;p2"/>
          <p:cNvSpPr txBox="1">
            <a:spLocks noGrp="1"/>
          </p:cNvSpPr>
          <p:nvPr>
            <p:ph type="subTitle" idx="1"/>
          </p:nvPr>
        </p:nvSpPr>
        <p:spPr>
          <a:xfrm>
            <a:off x="512700" y="3840639"/>
            <a:ext cx="8118600" cy="787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w="28575" cap="flat" cmpd="sng">
            <a:solidFill>
              <a:schemeClr val="lt2"/>
            </a:solidFill>
            <a:prstDash val="solid"/>
            <a:round/>
            <a:headEnd type="none" w="sm" len="sm"/>
            <a:tailEnd type="none" w="sm" len="sm"/>
          </a:ln>
        </p:spPr>
      </p:cxnSp>
      <p:sp>
        <p:nvSpPr>
          <p:cNvPr id="17" name="Google Shape;17;p3"/>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71675"/>
            <a:ext cx="3999900" cy="3397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7" name="Google Shape;27;p5"/>
          <p:cNvSpPr txBox="1">
            <a:spLocks noGrp="1"/>
          </p:cNvSpPr>
          <p:nvPr>
            <p:ph type="body" idx="2"/>
          </p:nvPr>
        </p:nvSpPr>
        <p:spPr>
          <a:xfrm>
            <a:off x="4832400" y="1171675"/>
            <a:ext cx="3999900" cy="3397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8" name="Google Shape;2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5" name="Google Shape;35;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a:endParaRPr/>
          </a:p>
        </p:txBody>
      </p:sp>
      <p:sp>
        <p:nvSpPr>
          <p:cNvPr id="38" name="Google Shape;38;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686400" cy="0"/>
          </a:xfrm>
          <a:prstGeom prst="straightConnector1">
            <a:avLst/>
          </a:prstGeom>
          <a:noFill/>
          <a:ln w="19050" cap="flat" cmpd="sng">
            <a:solidFill>
              <a:schemeClr val="lt2"/>
            </a:solidFill>
            <a:prstDash val="solid"/>
            <a:round/>
            <a:headEnd type="none" w="sm" len="sm"/>
            <a:tailEnd type="none" w="sm" len="sm"/>
          </a:ln>
        </p:spPr>
      </p:cxnSp>
      <p:sp>
        <p:nvSpPr>
          <p:cNvPr id="42" name="Google Shape;42;p9"/>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a:endParaRPr/>
          </a:p>
        </p:txBody>
      </p:sp>
      <p:sp>
        <p:nvSpPr>
          <p:cNvPr id="43" name="Google Shape;43;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1600"/>
              </a:spcBef>
              <a:spcAft>
                <a:spcPts val="0"/>
              </a:spcAft>
              <a:buClr>
                <a:schemeClr val="accent1"/>
              </a:buClr>
              <a:buSzPts val="1400"/>
              <a:buChar char="○"/>
              <a:defRPr>
                <a:solidFill>
                  <a:schemeClr val="accent1"/>
                </a:solidFill>
              </a:defRPr>
            </a:lvl2pPr>
            <a:lvl3pPr marL="1371600" lvl="2" indent="-317500">
              <a:spcBef>
                <a:spcPts val="1600"/>
              </a:spcBef>
              <a:spcAft>
                <a:spcPts val="0"/>
              </a:spcAft>
              <a:buClr>
                <a:schemeClr val="accent1"/>
              </a:buClr>
              <a:buSzPts val="1400"/>
              <a:buChar char="■"/>
              <a:defRPr>
                <a:solidFill>
                  <a:schemeClr val="accent1"/>
                </a:solidFill>
              </a:defRPr>
            </a:lvl3pPr>
            <a:lvl4pPr marL="1828800" lvl="3" indent="-317500">
              <a:spcBef>
                <a:spcPts val="1600"/>
              </a:spcBef>
              <a:spcAft>
                <a:spcPts val="0"/>
              </a:spcAft>
              <a:buClr>
                <a:schemeClr val="accent1"/>
              </a:buClr>
              <a:buSzPts val="1400"/>
              <a:buChar char="●"/>
              <a:defRPr>
                <a:solidFill>
                  <a:schemeClr val="accent1"/>
                </a:solidFill>
              </a:defRPr>
            </a:lvl4pPr>
            <a:lvl5pPr marL="2286000" lvl="4" indent="-317500">
              <a:spcBef>
                <a:spcPts val="1600"/>
              </a:spcBef>
              <a:spcAft>
                <a:spcPts val="0"/>
              </a:spcAft>
              <a:buClr>
                <a:schemeClr val="accent1"/>
              </a:buClr>
              <a:buSzPts val="1400"/>
              <a:buChar char="○"/>
              <a:defRPr>
                <a:solidFill>
                  <a:schemeClr val="accent1"/>
                </a:solidFill>
              </a:defRPr>
            </a:lvl5pPr>
            <a:lvl6pPr marL="2743200" lvl="5" indent="-317500">
              <a:spcBef>
                <a:spcPts val="1600"/>
              </a:spcBef>
              <a:spcAft>
                <a:spcPts val="0"/>
              </a:spcAft>
              <a:buClr>
                <a:schemeClr val="accent1"/>
              </a:buClr>
              <a:buSzPts val="1400"/>
              <a:buChar char="■"/>
              <a:defRPr>
                <a:solidFill>
                  <a:schemeClr val="accent1"/>
                </a:solidFill>
              </a:defRPr>
            </a:lvl6pPr>
            <a:lvl7pPr marL="3200400" lvl="6" indent="-317500">
              <a:spcBef>
                <a:spcPts val="1600"/>
              </a:spcBef>
              <a:spcAft>
                <a:spcPts val="0"/>
              </a:spcAft>
              <a:buClr>
                <a:schemeClr val="accent1"/>
              </a:buClr>
              <a:buSzPts val="1400"/>
              <a:buChar char="●"/>
              <a:defRPr>
                <a:solidFill>
                  <a:schemeClr val="accent1"/>
                </a:solidFill>
              </a:defRPr>
            </a:lvl7pPr>
            <a:lvl8pPr marL="3657600" lvl="7" indent="-317500">
              <a:spcBef>
                <a:spcPts val="1600"/>
              </a:spcBef>
              <a:spcAft>
                <a:spcPts val="0"/>
              </a:spcAft>
              <a:buClr>
                <a:schemeClr val="accent1"/>
              </a:buClr>
              <a:buSzPts val="1400"/>
              <a:buChar char="○"/>
              <a:defRPr>
                <a:solidFill>
                  <a:schemeClr val="accent1"/>
                </a:solidFill>
              </a:defRPr>
            </a:lvl8pPr>
            <a:lvl9pPr marL="4114800" lvl="8" indent="-317500">
              <a:spcBef>
                <a:spcPts val="1600"/>
              </a:spcBef>
              <a:spcAft>
                <a:spcPts val="1600"/>
              </a:spcAft>
              <a:buClr>
                <a:schemeClr val="accent1"/>
              </a:buClr>
              <a:buSzPts val="1400"/>
              <a:buChar char="■"/>
              <a:defRPr>
                <a:solidFill>
                  <a:schemeClr val="accent1"/>
                </a:solidFill>
              </a:defRPr>
            </a:lvl9pPr>
          </a:lstStyle>
          <a:p>
            <a:endParaRPr/>
          </a:p>
        </p:txBody>
      </p:sp>
      <p:sp>
        <p:nvSpPr>
          <p:cNvPr id="45" name="Google Shape;45;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
        <p:nvSpPr>
          <p:cNvPr id="48" name="Google Shape;48;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039650"/>
            <a:ext cx="8520600" cy="2106300"/>
          </a:xfrm>
          <a:prstGeom prst="rect">
            <a:avLst/>
          </a:prstGeom>
        </p:spPr>
        <p:txBody>
          <a:bodyPr spcFirstLastPara="1" wrap="square" lIns="91425" tIns="91425" rIns="91425" bIns="91425" anchor="b" anchorCtr="0">
            <a:no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perback">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marL="914400" lvl="1"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marL="1371600" lvl="2"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marL="1828800" lvl="3"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marL="2286000" lvl="4"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marL="2743200" lvl="5"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marL="3200400" lvl="6"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marL="3657600" lvl="7"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marL="4114800" lvl="8" indent="-317500">
              <a:lnSpc>
                <a:spcPct val="115000"/>
              </a:lnSpc>
              <a:spcBef>
                <a:spcPts val="1600"/>
              </a:spcBef>
              <a:spcAft>
                <a:spcPts val="160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time.com/4408374/instagram-anniversary/" TargetMode="External"/><Relationship Id="rId2" Type="http://schemas.openxmlformats.org/officeDocument/2006/relationships/hyperlink" Target="https://www.bbc.co.uk/bitesize/articles/ztq2g2p" TargetMode="External"/><Relationship Id="rId1" Type="http://schemas.openxmlformats.org/officeDocument/2006/relationships/slideLayout" Target="../slideLayouts/slideLayout11.xml"/><Relationship Id="rId4" Type="http://schemas.openxmlformats.org/officeDocument/2006/relationships/hyperlink" Target="https://www.internetjustsociety.org/algorithms-in-social-media-platform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theguardian.com/technology/2022/oct/22/tiktok-history-rise-algorithm-misinformation" TargetMode="External"/><Relationship Id="rId2" Type="http://schemas.openxmlformats.org/officeDocument/2006/relationships/hyperlink" Target="https://research.oregonstate.edu/ori/irb/policies-and-guidance-investigators/guidance/snowball-sampling" TargetMode="External"/><Relationship Id="rId1" Type="http://schemas.openxmlformats.org/officeDocument/2006/relationships/slideLayout" Target="../slideLayouts/slideLayout11.xml"/><Relationship Id="rId4" Type="http://schemas.openxmlformats.org/officeDocument/2006/relationships/hyperlink" Target="https://www.pewresearch.org/internet/fact-sheet/social-me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512700" y="1893300"/>
            <a:ext cx="8118600" cy="1522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Vocal Health, Hygiene, &amp; Technique on Social Media</a:t>
            </a:r>
            <a:endParaRPr/>
          </a:p>
          <a:p>
            <a:pPr marL="0" lvl="0" indent="0" algn="l" rtl="0">
              <a:spcBef>
                <a:spcPts val="0"/>
              </a:spcBef>
              <a:spcAft>
                <a:spcPts val="0"/>
              </a:spcAft>
              <a:buNone/>
            </a:pPr>
            <a:r>
              <a:rPr lang="en" sz="1600"/>
              <a:t>A Survey of Voice Teachers on Vocal Content Online</a:t>
            </a:r>
            <a:endParaRPr sz="1600"/>
          </a:p>
        </p:txBody>
      </p:sp>
      <p:sp>
        <p:nvSpPr>
          <p:cNvPr id="60" name="Google Shape;60;p13"/>
          <p:cNvSpPr txBox="1">
            <a:spLocks noGrp="1"/>
          </p:cNvSpPr>
          <p:nvPr>
            <p:ph type="subTitle" idx="1"/>
          </p:nvPr>
        </p:nvSpPr>
        <p:spPr>
          <a:xfrm>
            <a:off x="512700" y="3840639"/>
            <a:ext cx="8118600" cy="787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700"/>
              <a:t>Sarah J. Provost</a:t>
            </a:r>
            <a:endParaRPr sz="17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Social Media Usage</a:t>
            </a:r>
            <a:endParaRPr/>
          </a:p>
        </p:txBody>
      </p:sp>
      <p:sp>
        <p:nvSpPr>
          <p:cNvPr id="66" name="Google Shape;66;p14"/>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42900" algn="l" rtl="0">
              <a:spcBef>
                <a:spcPts val="0"/>
              </a:spcBef>
              <a:spcAft>
                <a:spcPts val="0"/>
              </a:spcAft>
              <a:buSzPts val="1800"/>
              <a:buChar char="●"/>
            </a:pPr>
            <a:r>
              <a:rPr lang="en"/>
              <a:t>18 hours per week</a:t>
            </a:r>
            <a:endParaRPr/>
          </a:p>
          <a:p>
            <a:pPr marL="457200" lvl="0" indent="-342900" algn="l" rtl="0">
              <a:spcBef>
                <a:spcPts val="0"/>
              </a:spcBef>
              <a:spcAft>
                <a:spcPts val="0"/>
              </a:spcAft>
              <a:buSzPts val="1800"/>
              <a:buChar char="●"/>
            </a:pPr>
            <a:r>
              <a:rPr lang="en"/>
              <a:t>Instagram: 76%</a:t>
            </a:r>
            <a:endParaRPr/>
          </a:p>
          <a:p>
            <a:pPr marL="457200" lvl="0" indent="-342900" algn="l" rtl="0">
              <a:spcBef>
                <a:spcPts val="0"/>
              </a:spcBef>
              <a:spcAft>
                <a:spcPts val="0"/>
              </a:spcAft>
              <a:buSzPts val="1800"/>
              <a:buChar char="●"/>
            </a:pPr>
            <a:r>
              <a:rPr lang="en"/>
              <a:t>YouTube: 93%</a:t>
            </a:r>
            <a:endParaRPr/>
          </a:p>
          <a:p>
            <a:pPr marL="457200" lvl="0" indent="-342900" algn="l" rtl="0">
              <a:spcBef>
                <a:spcPts val="0"/>
              </a:spcBef>
              <a:spcAft>
                <a:spcPts val="0"/>
              </a:spcAft>
              <a:buSzPts val="1800"/>
              <a:buChar char="●"/>
            </a:pPr>
            <a:r>
              <a:rPr lang="en"/>
              <a:t>TikTok: 59%</a:t>
            </a:r>
            <a:endParaRPr/>
          </a:p>
          <a:p>
            <a:pPr marL="457200" lvl="0" indent="-342900" algn="l" rtl="0">
              <a:spcBef>
                <a:spcPts val="0"/>
              </a:spcBef>
              <a:spcAft>
                <a:spcPts val="0"/>
              </a:spcAft>
              <a:buSzPts val="1800"/>
              <a:buChar char="●"/>
            </a:pPr>
            <a:r>
              <a:rPr lang="en"/>
              <a:t>600% in health content on TikTok post-COVID</a:t>
            </a:r>
            <a:endParaRPr/>
          </a:p>
        </p:txBody>
      </p:sp>
      <p:sp>
        <p:nvSpPr>
          <p:cNvPr id="67" name="Google Shape;67;p14"/>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The Numbers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265500" y="559375"/>
            <a:ext cx="4045200" cy="133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Literature Review</a:t>
            </a:r>
            <a:endParaRPr/>
          </a:p>
        </p:txBody>
      </p:sp>
      <p:sp>
        <p:nvSpPr>
          <p:cNvPr id="73" name="Google Shape;73;p15"/>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42900" algn="l" rtl="0">
              <a:spcBef>
                <a:spcPts val="0"/>
              </a:spcBef>
              <a:spcAft>
                <a:spcPts val="0"/>
              </a:spcAft>
              <a:buSzPts val="1800"/>
              <a:buChar char="●"/>
            </a:pPr>
            <a:r>
              <a:rPr lang="en"/>
              <a:t>Majority of vocal health/hygiene content not created by clinicians</a:t>
            </a:r>
            <a:endParaRPr/>
          </a:p>
          <a:p>
            <a:pPr marL="457200" lvl="0" indent="-342900" algn="l" rtl="0">
              <a:spcBef>
                <a:spcPts val="0"/>
              </a:spcBef>
              <a:spcAft>
                <a:spcPts val="0"/>
              </a:spcAft>
              <a:buSzPts val="1800"/>
              <a:buChar char="●"/>
            </a:pPr>
            <a:r>
              <a:rPr lang="en"/>
              <a:t>Small sample sizes</a:t>
            </a:r>
            <a:endParaRPr/>
          </a:p>
          <a:p>
            <a:pPr marL="457200" lvl="0" indent="-342900" algn="l" rtl="0">
              <a:spcBef>
                <a:spcPts val="0"/>
              </a:spcBef>
              <a:spcAft>
                <a:spcPts val="0"/>
              </a:spcAft>
              <a:buSzPts val="1800"/>
              <a:buChar char="●"/>
            </a:pPr>
            <a:r>
              <a:rPr lang="en"/>
              <a:t>No exploration of algorithm or parasocial relationships</a:t>
            </a:r>
            <a:endParaRPr/>
          </a:p>
          <a:p>
            <a:pPr marL="457200" lvl="0" indent="-342900" algn="l" rtl="0">
              <a:spcBef>
                <a:spcPts val="0"/>
              </a:spcBef>
              <a:spcAft>
                <a:spcPts val="0"/>
              </a:spcAft>
              <a:buSzPts val="1800"/>
              <a:buChar char="●"/>
            </a:pPr>
            <a:r>
              <a:rPr lang="en"/>
              <a:t>No definition of “layperson”</a:t>
            </a:r>
            <a:endParaRPr/>
          </a:p>
          <a:p>
            <a:pPr marL="457200" lvl="0" indent="-342900" algn="l" rtl="0">
              <a:spcBef>
                <a:spcPts val="0"/>
              </a:spcBef>
              <a:spcAft>
                <a:spcPts val="0"/>
              </a:spcAft>
              <a:buSzPts val="1800"/>
              <a:buChar char="●"/>
            </a:pPr>
            <a:r>
              <a:rPr lang="en"/>
              <a:t>Performance online vs performance in real life</a:t>
            </a:r>
            <a:endParaRPr/>
          </a:p>
        </p:txBody>
      </p:sp>
      <p:sp>
        <p:nvSpPr>
          <p:cNvPr id="74" name="Google Shape;74;p15"/>
          <p:cNvSpPr txBox="1">
            <a:spLocks noGrp="1"/>
          </p:cNvSpPr>
          <p:nvPr>
            <p:ph type="subTitle" idx="1"/>
          </p:nvPr>
        </p:nvSpPr>
        <p:spPr>
          <a:xfrm>
            <a:off x="265500" y="2069474"/>
            <a:ext cx="4045200" cy="2836200"/>
          </a:xfrm>
          <a:prstGeom prst="rect">
            <a:avLst/>
          </a:prstGeom>
        </p:spPr>
        <p:txBody>
          <a:bodyPr spcFirstLastPara="1" wrap="square" lIns="91425" tIns="91425" rIns="91425" bIns="91425" anchor="t" anchorCtr="0">
            <a:noAutofit/>
          </a:bodyPr>
          <a:lstStyle/>
          <a:p>
            <a:pPr marL="457200" lvl="0" indent="-323850" algn="l" rtl="0">
              <a:spcBef>
                <a:spcPts val="0"/>
              </a:spcBef>
              <a:spcAft>
                <a:spcPts val="0"/>
              </a:spcAft>
              <a:buSzPts val="1500"/>
              <a:buAutoNum type="arabicPeriod"/>
            </a:pPr>
            <a:r>
              <a:rPr lang="en" sz="1500"/>
              <a:t>An Evaluation of Quality, Reliability, and Accuracy of Vocal Health Content on TikTok, Journal of Voice, 2024, Alter et al.</a:t>
            </a:r>
            <a:endParaRPr sz="1500"/>
          </a:p>
          <a:p>
            <a:pPr marL="457200" lvl="0" indent="-323850" algn="l" rtl="0">
              <a:spcBef>
                <a:spcPts val="0"/>
              </a:spcBef>
              <a:spcAft>
                <a:spcPts val="0"/>
              </a:spcAft>
              <a:buSzPts val="1500"/>
              <a:buAutoNum type="arabicPeriod"/>
            </a:pPr>
            <a:r>
              <a:rPr lang="en" sz="1500"/>
              <a:t>Vocal Hygiene: What Are Professional Voice Users Saying About It on YouTube? Journal of Voice, 2024, Souza de Cillo, Simões-Zenari and Nemir</a:t>
            </a:r>
            <a:endParaRPr sz="1500"/>
          </a:p>
          <a:p>
            <a:pPr marL="457200" lvl="0" indent="-323850" algn="l" rtl="0">
              <a:spcBef>
                <a:spcPts val="0"/>
              </a:spcBef>
              <a:spcAft>
                <a:spcPts val="0"/>
              </a:spcAft>
              <a:buSzPts val="1500"/>
              <a:buAutoNum type="arabicPeriod"/>
            </a:pPr>
            <a:r>
              <a:rPr lang="en" sz="1500"/>
              <a:t>#Who: Investigation of Who Creates Laryngology Content Posted on Instagram, Journal of Voice, 2024, Del Rosario et al.</a:t>
            </a:r>
            <a:endParaRPr sz="15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a:t>What kind of posts and creative content do voice teachers utilize most often on social media and how do they find their usage of these platforms to impact their teaching and pedagogy?</a:t>
            </a:r>
            <a:endParaRPr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Methodology</a:t>
            </a:r>
            <a:endParaRPr/>
          </a:p>
        </p:txBody>
      </p:sp>
      <p:sp>
        <p:nvSpPr>
          <p:cNvPr id="85" name="Google Shape;85;p17"/>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p:txBody>
      </p:sp>
      <p:sp>
        <p:nvSpPr>
          <p:cNvPr id="86" name="Google Shape;86;p17"/>
          <p:cNvSpPr txBox="1">
            <a:spLocks noGrp="1"/>
          </p:cNvSpPr>
          <p:nvPr>
            <p:ph type="body" idx="2"/>
          </p:nvPr>
        </p:nvSpPr>
        <p:spPr>
          <a:xfrm>
            <a:off x="4966950" y="724200"/>
            <a:ext cx="3837000" cy="3695100"/>
          </a:xfrm>
          <a:prstGeom prst="rect">
            <a:avLst/>
          </a:prstGeom>
        </p:spPr>
        <p:txBody>
          <a:bodyPr spcFirstLastPara="1" wrap="square" lIns="91425" tIns="91425" rIns="91425" bIns="91425" anchor="ctr" anchorCtr="0">
            <a:noAutofit/>
          </a:bodyPr>
          <a:lstStyle/>
          <a:p>
            <a:pPr marL="457200" lvl="0" indent="-342900" algn="l" rtl="0">
              <a:spcBef>
                <a:spcPts val="0"/>
              </a:spcBef>
              <a:spcAft>
                <a:spcPts val="0"/>
              </a:spcAft>
              <a:buSzPts val="1800"/>
              <a:buChar char="●"/>
            </a:pPr>
            <a:r>
              <a:rPr lang="en"/>
              <a:t>Mixed-Methods Study</a:t>
            </a:r>
            <a:endParaRPr/>
          </a:p>
          <a:p>
            <a:pPr marL="457200" lvl="0" indent="-342900" algn="l" rtl="0">
              <a:spcBef>
                <a:spcPts val="1600"/>
              </a:spcBef>
              <a:spcAft>
                <a:spcPts val="0"/>
              </a:spcAft>
              <a:buSzPts val="1800"/>
              <a:buChar char="●"/>
            </a:pPr>
            <a:r>
              <a:rPr lang="en"/>
              <a:t>Postpositivism framework</a:t>
            </a:r>
            <a:endParaRPr/>
          </a:p>
          <a:p>
            <a:pPr marL="457200" lvl="0" indent="-342900" algn="l" rtl="0">
              <a:spcBef>
                <a:spcPts val="1600"/>
              </a:spcBef>
              <a:spcAft>
                <a:spcPts val="0"/>
              </a:spcAft>
              <a:buSzPts val="1800"/>
              <a:buChar char="●"/>
            </a:pPr>
            <a:r>
              <a:rPr lang="en"/>
              <a:t>Correlational and descriptive statistics</a:t>
            </a:r>
            <a:endParaRPr/>
          </a:p>
          <a:p>
            <a:pPr marL="457200" lvl="0" indent="-342900" algn="l" rtl="0">
              <a:spcBef>
                <a:spcPts val="1600"/>
              </a:spcBef>
              <a:spcAft>
                <a:spcPts val="1600"/>
              </a:spcAft>
              <a:buSzPts val="1800"/>
              <a:buChar char="●"/>
            </a:pPr>
            <a:r>
              <a:rPr lang="en"/>
              <a:t>Snowball sampling; online survey and asynchronistic interviews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Findings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pic>
        <p:nvPicPr>
          <p:cNvPr id="96" name="Google Shape;96;p19" title="Screenshot 2026-09-27 125656.png"/>
          <p:cNvPicPr preferRelativeResize="0"/>
          <p:nvPr/>
        </p:nvPicPr>
        <p:blipFill rotWithShape="1">
          <a:blip r:embed="rId3">
            <a:alphaModFix/>
          </a:blip>
          <a:srcRect l="6323" r="7418" b="10185"/>
          <a:stretch/>
        </p:blipFill>
        <p:spPr>
          <a:xfrm>
            <a:off x="1815950" y="266075"/>
            <a:ext cx="5225892" cy="2179275"/>
          </a:xfrm>
          <a:prstGeom prst="rect">
            <a:avLst/>
          </a:prstGeom>
          <a:noFill/>
          <a:ln w="38100" cap="flat" cmpd="sng">
            <a:solidFill>
              <a:schemeClr val="dk2"/>
            </a:solidFill>
            <a:prstDash val="solid"/>
            <a:round/>
            <a:headEnd type="none" w="sm" len="sm"/>
            <a:tailEnd type="none" w="sm" len="sm"/>
          </a:ln>
        </p:spPr>
      </p:pic>
      <p:pic>
        <p:nvPicPr>
          <p:cNvPr id="97" name="Google Shape;97;p19" title="Screenshot 2026-09-27 125813.png"/>
          <p:cNvPicPr preferRelativeResize="0"/>
          <p:nvPr/>
        </p:nvPicPr>
        <p:blipFill>
          <a:blip r:embed="rId4">
            <a:alphaModFix/>
          </a:blip>
          <a:stretch>
            <a:fillRect/>
          </a:stretch>
        </p:blipFill>
        <p:spPr>
          <a:xfrm>
            <a:off x="1813713" y="2571750"/>
            <a:ext cx="5230367" cy="2284845"/>
          </a:xfrm>
          <a:prstGeom prst="rect">
            <a:avLst/>
          </a:prstGeom>
          <a:noFill/>
          <a:ln w="38100" cap="flat" cmpd="sng">
            <a:solidFill>
              <a:schemeClr val="dk2"/>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pic>
        <p:nvPicPr>
          <p:cNvPr id="102" name="Google Shape;102;p20" title="Screenshot 2026-09-27 131114.png"/>
          <p:cNvPicPr preferRelativeResize="0"/>
          <p:nvPr/>
        </p:nvPicPr>
        <p:blipFill>
          <a:blip r:embed="rId3">
            <a:alphaModFix/>
          </a:blip>
          <a:stretch>
            <a:fillRect/>
          </a:stretch>
        </p:blipFill>
        <p:spPr>
          <a:xfrm>
            <a:off x="-105150" y="-278450"/>
            <a:ext cx="9249150" cy="542049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Conclusion: more questions than answers</a:t>
            </a:r>
            <a:endParaRPr/>
          </a:p>
        </p:txBody>
      </p:sp>
      <p:sp>
        <p:nvSpPr>
          <p:cNvPr id="108" name="Google Shape;108;p21"/>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
              <a:t>Low utilization of longform content platforms</a:t>
            </a:r>
            <a:endParaRPr/>
          </a:p>
          <a:p>
            <a:pPr marL="457200" lvl="0" indent="-342900" algn="l" rtl="0">
              <a:spcBef>
                <a:spcPts val="0"/>
              </a:spcBef>
              <a:spcAft>
                <a:spcPts val="0"/>
              </a:spcAft>
              <a:buSzPts val="1800"/>
              <a:buChar char="●"/>
            </a:pPr>
            <a:r>
              <a:rPr lang="en"/>
              <a:t>Desire to “keep up”</a:t>
            </a:r>
            <a:endParaRPr/>
          </a:p>
          <a:p>
            <a:pPr marL="457200" lvl="0" indent="-342900" algn="l" rtl="0">
              <a:spcBef>
                <a:spcPts val="0"/>
              </a:spcBef>
              <a:spcAft>
                <a:spcPts val="0"/>
              </a:spcAft>
              <a:buSzPts val="1800"/>
              <a:buChar char="●"/>
            </a:pPr>
            <a:r>
              <a:rPr lang="en"/>
              <a:t>Primary method of communication</a:t>
            </a:r>
            <a:endParaRPr/>
          </a:p>
          <a:p>
            <a:pPr marL="0" lvl="0" indent="0" algn="l" rtl="0">
              <a:spcBef>
                <a:spcPts val="1600"/>
              </a:spcBef>
              <a:spcAft>
                <a:spcPts val="0"/>
              </a:spcAft>
              <a:buNone/>
            </a:pPr>
            <a:r>
              <a:rPr lang="en"/>
              <a:t>Future Research</a:t>
            </a:r>
            <a:endParaRPr/>
          </a:p>
          <a:p>
            <a:pPr marL="457200" lvl="0" indent="-342900" algn="l" rtl="0">
              <a:spcBef>
                <a:spcPts val="1600"/>
              </a:spcBef>
              <a:spcAft>
                <a:spcPts val="0"/>
              </a:spcAft>
              <a:buSzPts val="1800"/>
              <a:buChar char="●"/>
            </a:pPr>
            <a:r>
              <a:rPr lang="en"/>
              <a:t>Functionality desired by voice teachers</a:t>
            </a:r>
            <a:endParaRPr/>
          </a:p>
          <a:p>
            <a:pPr marL="457200" lvl="0" indent="-342900" algn="l" rtl="0">
              <a:spcBef>
                <a:spcPts val="0"/>
              </a:spcBef>
              <a:spcAft>
                <a:spcPts val="0"/>
              </a:spcAft>
              <a:buSzPts val="1800"/>
              <a:buChar char="●"/>
            </a:pPr>
            <a:r>
              <a:rPr lang="en"/>
              <a:t>Potential new platforms or reimagining of old (ie Patreon)</a:t>
            </a:r>
            <a:endParaRPr/>
          </a:p>
          <a:p>
            <a:pPr marL="457200" lvl="0" indent="-342900" algn="l" rtl="0">
              <a:spcBef>
                <a:spcPts val="0"/>
              </a:spcBef>
              <a:spcAft>
                <a:spcPts val="0"/>
              </a:spcAft>
              <a:buSzPts val="1800"/>
              <a:buChar char="●"/>
            </a:pPr>
            <a:r>
              <a:rPr lang="en"/>
              <a:t>More data - usage diaries, studies of algorithmic intricacies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2"/>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Thank you!</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E13574-4B27-3770-5A58-1492FF0BD837}"/>
              </a:ext>
            </a:extLst>
          </p:cNvPr>
          <p:cNvSpPr txBox="1"/>
          <p:nvPr/>
        </p:nvSpPr>
        <p:spPr>
          <a:xfrm>
            <a:off x="161567" y="144379"/>
            <a:ext cx="8820866" cy="4955203"/>
          </a:xfrm>
          <a:prstGeom prst="rect">
            <a:avLst/>
          </a:prstGeom>
          <a:noFill/>
        </p:spPr>
        <p:txBody>
          <a:bodyPr wrap="square" rtlCol="0">
            <a:spAutoFit/>
          </a:bodyPr>
          <a:lstStyle/>
          <a:p>
            <a:pPr algn="ctr"/>
            <a:r>
              <a:rPr lang="en-US" b="1" u="sng" dirty="0"/>
              <a:t>REFERENCES</a:t>
            </a:r>
          </a:p>
          <a:p>
            <a:endParaRPr lang="en-US" sz="900" dirty="0"/>
          </a:p>
          <a:p>
            <a:r>
              <a:rPr lang="en-US" sz="800" dirty="0"/>
              <a:t>Akello, T. (2024). Digital literacy and media consumption among different age groups. </a:t>
            </a:r>
            <a:r>
              <a:rPr lang="en-US" sz="800" i="1" dirty="0"/>
              <a:t>Journal of Communication</a:t>
            </a:r>
            <a:r>
              <a:rPr lang="en-US" sz="800" dirty="0"/>
              <a:t>, [online] 5(2), pp.14–27. doi:10.47941/jcomm.1973.</a:t>
            </a:r>
          </a:p>
          <a:p>
            <a:endParaRPr lang="en-US" sz="800" dirty="0"/>
          </a:p>
          <a:p>
            <a:r>
              <a:rPr lang="en-US" sz="800" dirty="0"/>
              <a:t>Alter, I.L., Charney, S.A., Karle, W.E., Born, H. and Chern, A. (2024). An Evaluation of Quality, Reliability, and Accuracy of Vocal Health Content on TikTok. </a:t>
            </a:r>
            <a:r>
              <a:rPr lang="en-US" sz="800" i="1" dirty="0"/>
              <a:t>Journal of Voice</a:t>
            </a:r>
            <a:r>
              <a:rPr lang="en-US" sz="800" dirty="0"/>
              <a:t>. [online] doi:10.1016/j.jvoice.2023.12.022.  </a:t>
            </a:r>
          </a:p>
          <a:p>
            <a:endParaRPr lang="en-US" sz="800" dirty="0"/>
          </a:p>
          <a:p>
            <a:r>
              <a:rPr lang="en-US" sz="800" dirty="0" err="1"/>
              <a:t>Atske</a:t>
            </a:r>
            <a:r>
              <a:rPr lang="en-US" sz="800" dirty="0"/>
              <a:t>, S. (2025). </a:t>
            </a:r>
            <a:r>
              <a:rPr lang="en-US" sz="800" i="1" dirty="0"/>
              <a:t>Americans’ Social Media Use 2025</a:t>
            </a:r>
            <a:r>
              <a:rPr lang="en-US" sz="800" dirty="0"/>
              <a:t>. [online] </a:t>
            </a:r>
            <a:r>
              <a:rPr lang="en-US" sz="800" i="1" dirty="0"/>
              <a:t>Pew Research Center</a:t>
            </a:r>
            <a:r>
              <a:rPr lang="en-US" sz="800" dirty="0"/>
              <a:t>. Available at: https://www.pewresearch.org/internet/2025/11/20/americans-social-media-use-2025/ </a:t>
            </a:r>
          </a:p>
          <a:p>
            <a:endParaRPr lang="en-US" sz="800" dirty="0"/>
          </a:p>
          <a:p>
            <a:r>
              <a:rPr lang="en-US" sz="800" dirty="0"/>
              <a:t>American Psychological Association (2023). Social media and the internet. [online] American Psychological Association. Available at: https://www.apa.org/topics/social-media-internet [Accessed 20 Sept. 2026].</a:t>
            </a:r>
          </a:p>
          <a:p>
            <a:endParaRPr lang="en-US" sz="800" dirty="0"/>
          </a:p>
          <a:p>
            <a:r>
              <a:rPr lang="en-US" sz="800" dirty="0"/>
              <a:t>BBC Bitesize. (2025). YouTube turns 20! The numbers behind the platform. [online] Available at: </a:t>
            </a:r>
            <a:r>
              <a:rPr lang="en-US" sz="800" dirty="0">
                <a:hlinkClick r:id="rId2"/>
              </a:rPr>
              <a:t>https://www.bbc.co.uk/bitesize/articles/ztq2g2p</a:t>
            </a:r>
            <a:r>
              <a:rPr lang="en-US" sz="800" dirty="0"/>
              <a:t>.</a:t>
            </a:r>
          </a:p>
          <a:p>
            <a:endParaRPr lang="en-US" sz="800" dirty="0"/>
          </a:p>
          <a:p>
            <a:r>
              <a:rPr lang="en-US" sz="800" dirty="0"/>
              <a:t>Bruner, R. (2016). A brief history of </a:t>
            </a:r>
            <a:r>
              <a:rPr lang="en-US" sz="800" dirty="0" err="1"/>
              <a:t>instagram’s</a:t>
            </a:r>
            <a:r>
              <a:rPr lang="en-US" sz="800" dirty="0"/>
              <a:t> fateful first day. [online] Time. Available at: </a:t>
            </a:r>
            <a:r>
              <a:rPr lang="en-US" sz="800" dirty="0">
                <a:hlinkClick r:id="rId3"/>
              </a:rPr>
              <a:t>https://time.com/4408374/instagram-anniversary/</a:t>
            </a:r>
            <a:endParaRPr lang="en-US" sz="800" dirty="0"/>
          </a:p>
          <a:p>
            <a:endParaRPr lang="en-US" sz="800" dirty="0"/>
          </a:p>
          <a:p>
            <a:r>
              <a:rPr lang="en-US" sz="800" dirty="0"/>
              <a:t>Cillo, F. de S., Simões-</a:t>
            </a:r>
            <a:r>
              <a:rPr lang="en-US" sz="800" dirty="0" err="1"/>
              <a:t>Zenari</a:t>
            </a:r>
            <a:r>
              <a:rPr lang="en-US" sz="800" dirty="0"/>
              <a:t>, M. and Nemr, K. (2024). Vocal hygiene: What are professional voice users saying about it on YouTube? Journal of voice : official journal of the Voice Foundation, [online] pp.S0892–1997(24)00280–7. doi:10.1016/j.jvoice.2024.08.028.</a:t>
            </a:r>
          </a:p>
          <a:p>
            <a:endParaRPr lang="en-US" sz="800" dirty="0"/>
          </a:p>
          <a:p>
            <a:r>
              <a:rPr lang="en-US" sz="800" dirty="0"/>
              <a:t>Del Rosario, K.L., Rao, S.J., Born, H.L. and Madden, L.L. (2025). Who: Investigation of Who Creates Laryngology Content Posted on Instagram. Journal of Voice, 39(2).</a:t>
            </a:r>
          </a:p>
          <a:p>
            <a:endParaRPr lang="en-US" sz="800" dirty="0"/>
          </a:p>
          <a:p>
            <a:r>
              <a:rPr lang="en-US" sz="800" dirty="0" err="1"/>
              <a:t>Farhoudinia</a:t>
            </a:r>
            <a:r>
              <a:rPr lang="en-US" sz="800" dirty="0"/>
              <a:t>, B., </a:t>
            </a:r>
            <a:r>
              <a:rPr lang="en-US" sz="800" dirty="0" err="1"/>
              <a:t>Ozturkcan</a:t>
            </a:r>
            <a:r>
              <a:rPr lang="en-US" sz="800" dirty="0"/>
              <a:t>, S. and Kasap, N. (2024a). Emotions unveiled: detecting COVID-19 fake news on social media. Humanities and Social Sciences Communications, [online] 11(1), pp.1–11. doi:10.1057/s41599-024-03083-5.</a:t>
            </a:r>
          </a:p>
          <a:p>
            <a:endParaRPr lang="en-US" sz="800" dirty="0"/>
          </a:p>
          <a:p>
            <a:r>
              <a:rPr lang="en-US" sz="800" dirty="0"/>
              <a:t>Golino, M.A. (2021). Algorithms in Social Media Platforms. [online] Institute for Internet and the Just Society. Available at: </a:t>
            </a:r>
            <a:r>
              <a:rPr lang="en-US" sz="800" dirty="0">
                <a:hlinkClick r:id="rId4"/>
              </a:rPr>
              <a:t>https://www.internetjustsociety.org/algorithms-in-social-media-platforms</a:t>
            </a:r>
            <a:r>
              <a:rPr lang="en-US" sz="800" dirty="0"/>
              <a:t>.</a:t>
            </a:r>
          </a:p>
          <a:p>
            <a:endParaRPr lang="en-US" sz="800" dirty="0"/>
          </a:p>
          <a:p>
            <a:r>
              <a:rPr lang="en-US" sz="800" dirty="0"/>
              <a:t>Hou, J.Z. (2023). “Sharing is caring”: Participatory storytelling and community building on social media amidst the COVID-19 pandemic. American Behavioral Scientist, p.000276422311640. doi:10.1177/00027642231164040.</a:t>
            </a:r>
          </a:p>
          <a:p>
            <a:endParaRPr lang="en-US" sz="800" dirty="0"/>
          </a:p>
          <a:p>
            <a:r>
              <a:rPr lang="en-US" sz="800" dirty="0"/>
              <a:t>John, J.N., Gorman, S., Scales, D. and Gorman, J. (2024). Online misleading information about women’s reproductive health: A narrative review. Journal of General Internal Medicine, 40(5). doi:10.1007/s11606-024-09118-6.</a:t>
            </a:r>
          </a:p>
          <a:p>
            <a:endParaRPr lang="en-US" sz="800" dirty="0"/>
          </a:p>
          <a:p>
            <a:r>
              <a:rPr lang="en-US" sz="900" dirty="0"/>
              <a:t>Meho, L.I. (2006). E-mail interviewing in qualitative research: A methodological discussion. Journal of the American Society for Information Science and Technology, 57(10), pp.1284–1295. doi:10.1002/asi.20416.</a:t>
            </a:r>
          </a:p>
          <a:p>
            <a:endParaRPr lang="en-US" sz="900" dirty="0"/>
          </a:p>
          <a:p>
            <a:r>
              <a:rPr lang="en-US" sz="900" dirty="0"/>
              <a:t>Narayanan, A. (2023). Understanding Social Media Recommendation Algorithms. [online] Knight First Amendment Institute at Columbia University. Available at: https://knightcolumbia.org/content/understanding-social-media-recommendation-algorithms.</a:t>
            </a:r>
          </a:p>
        </p:txBody>
      </p:sp>
    </p:spTree>
    <p:extLst>
      <p:ext uri="{BB962C8B-B14F-4D97-AF65-F5344CB8AC3E}">
        <p14:creationId xmlns:p14="http://schemas.microsoft.com/office/powerpoint/2010/main" val="497361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3741FE-4472-3C2E-A2B4-8AF4FD675BF4}"/>
              </a:ext>
            </a:extLst>
          </p:cNvPr>
          <p:cNvSpPr txBox="1"/>
          <p:nvPr/>
        </p:nvSpPr>
        <p:spPr>
          <a:xfrm>
            <a:off x="171880" y="240632"/>
            <a:ext cx="8923994" cy="2862322"/>
          </a:xfrm>
          <a:prstGeom prst="rect">
            <a:avLst/>
          </a:prstGeom>
          <a:noFill/>
        </p:spPr>
        <p:txBody>
          <a:bodyPr wrap="square" rtlCol="0">
            <a:spAutoFit/>
          </a:bodyPr>
          <a:lstStyle/>
          <a:p>
            <a:r>
              <a:rPr lang="en-US" sz="900" dirty="0"/>
              <a:t>Naslund, J.A., Bondre, A., </a:t>
            </a:r>
            <a:r>
              <a:rPr lang="en-US" sz="900" dirty="0" err="1"/>
              <a:t>Torous</a:t>
            </a:r>
            <a:r>
              <a:rPr lang="en-US" sz="900" dirty="0"/>
              <a:t>, J. and Aschbrenner, K.A. (2020). Social media and Mental Health: Benefits, risks, and opportunities for research and practice. Journal of Technology in Behavioral Science, [online] 5(3), pp.245–257. </a:t>
            </a:r>
            <a:r>
              <a:rPr lang="en-US" sz="900" dirty="0" err="1"/>
              <a:t>doi:https</a:t>
            </a:r>
            <a:r>
              <a:rPr lang="en-US" sz="900" dirty="0"/>
              <a:t>://doi.org/10.1007/s41347-020-00134-x.</a:t>
            </a:r>
          </a:p>
          <a:p>
            <a:endParaRPr lang="en-US" sz="900" dirty="0"/>
          </a:p>
          <a:p>
            <a:r>
              <a:rPr lang="en-US" sz="900" dirty="0"/>
              <a:t>Niemiec, E. (2020). COVID‐19 and Misinformation. EMBO Reports, [online] 21(11). doi:10.15252/embr.202051420.</a:t>
            </a:r>
          </a:p>
          <a:p>
            <a:endParaRPr lang="en-US" sz="900" dirty="0"/>
          </a:p>
          <a:p>
            <a:r>
              <a:rPr lang="en-US" sz="900" dirty="0"/>
              <a:t>Oregon State University (2010). Snowball Sampling | Division of Research and Innovation. [online] Division of Research and Innovation. Available at: </a:t>
            </a:r>
            <a:r>
              <a:rPr lang="en-US" sz="900" dirty="0">
                <a:hlinkClick r:id="rId2"/>
              </a:rPr>
              <a:t>https://research.oregonstate.edu/ori/irb/policies-and-guidance-investigators/guidance/snowball-sampling</a:t>
            </a:r>
            <a:r>
              <a:rPr lang="en-US" sz="900" dirty="0"/>
              <a:t>.</a:t>
            </a:r>
          </a:p>
          <a:p>
            <a:endParaRPr lang="en-US" sz="900" dirty="0"/>
          </a:p>
          <a:p>
            <a:r>
              <a:rPr lang="en-US" sz="900" dirty="0"/>
              <a:t>Paul, K. (2022). From dance videos to global sensation: what you need to know about TikTok’s rise. [online] the Guardian. Available at: </a:t>
            </a:r>
            <a:r>
              <a:rPr lang="en-US" sz="900" dirty="0">
                <a:hlinkClick r:id="rId3"/>
              </a:rPr>
              <a:t>https://www.theguardian.com/technology/2022/oct/22/tiktok-history-rise-algorithm-misinformation</a:t>
            </a:r>
            <a:endParaRPr lang="en-US" sz="900" dirty="0"/>
          </a:p>
          <a:p>
            <a:endParaRPr lang="en-US" sz="900" dirty="0"/>
          </a:p>
          <a:p>
            <a:r>
              <a:rPr lang="en-US" sz="900" dirty="0"/>
              <a:t>Pew Research Center (2024). Social media fact sheet. [online] Pew Research Center. Available at: </a:t>
            </a:r>
            <a:r>
              <a:rPr lang="en-US" sz="900" dirty="0">
                <a:hlinkClick r:id="rId4"/>
              </a:rPr>
              <a:t>https://www.pewresearch.org/internet/fact-sheet/social-media/</a:t>
            </a:r>
            <a:endParaRPr lang="en-US" sz="900" dirty="0"/>
          </a:p>
          <a:p>
            <a:endParaRPr lang="en-US" sz="900" dirty="0"/>
          </a:p>
          <a:p>
            <a:r>
              <a:rPr lang="en-US" sz="900" dirty="0" err="1"/>
              <a:t>Sattora</a:t>
            </a:r>
            <a:r>
              <a:rPr lang="en-US" sz="900" dirty="0"/>
              <a:t>, E.A., Ganeles, B.C., Pierce, M.E. and Wong, R. (2024). Research on health topics communicated through TikTok: A systematic review of the literature. Journalism and Media, 5(3), pp.1395–1412. </a:t>
            </a:r>
            <a:r>
              <a:rPr lang="en-US" sz="900" dirty="0" err="1"/>
              <a:t>doi:https</a:t>
            </a:r>
            <a:r>
              <a:rPr lang="en-US" sz="900" dirty="0"/>
              <a:t>://doi.org/10.3390/journalmedia5030088.</a:t>
            </a:r>
          </a:p>
          <a:p>
            <a:endParaRPr lang="en-US" sz="900" dirty="0"/>
          </a:p>
          <a:p>
            <a:r>
              <a:rPr lang="en-US" sz="900" dirty="0"/>
              <a:t>Souza de Cillo, F., Simões-</a:t>
            </a:r>
            <a:r>
              <a:rPr lang="en-US" sz="900" dirty="0" err="1"/>
              <a:t>Zenari</a:t>
            </a:r>
            <a:r>
              <a:rPr lang="en-US" sz="900" dirty="0"/>
              <a:t>, M. and Nemr, K. (2024). Vocal Hygiene: What Are Professional Voice Users Saying About It on YouTube? Journal of Voice. [online] doi:10.1016/j.jvoice.2024.08.028.</a:t>
            </a:r>
          </a:p>
          <a:p>
            <a:endParaRPr lang="en-US" sz="900" dirty="0"/>
          </a:p>
          <a:p>
            <a:endParaRPr lang="en-US" sz="900" dirty="0"/>
          </a:p>
        </p:txBody>
      </p:sp>
    </p:spTree>
    <p:extLst>
      <p:ext uri="{BB962C8B-B14F-4D97-AF65-F5344CB8AC3E}">
        <p14:creationId xmlns:p14="http://schemas.microsoft.com/office/powerpoint/2010/main" val="546306341"/>
      </p:ext>
    </p:extLst>
  </p:cSld>
  <p:clrMapOvr>
    <a:masterClrMapping/>
  </p:clrMapOvr>
</p:sld>
</file>

<file path=ppt/theme/theme1.xml><?xml version="1.0" encoding="utf-8"?>
<a:theme xmlns:a="http://schemas.openxmlformats.org/drawingml/2006/main"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1223</Words>
  <Application>Microsoft Office PowerPoint</Application>
  <PresentationFormat>On-screen Show (16:9)</PresentationFormat>
  <Paragraphs>77</Paragraphs>
  <Slides>12</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Old Standard TT</vt:lpstr>
      <vt:lpstr>Paperback</vt:lpstr>
      <vt:lpstr>Vocal Health, Hygiene, &amp; Technique on Social Media A Survey of Voice Teachers on Vocal Content Online</vt:lpstr>
      <vt:lpstr>Social Media Usage</vt:lpstr>
      <vt:lpstr>Literature Review</vt:lpstr>
      <vt:lpstr>What kind of posts and creative content do voice teachers utilize most often on social media and how do they find their usage of these platforms to impact their teaching and pedagogy?</vt:lpstr>
      <vt:lpstr>Methodology</vt:lpstr>
      <vt:lpstr>Findings</vt:lpstr>
      <vt:lpstr>PowerPoint Presentation</vt:lpstr>
      <vt:lpstr>PowerPoint Presentation</vt:lpstr>
      <vt:lpstr>Conclusion: more questions than answers</vt:lpstr>
      <vt:lpstr>Thank you!</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Sarah Provost</cp:lastModifiedBy>
  <cp:revision>1</cp:revision>
  <dcterms:modified xsi:type="dcterms:W3CDTF">2026-10-06T10:53:06Z</dcterms:modified>
</cp:coreProperties>
</file>