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8444B0D-D909-4617-897D-D1A69C2FE0AB}" v="634" dt="2022-10-13T19:14:05.55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7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13/10/2022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13/10/2022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13/10/2022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13/10/2022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D53CDAC9-10DC-3E7F-E4A0-6D965650DA3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2552" y="7064"/>
            <a:ext cx="9658709" cy="84851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D2AF6EF-B978-2EF8-6C19-2DA07AF73507}"/>
              </a:ext>
            </a:extLst>
          </p:cNvPr>
          <p:cNvSpPr txBox="1"/>
          <p:nvPr/>
        </p:nvSpPr>
        <p:spPr>
          <a:xfrm>
            <a:off x="146169" y="868631"/>
            <a:ext cx="4143674" cy="3046988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b="1" dirty="0">
                <a:cs typeface="Calibri"/>
              </a:rPr>
              <a:t>1. </a:t>
            </a:r>
            <a:r>
              <a:rPr lang="en-GB" sz="1600" b="1" dirty="0" err="1">
                <a:cs typeface="Calibri"/>
              </a:rPr>
              <a:t>Cynaladwyedd</a:t>
            </a:r>
            <a:r>
              <a:rPr lang="en-GB" sz="1600" b="1" dirty="0">
                <a:cs typeface="Calibri"/>
              </a:rPr>
              <a:t> </a:t>
            </a:r>
            <a:r>
              <a:rPr lang="en-GB" sz="1600" b="1" dirty="0" err="1">
                <a:cs typeface="Calibri"/>
              </a:rPr>
              <a:t>Dynol</a:t>
            </a:r>
            <a:r>
              <a:rPr lang="en-GB" sz="1600" b="1" dirty="0">
                <a:cs typeface="Calibri"/>
              </a:rPr>
              <a:t> </a:t>
            </a:r>
          </a:p>
          <a:p>
            <a:pPr marL="285750" indent="-285750">
              <a:buFont typeface="Arial"/>
              <a:buChar char="•"/>
            </a:pPr>
            <a:r>
              <a:rPr lang="en-GB" sz="1600" b="1" dirty="0" err="1">
                <a:ea typeface="+mn-lt"/>
                <a:cs typeface="+mn-lt"/>
              </a:rPr>
              <a:t>Aanelu</a:t>
            </a:r>
            <a:r>
              <a:rPr lang="en-GB" sz="1600" b="1" dirty="0">
                <a:ea typeface="+mn-lt"/>
                <a:cs typeface="+mn-lt"/>
              </a:rPr>
              <a:t>: </a:t>
            </a:r>
            <a:r>
              <a:rPr lang="en-GB" sz="1600" b="1" dirty="0" err="1">
                <a:ea typeface="+mn-lt"/>
                <a:cs typeface="+mn-lt"/>
              </a:rPr>
              <a:t>cynnal</a:t>
            </a:r>
            <a:r>
              <a:rPr lang="en-GB" sz="1600" b="1" dirty="0">
                <a:ea typeface="+mn-lt"/>
                <a:cs typeface="+mn-lt"/>
              </a:rPr>
              <a:t>/</a:t>
            </a:r>
            <a:r>
              <a:rPr lang="en-GB" sz="1600" b="1" dirty="0" err="1">
                <a:ea typeface="+mn-lt"/>
                <a:cs typeface="+mn-lt"/>
              </a:rPr>
              <a:t>gwella'r</a:t>
            </a:r>
            <a:r>
              <a:rPr lang="en-GB" sz="1600" b="1" dirty="0">
                <a:ea typeface="+mn-lt"/>
                <a:cs typeface="+mn-lt"/>
              </a:rPr>
              <a:t> </a:t>
            </a:r>
            <a:r>
              <a:rPr lang="en-GB" sz="1600" b="1" dirty="0" err="1">
                <a:ea typeface="+mn-lt"/>
                <a:cs typeface="+mn-lt"/>
              </a:rPr>
              <a:t>cyfalaf</a:t>
            </a:r>
            <a:r>
              <a:rPr lang="en-GB" sz="1600" b="1" dirty="0">
                <a:ea typeface="+mn-lt"/>
                <a:cs typeface="+mn-lt"/>
              </a:rPr>
              <a:t> </a:t>
            </a:r>
            <a:r>
              <a:rPr lang="en-GB" sz="1600" b="1" dirty="0" err="1">
                <a:ea typeface="+mn-lt"/>
                <a:cs typeface="+mn-lt"/>
              </a:rPr>
              <a:t>dynol</a:t>
            </a:r>
            <a:r>
              <a:rPr lang="en-GB" sz="1600" b="1" dirty="0">
                <a:ea typeface="+mn-lt"/>
                <a:cs typeface="+mn-lt"/>
              </a:rPr>
              <a:t> </a:t>
            </a:r>
            <a:r>
              <a:rPr lang="en-GB" sz="1600" b="1" dirty="0" err="1">
                <a:ea typeface="+mn-lt"/>
                <a:cs typeface="+mn-lt"/>
              </a:rPr>
              <a:t>mewn</a:t>
            </a:r>
            <a:r>
              <a:rPr lang="en-GB" sz="1600" b="1" dirty="0">
                <a:ea typeface="+mn-lt"/>
                <a:cs typeface="+mn-lt"/>
              </a:rPr>
              <a:t> </a:t>
            </a:r>
            <a:r>
              <a:rPr lang="en-GB" sz="1600" b="1" dirty="0" err="1">
                <a:ea typeface="+mn-lt"/>
                <a:cs typeface="+mn-lt"/>
              </a:rPr>
              <a:t>cymdeithas</a:t>
            </a:r>
            <a:r>
              <a:rPr lang="en-GB" sz="1600" b="1" dirty="0">
                <a:ea typeface="+mn-lt"/>
                <a:cs typeface="+mn-lt"/>
              </a:rPr>
              <a:t>.</a:t>
            </a:r>
          </a:p>
          <a:p>
            <a:pPr marL="285750" indent="-285750">
              <a:buFont typeface="Arial"/>
              <a:buChar char="•"/>
            </a:pPr>
            <a:r>
              <a:rPr lang="en-GB" sz="1600" b="1" dirty="0" err="1">
                <a:ea typeface="+mn-lt"/>
                <a:cs typeface="+mn-lt"/>
              </a:rPr>
              <a:t>Rhaglenni</a:t>
            </a:r>
            <a:r>
              <a:rPr lang="en-GB" sz="1600" b="1" dirty="0">
                <a:ea typeface="+mn-lt"/>
                <a:cs typeface="+mn-lt"/>
              </a:rPr>
              <a:t>: </a:t>
            </a:r>
            <a:r>
              <a:rPr lang="en-GB" sz="1600" b="1" dirty="0" err="1">
                <a:ea typeface="+mn-lt"/>
                <a:cs typeface="+mn-lt"/>
              </a:rPr>
              <a:t>Buddsoddiadau</a:t>
            </a:r>
            <a:r>
              <a:rPr lang="en-GB" sz="1600" b="1" dirty="0">
                <a:ea typeface="+mn-lt"/>
                <a:cs typeface="+mn-lt"/>
              </a:rPr>
              <a:t> </a:t>
            </a:r>
            <a:r>
              <a:rPr lang="en-GB" sz="1600" b="1" dirty="0" err="1">
                <a:ea typeface="+mn-lt"/>
                <a:cs typeface="+mn-lt"/>
              </a:rPr>
              <a:t>yn</a:t>
            </a:r>
            <a:r>
              <a:rPr lang="en-GB" sz="1600" b="1" dirty="0">
                <a:ea typeface="+mn-lt"/>
                <a:cs typeface="+mn-lt"/>
              </a:rPr>
              <a:t> y </a:t>
            </a:r>
            <a:r>
              <a:rPr lang="en-GB" sz="1600" b="1" dirty="0" err="1">
                <a:ea typeface="+mn-lt"/>
                <a:cs typeface="+mn-lt"/>
              </a:rPr>
              <a:t>systemau</a:t>
            </a:r>
            <a:r>
              <a:rPr lang="en-GB" sz="1600" b="1" dirty="0">
                <a:ea typeface="+mn-lt"/>
                <a:cs typeface="+mn-lt"/>
              </a:rPr>
              <a:t> iechyd ac </a:t>
            </a:r>
            <a:r>
              <a:rPr lang="en-GB" sz="1600" b="1" dirty="0" err="1">
                <a:ea typeface="+mn-lt"/>
                <a:cs typeface="+mn-lt"/>
              </a:rPr>
              <a:t>addysg</a:t>
            </a:r>
            <a:r>
              <a:rPr lang="en-GB" sz="1600" b="1" dirty="0">
                <a:ea typeface="+mn-lt"/>
                <a:cs typeface="+mn-lt"/>
              </a:rPr>
              <a:t>, </a:t>
            </a:r>
            <a:r>
              <a:rPr lang="en-GB" sz="1600" b="1" dirty="0" err="1">
                <a:ea typeface="+mn-lt"/>
                <a:cs typeface="+mn-lt"/>
              </a:rPr>
              <a:t>mynediad</a:t>
            </a:r>
            <a:r>
              <a:rPr lang="en-GB" sz="1600" b="1" dirty="0">
                <a:ea typeface="+mn-lt"/>
                <a:cs typeface="+mn-lt"/>
              </a:rPr>
              <a:t> at </a:t>
            </a:r>
            <a:r>
              <a:rPr lang="en-GB" sz="1600" b="1" dirty="0" err="1">
                <a:ea typeface="+mn-lt"/>
                <a:cs typeface="+mn-lt"/>
              </a:rPr>
              <a:t>wasanaethau</a:t>
            </a:r>
            <a:r>
              <a:rPr lang="en-GB" sz="1600" b="1" dirty="0">
                <a:ea typeface="+mn-lt"/>
                <a:cs typeface="+mn-lt"/>
              </a:rPr>
              <a:t>, </a:t>
            </a:r>
            <a:r>
              <a:rPr lang="en-GB" sz="1600" b="1" dirty="0" err="1">
                <a:ea typeface="+mn-lt"/>
                <a:cs typeface="+mn-lt"/>
              </a:rPr>
              <a:t>maetheg</a:t>
            </a:r>
            <a:r>
              <a:rPr lang="en-GB" sz="1600" b="1" dirty="0">
                <a:ea typeface="+mn-lt"/>
                <a:cs typeface="+mn-lt"/>
              </a:rPr>
              <a:t>, </a:t>
            </a:r>
            <a:r>
              <a:rPr lang="en-GB" sz="1600" b="1" dirty="0" err="1">
                <a:ea typeface="+mn-lt"/>
                <a:cs typeface="+mn-lt"/>
              </a:rPr>
              <a:t>gwybodaeth</a:t>
            </a:r>
            <a:r>
              <a:rPr lang="en-GB" sz="1600" b="1" dirty="0">
                <a:ea typeface="+mn-lt"/>
                <a:cs typeface="+mn-lt"/>
              </a:rPr>
              <a:t> a </a:t>
            </a:r>
            <a:r>
              <a:rPr lang="en-GB" sz="1600" b="1" dirty="0" err="1">
                <a:ea typeface="+mn-lt"/>
                <a:cs typeface="+mn-lt"/>
              </a:rPr>
              <a:t>sgiliau</a:t>
            </a:r>
            <a:r>
              <a:rPr lang="en-GB" sz="1600" b="1" dirty="0">
                <a:ea typeface="+mn-lt"/>
                <a:cs typeface="+mn-lt"/>
              </a:rPr>
              <a:t>.</a:t>
            </a:r>
          </a:p>
          <a:p>
            <a:pPr marL="285750" indent="-285750">
              <a:buFont typeface="Arial"/>
              <a:buChar char="•"/>
            </a:pPr>
            <a:r>
              <a:rPr lang="en-GB" sz="1600" b="1" dirty="0" err="1">
                <a:ea typeface="+mn-lt"/>
                <a:cs typeface="+mn-lt"/>
              </a:rPr>
              <a:t>Canolbwyntio</a:t>
            </a:r>
            <a:r>
              <a:rPr lang="en-GB" sz="1600" b="1" dirty="0">
                <a:ea typeface="+mn-lt"/>
                <a:cs typeface="+mn-lt"/>
              </a:rPr>
              <a:t>: </a:t>
            </a:r>
            <a:r>
              <a:rPr lang="en-GB" sz="1600" b="1" dirty="0" err="1">
                <a:ea typeface="+mn-lt"/>
                <a:cs typeface="+mn-lt"/>
              </a:rPr>
              <a:t>pwysigrwydd</a:t>
            </a:r>
            <a:r>
              <a:rPr lang="en-GB" sz="1600" b="1" dirty="0">
                <a:ea typeface="+mn-lt"/>
                <a:cs typeface="+mn-lt"/>
              </a:rPr>
              <a:t> </a:t>
            </a:r>
            <a:r>
              <a:rPr lang="en-GB" sz="1600" b="1" dirty="0" err="1">
                <a:ea typeface="+mn-lt"/>
                <a:cs typeface="+mn-lt"/>
              </a:rPr>
              <a:t>unrhyw</a:t>
            </a:r>
            <a:r>
              <a:rPr lang="en-GB" sz="1600" b="1" dirty="0">
                <a:ea typeface="+mn-lt"/>
                <a:cs typeface="+mn-lt"/>
              </a:rPr>
              <a:t> un </a:t>
            </a:r>
            <a:r>
              <a:rPr lang="en-GB" sz="1600" b="1" dirty="0" err="1">
                <a:ea typeface="+mn-lt"/>
                <a:cs typeface="+mn-lt"/>
              </a:rPr>
              <a:t>sy'n</a:t>
            </a:r>
            <a:r>
              <a:rPr lang="en-GB" sz="1600" b="1" dirty="0">
                <a:ea typeface="+mn-lt"/>
                <a:cs typeface="+mn-lt"/>
              </a:rPr>
              <a:t> </a:t>
            </a:r>
            <a:r>
              <a:rPr lang="en-GB" sz="1600" b="1" dirty="0" err="1">
                <a:ea typeface="+mn-lt"/>
                <a:cs typeface="+mn-lt"/>
              </a:rPr>
              <a:t>ymwneud</a:t>
            </a:r>
            <a:r>
              <a:rPr lang="en-GB" sz="1600" b="1" dirty="0">
                <a:ea typeface="+mn-lt"/>
                <a:cs typeface="+mn-lt"/>
              </a:rPr>
              <a:t> </a:t>
            </a:r>
            <a:r>
              <a:rPr lang="en-GB" sz="1600" b="1" dirty="0" err="1">
                <a:ea typeface="+mn-lt"/>
                <a:cs typeface="+mn-lt"/>
              </a:rPr>
              <a:t>yn</a:t>
            </a:r>
            <a:r>
              <a:rPr lang="en-GB" sz="1600" b="1" dirty="0">
                <a:ea typeface="+mn-lt"/>
                <a:cs typeface="+mn-lt"/>
              </a:rPr>
              <a:t> </a:t>
            </a:r>
            <a:r>
              <a:rPr lang="en-GB" sz="1600" b="1" dirty="0" err="1">
                <a:ea typeface="+mn-lt"/>
                <a:cs typeface="+mn-lt"/>
              </a:rPr>
              <a:t>uniongyrchol</a:t>
            </a:r>
            <a:r>
              <a:rPr lang="en-GB" sz="1600" b="1" dirty="0">
                <a:ea typeface="+mn-lt"/>
                <a:cs typeface="+mn-lt"/>
              </a:rPr>
              <a:t>/</a:t>
            </a:r>
            <a:r>
              <a:rPr lang="en-GB" sz="1600" b="1" dirty="0" err="1">
                <a:ea typeface="+mn-lt"/>
                <a:cs typeface="+mn-lt"/>
              </a:rPr>
              <a:t>anuniongyrchol</a:t>
            </a:r>
            <a:r>
              <a:rPr lang="en-GB" sz="1600" b="1" dirty="0">
                <a:ea typeface="+mn-lt"/>
                <a:cs typeface="+mn-lt"/>
              </a:rPr>
              <a:t> â </a:t>
            </a:r>
            <a:r>
              <a:rPr lang="en-GB" sz="1600" b="1" dirty="0" err="1">
                <a:ea typeface="+mn-lt"/>
                <a:cs typeface="+mn-lt"/>
              </a:rPr>
              <a:t>gwneud</a:t>
            </a:r>
            <a:r>
              <a:rPr lang="en-GB" sz="1600" b="1" dirty="0">
                <a:ea typeface="+mn-lt"/>
                <a:cs typeface="+mn-lt"/>
              </a:rPr>
              <a:t> </a:t>
            </a:r>
            <a:r>
              <a:rPr lang="en-GB" sz="1600" b="1" dirty="0" err="1">
                <a:ea typeface="+mn-lt"/>
                <a:cs typeface="+mn-lt"/>
              </a:rPr>
              <a:t>cynhyrchion</a:t>
            </a:r>
            <a:r>
              <a:rPr lang="en-GB" sz="1600" b="1" dirty="0">
                <a:ea typeface="+mn-lt"/>
                <a:cs typeface="+mn-lt"/>
              </a:rPr>
              <a:t>/</a:t>
            </a:r>
            <a:r>
              <a:rPr lang="en-GB" sz="1600" b="1" dirty="0" err="1">
                <a:ea typeface="+mn-lt"/>
                <a:cs typeface="+mn-lt"/>
              </a:rPr>
              <a:t>darparu</a:t>
            </a:r>
            <a:r>
              <a:rPr lang="en-GB" sz="1600" b="1" dirty="0">
                <a:ea typeface="+mn-lt"/>
                <a:cs typeface="+mn-lt"/>
              </a:rPr>
              <a:t> </a:t>
            </a:r>
            <a:r>
              <a:rPr lang="en-GB" sz="1600" b="1" dirty="0" err="1">
                <a:ea typeface="+mn-lt"/>
                <a:cs typeface="+mn-lt"/>
              </a:rPr>
              <a:t>gwasanaethau</a:t>
            </a:r>
            <a:r>
              <a:rPr lang="en-GB" sz="1600" b="1" dirty="0">
                <a:ea typeface="+mn-lt"/>
                <a:cs typeface="+mn-lt"/>
              </a:rPr>
              <a:t>/</a:t>
            </a:r>
            <a:r>
              <a:rPr lang="en-GB" sz="1600" b="1" dirty="0" err="1">
                <a:ea typeface="+mn-lt"/>
                <a:cs typeface="+mn-lt"/>
              </a:rPr>
              <a:t>randdeiliaid</a:t>
            </a:r>
            <a:r>
              <a:rPr lang="en-GB" sz="1600" b="1" dirty="0">
                <a:ea typeface="+mn-lt"/>
                <a:cs typeface="+mn-lt"/>
              </a:rPr>
              <a:t> </a:t>
            </a:r>
            <a:r>
              <a:rPr lang="en-GB" sz="1600" b="1" dirty="0" err="1">
                <a:ea typeface="+mn-lt"/>
                <a:cs typeface="+mn-lt"/>
              </a:rPr>
              <a:t>ehangach</a:t>
            </a:r>
            <a:r>
              <a:rPr lang="en-GB" sz="1600" b="1" dirty="0">
                <a:ea typeface="+mn-lt"/>
                <a:cs typeface="+mn-lt"/>
              </a:rPr>
              <a:t>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C3F35D4-E59C-F68D-5467-4F77E00CAE3A}"/>
              </a:ext>
            </a:extLst>
          </p:cNvPr>
          <p:cNvSpPr txBox="1"/>
          <p:nvPr/>
        </p:nvSpPr>
        <p:spPr>
          <a:xfrm>
            <a:off x="6667800" y="775778"/>
            <a:ext cx="4794849" cy="255454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b="1" dirty="0">
                <a:cs typeface="Calibri"/>
              </a:rPr>
              <a:t>2. </a:t>
            </a:r>
            <a:r>
              <a:rPr lang="en-GB" sz="1400" b="1" dirty="0" err="1">
                <a:ea typeface="+mn-lt"/>
                <a:cs typeface="+mn-lt"/>
              </a:rPr>
              <a:t>Cy</a:t>
            </a:r>
            <a:r>
              <a:rPr lang="en-GB" sz="1600" b="1" dirty="0" err="1">
                <a:ea typeface="+mn-lt"/>
                <a:cs typeface="+mn-lt"/>
              </a:rPr>
              <a:t>naladwyedd</a:t>
            </a:r>
            <a:r>
              <a:rPr lang="en-GB" sz="1600" b="1" dirty="0">
                <a:ea typeface="+mn-lt"/>
                <a:cs typeface="+mn-lt"/>
              </a:rPr>
              <a:t> </a:t>
            </a:r>
            <a:r>
              <a:rPr lang="en-GB" sz="1600" b="1" dirty="0" err="1">
                <a:ea typeface="+mn-lt"/>
                <a:cs typeface="+mn-lt"/>
              </a:rPr>
              <a:t>Cymdeithasol</a:t>
            </a:r>
            <a:endParaRPr lang="en-GB" sz="1600" b="1" dirty="0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GB" sz="1600" b="1" dirty="0" err="1">
                <a:ea typeface="+mn-lt"/>
                <a:cs typeface="+mn-lt"/>
              </a:rPr>
              <a:t>Anelu</a:t>
            </a:r>
            <a:r>
              <a:rPr lang="en-GB" sz="1600" b="1" dirty="0">
                <a:ea typeface="+mn-lt"/>
                <a:cs typeface="+mn-lt"/>
              </a:rPr>
              <a:t> at </a:t>
            </a:r>
            <a:r>
              <a:rPr lang="en-GB" sz="1600" b="1" dirty="0" err="1">
                <a:ea typeface="+mn-lt"/>
                <a:cs typeface="+mn-lt"/>
              </a:rPr>
              <a:t>warchod</a:t>
            </a:r>
            <a:r>
              <a:rPr lang="en-GB" sz="1600" b="1" dirty="0">
                <a:ea typeface="+mn-lt"/>
                <a:cs typeface="+mn-lt"/>
              </a:rPr>
              <a:t> </a:t>
            </a:r>
            <a:r>
              <a:rPr lang="en-GB" sz="1600" b="1" dirty="0" err="1">
                <a:ea typeface="+mn-lt"/>
                <a:cs typeface="+mn-lt"/>
              </a:rPr>
              <a:t>cyfalaf</a:t>
            </a:r>
            <a:r>
              <a:rPr lang="en-GB" sz="1600" b="1" dirty="0">
                <a:ea typeface="+mn-lt"/>
                <a:cs typeface="+mn-lt"/>
              </a:rPr>
              <a:t> </a:t>
            </a:r>
            <a:r>
              <a:rPr lang="en-GB" sz="1600" b="1" dirty="0" err="1">
                <a:ea typeface="+mn-lt"/>
                <a:cs typeface="+mn-lt"/>
              </a:rPr>
              <a:t>cymdeithasol</a:t>
            </a:r>
            <a:r>
              <a:rPr lang="en-GB" sz="1600" b="1" dirty="0">
                <a:ea typeface="+mn-lt"/>
                <a:cs typeface="+mn-lt"/>
              </a:rPr>
              <a:t> </a:t>
            </a:r>
            <a:r>
              <a:rPr lang="en-GB" sz="1600" b="1" dirty="0" err="1">
                <a:ea typeface="+mn-lt"/>
                <a:cs typeface="+mn-lt"/>
              </a:rPr>
              <a:t>trwy</a:t>
            </a:r>
            <a:r>
              <a:rPr lang="en-GB" sz="1600" b="1" dirty="0">
                <a:ea typeface="+mn-lt"/>
                <a:cs typeface="+mn-lt"/>
              </a:rPr>
              <a:t> </a:t>
            </a:r>
            <a:r>
              <a:rPr lang="en-GB" sz="1600" b="1" dirty="0" err="1">
                <a:ea typeface="+mn-lt"/>
                <a:cs typeface="+mn-lt"/>
              </a:rPr>
              <a:t>fuddsoddi</a:t>
            </a:r>
            <a:r>
              <a:rPr lang="en-GB" sz="1600" b="1" dirty="0">
                <a:ea typeface="+mn-lt"/>
                <a:cs typeface="+mn-lt"/>
              </a:rPr>
              <a:t> a </a:t>
            </a:r>
            <a:r>
              <a:rPr lang="en-GB" sz="1600" b="1" dirty="0" err="1">
                <a:ea typeface="+mn-lt"/>
                <a:cs typeface="+mn-lt"/>
              </a:rPr>
              <a:t>chreu</a:t>
            </a:r>
            <a:r>
              <a:rPr lang="en-GB" sz="1600" b="1" dirty="0">
                <a:ea typeface="+mn-lt"/>
                <a:cs typeface="+mn-lt"/>
              </a:rPr>
              <a:t> </a:t>
            </a:r>
            <a:r>
              <a:rPr lang="en-GB" sz="1600" b="1" dirty="0" err="1">
                <a:ea typeface="+mn-lt"/>
                <a:cs typeface="+mn-lt"/>
              </a:rPr>
              <a:t>gwasanaethau</a:t>
            </a:r>
            <a:r>
              <a:rPr lang="en-GB" sz="1600" b="1" dirty="0">
                <a:ea typeface="+mn-lt"/>
                <a:cs typeface="+mn-lt"/>
              </a:rPr>
              <a:t> </a:t>
            </a:r>
            <a:r>
              <a:rPr lang="en-GB" sz="1600" b="1" dirty="0" err="1">
                <a:ea typeface="+mn-lt"/>
                <a:cs typeface="+mn-lt"/>
              </a:rPr>
              <a:t>sy'n</a:t>
            </a:r>
            <a:r>
              <a:rPr lang="en-GB" sz="1600" b="1" dirty="0">
                <a:ea typeface="+mn-lt"/>
                <a:cs typeface="+mn-lt"/>
              </a:rPr>
              <a:t> </a:t>
            </a:r>
            <a:r>
              <a:rPr lang="en-GB" sz="1600" b="1" dirty="0" err="1">
                <a:ea typeface="+mn-lt"/>
                <a:cs typeface="+mn-lt"/>
              </a:rPr>
              <a:t>ffurfio</a:t>
            </a:r>
            <a:r>
              <a:rPr lang="en-GB" sz="1600" b="1" dirty="0">
                <a:ea typeface="+mn-lt"/>
                <a:cs typeface="+mn-lt"/>
              </a:rPr>
              <a:t> </a:t>
            </a:r>
            <a:r>
              <a:rPr lang="en-GB" sz="1600" b="1" dirty="0" err="1">
                <a:ea typeface="+mn-lt"/>
                <a:cs typeface="+mn-lt"/>
              </a:rPr>
              <a:t>fframwaith</a:t>
            </a:r>
            <a:r>
              <a:rPr lang="en-GB" sz="1600" b="1" dirty="0">
                <a:ea typeface="+mn-lt"/>
                <a:cs typeface="+mn-lt"/>
              </a:rPr>
              <a:t> </a:t>
            </a:r>
            <a:r>
              <a:rPr lang="en-GB" sz="1600" b="1" dirty="0" err="1">
                <a:ea typeface="+mn-lt"/>
                <a:cs typeface="+mn-lt"/>
              </a:rPr>
              <a:t>ein</a:t>
            </a:r>
            <a:r>
              <a:rPr lang="en-GB" sz="1600" b="1" dirty="0">
                <a:ea typeface="+mn-lt"/>
                <a:cs typeface="+mn-lt"/>
              </a:rPr>
              <a:t> </a:t>
            </a:r>
            <a:r>
              <a:rPr lang="en-GB" sz="1600" b="1" dirty="0" err="1">
                <a:ea typeface="+mn-lt"/>
                <a:cs typeface="+mn-lt"/>
              </a:rPr>
              <a:t>cymdeithas</a:t>
            </a:r>
            <a:r>
              <a:rPr lang="en-GB" sz="1600" b="1" dirty="0">
                <a:ea typeface="+mn-lt"/>
                <a:cs typeface="+mn-lt"/>
              </a:rPr>
              <a:t>.</a:t>
            </a:r>
          </a:p>
          <a:p>
            <a:pPr marL="285750" indent="-285750">
              <a:buFont typeface="Arial"/>
              <a:buChar char="•"/>
            </a:pPr>
            <a:r>
              <a:rPr lang="en-GB" sz="1600" b="1" dirty="0" err="1">
                <a:ea typeface="+mn-lt"/>
                <a:cs typeface="+mn-lt"/>
              </a:rPr>
              <a:t>Diogelu</a:t>
            </a:r>
            <a:r>
              <a:rPr lang="en-GB" sz="1600" b="1" dirty="0">
                <a:ea typeface="+mn-lt"/>
                <a:cs typeface="+mn-lt"/>
              </a:rPr>
              <a:t> </a:t>
            </a:r>
            <a:r>
              <a:rPr lang="en-GB" sz="1600" b="1" dirty="0" err="1">
                <a:ea typeface="+mn-lt"/>
                <a:cs typeface="+mn-lt"/>
              </a:rPr>
              <a:t>cenedlaethau’r</a:t>
            </a:r>
            <a:r>
              <a:rPr lang="en-GB" sz="1600" b="1" dirty="0">
                <a:ea typeface="+mn-lt"/>
                <a:cs typeface="+mn-lt"/>
              </a:rPr>
              <a:t> </a:t>
            </a:r>
            <a:r>
              <a:rPr lang="en-GB" sz="1600" b="1" dirty="0" err="1">
                <a:ea typeface="+mn-lt"/>
                <a:cs typeface="+mn-lt"/>
              </a:rPr>
              <a:t>dyfodol</a:t>
            </a:r>
            <a:r>
              <a:rPr lang="en-GB" sz="1600" b="1" dirty="0">
                <a:ea typeface="+mn-lt"/>
                <a:cs typeface="+mn-lt"/>
              </a:rPr>
              <a:t> a </a:t>
            </a:r>
            <a:r>
              <a:rPr lang="en-GB" sz="1600" b="1" dirty="0" err="1">
                <a:ea typeface="+mn-lt"/>
                <a:cs typeface="+mn-lt"/>
              </a:rPr>
              <a:t>chydnabod</a:t>
            </a:r>
            <a:r>
              <a:rPr lang="en-GB" sz="1600" b="1" dirty="0">
                <a:ea typeface="+mn-lt"/>
                <a:cs typeface="+mn-lt"/>
              </a:rPr>
              <a:t> y gall </a:t>
            </a:r>
            <a:r>
              <a:rPr lang="en-GB" sz="1600" b="1" dirty="0" err="1">
                <a:ea typeface="+mn-lt"/>
                <a:cs typeface="+mn-lt"/>
              </a:rPr>
              <a:t>yr</a:t>
            </a:r>
            <a:r>
              <a:rPr lang="en-GB" sz="1600" b="1" dirty="0">
                <a:ea typeface="+mn-lt"/>
                <a:cs typeface="+mn-lt"/>
              </a:rPr>
              <a:t> </a:t>
            </a:r>
            <a:r>
              <a:rPr lang="en-GB" sz="1600" b="1" dirty="0" err="1">
                <a:ea typeface="+mn-lt"/>
                <a:cs typeface="+mn-lt"/>
              </a:rPr>
              <a:t>hyn</a:t>
            </a:r>
            <a:r>
              <a:rPr lang="en-GB" sz="1600" b="1" dirty="0">
                <a:ea typeface="+mn-lt"/>
                <a:cs typeface="+mn-lt"/>
              </a:rPr>
              <a:t> a </a:t>
            </a:r>
            <a:r>
              <a:rPr lang="en-GB" sz="1600" b="1" dirty="0" err="1">
                <a:ea typeface="+mn-lt"/>
                <a:cs typeface="+mn-lt"/>
              </a:rPr>
              <a:t>wnawn</a:t>
            </a:r>
            <a:r>
              <a:rPr lang="en-GB" sz="1600" b="1" dirty="0">
                <a:ea typeface="+mn-lt"/>
                <a:cs typeface="+mn-lt"/>
              </a:rPr>
              <a:t> </a:t>
            </a:r>
            <a:r>
              <a:rPr lang="en-GB" sz="1600" b="1" dirty="0" err="1">
                <a:ea typeface="+mn-lt"/>
                <a:cs typeface="+mn-lt"/>
              </a:rPr>
              <a:t>gael</a:t>
            </a:r>
            <a:r>
              <a:rPr lang="en-GB" sz="1600" b="1" dirty="0">
                <a:ea typeface="+mn-lt"/>
                <a:cs typeface="+mn-lt"/>
              </a:rPr>
              <a:t> </a:t>
            </a:r>
            <a:r>
              <a:rPr lang="en-GB" sz="1600" b="1" dirty="0" err="1">
                <a:ea typeface="+mn-lt"/>
                <a:cs typeface="+mn-lt"/>
              </a:rPr>
              <a:t>effaith</a:t>
            </a:r>
            <a:r>
              <a:rPr lang="en-GB" sz="1600" b="1" dirty="0">
                <a:ea typeface="+mn-lt"/>
                <a:cs typeface="+mn-lt"/>
              </a:rPr>
              <a:t> </a:t>
            </a:r>
            <a:r>
              <a:rPr lang="en-GB" sz="1600" b="1" dirty="0" err="1">
                <a:ea typeface="+mn-lt"/>
                <a:cs typeface="+mn-lt"/>
              </a:rPr>
              <a:t>ar</a:t>
            </a:r>
            <a:r>
              <a:rPr lang="en-GB" sz="1600" b="1" dirty="0">
                <a:ea typeface="+mn-lt"/>
                <a:cs typeface="+mn-lt"/>
              </a:rPr>
              <a:t> </a:t>
            </a:r>
            <a:r>
              <a:rPr lang="en-GB" sz="1600" b="1" dirty="0" err="1">
                <a:ea typeface="+mn-lt"/>
                <a:cs typeface="+mn-lt"/>
              </a:rPr>
              <a:t>eraill</a:t>
            </a:r>
            <a:r>
              <a:rPr lang="en-GB" sz="1600" b="1" dirty="0">
                <a:ea typeface="+mn-lt"/>
                <a:cs typeface="+mn-lt"/>
              </a:rPr>
              <a:t> ac </a:t>
            </a:r>
            <a:r>
              <a:rPr lang="en-GB" sz="1600" b="1" dirty="0" err="1">
                <a:ea typeface="+mn-lt"/>
                <a:cs typeface="+mn-lt"/>
              </a:rPr>
              <a:t>ar</a:t>
            </a:r>
            <a:r>
              <a:rPr lang="en-GB" sz="1600" b="1" dirty="0">
                <a:ea typeface="+mn-lt"/>
                <a:cs typeface="+mn-lt"/>
              </a:rPr>
              <a:t> y </a:t>
            </a:r>
            <a:r>
              <a:rPr lang="en-GB" sz="1600" b="1" dirty="0" err="1">
                <a:ea typeface="+mn-lt"/>
                <a:cs typeface="+mn-lt"/>
              </a:rPr>
              <a:t>byd</a:t>
            </a:r>
            <a:r>
              <a:rPr lang="en-GB" sz="1600" b="1" dirty="0">
                <a:ea typeface="+mn-lt"/>
                <a:cs typeface="+mn-lt"/>
              </a:rPr>
              <a:t>.</a:t>
            </a:r>
          </a:p>
          <a:p>
            <a:pPr marL="285750" indent="-285750">
              <a:buFont typeface="Arial"/>
              <a:buChar char="•"/>
            </a:pPr>
            <a:r>
              <a:rPr lang="en-GB" sz="1600" b="1" dirty="0" err="1">
                <a:ea typeface="+mn-lt"/>
                <a:cs typeface="+mn-lt"/>
              </a:rPr>
              <a:t>Canolbwyntio</a:t>
            </a:r>
            <a:r>
              <a:rPr lang="en-GB" sz="1600" b="1" dirty="0">
                <a:ea typeface="+mn-lt"/>
                <a:cs typeface="+mn-lt"/>
              </a:rPr>
              <a:t>: </a:t>
            </a:r>
            <a:r>
              <a:rPr lang="en-GB" sz="1600" b="1" dirty="0" err="1">
                <a:ea typeface="+mn-lt"/>
                <a:cs typeface="+mn-lt"/>
              </a:rPr>
              <a:t>gynnal</a:t>
            </a:r>
            <a:r>
              <a:rPr lang="en-GB" sz="1600" b="1" dirty="0">
                <a:ea typeface="+mn-lt"/>
                <a:cs typeface="+mn-lt"/>
              </a:rPr>
              <a:t>/</a:t>
            </a:r>
            <a:r>
              <a:rPr lang="en-GB" sz="1600" b="1" dirty="0" err="1">
                <a:ea typeface="+mn-lt"/>
                <a:cs typeface="+mn-lt"/>
              </a:rPr>
              <a:t>gwella</a:t>
            </a:r>
            <a:r>
              <a:rPr lang="en-GB" sz="1600" b="1" dirty="0">
                <a:ea typeface="+mn-lt"/>
                <a:cs typeface="+mn-lt"/>
              </a:rPr>
              <a:t> </a:t>
            </a:r>
            <a:r>
              <a:rPr lang="en-GB" sz="1600" b="1" dirty="0" err="1">
                <a:ea typeface="+mn-lt"/>
                <a:cs typeface="+mn-lt"/>
              </a:rPr>
              <a:t>ansawdd</a:t>
            </a:r>
            <a:r>
              <a:rPr lang="en-GB" sz="1600" b="1" dirty="0">
                <a:ea typeface="+mn-lt"/>
                <a:cs typeface="+mn-lt"/>
              </a:rPr>
              <a:t> </a:t>
            </a:r>
            <a:r>
              <a:rPr lang="en-GB" sz="1600" b="1" dirty="0" err="1">
                <a:ea typeface="+mn-lt"/>
                <a:cs typeface="+mn-lt"/>
              </a:rPr>
              <a:t>cymdeithasol</a:t>
            </a:r>
            <a:r>
              <a:rPr lang="en-GB" sz="1600" b="1" dirty="0">
                <a:ea typeface="+mn-lt"/>
                <a:cs typeface="+mn-lt"/>
              </a:rPr>
              <a:t> </a:t>
            </a:r>
            <a:r>
              <a:rPr lang="en-GB" sz="1600" b="1" dirty="0" err="1">
                <a:ea typeface="+mn-lt"/>
                <a:cs typeface="+mn-lt"/>
              </a:rPr>
              <a:t>gyda</a:t>
            </a:r>
            <a:r>
              <a:rPr lang="en-GB" sz="1600" b="1" dirty="0">
                <a:ea typeface="+mn-lt"/>
                <a:cs typeface="+mn-lt"/>
              </a:rPr>
              <a:t> </a:t>
            </a:r>
            <a:r>
              <a:rPr lang="en-GB" sz="1600" b="1" dirty="0" err="1">
                <a:ea typeface="+mn-lt"/>
                <a:cs typeface="+mn-lt"/>
              </a:rPr>
              <a:t>chysyniadau</a:t>
            </a:r>
            <a:r>
              <a:rPr lang="en-GB" sz="1600" b="1" dirty="0">
                <a:ea typeface="+mn-lt"/>
                <a:cs typeface="+mn-lt"/>
              </a:rPr>
              <a:t> </a:t>
            </a:r>
            <a:r>
              <a:rPr lang="en-GB" sz="1600" b="1" dirty="0" err="1">
                <a:ea typeface="+mn-lt"/>
                <a:cs typeface="+mn-lt"/>
              </a:rPr>
              <a:t>megis</a:t>
            </a:r>
            <a:r>
              <a:rPr lang="en-GB" sz="1600" b="1" dirty="0">
                <a:ea typeface="+mn-lt"/>
                <a:cs typeface="+mn-lt"/>
              </a:rPr>
              <a:t> </a:t>
            </a:r>
            <a:r>
              <a:rPr lang="en-GB" sz="1600" b="1" dirty="0" err="1">
                <a:ea typeface="+mn-lt"/>
                <a:cs typeface="+mn-lt"/>
              </a:rPr>
              <a:t>cydlyniant</a:t>
            </a:r>
            <a:r>
              <a:rPr lang="en-GB" sz="1600" b="1" dirty="0">
                <a:ea typeface="+mn-lt"/>
                <a:cs typeface="+mn-lt"/>
              </a:rPr>
              <a:t>, </a:t>
            </a:r>
            <a:r>
              <a:rPr lang="en-GB" sz="1600" b="1" dirty="0" err="1">
                <a:ea typeface="+mn-lt"/>
                <a:cs typeface="+mn-lt"/>
              </a:rPr>
              <a:t>dwyochredd</a:t>
            </a:r>
            <a:r>
              <a:rPr lang="en-GB" sz="1600" b="1" dirty="0">
                <a:ea typeface="+mn-lt"/>
                <a:cs typeface="+mn-lt"/>
              </a:rPr>
              <a:t> a </a:t>
            </a:r>
            <a:r>
              <a:rPr lang="en-GB" sz="1600" b="1" dirty="0" err="1">
                <a:ea typeface="+mn-lt"/>
                <a:cs typeface="+mn-lt"/>
              </a:rPr>
              <a:t>gonestrwydd</a:t>
            </a:r>
            <a:r>
              <a:rPr lang="en-GB" sz="1600" b="1" dirty="0">
                <a:ea typeface="+mn-lt"/>
                <a:cs typeface="+mn-lt"/>
              </a:rPr>
              <a:t>/</a:t>
            </a:r>
            <a:r>
              <a:rPr lang="en-GB" sz="1600" b="1" dirty="0" err="1">
                <a:ea typeface="+mn-lt"/>
                <a:cs typeface="+mn-lt"/>
              </a:rPr>
              <a:t>phwysigrwydd</a:t>
            </a:r>
            <a:r>
              <a:rPr lang="en-GB" sz="1600" b="1" dirty="0">
                <a:ea typeface="+mn-lt"/>
                <a:cs typeface="+mn-lt"/>
              </a:rPr>
              <a:t> </a:t>
            </a:r>
            <a:r>
              <a:rPr lang="en-GB" sz="1600" b="1" dirty="0" err="1">
                <a:ea typeface="+mn-lt"/>
                <a:cs typeface="+mn-lt"/>
              </a:rPr>
              <a:t>perthnasoedd</a:t>
            </a:r>
            <a:r>
              <a:rPr lang="en-GB" sz="1600" b="1" dirty="0">
                <a:ea typeface="+mn-lt"/>
                <a:cs typeface="+mn-lt"/>
              </a:rPr>
              <a:t> </a:t>
            </a:r>
            <a:r>
              <a:rPr lang="en-GB" sz="1600" b="1" dirty="0" err="1">
                <a:ea typeface="+mn-lt"/>
                <a:cs typeface="+mn-lt"/>
              </a:rPr>
              <a:t>rhwng</a:t>
            </a:r>
            <a:r>
              <a:rPr lang="en-GB" sz="1600" b="1" dirty="0">
                <a:ea typeface="+mn-lt"/>
                <a:cs typeface="+mn-lt"/>
              </a:rPr>
              <a:t> </a:t>
            </a:r>
            <a:r>
              <a:rPr lang="en-GB" sz="1600" b="1" dirty="0" err="1">
                <a:ea typeface="+mn-lt"/>
                <a:cs typeface="+mn-lt"/>
              </a:rPr>
              <a:t>pobl</a:t>
            </a:r>
            <a:endParaRPr lang="en-GB" sz="1600" b="1" dirty="0" err="1">
              <a:cs typeface="Calibri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2B6AE12-0F3E-A439-6D5C-F864796D37AE}"/>
              </a:ext>
            </a:extLst>
          </p:cNvPr>
          <p:cNvSpPr txBox="1"/>
          <p:nvPr/>
        </p:nvSpPr>
        <p:spPr>
          <a:xfrm>
            <a:off x="3594" y="3958866"/>
            <a:ext cx="5159375" cy="1354217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b="1" dirty="0">
                <a:cs typeface="Calibri"/>
              </a:rPr>
              <a:t>3.</a:t>
            </a:r>
            <a:r>
              <a:rPr lang="en-GB" sz="1600" b="1" dirty="0">
                <a:ea typeface="+mn-lt"/>
                <a:cs typeface="+mn-lt"/>
              </a:rPr>
              <a:t>Cynaliadwyedd </a:t>
            </a:r>
            <a:r>
              <a:rPr lang="en-GB" sz="1600" b="1" dirty="0" err="1">
                <a:ea typeface="+mn-lt"/>
                <a:cs typeface="+mn-lt"/>
              </a:rPr>
              <a:t>Economaidd</a:t>
            </a:r>
            <a:endParaRPr lang="en-GB" sz="1600" b="1" dirty="0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GB" sz="1600" b="1" dirty="0" err="1">
                <a:ea typeface="+mn-lt"/>
                <a:cs typeface="+mn-lt"/>
              </a:rPr>
              <a:t>Anelu</a:t>
            </a:r>
            <a:r>
              <a:rPr lang="en-GB" sz="1600" b="1" dirty="0">
                <a:ea typeface="+mn-lt"/>
                <a:cs typeface="+mn-lt"/>
              </a:rPr>
              <a:t>: </a:t>
            </a:r>
            <a:r>
              <a:rPr lang="en-GB" sz="1600" b="1" dirty="0" err="1">
                <a:ea typeface="+mn-lt"/>
                <a:cs typeface="+mn-lt"/>
              </a:rPr>
              <a:t>cadw'r</a:t>
            </a:r>
            <a:r>
              <a:rPr lang="en-GB" sz="1600" b="1" dirty="0">
                <a:ea typeface="+mn-lt"/>
                <a:cs typeface="+mn-lt"/>
              </a:rPr>
              <a:t> </a:t>
            </a:r>
            <a:r>
              <a:rPr lang="en-GB" sz="1600" b="1" dirty="0" err="1">
                <a:ea typeface="+mn-lt"/>
                <a:cs typeface="+mn-lt"/>
              </a:rPr>
              <a:t>cyfalaf</a:t>
            </a:r>
            <a:r>
              <a:rPr lang="en-GB" sz="1600" b="1" dirty="0">
                <a:ea typeface="+mn-lt"/>
                <a:cs typeface="+mn-lt"/>
              </a:rPr>
              <a:t> </a:t>
            </a:r>
            <a:r>
              <a:rPr lang="en-GB" sz="1600" b="1" dirty="0" err="1">
                <a:ea typeface="+mn-lt"/>
                <a:cs typeface="+mn-lt"/>
              </a:rPr>
              <a:t>yn</a:t>
            </a:r>
            <a:r>
              <a:rPr lang="en-GB" sz="1600" b="1" dirty="0">
                <a:ea typeface="+mn-lt"/>
                <a:cs typeface="+mn-lt"/>
              </a:rPr>
              <a:t> </a:t>
            </a:r>
            <a:r>
              <a:rPr lang="en-GB" sz="1600" b="1" dirty="0" err="1">
                <a:ea typeface="+mn-lt"/>
                <a:cs typeface="+mn-lt"/>
              </a:rPr>
              <a:t>gyfan</a:t>
            </a:r>
            <a:r>
              <a:rPr lang="en-GB" sz="1600" b="1" dirty="0">
                <a:ea typeface="+mn-lt"/>
                <a:cs typeface="+mn-lt"/>
              </a:rPr>
              <a:t>/</a:t>
            </a:r>
            <a:r>
              <a:rPr lang="en-GB" sz="1600" b="1" dirty="0" err="1">
                <a:ea typeface="+mn-lt"/>
                <a:cs typeface="+mn-lt"/>
              </a:rPr>
              <a:t>gwella</a:t>
            </a:r>
            <a:r>
              <a:rPr lang="en-GB" sz="1600" b="1" dirty="0">
                <a:ea typeface="+mn-lt"/>
                <a:cs typeface="+mn-lt"/>
              </a:rPr>
              <a:t> </a:t>
            </a:r>
            <a:r>
              <a:rPr lang="en-GB" sz="1600" b="1" dirty="0" err="1">
                <a:ea typeface="+mn-lt"/>
                <a:cs typeface="+mn-lt"/>
              </a:rPr>
              <a:t>safon</a:t>
            </a:r>
            <a:r>
              <a:rPr lang="en-GB" sz="1600" b="1" dirty="0">
                <a:ea typeface="+mn-lt"/>
                <a:cs typeface="+mn-lt"/>
              </a:rPr>
              <a:t> </a:t>
            </a:r>
            <a:r>
              <a:rPr lang="en-GB" sz="1600" b="1" dirty="0" err="1">
                <a:ea typeface="+mn-lt"/>
                <a:cs typeface="+mn-lt"/>
              </a:rPr>
              <a:t>byw</a:t>
            </a:r>
            <a:r>
              <a:rPr lang="en-GB" sz="1600" b="1" dirty="0">
                <a:ea typeface="+mn-lt"/>
                <a:cs typeface="+mn-lt"/>
              </a:rPr>
              <a:t>.</a:t>
            </a:r>
            <a:endParaRPr lang="en-GB" sz="1600" b="1" dirty="0"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1600" b="1" err="1">
                <a:cs typeface="Calibri"/>
              </a:rPr>
              <a:t>Busness:</a:t>
            </a:r>
            <a:r>
              <a:rPr lang="en-GB" sz="1600" b="1" err="1">
                <a:ea typeface="+mn-lt"/>
                <a:cs typeface="+mn-lt"/>
              </a:rPr>
              <a:t>cyfeirio</a:t>
            </a:r>
            <a:r>
              <a:rPr lang="en-GB" sz="1600" b="1" dirty="0">
                <a:ea typeface="+mn-lt"/>
                <a:cs typeface="+mn-lt"/>
              </a:rPr>
              <a:t> at y </a:t>
            </a:r>
            <a:r>
              <a:rPr lang="en-GB" sz="1600" b="1" err="1">
                <a:ea typeface="+mn-lt"/>
                <a:cs typeface="+mn-lt"/>
              </a:rPr>
              <a:t>defnydd</a:t>
            </a:r>
            <a:r>
              <a:rPr lang="en-GB" sz="1600" b="1" dirty="0">
                <a:ea typeface="+mn-lt"/>
                <a:cs typeface="+mn-lt"/>
              </a:rPr>
              <a:t> </a:t>
            </a:r>
            <a:r>
              <a:rPr lang="en-GB" sz="1600" b="1" err="1">
                <a:ea typeface="+mn-lt"/>
                <a:cs typeface="+mn-lt"/>
              </a:rPr>
              <a:t>effeithlon</a:t>
            </a:r>
            <a:r>
              <a:rPr lang="en-GB" sz="1600" b="1" dirty="0">
                <a:ea typeface="+mn-lt"/>
                <a:cs typeface="+mn-lt"/>
              </a:rPr>
              <a:t> o </a:t>
            </a:r>
            <a:r>
              <a:rPr lang="en-GB" sz="1600" b="1" err="1">
                <a:ea typeface="+mn-lt"/>
                <a:cs typeface="+mn-lt"/>
              </a:rPr>
              <a:t>asedau</a:t>
            </a:r>
            <a:r>
              <a:rPr lang="en-GB" sz="1600" b="1" dirty="0">
                <a:ea typeface="+mn-lt"/>
                <a:cs typeface="+mn-lt"/>
              </a:rPr>
              <a:t> </a:t>
            </a:r>
            <a:r>
              <a:rPr lang="en-GB" sz="1600" b="1" err="1">
                <a:ea typeface="+mn-lt"/>
                <a:cs typeface="+mn-lt"/>
              </a:rPr>
              <a:t>i</a:t>
            </a:r>
            <a:r>
              <a:rPr lang="en-GB" sz="1600" b="1" dirty="0">
                <a:ea typeface="+mn-lt"/>
                <a:cs typeface="+mn-lt"/>
              </a:rPr>
              <a:t> </a:t>
            </a:r>
            <a:r>
              <a:rPr lang="en-GB" sz="1600" b="1" err="1">
                <a:ea typeface="+mn-lt"/>
                <a:cs typeface="+mn-lt"/>
              </a:rPr>
              <a:t>gynnal</a:t>
            </a:r>
            <a:r>
              <a:rPr lang="en-GB" sz="1600" b="1" dirty="0">
                <a:ea typeface="+mn-lt"/>
                <a:cs typeface="+mn-lt"/>
              </a:rPr>
              <a:t> </a:t>
            </a:r>
            <a:r>
              <a:rPr lang="en-GB" sz="1600" b="1" err="1">
                <a:ea typeface="+mn-lt"/>
                <a:cs typeface="+mn-lt"/>
              </a:rPr>
              <a:t>proffidioldeb</a:t>
            </a:r>
            <a:r>
              <a:rPr lang="en-GB" sz="1600" b="1" dirty="0">
                <a:ea typeface="+mn-lt"/>
                <a:cs typeface="+mn-lt"/>
              </a:rPr>
              <a:t> </a:t>
            </a:r>
            <a:r>
              <a:rPr lang="en-GB" sz="1600" b="1" err="1">
                <a:ea typeface="+mn-lt"/>
                <a:cs typeface="+mn-lt"/>
              </a:rPr>
              <a:t>cwmni</a:t>
            </a:r>
            <a:r>
              <a:rPr lang="en-GB" sz="1600" b="1" dirty="0">
                <a:ea typeface="+mn-lt"/>
                <a:cs typeface="+mn-lt"/>
              </a:rPr>
              <a:t> </a:t>
            </a:r>
            <a:r>
              <a:rPr lang="en-GB" sz="1600" b="1" err="1">
                <a:ea typeface="+mn-lt"/>
                <a:cs typeface="+mn-lt"/>
              </a:rPr>
              <a:t>dros</a:t>
            </a:r>
            <a:r>
              <a:rPr lang="en-GB" sz="1600" b="1" dirty="0">
                <a:ea typeface="+mn-lt"/>
                <a:cs typeface="+mn-lt"/>
              </a:rPr>
              <a:t> </a:t>
            </a:r>
            <a:r>
              <a:rPr lang="en-GB" sz="1600" b="1" err="1">
                <a:ea typeface="+mn-lt"/>
                <a:cs typeface="+mn-lt"/>
              </a:rPr>
              <a:t>amser</a:t>
            </a:r>
            <a:r>
              <a:rPr lang="en-GB" sz="1600" b="1" dirty="0">
                <a:ea typeface="+mn-lt"/>
                <a:cs typeface="+mn-lt"/>
              </a:rPr>
              <a:t>.</a:t>
            </a:r>
            <a:endParaRPr lang="en-GB" sz="1400" dirty="0">
              <a:cs typeface="Calibri"/>
            </a:endParaRPr>
          </a:p>
          <a:p>
            <a:endParaRPr lang="en-GB" dirty="0">
              <a:cs typeface="Calibri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A814565-62AA-29F3-8481-8915E88754B0}"/>
              </a:ext>
            </a:extLst>
          </p:cNvPr>
          <p:cNvSpPr txBox="1"/>
          <p:nvPr/>
        </p:nvSpPr>
        <p:spPr>
          <a:xfrm>
            <a:off x="6736392" y="3411926"/>
            <a:ext cx="2619675" cy="3293209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b="1" dirty="0">
                <a:cs typeface="Calibri"/>
              </a:rPr>
              <a:t>4.</a:t>
            </a:r>
            <a:r>
              <a:rPr lang="en-GB" sz="1600" b="1" dirty="0">
                <a:ea typeface="+mn-lt"/>
                <a:cs typeface="+mn-lt"/>
              </a:rPr>
              <a:t> </a:t>
            </a:r>
            <a:r>
              <a:rPr lang="en-GB" sz="1600" b="1" dirty="0" err="1">
                <a:ea typeface="+mn-lt"/>
                <a:cs typeface="+mn-lt"/>
              </a:rPr>
              <a:t>Cynaliadwyedd</a:t>
            </a:r>
            <a:r>
              <a:rPr lang="en-GB" sz="1600" b="1" dirty="0">
                <a:ea typeface="+mn-lt"/>
                <a:cs typeface="+mn-lt"/>
              </a:rPr>
              <a:t> </a:t>
            </a:r>
            <a:r>
              <a:rPr lang="en-GB" sz="1600" b="1" dirty="0" err="1">
                <a:ea typeface="+mn-lt"/>
                <a:cs typeface="+mn-lt"/>
              </a:rPr>
              <a:t>Amgylcheddol</a:t>
            </a:r>
            <a:endParaRPr lang="en-GB" sz="1600" b="1" dirty="0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GB" sz="1600" b="1" err="1">
                <a:ea typeface="+mn-lt"/>
                <a:cs typeface="+mn-lt"/>
              </a:rPr>
              <a:t>Anelu:gwella</a:t>
            </a:r>
            <a:r>
              <a:rPr lang="en-GB" sz="1600" b="1" dirty="0">
                <a:ea typeface="+mn-lt"/>
                <a:cs typeface="+mn-lt"/>
              </a:rPr>
              <a:t> </a:t>
            </a:r>
            <a:r>
              <a:rPr lang="en-GB" sz="1600" b="1" err="1">
                <a:ea typeface="+mn-lt"/>
                <a:cs typeface="+mn-lt"/>
              </a:rPr>
              <a:t>lles</a:t>
            </a:r>
            <a:r>
              <a:rPr lang="en-GB" sz="1600" b="1" dirty="0">
                <a:ea typeface="+mn-lt"/>
                <a:cs typeface="+mn-lt"/>
              </a:rPr>
              <a:t> </a:t>
            </a:r>
            <a:r>
              <a:rPr lang="en-GB" sz="1600" b="1" err="1">
                <a:ea typeface="+mn-lt"/>
                <a:cs typeface="+mn-lt"/>
              </a:rPr>
              <a:t>dynol</a:t>
            </a:r>
            <a:r>
              <a:rPr lang="en-GB" sz="1600" b="1" dirty="0">
                <a:ea typeface="+mn-lt"/>
                <a:cs typeface="+mn-lt"/>
              </a:rPr>
              <a:t> </a:t>
            </a:r>
            <a:r>
              <a:rPr lang="en-GB" sz="1600" b="1" err="1">
                <a:ea typeface="+mn-lt"/>
                <a:cs typeface="+mn-lt"/>
              </a:rPr>
              <a:t>trwy</a:t>
            </a:r>
            <a:r>
              <a:rPr lang="en-GB" sz="1600" b="1" dirty="0">
                <a:ea typeface="+mn-lt"/>
                <a:cs typeface="+mn-lt"/>
              </a:rPr>
              <a:t> </a:t>
            </a:r>
            <a:r>
              <a:rPr lang="en-GB" sz="1600" b="1" err="1">
                <a:ea typeface="+mn-lt"/>
                <a:cs typeface="+mn-lt"/>
              </a:rPr>
              <a:t>warchod</a:t>
            </a:r>
            <a:r>
              <a:rPr lang="en-GB" sz="1600" b="1" dirty="0">
                <a:ea typeface="+mn-lt"/>
                <a:cs typeface="+mn-lt"/>
              </a:rPr>
              <a:t> </a:t>
            </a:r>
            <a:r>
              <a:rPr lang="en-GB" sz="1600" b="1" err="1">
                <a:ea typeface="+mn-lt"/>
                <a:cs typeface="+mn-lt"/>
              </a:rPr>
              <a:t>cyfalaf</a:t>
            </a:r>
            <a:r>
              <a:rPr lang="en-GB" sz="1600" b="1" dirty="0">
                <a:ea typeface="+mn-lt"/>
                <a:cs typeface="+mn-lt"/>
              </a:rPr>
              <a:t> </a:t>
            </a:r>
            <a:r>
              <a:rPr lang="en-GB" sz="1600" b="1" err="1">
                <a:ea typeface="+mn-lt"/>
                <a:cs typeface="+mn-lt"/>
              </a:rPr>
              <a:t>naturiol</a:t>
            </a:r>
            <a:r>
              <a:rPr lang="en-GB" sz="1600" b="1" dirty="0">
                <a:ea typeface="+mn-lt"/>
                <a:cs typeface="+mn-lt"/>
              </a:rPr>
              <a:t>. </a:t>
            </a:r>
          </a:p>
          <a:p>
            <a:pPr marL="285750" indent="-285750">
              <a:buFont typeface="Arial"/>
              <a:buChar char="•"/>
            </a:pPr>
            <a:r>
              <a:rPr lang="en-GB" sz="1600" b="1" err="1">
                <a:ea typeface="+mn-lt"/>
                <a:cs typeface="+mn-lt"/>
              </a:rPr>
              <a:t>Mentrau</a:t>
            </a:r>
            <a:r>
              <a:rPr lang="en-GB" sz="1600" b="1" dirty="0">
                <a:ea typeface="+mn-lt"/>
                <a:cs typeface="+mn-lt"/>
              </a:rPr>
              <a:t>/</a:t>
            </a:r>
            <a:r>
              <a:rPr lang="en-GB" sz="1600" b="1" err="1">
                <a:ea typeface="+mn-lt"/>
                <a:cs typeface="+mn-lt"/>
              </a:rPr>
              <a:t>rhaglenni</a:t>
            </a:r>
            <a:r>
              <a:rPr lang="en-GB" sz="1600" b="1" dirty="0">
                <a:ea typeface="+mn-lt"/>
                <a:cs typeface="+mn-lt"/>
              </a:rPr>
              <a:t>: </a:t>
            </a:r>
            <a:r>
              <a:rPr lang="en-GB" sz="1600" b="1" err="1">
                <a:ea typeface="+mn-lt"/>
                <a:cs typeface="+mn-lt"/>
              </a:rPr>
              <a:t>diffinio'n</a:t>
            </a:r>
            <a:r>
              <a:rPr lang="en-GB" sz="1600" b="1" dirty="0">
                <a:ea typeface="+mn-lt"/>
                <a:cs typeface="+mn-lt"/>
              </a:rPr>
              <a:t> </a:t>
            </a:r>
            <a:r>
              <a:rPr lang="en-GB" sz="1600" b="1" err="1">
                <a:ea typeface="+mn-lt"/>
                <a:cs typeface="+mn-lt"/>
              </a:rPr>
              <a:t>amgylcheddol</a:t>
            </a:r>
            <a:r>
              <a:rPr lang="en-GB" sz="1600" b="1" dirty="0">
                <a:ea typeface="+mn-lt"/>
                <a:cs typeface="+mn-lt"/>
              </a:rPr>
              <a:t> </a:t>
            </a:r>
            <a:r>
              <a:rPr lang="en-GB" sz="1600" b="1" err="1">
                <a:ea typeface="+mn-lt"/>
                <a:cs typeface="+mn-lt"/>
              </a:rPr>
              <a:t>gynaliadwy</a:t>
            </a:r>
            <a:r>
              <a:rPr lang="en-GB" sz="1600" b="1" dirty="0">
                <a:ea typeface="+mn-lt"/>
                <a:cs typeface="+mn-lt"/>
              </a:rPr>
              <a:t> pan </a:t>
            </a:r>
            <a:r>
              <a:rPr lang="en-GB" sz="1600" b="1" err="1">
                <a:ea typeface="+mn-lt"/>
                <a:cs typeface="+mn-lt"/>
              </a:rPr>
              <a:t>fyddant</a:t>
            </a:r>
            <a:r>
              <a:rPr lang="en-GB" sz="1600" b="1" dirty="0">
                <a:ea typeface="+mn-lt"/>
                <a:cs typeface="+mn-lt"/>
              </a:rPr>
              <a:t> </a:t>
            </a:r>
            <a:r>
              <a:rPr lang="en-GB" sz="1600" b="1" err="1">
                <a:ea typeface="+mn-lt"/>
                <a:cs typeface="+mn-lt"/>
              </a:rPr>
              <a:t>yn</a:t>
            </a:r>
            <a:r>
              <a:rPr lang="en-GB" sz="1600" b="1" dirty="0">
                <a:ea typeface="+mn-lt"/>
                <a:cs typeface="+mn-lt"/>
              </a:rPr>
              <a:t> </a:t>
            </a:r>
            <a:r>
              <a:rPr lang="en-GB" sz="1600" b="1" err="1">
                <a:ea typeface="+mn-lt"/>
                <a:cs typeface="+mn-lt"/>
              </a:rPr>
              <a:t>sicrhau</a:t>
            </a:r>
            <a:r>
              <a:rPr lang="en-GB" sz="1600" b="1" dirty="0">
                <a:ea typeface="+mn-lt"/>
                <a:cs typeface="+mn-lt"/>
              </a:rPr>
              <a:t> bod </a:t>
            </a:r>
            <a:r>
              <a:rPr lang="en-GB" sz="1600" b="1" err="1">
                <a:ea typeface="+mn-lt"/>
                <a:cs typeface="+mn-lt"/>
              </a:rPr>
              <a:t>anghenion</a:t>
            </a:r>
            <a:r>
              <a:rPr lang="en-GB" sz="1600" b="1" dirty="0">
                <a:ea typeface="+mn-lt"/>
                <a:cs typeface="+mn-lt"/>
              </a:rPr>
              <a:t> y </a:t>
            </a:r>
            <a:r>
              <a:rPr lang="en-GB" sz="1600" b="1" err="1">
                <a:ea typeface="+mn-lt"/>
                <a:cs typeface="+mn-lt"/>
              </a:rPr>
              <a:t>boblogaeth</a:t>
            </a:r>
            <a:r>
              <a:rPr lang="en-GB" sz="1600" b="1" dirty="0">
                <a:ea typeface="+mn-lt"/>
                <a:cs typeface="+mn-lt"/>
              </a:rPr>
              <a:t> </a:t>
            </a:r>
            <a:r>
              <a:rPr lang="en-GB" sz="1600" b="1" err="1">
                <a:ea typeface="+mn-lt"/>
                <a:cs typeface="+mn-lt"/>
              </a:rPr>
              <a:t>yn</a:t>
            </a:r>
            <a:r>
              <a:rPr lang="en-GB" sz="1600" b="1" dirty="0">
                <a:ea typeface="+mn-lt"/>
                <a:cs typeface="+mn-lt"/>
              </a:rPr>
              <a:t> </a:t>
            </a:r>
            <a:r>
              <a:rPr lang="en-GB" sz="1600" b="1" err="1">
                <a:ea typeface="+mn-lt"/>
                <a:cs typeface="+mn-lt"/>
              </a:rPr>
              <a:t>cael</a:t>
            </a:r>
            <a:r>
              <a:rPr lang="en-GB" sz="1600" b="1" dirty="0">
                <a:ea typeface="+mn-lt"/>
                <a:cs typeface="+mn-lt"/>
              </a:rPr>
              <a:t> </a:t>
            </a:r>
            <a:r>
              <a:rPr lang="en-GB" sz="1600" b="1" err="1">
                <a:ea typeface="+mn-lt"/>
                <a:cs typeface="+mn-lt"/>
              </a:rPr>
              <a:t>eu</a:t>
            </a:r>
            <a:r>
              <a:rPr lang="en-GB" sz="1600" b="1" dirty="0">
                <a:ea typeface="+mn-lt"/>
                <a:cs typeface="+mn-lt"/>
              </a:rPr>
              <a:t> </a:t>
            </a:r>
            <a:r>
              <a:rPr lang="en-GB" sz="1600" b="1" err="1">
                <a:ea typeface="+mn-lt"/>
                <a:cs typeface="+mn-lt"/>
              </a:rPr>
              <a:t>diwallu</a:t>
            </a:r>
            <a:r>
              <a:rPr lang="en-GB" sz="1600" b="1" dirty="0">
                <a:ea typeface="+mn-lt"/>
                <a:cs typeface="+mn-lt"/>
              </a:rPr>
              <a:t> </a:t>
            </a:r>
            <a:r>
              <a:rPr lang="en-GB" sz="1600" b="1" err="1">
                <a:ea typeface="+mn-lt"/>
                <a:cs typeface="+mn-lt"/>
              </a:rPr>
              <a:t>heb</a:t>
            </a:r>
            <a:r>
              <a:rPr lang="en-GB" sz="1600" b="1" dirty="0">
                <a:ea typeface="+mn-lt"/>
                <a:cs typeface="+mn-lt"/>
              </a:rPr>
              <a:t> y </a:t>
            </a:r>
            <a:r>
              <a:rPr lang="en-GB" sz="1600" b="1" err="1">
                <a:ea typeface="+mn-lt"/>
                <a:cs typeface="+mn-lt"/>
              </a:rPr>
              <a:t>risg</a:t>
            </a:r>
            <a:r>
              <a:rPr lang="en-GB" sz="1600" b="1" dirty="0">
                <a:ea typeface="+mn-lt"/>
                <a:cs typeface="+mn-lt"/>
              </a:rPr>
              <a:t> o </a:t>
            </a:r>
            <a:r>
              <a:rPr lang="en-GB" sz="1600" b="1" err="1">
                <a:ea typeface="+mn-lt"/>
                <a:cs typeface="+mn-lt"/>
              </a:rPr>
              <a:t>beryglu</a:t>
            </a:r>
            <a:r>
              <a:rPr lang="en-GB" sz="1600" b="1" dirty="0">
                <a:ea typeface="+mn-lt"/>
                <a:cs typeface="+mn-lt"/>
              </a:rPr>
              <a:t> </a:t>
            </a:r>
            <a:r>
              <a:rPr lang="en-GB" sz="1600" b="1" err="1">
                <a:ea typeface="+mn-lt"/>
                <a:cs typeface="+mn-lt"/>
              </a:rPr>
              <a:t>anghenion</a:t>
            </a:r>
            <a:r>
              <a:rPr lang="en-GB" sz="1600" b="1" dirty="0">
                <a:ea typeface="+mn-lt"/>
                <a:cs typeface="+mn-lt"/>
              </a:rPr>
              <a:t> </a:t>
            </a:r>
            <a:r>
              <a:rPr lang="en-GB" sz="1600" b="1" err="1">
                <a:ea typeface="+mn-lt"/>
                <a:cs typeface="+mn-lt"/>
              </a:rPr>
              <a:t>cenedlaethau'r</a:t>
            </a:r>
            <a:r>
              <a:rPr lang="en-GB" sz="1600" b="1" dirty="0">
                <a:ea typeface="+mn-lt"/>
                <a:cs typeface="+mn-lt"/>
              </a:rPr>
              <a:t> </a:t>
            </a:r>
            <a:r>
              <a:rPr lang="en-GB" sz="1600" b="1" err="1">
                <a:ea typeface="+mn-lt"/>
                <a:cs typeface="+mn-lt"/>
              </a:rPr>
              <a:t>dyfodol</a:t>
            </a:r>
            <a:r>
              <a:rPr lang="en-GB" sz="1600" b="1" dirty="0">
                <a:ea typeface="+mn-lt"/>
                <a:cs typeface="+mn-lt"/>
              </a:rPr>
              <a:t>.</a:t>
            </a:r>
            <a:endParaRPr lang="en-GB" sz="1600" b="1" dirty="0">
              <a:cs typeface="Calibri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AFA2E78-295F-C000-3232-786DD6EDA895}"/>
              </a:ext>
            </a:extLst>
          </p:cNvPr>
          <p:cNvSpPr txBox="1"/>
          <p:nvPr/>
        </p:nvSpPr>
        <p:spPr>
          <a:xfrm>
            <a:off x="9585505" y="5385818"/>
            <a:ext cx="2279412" cy="1323439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b="1" dirty="0" err="1">
                <a:ea typeface="+mn-lt"/>
                <a:cs typeface="+mn-lt"/>
              </a:rPr>
              <a:t>Egwyddor</a:t>
            </a:r>
            <a:r>
              <a:rPr lang="en-GB" sz="1600" b="1" dirty="0">
                <a:ea typeface="+mn-lt"/>
                <a:cs typeface="+mn-lt"/>
              </a:rPr>
              <a:t> </a:t>
            </a:r>
            <a:r>
              <a:rPr lang="en-GB" sz="1600" b="1" dirty="0" err="1">
                <a:ea typeface="+mn-lt"/>
                <a:cs typeface="+mn-lt"/>
              </a:rPr>
              <a:t>pedwar</a:t>
            </a:r>
            <a:r>
              <a:rPr lang="en-GB" sz="1600" b="1" dirty="0">
                <a:ea typeface="+mn-lt"/>
                <a:cs typeface="+mn-lt"/>
              </a:rPr>
              <a:t> piler </a:t>
            </a:r>
            <a:r>
              <a:rPr lang="en-GB" sz="1600" b="1" dirty="0" err="1">
                <a:ea typeface="+mn-lt"/>
                <a:cs typeface="+mn-lt"/>
              </a:rPr>
              <a:t>cynaliadwyedd</a:t>
            </a:r>
            <a:r>
              <a:rPr lang="en-GB" sz="1600" b="1" dirty="0">
                <a:ea typeface="+mn-lt"/>
                <a:cs typeface="+mn-lt"/>
              </a:rPr>
              <a:t>: </a:t>
            </a:r>
            <a:r>
              <a:rPr lang="en-GB" sz="1600" b="1" dirty="0" err="1">
                <a:ea typeface="+mn-lt"/>
                <a:cs typeface="+mn-lt"/>
              </a:rPr>
              <a:t>mae</a:t>
            </a:r>
            <a:r>
              <a:rPr lang="en-GB" sz="1600" b="1" dirty="0">
                <a:ea typeface="+mn-lt"/>
                <a:cs typeface="+mn-lt"/>
              </a:rPr>
              <a:t> </a:t>
            </a:r>
            <a:r>
              <a:rPr lang="en-GB" sz="1600" b="1" dirty="0" err="1">
                <a:ea typeface="+mn-lt"/>
                <a:cs typeface="+mn-lt"/>
              </a:rPr>
              <a:t>angen</a:t>
            </a:r>
            <a:r>
              <a:rPr lang="en-GB" sz="1600" b="1" dirty="0">
                <a:ea typeface="+mn-lt"/>
                <a:cs typeface="+mn-lt"/>
              </a:rPr>
              <a:t> </a:t>
            </a:r>
            <a:r>
              <a:rPr lang="en-GB" sz="1600" b="1" dirty="0" err="1">
                <a:ea typeface="+mn-lt"/>
                <a:cs typeface="+mn-lt"/>
              </a:rPr>
              <a:t>gwneud</a:t>
            </a:r>
            <a:r>
              <a:rPr lang="en-GB" sz="1600" b="1" dirty="0">
                <a:ea typeface="+mn-lt"/>
                <a:cs typeface="+mn-lt"/>
              </a:rPr>
              <a:t> </a:t>
            </a:r>
            <a:r>
              <a:rPr lang="en-GB" sz="1600" b="1" dirty="0" err="1">
                <a:ea typeface="+mn-lt"/>
                <a:cs typeface="+mn-lt"/>
              </a:rPr>
              <a:t>pob</a:t>
            </a:r>
            <a:r>
              <a:rPr lang="en-GB" sz="1600" b="1" dirty="0">
                <a:ea typeface="+mn-lt"/>
                <a:cs typeface="+mn-lt"/>
              </a:rPr>
              <a:t> piler er </a:t>
            </a:r>
            <a:r>
              <a:rPr lang="en-GB" sz="1600" b="1" dirty="0" err="1">
                <a:ea typeface="+mn-lt"/>
                <a:cs typeface="+mn-lt"/>
              </a:rPr>
              <a:t>mwyn</a:t>
            </a:r>
            <a:r>
              <a:rPr lang="en-GB" sz="1600" b="1" dirty="0">
                <a:ea typeface="+mn-lt"/>
                <a:cs typeface="+mn-lt"/>
              </a:rPr>
              <a:t> </a:t>
            </a:r>
            <a:r>
              <a:rPr lang="en-GB" sz="1600" b="1" dirty="0" err="1">
                <a:ea typeface="+mn-lt"/>
                <a:cs typeface="+mn-lt"/>
              </a:rPr>
              <a:t>datrys</a:t>
            </a:r>
            <a:r>
              <a:rPr lang="en-GB" sz="1600" b="1" dirty="0">
                <a:ea typeface="+mn-lt"/>
                <a:cs typeface="+mn-lt"/>
              </a:rPr>
              <a:t> </a:t>
            </a:r>
            <a:r>
              <a:rPr lang="en-GB" sz="1600" b="1" dirty="0" err="1">
                <a:ea typeface="+mn-lt"/>
                <a:cs typeface="+mn-lt"/>
              </a:rPr>
              <a:t>cynaliadwyedd</a:t>
            </a:r>
            <a:r>
              <a:rPr lang="en-GB" sz="1600" b="1" dirty="0">
                <a:ea typeface="+mn-lt"/>
                <a:cs typeface="+mn-lt"/>
              </a:rPr>
              <a:t> </a:t>
            </a:r>
            <a:r>
              <a:rPr lang="en-GB" sz="1600" b="1" dirty="0" err="1">
                <a:ea typeface="+mn-lt"/>
                <a:cs typeface="+mn-lt"/>
              </a:rPr>
              <a:t>cyflawn</a:t>
            </a:r>
            <a:r>
              <a:rPr lang="en-GB" sz="1600" b="1" dirty="0">
                <a:ea typeface="+mn-lt"/>
                <a:cs typeface="+mn-lt"/>
              </a:rPr>
              <a:t>.</a:t>
            </a:r>
            <a:endParaRPr lang="en-US" sz="1600" dirty="0" err="1">
              <a:cs typeface="Calibri" panose="020F0502020204030204"/>
            </a:endParaRPr>
          </a:p>
        </p:txBody>
      </p:sp>
      <p:pic>
        <p:nvPicPr>
          <p:cNvPr id="12" name="Picture 12" descr="Diagram, venn diagram&#10;&#10;Description automatically generated">
            <a:extLst>
              <a:ext uri="{FF2B5EF4-FFF2-40B4-BE49-F238E27FC236}">
                <a16:creationId xmlns:a16="http://schemas.microsoft.com/office/drawing/2014/main" id="{BFB72427-10C5-FE2F-0553-F4754A00341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2513" y="2531852"/>
            <a:ext cx="2110597" cy="2110597"/>
          </a:xfrm>
          <a:prstGeom prst="rect">
            <a:avLst/>
          </a:prstGeom>
        </p:spPr>
      </p:pic>
      <p:pic>
        <p:nvPicPr>
          <p:cNvPr id="2" name="Picture 3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EBC07DEC-01F8-1C48-CA3A-83DA9441E38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00693" y="870728"/>
            <a:ext cx="2524125" cy="1809750"/>
          </a:xfrm>
          <a:prstGeom prst="rect">
            <a:avLst/>
          </a:prstGeom>
        </p:spPr>
      </p:pic>
      <p:pic>
        <p:nvPicPr>
          <p:cNvPr id="4" name="Picture 4">
            <a:extLst>
              <a:ext uri="{FF2B5EF4-FFF2-40B4-BE49-F238E27FC236}">
                <a16:creationId xmlns:a16="http://schemas.microsoft.com/office/drawing/2014/main" id="{1D21F8EA-37A8-D17E-1764-B26975A8101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353909" y="3046276"/>
            <a:ext cx="2743200" cy="1829372"/>
          </a:xfrm>
          <a:prstGeom prst="rect">
            <a:avLst/>
          </a:prstGeom>
        </p:spPr>
      </p:pic>
      <p:pic>
        <p:nvPicPr>
          <p:cNvPr id="5" name="Picture 6">
            <a:extLst>
              <a:ext uri="{FF2B5EF4-FFF2-40B4-BE49-F238E27FC236}">
                <a16:creationId xmlns:a16="http://schemas.microsoft.com/office/drawing/2014/main" id="{922EC70B-A2B2-8F78-3474-A978C8A3373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9294" y="5116633"/>
            <a:ext cx="2619375" cy="174307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CC01B83-5D6D-5CB5-5D4C-6C6449701AD3}"/>
              </a:ext>
            </a:extLst>
          </p:cNvPr>
          <p:cNvSpPr txBox="1"/>
          <p:nvPr/>
        </p:nvSpPr>
        <p:spPr>
          <a:xfrm>
            <a:off x="2817962" y="5118339"/>
            <a:ext cx="3810000" cy="1600438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b="1" dirty="0">
                <a:ea typeface="+mn-lt"/>
                <a:cs typeface="+mn-lt"/>
              </a:rPr>
              <a:t>RMIT University (2017). </a:t>
            </a:r>
            <a:r>
              <a:rPr lang="en-GB" sz="1400" b="1" i="1" dirty="0">
                <a:ea typeface="+mn-lt"/>
                <a:cs typeface="+mn-lt"/>
              </a:rPr>
              <a:t>The Four Pillers of Sustainability</a:t>
            </a:r>
            <a:r>
              <a:rPr lang="en-GB" sz="1400" b="1" dirty="0">
                <a:ea typeface="+mn-lt"/>
                <a:cs typeface="+mn-lt"/>
              </a:rPr>
              <a:t>. Retrieved  from: https://www.futurelearn.com/info/courses/sustainable-business/0/steps/78337#:~:text=The%20term%20sustainability%20is%20broadly,the%20four%20pillars%20of%20sustainability. </a:t>
            </a:r>
            <a:endParaRPr lang="en-US" sz="1400" b="1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188</cp:revision>
  <dcterms:created xsi:type="dcterms:W3CDTF">2022-10-13T15:50:28Z</dcterms:created>
  <dcterms:modified xsi:type="dcterms:W3CDTF">2022-10-13T19:16:47Z</dcterms:modified>
</cp:coreProperties>
</file>