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0E059D-14B5-48D0-8183-B3BB7C635BD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46351C4-24D1-4BA1-86BA-8CD8536F9256}">
      <dgm:prSet custT="1"/>
      <dgm:spPr/>
      <dgm:t>
        <a:bodyPr/>
        <a:lstStyle/>
        <a:p>
          <a:r>
            <a:rPr lang="en-GB" sz="1200" b="1" dirty="0">
              <a:solidFill>
                <a:srgbClr val="0070C0"/>
              </a:solidFill>
              <a:latin typeface="Arial Black" panose="020B0A04020102020204" pitchFamily="34" charset="0"/>
            </a:rPr>
            <a:t>The Industrial Revolution's Impact on Britain</a:t>
          </a:r>
          <a:endParaRPr lang="en-US" sz="1200" dirty="0">
            <a:solidFill>
              <a:srgbClr val="0070C0"/>
            </a:solidFill>
            <a:latin typeface="Arial Black" panose="020B0A04020102020204" pitchFamily="34" charset="0"/>
          </a:endParaRPr>
        </a:p>
      </dgm:t>
    </dgm:pt>
    <dgm:pt modelId="{991E355A-F219-4286-84EA-3AFB70BD2626}" type="parTrans" cxnId="{ECB2C57E-3C4E-4322-B5D0-5873533DF980}">
      <dgm:prSet/>
      <dgm:spPr/>
      <dgm:t>
        <a:bodyPr/>
        <a:lstStyle/>
        <a:p>
          <a:endParaRPr lang="en-US"/>
        </a:p>
      </dgm:t>
    </dgm:pt>
    <dgm:pt modelId="{91977BD1-9241-4326-86AD-C8778EAF7D2E}" type="sibTrans" cxnId="{ECB2C57E-3C4E-4322-B5D0-5873533DF980}">
      <dgm:prSet/>
      <dgm:spPr/>
      <dgm:t>
        <a:bodyPr/>
        <a:lstStyle/>
        <a:p>
          <a:endParaRPr lang="en-US"/>
        </a:p>
      </dgm:t>
    </dgm:pt>
    <dgm:pt modelId="{144A026B-6488-46F4-A4E3-3352F5817289}">
      <dgm:prSet custT="1"/>
      <dgm:spPr/>
      <dgm:t>
        <a:bodyPr/>
        <a:lstStyle/>
        <a:p>
          <a:r>
            <a:rPr lang="en-GB" sz="1200" dirty="0">
              <a:latin typeface="Arial" panose="020B0604020202020204" pitchFamily="34" charset="0"/>
              <a:cs typeface="Arial" panose="020B0604020202020204" pitchFamily="34" charset="0"/>
            </a:rPr>
            <a:t>The Industrial Revolution transformed Britain into a global economic powerhouse, transforming the country from agrarian to industrial. Rapid urbanization and technological advancements led to increased production capabilities in sectors like textiles, metalwork, and transportation. Despite economic prosperity, the revolution also brought social challenges like labour exploitation and societal inequality.</a:t>
          </a:r>
          <a:endParaRPr lang="en-US" sz="1200" dirty="0">
            <a:latin typeface="Arial" panose="020B0604020202020204" pitchFamily="34" charset="0"/>
            <a:cs typeface="Arial" panose="020B0604020202020204" pitchFamily="34" charset="0"/>
          </a:endParaRPr>
        </a:p>
      </dgm:t>
    </dgm:pt>
    <dgm:pt modelId="{95DC056F-FE83-4E66-AEA0-A3F5DF7BFE12}" type="parTrans" cxnId="{41979D7D-16F1-45FC-BED6-3385B9178B44}">
      <dgm:prSet/>
      <dgm:spPr/>
      <dgm:t>
        <a:bodyPr/>
        <a:lstStyle/>
        <a:p>
          <a:endParaRPr lang="en-US"/>
        </a:p>
      </dgm:t>
    </dgm:pt>
    <dgm:pt modelId="{ABEDCA18-230F-4720-AB91-435A59FF4BEC}" type="sibTrans" cxnId="{41979D7D-16F1-45FC-BED6-3385B9178B44}">
      <dgm:prSet/>
      <dgm:spPr/>
      <dgm:t>
        <a:bodyPr/>
        <a:lstStyle/>
        <a:p>
          <a:endParaRPr lang="en-US"/>
        </a:p>
      </dgm:t>
    </dgm:pt>
    <dgm:pt modelId="{9562C802-0C28-4C00-92CC-35EB165B0681}">
      <dgm:prSet custT="1"/>
      <dgm:spPr/>
      <dgm:t>
        <a:bodyPr/>
        <a:lstStyle/>
        <a:p>
          <a:r>
            <a:rPr lang="en-GB" sz="1200" b="1" dirty="0">
              <a:solidFill>
                <a:srgbClr val="0070C0"/>
              </a:solidFill>
              <a:latin typeface="Arial Black" panose="020B0A04020102020204" pitchFamily="34" charset="0"/>
            </a:rPr>
            <a:t>Transformation in Llanelli</a:t>
          </a:r>
          <a:endParaRPr lang="en-US" sz="1200" dirty="0">
            <a:solidFill>
              <a:srgbClr val="0070C0"/>
            </a:solidFill>
            <a:latin typeface="Arial Black" panose="020B0A04020102020204" pitchFamily="34" charset="0"/>
          </a:endParaRPr>
        </a:p>
      </dgm:t>
    </dgm:pt>
    <dgm:pt modelId="{B8B6D0B3-5DBC-4850-924F-C6EE3FB8F1AE}" type="parTrans" cxnId="{58D206EF-C12C-4555-A516-2C615A713E48}">
      <dgm:prSet/>
      <dgm:spPr/>
      <dgm:t>
        <a:bodyPr/>
        <a:lstStyle/>
        <a:p>
          <a:endParaRPr lang="en-US"/>
        </a:p>
      </dgm:t>
    </dgm:pt>
    <dgm:pt modelId="{942FB0A9-066D-4587-A9D6-6311F7FCC2DA}" type="sibTrans" cxnId="{58D206EF-C12C-4555-A516-2C615A713E48}">
      <dgm:prSet/>
      <dgm:spPr/>
      <dgm:t>
        <a:bodyPr/>
        <a:lstStyle/>
        <a:p>
          <a:endParaRPr lang="en-US"/>
        </a:p>
      </dgm:t>
    </dgm:pt>
    <dgm:pt modelId="{54A3F348-D5D0-4090-AC8D-6E72BDF4D43A}">
      <dgm:prSet custT="1"/>
      <dgm:spPr/>
      <dgm:t>
        <a:bodyPr/>
        <a:lstStyle/>
        <a:p>
          <a:r>
            <a:rPr lang="en-GB" sz="1200" dirty="0">
              <a:latin typeface="Arial" panose="020B0604020202020204" pitchFamily="34" charset="0"/>
              <a:cs typeface="Arial" panose="020B0604020202020204" pitchFamily="34" charset="0"/>
            </a:rPr>
            <a:t>During the Industrial Revolution, Llanelli experienced significant development, particularly with the establishment of Llanelli Copperworks in 1805. This growth was fuelled by the town's rich coal reserves and booming copper industry, enhancing its economic growth.</a:t>
          </a:r>
          <a:endParaRPr lang="en-US" sz="1200" dirty="0">
            <a:latin typeface="Arial" panose="020B0604020202020204" pitchFamily="34" charset="0"/>
            <a:cs typeface="Arial" panose="020B0604020202020204" pitchFamily="34" charset="0"/>
          </a:endParaRPr>
        </a:p>
      </dgm:t>
    </dgm:pt>
    <dgm:pt modelId="{8049B722-421D-4E43-9E11-1FCAF688A63B}" type="parTrans" cxnId="{3FAAE11B-D7F0-41D0-B36F-6A8858AC5B6B}">
      <dgm:prSet/>
      <dgm:spPr/>
      <dgm:t>
        <a:bodyPr/>
        <a:lstStyle/>
        <a:p>
          <a:endParaRPr lang="en-US"/>
        </a:p>
      </dgm:t>
    </dgm:pt>
    <dgm:pt modelId="{83E62A35-F5DE-4E26-8FFF-617F83932897}" type="sibTrans" cxnId="{3FAAE11B-D7F0-41D0-B36F-6A8858AC5B6B}">
      <dgm:prSet/>
      <dgm:spPr/>
      <dgm:t>
        <a:bodyPr/>
        <a:lstStyle/>
        <a:p>
          <a:endParaRPr lang="en-US"/>
        </a:p>
      </dgm:t>
    </dgm:pt>
    <dgm:pt modelId="{FE6246EE-C02D-4C0A-AEEB-EFE153EC8AE7}">
      <dgm:prSet/>
      <dgm:spPr/>
      <dgm:t>
        <a:bodyPr/>
        <a:lstStyle/>
        <a:p>
          <a:r>
            <a:rPr lang="en-GB" b="1" dirty="0">
              <a:solidFill>
                <a:srgbClr val="0070C0"/>
              </a:solidFill>
              <a:latin typeface="Arial Black" panose="020B0A04020102020204" pitchFamily="34" charset="0"/>
            </a:rPr>
            <a:t>Challenges of Coal Mining Pre-1800s</a:t>
          </a:r>
          <a:endParaRPr lang="en-US" dirty="0">
            <a:solidFill>
              <a:srgbClr val="0070C0"/>
            </a:solidFill>
            <a:latin typeface="Arial Black" panose="020B0A04020102020204" pitchFamily="34" charset="0"/>
          </a:endParaRPr>
        </a:p>
      </dgm:t>
    </dgm:pt>
    <dgm:pt modelId="{56F25FEE-FDF7-4A49-81E9-B3D68E4447F8}" type="parTrans" cxnId="{51B59FDD-EF3C-49B3-9640-5484C97B1972}">
      <dgm:prSet/>
      <dgm:spPr/>
      <dgm:t>
        <a:bodyPr/>
        <a:lstStyle/>
        <a:p>
          <a:endParaRPr lang="en-US"/>
        </a:p>
      </dgm:t>
    </dgm:pt>
    <dgm:pt modelId="{46D6850F-58CF-4999-984D-47DD77C09C4D}" type="sibTrans" cxnId="{51B59FDD-EF3C-49B3-9640-5484C97B1972}">
      <dgm:prSet/>
      <dgm:spPr/>
      <dgm:t>
        <a:bodyPr/>
        <a:lstStyle/>
        <a:p>
          <a:endParaRPr lang="en-US"/>
        </a:p>
      </dgm:t>
    </dgm:pt>
    <dgm:pt modelId="{28D401DD-09E0-4CD7-B11A-5360E5855811}">
      <dgm:prSet custT="1"/>
      <dgm:spPr/>
      <dgm:t>
        <a:bodyPr/>
        <a:lstStyle/>
        <a:p>
          <a:r>
            <a:rPr lang="en-GB" sz="1200" dirty="0">
              <a:latin typeface="Arial" panose="020B0604020202020204" pitchFamily="34" charset="0"/>
              <a:cs typeface="Arial" panose="020B0604020202020204" pitchFamily="34" charset="0"/>
            </a:rPr>
            <a:t>Llanelli's coal mining practices, before 1800, were primitive and dangerous, exposing children to dangerous working conditions and child labour. This cycle of poverty and desperation led families to send children as young as six to mines, resulting in a lack of education and limited future opportunities</a:t>
          </a:r>
          <a:r>
            <a:rPr lang="en-GB" sz="1400" dirty="0"/>
            <a:t>.</a:t>
          </a:r>
          <a:endParaRPr lang="en-US" sz="1400" dirty="0"/>
        </a:p>
      </dgm:t>
    </dgm:pt>
    <dgm:pt modelId="{E46BC787-CD62-479B-98A6-0479DF6ED482}" type="parTrans" cxnId="{CF1C184C-2597-4FD5-84A3-FD49418002FB}">
      <dgm:prSet/>
      <dgm:spPr/>
      <dgm:t>
        <a:bodyPr/>
        <a:lstStyle/>
        <a:p>
          <a:endParaRPr lang="en-US"/>
        </a:p>
      </dgm:t>
    </dgm:pt>
    <dgm:pt modelId="{BDC118B9-C2BE-40DE-9A93-5751464E1308}" type="sibTrans" cxnId="{CF1C184C-2597-4FD5-84A3-FD49418002FB}">
      <dgm:prSet/>
      <dgm:spPr/>
      <dgm:t>
        <a:bodyPr/>
        <a:lstStyle/>
        <a:p>
          <a:endParaRPr lang="en-US"/>
        </a:p>
      </dgm:t>
    </dgm:pt>
    <dgm:pt modelId="{526320B5-B100-4059-AF64-7D750F099846}" type="pres">
      <dgm:prSet presAssocID="{910E059D-14B5-48D0-8183-B3BB7C635BD1}" presName="root" presStyleCnt="0">
        <dgm:presLayoutVars>
          <dgm:dir/>
          <dgm:resizeHandles val="exact"/>
        </dgm:presLayoutVars>
      </dgm:prSet>
      <dgm:spPr/>
    </dgm:pt>
    <dgm:pt modelId="{D7DB84C8-387A-47D6-BF5A-DF47F8C1FF01}" type="pres">
      <dgm:prSet presAssocID="{E46351C4-24D1-4BA1-86BA-8CD8536F9256}" presName="compNode" presStyleCnt="0"/>
      <dgm:spPr/>
    </dgm:pt>
    <dgm:pt modelId="{E96AF9D2-C48B-4BFE-B923-4CA5FCBF4C97}" type="pres">
      <dgm:prSet presAssocID="{E46351C4-24D1-4BA1-86BA-8CD8536F9256}" presName="bgRect" presStyleLbl="bgShp" presStyleIdx="0" presStyleCnt="6"/>
      <dgm:spPr/>
    </dgm:pt>
    <dgm:pt modelId="{AFAD291D-3D5A-40CC-9D5A-C4C89E58BA91}" type="pres">
      <dgm:prSet presAssocID="{E46351C4-24D1-4BA1-86BA-8CD8536F925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299053D0-7946-4056-B9CB-C052061F7F7F}" type="pres">
      <dgm:prSet presAssocID="{E46351C4-24D1-4BA1-86BA-8CD8536F9256}" presName="spaceRect" presStyleCnt="0"/>
      <dgm:spPr/>
    </dgm:pt>
    <dgm:pt modelId="{78B9043E-D4E8-49AA-9596-32BE895774D4}" type="pres">
      <dgm:prSet presAssocID="{E46351C4-24D1-4BA1-86BA-8CD8536F9256}" presName="parTx" presStyleLbl="revTx" presStyleIdx="0" presStyleCnt="6" custLinFactNeighborX="424" custLinFactNeighborY="-50342">
        <dgm:presLayoutVars>
          <dgm:chMax val="0"/>
          <dgm:chPref val="0"/>
        </dgm:presLayoutVars>
      </dgm:prSet>
      <dgm:spPr/>
    </dgm:pt>
    <dgm:pt modelId="{667FA20B-A656-44A2-942B-FFE14D1AD299}" type="pres">
      <dgm:prSet presAssocID="{91977BD1-9241-4326-86AD-C8778EAF7D2E}" presName="sibTrans" presStyleCnt="0"/>
      <dgm:spPr/>
    </dgm:pt>
    <dgm:pt modelId="{2640186B-D5A0-431D-A2A7-F95073BAD364}" type="pres">
      <dgm:prSet presAssocID="{144A026B-6488-46F4-A4E3-3352F5817289}" presName="compNode" presStyleCnt="0"/>
      <dgm:spPr/>
    </dgm:pt>
    <dgm:pt modelId="{94667CD2-5170-45D2-9460-C4B91AD32173}" type="pres">
      <dgm:prSet presAssocID="{144A026B-6488-46F4-A4E3-3352F5817289}" presName="bgRect" presStyleLbl="bgShp" presStyleIdx="1" presStyleCnt="6"/>
      <dgm:spPr/>
    </dgm:pt>
    <dgm:pt modelId="{256F9948-7A34-46BC-B66F-FB7D0A1B9367}" type="pres">
      <dgm:prSet presAssocID="{144A026B-6488-46F4-A4E3-3352F58172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rm scene"/>
        </a:ext>
      </dgm:extLst>
    </dgm:pt>
    <dgm:pt modelId="{897DC60A-81EB-49E1-8763-B9F2AE519623}" type="pres">
      <dgm:prSet presAssocID="{144A026B-6488-46F4-A4E3-3352F5817289}" presName="spaceRect" presStyleCnt="0"/>
      <dgm:spPr/>
    </dgm:pt>
    <dgm:pt modelId="{1DD34633-C2D3-49D2-9448-01164767E9FD}" type="pres">
      <dgm:prSet presAssocID="{144A026B-6488-46F4-A4E3-3352F5817289}" presName="parTx" presStyleLbl="revTx" presStyleIdx="1" presStyleCnt="6">
        <dgm:presLayoutVars>
          <dgm:chMax val="0"/>
          <dgm:chPref val="0"/>
        </dgm:presLayoutVars>
      </dgm:prSet>
      <dgm:spPr/>
    </dgm:pt>
    <dgm:pt modelId="{962441DB-6257-4DC9-B097-09F25CD2DA34}" type="pres">
      <dgm:prSet presAssocID="{ABEDCA18-230F-4720-AB91-435A59FF4BEC}" presName="sibTrans" presStyleCnt="0"/>
      <dgm:spPr/>
    </dgm:pt>
    <dgm:pt modelId="{DD764D18-1021-4F40-BCCF-29FDBCAB989A}" type="pres">
      <dgm:prSet presAssocID="{9562C802-0C28-4C00-92CC-35EB165B0681}" presName="compNode" presStyleCnt="0"/>
      <dgm:spPr/>
    </dgm:pt>
    <dgm:pt modelId="{8C2BBA1A-A514-40C6-9342-9F8E33232265}" type="pres">
      <dgm:prSet presAssocID="{9562C802-0C28-4C00-92CC-35EB165B0681}" presName="bgRect" presStyleLbl="bgShp" presStyleIdx="2" presStyleCnt="6" custLinFactNeighborX="10" custLinFactNeighborY="6494"/>
      <dgm:spPr/>
    </dgm:pt>
    <dgm:pt modelId="{F18FBBBA-18D5-4906-9D1A-F9B30C77A25D}" type="pres">
      <dgm:prSet presAssocID="{9562C802-0C28-4C00-92CC-35EB165B068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8BC8FCA3-2D74-4459-AA7F-FC4BC5F264F0}" type="pres">
      <dgm:prSet presAssocID="{9562C802-0C28-4C00-92CC-35EB165B0681}" presName="spaceRect" presStyleCnt="0"/>
      <dgm:spPr/>
    </dgm:pt>
    <dgm:pt modelId="{490426E8-58B5-4ED6-A7B3-C17B1936E7E7}" type="pres">
      <dgm:prSet presAssocID="{9562C802-0C28-4C00-92CC-35EB165B0681}" presName="parTx" presStyleLbl="revTx" presStyleIdx="2" presStyleCnt="6">
        <dgm:presLayoutVars>
          <dgm:chMax val="0"/>
          <dgm:chPref val="0"/>
        </dgm:presLayoutVars>
      </dgm:prSet>
      <dgm:spPr/>
    </dgm:pt>
    <dgm:pt modelId="{6C3AE171-299A-40E5-95E3-E826F10E126E}" type="pres">
      <dgm:prSet presAssocID="{942FB0A9-066D-4587-A9D6-6311F7FCC2DA}" presName="sibTrans" presStyleCnt="0"/>
      <dgm:spPr/>
    </dgm:pt>
    <dgm:pt modelId="{76BCCAFD-AFA7-4E5E-A750-E210A5D5EFA9}" type="pres">
      <dgm:prSet presAssocID="{54A3F348-D5D0-4090-AC8D-6E72BDF4D43A}" presName="compNode" presStyleCnt="0"/>
      <dgm:spPr/>
    </dgm:pt>
    <dgm:pt modelId="{C60453D2-10A0-4456-B038-9EC53E02A11A}" type="pres">
      <dgm:prSet presAssocID="{54A3F348-D5D0-4090-AC8D-6E72BDF4D43A}" presName="bgRect" presStyleLbl="bgShp" presStyleIdx="3" presStyleCnt="6" custLinFactNeighborX="10" custLinFactNeighborY="-1256"/>
      <dgm:spPr/>
    </dgm:pt>
    <dgm:pt modelId="{3AB9CBD7-E0F4-4C91-8FCE-C75A1DA12A99}" type="pres">
      <dgm:prSet presAssocID="{54A3F348-D5D0-4090-AC8D-6E72BDF4D43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mill"/>
        </a:ext>
      </dgm:extLst>
    </dgm:pt>
    <dgm:pt modelId="{24B0DDE7-E9A6-4754-AEAF-93637A57E658}" type="pres">
      <dgm:prSet presAssocID="{54A3F348-D5D0-4090-AC8D-6E72BDF4D43A}" presName="spaceRect" presStyleCnt="0"/>
      <dgm:spPr/>
    </dgm:pt>
    <dgm:pt modelId="{7551F20D-E1FC-4EC8-B2CB-D2557BF412DE}" type="pres">
      <dgm:prSet presAssocID="{54A3F348-D5D0-4090-AC8D-6E72BDF4D43A}" presName="parTx" presStyleLbl="revTx" presStyleIdx="3" presStyleCnt="6">
        <dgm:presLayoutVars>
          <dgm:chMax val="0"/>
          <dgm:chPref val="0"/>
        </dgm:presLayoutVars>
      </dgm:prSet>
      <dgm:spPr/>
    </dgm:pt>
    <dgm:pt modelId="{CA4ED16D-61D3-4088-AED9-0E5DED3B8D90}" type="pres">
      <dgm:prSet presAssocID="{83E62A35-F5DE-4E26-8FFF-617F83932897}" presName="sibTrans" presStyleCnt="0"/>
      <dgm:spPr/>
    </dgm:pt>
    <dgm:pt modelId="{5A8E7136-56B0-4A2B-B75A-104240C77AEE}" type="pres">
      <dgm:prSet presAssocID="{FE6246EE-C02D-4C0A-AEEB-EFE153EC8AE7}" presName="compNode" presStyleCnt="0"/>
      <dgm:spPr/>
    </dgm:pt>
    <dgm:pt modelId="{AB51B415-BDE6-4121-82C9-5A639D06C524}" type="pres">
      <dgm:prSet presAssocID="{FE6246EE-C02D-4C0A-AEEB-EFE153EC8AE7}" presName="bgRect" presStyleLbl="bgShp" presStyleIdx="4" presStyleCnt="6"/>
      <dgm:spPr/>
    </dgm:pt>
    <dgm:pt modelId="{DEADA5B0-6AD9-42BC-B000-E9F894038D74}" type="pres">
      <dgm:prSet presAssocID="{FE6246EE-C02D-4C0A-AEEB-EFE153EC8AE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ining Tools"/>
        </a:ext>
      </dgm:extLst>
    </dgm:pt>
    <dgm:pt modelId="{779DF8B2-4013-4830-BBD8-494B6B4039FA}" type="pres">
      <dgm:prSet presAssocID="{FE6246EE-C02D-4C0A-AEEB-EFE153EC8AE7}" presName="spaceRect" presStyleCnt="0"/>
      <dgm:spPr/>
    </dgm:pt>
    <dgm:pt modelId="{A7574DC8-0BE3-4659-8E7A-F144EC3CF4A6}" type="pres">
      <dgm:prSet presAssocID="{FE6246EE-C02D-4C0A-AEEB-EFE153EC8AE7}" presName="parTx" presStyleLbl="revTx" presStyleIdx="4" presStyleCnt="6">
        <dgm:presLayoutVars>
          <dgm:chMax val="0"/>
          <dgm:chPref val="0"/>
        </dgm:presLayoutVars>
      </dgm:prSet>
      <dgm:spPr/>
    </dgm:pt>
    <dgm:pt modelId="{8BF8F43A-A6E1-439B-B8EE-00FC7DC2A733}" type="pres">
      <dgm:prSet presAssocID="{46D6850F-58CF-4999-984D-47DD77C09C4D}" presName="sibTrans" presStyleCnt="0"/>
      <dgm:spPr/>
    </dgm:pt>
    <dgm:pt modelId="{EDB84F4B-89AB-43EB-A873-D268DB5E7EE5}" type="pres">
      <dgm:prSet presAssocID="{28D401DD-09E0-4CD7-B11A-5360E5855811}" presName="compNode" presStyleCnt="0"/>
      <dgm:spPr/>
    </dgm:pt>
    <dgm:pt modelId="{D16C699D-37ED-485A-9B5C-691689CF92D1}" type="pres">
      <dgm:prSet presAssocID="{28D401DD-09E0-4CD7-B11A-5360E5855811}" presName="bgRect" presStyleLbl="bgShp" presStyleIdx="5" presStyleCnt="6"/>
      <dgm:spPr/>
    </dgm:pt>
    <dgm:pt modelId="{B026D853-2696-4174-B7AE-335A88A371A3}" type="pres">
      <dgm:prSet presAssocID="{28D401DD-09E0-4CD7-B11A-5360E585581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heelbarrow"/>
        </a:ext>
      </dgm:extLst>
    </dgm:pt>
    <dgm:pt modelId="{C2DE6549-1E3A-44AC-8C47-9E5259A04391}" type="pres">
      <dgm:prSet presAssocID="{28D401DD-09E0-4CD7-B11A-5360E5855811}" presName="spaceRect" presStyleCnt="0"/>
      <dgm:spPr/>
    </dgm:pt>
    <dgm:pt modelId="{128B0E47-C214-4056-B34E-00834FB9E130}" type="pres">
      <dgm:prSet presAssocID="{28D401DD-09E0-4CD7-B11A-5360E5855811}" presName="parTx" presStyleLbl="revTx" presStyleIdx="5" presStyleCnt="6">
        <dgm:presLayoutVars>
          <dgm:chMax val="0"/>
          <dgm:chPref val="0"/>
        </dgm:presLayoutVars>
      </dgm:prSet>
      <dgm:spPr/>
    </dgm:pt>
  </dgm:ptLst>
  <dgm:cxnLst>
    <dgm:cxn modelId="{3FAAE11B-D7F0-41D0-B36F-6A8858AC5B6B}" srcId="{910E059D-14B5-48D0-8183-B3BB7C635BD1}" destId="{54A3F348-D5D0-4090-AC8D-6E72BDF4D43A}" srcOrd="3" destOrd="0" parTransId="{8049B722-421D-4E43-9E11-1FCAF688A63B}" sibTransId="{83E62A35-F5DE-4E26-8FFF-617F83932897}"/>
    <dgm:cxn modelId="{2FEB393E-7213-4486-9A90-6FF407F0629E}" type="presOf" srcId="{9562C802-0C28-4C00-92CC-35EB165B0681}" destId="{490426E8-58B5-4ED6-A7B3-C17B1936E7E7}" srcOrd="0" destOrd="0" presId="urn:microsoft.com/office/officeart/2018/2/layout/IconVerticalSolidList"/>
    <dgm:cxn modelId="{EF06666A-DD81-4AB6-976B-A7A4E52B72F9}" type="presOf" srcId="{54A3F348-D5D0-4090-AC8D-6E72BDF4D43A}" destId="{7551F20D-E1FC-4EC8-B2CB-D2557BF412DE}" srcOrd="0" destOrd="0" presId="urn:microsoft.com/office/officeart/2018/2/layout/IconVerticalSolidList"/>
    <dgm:cxn modelId="{ACB60A4B-733D-4C61-AB43-95C4F606621E}" type="presOf" srcId="{910E059D-14B5-48D0-8183-B3BB7C635BD1}" destId="{526320B5-B100-4059-AF64-7D750F099846}" srcOrd="0" destOrd="0" presId="urn:microsoft.com/office/officeart/2018/2/layout/IconVerticalSolidList"/>
    <dgm:cxn modelId="{CF1C184C-2597-4FD5-84A3-FD49418002FB}" srcId="{910E059D-14B5-48D0-8183-B3BB7C635BD1}" destId="{28D401DD-09E0-4CD7-B11A-5360E5855811}" srcOrd="5" destOrd="0" parTransId="{E46BC787-CD62-479B-98A6-0479DF6ED482}" sibTransId="{BDC118B9-C2BE-40DE-9A93-5751464E1308}"/>
    <dgm:cxn modelId="{41979D7D-16F1-45FC-BED6-3385B9178B44}" srcId="{910E059D-14B5-48D0-8183-B3BB7C635BD1}" destId="{144A026B-6488-46F4-A4E3-3352F5817289}" srcOrd="1" destOrd="0" parTransId="{95DC056F-FE83-4E66-AEA0-A3F5DF7BFE12}" sibTransId="{ABEDCA18-230F-4720-AB91-435A59FF4BEC}"/>
    <dgm:cxn modelId="{ECB2C57E-3C4E-4322-B5D0-5873533DF980}" srcId="{910E059D-14B5-48D0-8183-B3BB7C635BD1}" destId="{E46351C4-24D1-4BA1-86BA-8CD8536F9256}" srcOrd="0" destOrd="0" parTransId="{991E355A-F219-4286-84EA-3AFB70BD2626}" sibTransId="{91977BD1-9241-4326-86AD-C8778EAF7D2E}"/>
    <dgm:cxn modelId="{02CE6F81-78D2-43AE-92CA-95AE919894B7}" type="presOf" srcId="{144A026B-6488-46F4-A4E3-3352F5817289}" destId="{1DD34633-C2D3-49D2-9448-01164767E9FD}" srcOrd="0" destOrd="0" presId="urn:microsoft.com/office/officeart/2018/2/layout/IconVerticalSolidList"/>
    <dgm:cxn modelId="{9D30CF9C-E913-4FD1-9B07-C8C4199325A9}" type="presOf" srcId="{28D401DD-09E0-4CD7-B11A-5360E5855811}" destId="{128B0E47-C214-4056-B34E-00834FB9E130}" srcOrd="0" destOrd="0" presId="urn:microsoft.com/office/officeart/2018/2/layout/IconVerticalSolidList"/>
    <dgm:cxn modelId="{044B3AA9-32AD-474C-8C87-DA185114FDE5}" type="presOf" srcId="{E46351C4-24D1-4BA1-86BA-8CD8536F9256}" destId="{78B9043E-D4E8-49AA-9596-32BE895774D4}" srcOrd="0" destOrd="0" presId="urn:microsoft.com/office/officeart/2018/2/layout/IconVerticalSolidList"/>
    <dgm:cxn modelId="{FC3A86D3-E3B8-4CF7-A2D9-076F8B95C7FF}" type="presOf" srcId="{FE6246EE-C02D-4C0A-AEEB-EFE153EC8AE7}" destId="{A7574DC8-0BE3-4659-8E7A-F144EC3CF4A6}" srcOrd="0" destOrd="0" presId="urn:microsoft.com/office/officeart/2018/2/layout/IconVerticalSolidList"/>
    <dgm:cxn modelId="{51B59FDD-EF3C-49B3-9640-5484C97B1972}" srcId="{910E059D-14B5-48D0-8183-B3BB7C635BD1}" destId="{FE6246EE-C02D-4C0A-AEEB-EFE153EC8AE7}" srcOrd="4" destOrd="0" parTransId="{56F25FEE-FDF7-4A49-81E9-B3D68E4447F8}" sibTransId="{46D6850F-58CF-4999-984D-47DD77C09C4D}"/>
    <dgm:cxn modelId="{58D206EF-C12C-4555-A516-2C615A713E48}" srcId="{910E059D-14B5-48D0-8183-B3BB7C635BD1}" destId="{9562C802-0C28-4C00-92CC-35EB165B0681}" srcOrd="2" destOrd="0" parTransId="{B8B6D0B3-5DBC-4850-924F-C6EE3FB8F1AE}" sibTransId="{942FB0A9-066D-4587-A9D6-6311F7FCC2DA}"/>
    <dgm:cxn modelId="{091A110A-921A-4696-AEEC-B7B25AC2519B}" type="presParOf" srcId="{526320B5-B100-4059-AF64-7D750F099846}" destId="{D7DB84C8-387A-47D6-BF5A-DF47F8C1FF01}" srcOrd="0" destOrd="0" presId="urn:microsoft.com/office/officeart/2018/2/layout/IconVerticalSolidList"/>
    <dgm:cxn modelId="{3E5EA093-A330-4951-8352-C8189CE8DC2F}" type="presParOf" srcId="{D7DB84C8-387A-47D6-BF5A-DF47F8C1FF01}" destId="{E96AF9D2-C48B-4BFE-B923-4CA5FCBF4C97}" srcOrd="0" destOrd="0" presId="urn:microsoft.com/office/officeart/2018/2/layout/IconVerticalSolidList"/>
    <dgm:cxn modelId="{153B7DAF-317C-48F5-A412-F42F0B01E052}" type="presParOf" srcId="{D7DB84C8-387A-47D6-BF5A-DF47F8C1FF01}" destId="{AFAD291D-3D5A-40CC-9D5A-C4C89E58BA91}" srcOrd="1" destOrd="0" presId="urn:microsoft.com/office/officeart/2018/2/layout/IconVerticalSolidList"/>
    <dgm:cxn modelId="{790C67DB-61B1-4834-9D2D-45CCC4329953}" type="presParOf" srcId="{D7DB84C8-387A-47D6-BF5A-DF47F8C1FF01}" destId="{299053D0-7946-4056-B9CB-C052061F7F7F}" srcOrd="2" destOrd="0" presId="urn:microsoft.com/office/officeart/2018/2/layout/IconVerticalSolidList"/>
    <dgm:cxn modelId="{7E692111-D281-4A0F-9CFE-A48377BF4129}" type="presParOf" srcId="{D7DB84C8-387A-47D6-BF5A-DF47F8C1FF01}" destId="{78B9043E-D4E8-49AA-9596-32BE895774D4}" srcOrd="3" destOrd="0" presId="urn:microsoft.com/office/officeart/2018/2/layout/IconVerticalSolidList"/>
    <dgm:cxn modelId="{6751BBAC-A58F-4AD0-8FF5-5121EBB437A2}" type="presParOf" srcId="{526320B5-B100-4059-AF64-7D750F099846}" destId="{667FA20B-A656-44A2-942B-FFE14D1AD299}" srcOrd="1" destOrd="0" presId="urn:microsoft.com/office/officeart/2018/2/layout/IconVerticalSolidList"/>
    <dgm:cxn modelId="{06AACC41-D0A2-4209-9A51-9359BBB330FA}" type="presParOf" srcId="{526320B5-B100-4059-AF64-7D750F099846}" destId="{2640186B-D5A0-431D-A2A7-F95073BAD364}" srcOrd="2" destOrd="0" presId="urn:microsoft.com/office/officeart/2018/2/layout/IconVerticalSolidList"/>
    <dgm:cxn modelId="{038911D7-2DDF-4B6F-8181-5092A978C3CB}" type="presParOf" srcId="{2640186B-D5A0-431D-A2A7-F95073BAD364}" destId="{94667CD2-5170-45D2-9460-C4B91AD32173}" srcOrd="0" destOrd="0" presId="urn:microsoft.com/office/officeart/2018/2/layout/IconVerticalSolidList"/>
    <dgm:cxn modelId="{32375544-A22B-46DD-BC33-064949D65D4F}" type="presParOf" srcId="{2640186B-D5A0-431D-A2A7-F95073BAD364}" destId="{256F9948-7A34-46BC-B66F-FB7D0A1B9367}" srcOrd="1" destOrd="0" presId="urn:microsoft.com/office/officeart/2018/2/layout/IconVerticalSolidList"/>
    <dgm:cxn modelId="{B48A93DD-A5C5-4562-A628-B274A7E1FDAA}" type="presParOf" srcId="{2640186B-D5A0-431D-A2A7-F95073BAD364}" destId="{897DC60A-81EB-49E1-8763-B9F2AE519623}" srcOrd="2" destOrd="0" presId="urn:microsoft.com/office/officeart/2018/2/layout/IconVerticalSolidList"/>
    <dgm:cxn modelId="{24CF540C-9D43-4C9F-81C8-8205D44601F0}" type="presParOf" srcId="{2640186B-D5A0-431D-A2A7-F95073BAD364}" destId="{1DD34633-C2D3-49D2-9448-01164767E9FD}" srcOrd="3" destOrd="0" presId="urn:microsoft.com/office/officeart/2018/2/layout/IconVerticalSolidList"/>
    <dgm:cxn modelId="{FE41A9E3-F118-4577-95AB-C0B50A6CA6F6}" type="presParOf" srcId="{526320B5-B100-4059-AF64-7D750F099846}" destId="{962441DB-6257-4DC9-B097-09F25CD2DA34}" srcOrd="3" destOrd="0" presId="urn:microsoft.com/office/officeart/2018/2/layout/IconVerticalSolidList"/>
    <dgm:cxn modelId="{0AEF16D0-A38F-4402-818F-72CF843778BB}" type="presParOf" srcId="{526320B5-B100-4059-AF64-7D750F099846}" destId="{DD764D18-1021-4F40-BCCF-29FDBCAB989A}" srcOrd="4" destOrd="0" presId="urn:microsoft.com/office/officeart/2018/2/layout/IconVerticalSolidList"/>
    <dgm:cxn modelId="{A24653E0-9359-4352-B58D-74D3C889EAC9}" type="presParOf" srcId="{DD764D18-1021-4F40-BCCF-29FDBCAB989A}" destId="{8C2BBA1A-A514-40C6-9342-9F8E33232265}" srcOrd="0" destOrd="0" presId="urn:microsoft.com/office/officeart/2018/2/layout/IconVerticalSolidList"/>
    <dgm:cxn modelId="{413AB2CB-FFE9-414B-ADCF-EF37785EB088}" type="presParOf" srcId="{DD764D18-1021-4F40-BCCF-29FDBCAB989A}" destId="{F18FBBBA-18D5-4906-9D1A-F9B30C77A25D}" srcOrd="1" destOrd="0" presId="urn:microsoft.com/office/officeart/2018/2/layout/IconVerticalSolidList"/>
    <dgm:cxn modelId="{362D3E8B-4F57-4D96-9058-A8C57C8021B9}" type="presParOf" srcId="{DD764D18-1021-4F40-BCCF-29FDBCAB989A}" destId="{8BC8FCA3-2D74-4459-AA7F-FC4BC5F264F0}" srcOrd="2" destOrd="0" presId="urn:microsoft.com/office/officeart/2018/2/layout/IconVerticalSolidList"/>
    <dgm:cxn modelId="{C97F14A1-134F-4DB0-B63C-D8B66080EAD4}" type="presParOf" srcId="{DD764D18-1021-4F40-BCCF-29FDBCAB989A}" destId="{490426E8-58B5-4ED6-A7B3-C17B1936E7E7}" srcOrd="3" destOrd="0" presId="urn:microsoft.com/office/officeart/2018/2/layout/IconVerticalSolidList"/>
    <dgm:cxn modelId="{655FCF0D-635E-4A2E-924D-08A4AC23D922}" type="presParOf" srcId="{526320B5-B100-4059-AF64-7D750F099846}" destId="{6C3AE171-299A-40E5-95E3-E826F10E126E}" srcOrd="5" destOrd="0" presId="urn:microsoft.com/office/officeart/2018/2/layout/IconVerticalSolidList"/>
    <dgm:cxn modelId="{E7D74AC6-B076-47B9-878C-21011733BF15}" type="presParOf" srcId="{526320B5-B100-4059-AF64-7D750F099846}" destId="{76BCCAFD-AFA7-4E5E-A750-E210A5D5EFA9}" srcOrd="6" destOrd="0" presId="urn:microsoft.com/office/officeart/2018/2/layout/IconVerticalSolidList"/>
    <dgm:cxn modelId="{32EEE8AE-2593-4043-9EA8-27C78B84DE8F}" type="presParOf" srcId="{76BCCAFD-AFA7-4E5E-A750-E210A5D5EFA9}" destId="{C60453D2-10A0-4456-B038-9EC53E02A11A}" srcOrd="0" destOrd="0" presId="urn:microsoft.com/office/officeart/2018/2/layout/IconVerticalSolidList"/>
    <dgm:cxn modelId="{62753786-4A70-4430-BB72-F8B4C6CD7128}" type="presParOf" srcId="{76BCCAFD-AFA7-4E5E-A750-E210A5D5EFA9}" destId="{3AB9CBD7-E0F4-4C91-8FCE-C75A1DA12A99}" srcOrd="1" destOrd="0" presId="urn:microsoft.com/office/officeart/2018/2/layout/IconVerticalSolidList"/>
    <dgm:cxn modelId="{76F926A5-7CE6-4BBC-A957-4FB3424505A6}" type="presParOf" srcId="{76BCCAFD-AFA7-4E5E-A750-E210A5D5EFA9}" destId="{24B0DDE7-E9A6-4754-AEAF-93637A57E658}" srcOrd="2" destOrd="0" presId="urn:microsoft.com/office/officeart/2018/2/layout/IconVerticalSolidList"/>
    <dgm:cxn modelId="{214D6B34-0414-417F-BF64-3E515BECFC28}" type="presParOf" srcId="{76BCCAFD-AFA7-4E5E-A750-E210A5D5EFA9}" destId="{7551F20D-E1FC-4EC8-B2CB-D2557BF412DE}" srcOrd="3" destOrd="0" presId="urn:microsoft.com/office/officeart/2018/2/layout/IconVerticalSolidList"/>
    <dgm:cxn modelId="{26D2AF4C-A8BE-4E45-8EDD-631A0C4DCE3C}" type="presParOf" srcId="{526320B5-B100-4059-AF64-7D750F099846}" destId="{CA4ED16D-61D3-4088-AED9-0E5DED3B8D90}" srcOrd="7" destOrd="0" presId="urn:microsoft.com/office/officeart/2018/2/layout/IconVerticalSolidList"/>
    <dgm:cxn modelId="{CEFBA04B-BC65-4E84-BBE3-3A4C0A21E62B}" type="presParOf" srcId="{526320B5-B100-4059-AF64-7D750F099846}" destId="{5A8E7136-56B0-4A2B-B75A-104240C77AEE}" srcOrd="8" destOrd="0" presId="urn:microsoft.com/office/officeart/2018/2/layout/IconVerticalSolidList"/>
    <dgm:cxn modelId="{8AB385CF-7A95-4C26-A8C0-02CCF15257A9}" type="presParOf" srcId="{5A8E7136-56B0-4A2B-B75A-104240C77AEE}" destId="{AB51B415-BDE6-4121-82C9-5A639D06C524}" srcOrd="0" destOrd="0" presId="urn:microsoft.com/office/officeart/2018/2/layout/IconVerticalSolidList"/>
    <dgm:cxn modelId="{77335959-416E-4743-8460-E681645CEE96}" type="presParOf" srcId="{5A8E7136-56B0-4A2B-B75A-104240C77AEE}" destId="{DEADA5B0-6AD9-42BC-B000-E9F894038D74}" srcOrd="1" destOrd="0" presId="urn:microsoft.com/office/officeart/2018/2/layout/IconVerticalSolidList"/>
    <dgm:cxn modelId="{43E68F90-1813-44CD-96A9-153301931B80}" type="presParOf" srcId="{5A8E7136-56B0-4A2B-B75A-104240C77AEE}" destId="{779DF8B2-4013-4830-BBD8-494B6B4039FA}" srcOrd="2" destOrd="0" presId="urn:microsoft.com/office/officeart/2018/2/layout/IconVerticalSolidList"/>
    <dgm:cxn modelId="{EA45FE14-90F1-4F85-92BA-0E0E1F203F24}" type="presParOf" srcId="{5A8E7136-56B0-4A2B-B75A-104240C77AEE}" destId="{A7574DC8-0BE3-4659-8E7A-F144EC3CF4A6}" srcOrd="3" destOrd="0" presId="urn:microsoft.com/office/officeart/2018/2/layout/IconVerticalSolidList"/>
    <dgm:cxn modelId="{589EEE31-0254-45B1-A254-5DF3E93CD645}" type="presParOf" srcId="{526320B5-B100-4059-AF64-7D750F099846}" destId="{8BF8F43A-A6E1-439B-B8EE-00FC7DC2A733}" srcOrd="9" destOrd="0" presId="urn:microsoft.com/office/officeart/2018/2/layout/IconVerticalSolidList"/>
    <dgm:cxn modelId="{956C93F1-76B3-4075-866E-86367CB203F9}" type="presParOf" srcId="{526320B5-B100-4059-AF64-7D750F099846}" destId="{EDB84F4B-89AB-43EB-A873-D268DB5E7EE5}" srcOrd="10" destOrd="0" presId="urn:microsoft.com/office/officeart/2018/2/layout/IconVerticalSolidList"/>
    <dgm:cxn modelId="{652B9B73-D440-4A00-B2C1-F416BEF5E66C}" type="presParOf" srcId="{EDB84F4B-89AB-43EB-A873-D268DB5E7EE5}" destId="{D16C699D-37ED-485A-9B5C-691689CF92D1}" srcOrd="0" destOrd="0" presId="urn:microsoft.com/office/officeart/2018/2/layout/IconVerticalSolidList"/>
    <dgm:cxn modelId="{FD7AE4D3-356B-4527-9219-5239A07BD864}" type="presParOf" srcId="{EDB84F4B-89AB-43EB-A873-D268DB5E7EE5}" destId="{B026D853-2696-4174-B7AE-335A88A371A3}" srcOrd="1" destOrd="0" presId="urn:microsoft.com/office/officeart/2018/2/layout/IconVerticalSolidList"/>
    <dgm:cxn modelId="{59FDED6A-467E-48ED-8B7A-2A023828B656}" type="presParOf" srcId="{EDB84F4B-89AB-43EB-A873-D268DB5E7EE5}" destId="{C2DE6549-1E3A-44AC-8C47-9E5259A04391}" srcOrd="2" destOrd="0" presId="urn:microsoft.com/office/officeart/2018/2/layout/IconVerticalSolidList"/>
    <dgm:cxn modelId="{073B7D49-387C-404F-9DAD-42A0F67E95AA}" type="presParOf" srcId="{EDB84F4B-89AB-43EB-A873-D268DB5E7EE5}" destId="{128B0E47-C214-4056-B34E-00834FB9E13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50A7C3-B7EA-4FAB-A262-B617D30C2FE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8675EF-3C6D-4EBD-856A-33217BF4C872}">
      <dgm:prSet custT="1"/>
      <dgm:spPr/>
      <dgm:t>
        <a:bodyPr/>
        <a:lstStyle/>
        <a:p>
          <a:r>
            <a:rPr lang="en-GB" sz="1200" dirty="0">
              <a:latin typeface="Arial" panose="020B0604020202020204" pitchFamily="34" charset="0"/>
              <a:cs typeface="Arial" panose="020B0604020202020204" pitchFamily="34" charset="0"/>
            </a:rPr>
            <a:t>Llanelli, a central hub for tinplate production in South Wales, experienced a significant economic shift in the 19th century, employing over a quarter of the town's population and contributing to the broader industrial landscape, fostering local employment and supporting livelihoods</a:t>
          </a:r>
          <a:r>
            <a:rPr lang="en-GB" sz="1400" dirty="0"/>
            <a:t>.</a:t>
          </a:r>
          <a:endParaRPr lang="en-US" sz="1400" dirty="0"/>
        </a:p>
      </dgm:t>
    </dgm:pt>
    <dgm:pt modelId="{70353128-91FF-49A8-9C89-E4CE8398AB88}" type="parTrans" cxnId="{463852CC-3BE6-4C30-89FA-F2145ABC1625}">
      <dgm:prSet/>
      <dgm:spPr/>
      <dgm:t>
        <a:bodyPr/>
        <a:lstStyle/>
        <a:p>
          <a:endParaRPr lang="en-US"/>
        </a:p>
      </dgm:t>
    </dgm:pt>
    <dgm:pt modelId="{2B7F1F18-3B68-4E72-A049-9B1583B9BA82}" type="sibTrans" cxnId="{463852CC-3BE6-4C30-89FA-F2145ABC1625}">
      <dgm:prSet/>
      <dgm:spPr/>
      <dgm:t>
        <a:bodyPr/>
        <a:lstStyle/>
        <a:p>
          <a:endParaRPr lang="en-US"/>
        </a:p>
      </dgm:t>
    </dgm:pt>
    <dgm:pt modelId="{FDA10C73-AAC9-43D3-9CC1-5BC2AB1BCF57}">
      <dgm:prSet custT="1"/>
      <dgm:spPr/>
      <dgm:t>
        <a:bodyPr/>
        <a:lstStyle/>
        <a:p>
          <a:r>
            <a:rPr lang="en-GB" sz="1200" dirty="0">
              <a:latin typeface="Arial" panose="020B0604020202020204" pitchFamily="34" charset="0"/>
              <a:cs typeface="Arial" panose="020B0604020202020204" pitchFamily="34" charset="0"/>
            </a:rPr>
            <a:t>The tinplate industry in Llanelli led to significant migration, transforming the town's demographic and cultural landscape. The diverse workforce introduced new cultural elements, blending them with local traditions. This led to a dynamic community identity, resulting in the term "Tinny of Tinopolis."</a:t>
          </a:r>
          <a:endParaRPr lang="en-US" sz="1200" dirty="0">
            <a:latin typeface="Arial" panose="020B0604020202020204" pitchFamily="34" charset="0"/>
            <a:cs typeface="Arial" panose="020B0604020202020204" pitchFamily="34" charset="0"/>
          </a:endParaRPr>
        </a:p>
      </dgm:t>
    </dgm:pt>
    <dgm:pt modelId="{83F8290A-F9BC-481D-B553-F36D870D9178}" type="parTrans" cxnId="{FB284FBE-2A3A-404D-9073-D0268F0C20BD}">
      <dgm:prSet/>
      <dgm:spPr/>
      <dgm:t>
        <a:bodyPr/>
        <a:lstStyle/>
        <a:p>
          <a:endParaRPr lang="en-US"/>
        </a:p>
      </dgm:t>
    </dgm:pt>
    <dgm:pt modelId="{7B653AA1-946B-40D0-8031-69C58F15336C}" type="sibTrans" cxnId="{FB284FBE-2A3A-404D-9073-D0268F0C20BD}">
      <dgm:prSet/>
      <dgm:spPr/>
      <dgm:t>
        <a:bodyPr/>
        <a:lstStyle/>
        <a:p>
          <a:endParaRPr lang="en-US"/>
        </a:p>
      </dgm:t>
    </dgm:pt>
    <dgm:pt modelId="{27579788-00A8-4889-8800-A096ABFFAE44}" type="pres">
      <dgm:prSet presAssocID="{6850A7C3-B7EA-4FAB-A262-B617D30C2FEC}" presName="root" presStyleCnt="0">
        <dgm:presLayoutVars>
          <dgm:dir/>
          <dgm:resizeHandles val="exact"/>
        </dgm:presLayoutVars>
      </dgm:prSet>
      <dgm:spPr/>
    </dgm:pt>
    <dgm:pt modelId="{B26FB9D3-8FE0-44CF-A742-D7C6597E07D7}" type="pres">
      <dgm:prSet presAssocID="{A38675EF-3C6D-4EBD-856A-33217BF4C872}" presName="compNode" presStyleCnt="0"/>
      <dgm:spPr/>
    </dgm:pt>
    <dgm:pt modelId="{5E20E9CA-70EC-4747-9A5F-DD3D1E6FD451}" type="pres">
      <dgm:prSet presAssocID="{A38675EF-3C6D-4EBD-856A-33217BF4C872}" presName="bgRect" presStyleLbl="bgShp" presStyleIdx="0" presStyleCnt="2"/>
      <dgm:spPr/>
    </dgm:pt>
    <dgm:pt modelId="{84EE74D1-F856-4FDF-AD45-EED293EEC291}" type="pres">
      <dgm:prSet presAssocID="{A38675EF-3C6D-4EBD-856A-33217BF4C87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5A002F30-EDD4-47CB-B13D-06DE7966DD22}" type="pres">
      <dgm:prSet presAssocID="{A38675EF-3C6D-4EBD-856A-33217BF4C872}" presName="spaceRect" presStyleCnt="0"/>
      <dgm:spPr/>
    </dgm:pt>
    <dgm:pt modelId="{B9889F0D-0D67-4AB1-98E4-F9156445F305}" type="pres">
      <dgm:prSet presAssocID="{A38675EF-3C6D-4EBD-856A-33217BF4C872}" presName="parTx" presStyleLbl="revTx" presStyleIdx="0" presStyleCnt="2">
        <dgm:presLayoutVars>
          <dgm:chMax val="0"/>
          <dgm:chPref val="0"/>
        </dgm:presLayoutVars>
      </dgm:prSet>
      <dgm:spPr/>
    </dgm:pt>
    <dgm:pt modelId="{836AFC0C-3277-4B50-8499-FD01C4D48A62}" type="pres">
      <dgm:prSet presAssocID="{2B7F1F18-3B68-4E72-A049-9B1583B9BA82}" presName="sibTrans" presStyleCnt="0"/>
      <dgm:spPr/>
    </dgm:pt>
    <dgm:pt modelId="{1BA500D0-D986-4CE9-A9B0-9A398F4C7B26}" type="pres">
      <dgm:prSet presAssocID="{FDA10C73-AAC9-43D3-9CC1-5BC2AB1BCF57}" presName="compNode" presStyleCnt="0"/>
      <dgm:spPr/>
    </dgm:pt>
    <dgm:pt modelId="{56B73DE5-A5CF-4AFB-8E80-E911F12136FE}" type="pres">
      <dgm:prSet presAssocID="{FDA10C73-AAC9-43D3-9CC1-5BC2AB1BCF57}" presName="bgRect" presStyleLbl="bgShp" presStyleIdx="1" presStyleCnt="2"/>
      <dgm:spPr/>
    </dgm:pt>
    <dgm:pt modelId="{19801968-38A7-46E3-A80E-3A331D574159}" type="pres">
      <dgm:prSet presAssocID="{FDA10C73-AAC9-43D3-9CC1-5BC2AB1BCF5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D9B29E09-0818-483F-9672-3C2859355227}" type="pres">
      <dgm:prSet presAssocID="{FDA10C73-AAC9-43D3-9CC1-5BC2AB1BCF57}" presName="spaceRect" presStyleCnt="0"/>
      <dgm:spPr/>
    </dgm:pt>
    <dgm:pt modelId="{506CCF47-ACA3-4A86-AC82-30587F72D7AF}" type="pres">
      <dgm:prSet presAssocID="{FDA10C73-AAC9-43D3-9CC1-5BC2AB1BCF57}" presName="parTx" presStyleLbl="revTx" presStyleIdx="1" presStyleCnt="2">
        <dgm:presLayoutVars>
          <dgm:chMax val="0"/>
          <dgm:chPref val="0"/>
        </dgm:presLayoutVars>
      </dgm:prSet>
      <dgm:spPr/>
    </dgm:pt>
  </dgm:ptLst>
  <dgm:cxnLst>
    <dgm:cxn modelId="{0967120B-5969-49C2-8A3F-0BEF02B14BD4}" type="presOf" srcId="{FDA10C73-AAC9-43D3-9CC1-5BC2AB1BCF57}" destId="{506CCF47-ACA3-4A86-AC82-30587F72D7AF}" srcOrd="0" destOrd="0" presId="urn:microsoft.com/office/officeart/2018/2/layout/IconVerticalSolidList"/>
    <dgm:cxn modelId="{AB7D20BC-69E3-4C0A-9C08-84DF817FE55D}" type="presOf" srcId="{A38675EF-3C6D-4EBD-856A-33217BF4C872}" destId="{B9889F0D-0D67-4AB1-98E4-F9156445F305}" srcOrd="0" destOrd="0" presId="urn:microsoft.com/office/officeart/2018/2/layout/IconVerticalSolidList"/>
    <dgm:cxn modelId="{D7F2A8BD-4C9F-405C-88D3-21DEE1ED3195}" type="presOf" srcId="{6850A7C3-B7EA-4FAB-A262-B617D30C2FEC}" destId="{27579788-00A8-4889-8800-A096ABFFAE44}" srcOrd="0" destOrd="0" presId="urn:microsoft.com/office/officeart/2018/2/layout/IconVerticalSolidList"/>
    <dgm:cxn modelId="{FB284FBE-2A3A-404D-9073-D0268F0C20BD}" srcId="{6850A7C3-B7EA-4FAB-A262-B617D30C2FEC}" destId="{FDA10C73-AAC9-43D3-9CC1-5BC2AB1BCF57}" srcOrd="1" destOrd="0" parTransId="{83F8290A-F9BC-481D-B553-F36D870D9178}" sibTransId="{7B653AA1-946B-40D0-8031-69C58F15336C}"/>
    <dgm:cxn modelId="{463852CC-3BE6-4C30-89FA-F2145ABC1625}" srcId="{6850A7C3-B7EA-4FAB-A262-B617D30C2FEC}" destId="{A38675EF-3C6D-4EBD-856A-33217BF4C872}" srcOrd="0" destOrd="0" parTransId="{70353128-91FF-49A8-9C89-E4CE8398AB88}" sibTransId="{2B7F1F18-3B68-4E72-A049-9B1583B9BA82}"/>
    <dgm:cxn modelId="{8DD9CDAD-9DD5-42C7-9D87-2B25A35DD050}" type="presParOf" srcId="{27579788-00A8-4889-8800-A096ABFFAE44}" destId="{B26FB9D3-8FE0-44CF-A742-D7C6597E07D7}" srcOrd="0" destOrd="0" presId="urn:microsoft.com/office/officeart/2018/2/layout/IconVerticalSolidList"/>
    <dgm:cxn modelId="{667FE651-ACB4-46AE-98F6-98B7C3D2B8A7}" type="presParOf" srcId="{B26FB9D3-8FE0-44CF-A742-D7C6597E07D7}" destId="{5E20E9CA-70EC-4747-9A5F-DD3D1E6FD451}" srcOrd="0" destOrd="0" presId="urn:microsoft.com/office/officeart/2018/2/layout/IconVerticalSolidList"/>
    <dgm:cxn modelId="{A845BDF3-7946-4E38-9795-45D9934DAD97}" type="presParOf" srcId="{B26FB9D3-8FE0-44CF-A742-D7C6597E07D7}" destId="{84EE74D1-F856-4FDF-AD45-EED293EEC291}" srcOrd="1" destOrd="0" presId="urn:microsoft.com/office/officeart/2018/2/layout/IconVerticalSolidList"/>
    <dgm:cxn modelId="{3BF959BC-5A65-48D7-80B7-125670610179}" type="presParOf" srcId="{B26FB9D3-8FE0-44CF-A742-D7C6597E07D7}" destId="{5A002F30-EDD4-47CB-B13D-06DE7966DD22}" srcOrd="2" destOrd="0" presId="urn:microsoft.com/office/officeart/2018/2/layout/IconVerticalSolidList"/>
    <dgm:cxn modelId="{CFF048EE-F022-404D-BD50-65ACCAB57B35}" type="presParOf" srcId="{B26FB9D3-8FE0-44CF-A742-D7C6597E07D7}" destId="{B9889F0D-0D67-4AB1-98E4-F9156445F305}" srcOrd="3" destOrd="0" presId="urn:microsoft.com/office/officeart/2018/2/layout/IconVerticalSolidList"/>
    <dgm:cxn modelId="{47D908DE-6E01-4D20-BB22-564A29CB864E}" type="presParOf" srcId="{27579788-00A8-4889-8800-A096ABFFAE44}" destId="{836AFC0C-3277-4B50-8499-FD01C4D48A62}" srcOrd="1" destOrd="0" presId="urn:microsoft.com/office/officeart/2018/2/layout/IconVerticalSolidList"/>
    <dgm:cxn modelId="{01A85D7E-B3AC-4FBF-85E6-9C37943A84D6}" type="presParOf" srcId="{27579788-00A8-4889-8800-A096ABFFAE44}" destId="{1BA500D0-D986-4CE9-A9B0-9A398F4C7B26}" srcOrd="2" destOrd="0" presId="urn:microsoft.com/office/officeart/2018/2/layout/IconVerticalSolidList"/>
    <dgm:cxn modelId="{B61DE133-83C3-413E-B5A1-02DB1EAE04AE}" type="presParOf" srcId="{1BA500D0-D986-4CE9-A9B0-9A398F4C7B26}" destId="{56B73DE5-A5CF-4AFB-8E80-E911F12136FE}" srcOrd="0" destOrd="0" presId="urn:microsoft.com/office/officeart/2018/2/layout/IconVerticalSolidList"/>
    <dgm:cxn modelId="{1D408418-F131-4D4D-B62F-3870A7B0C2D7}" type="presParOf" srcId="{1BA500D0-D986-4CE9-A9B0-9A398F4C7B26}" destId="{19801968-38A7-46E3-A80E-3A331D574159}" srcOrd="1" destOrd="0" presId="urn:microsoft.com/office/officeart/2018/2/layout/IconVerticalSolidList"/>
    <dgm:cxn modelId="{BDAC2AB6-88D3-42C5-92E7-A522E943AAA7}" type="presParOf" srcId="{1BA500D0-D986-4CE9-A9B0-9A398F4C7B26}" destId="{D9B29E09-0818-483F-9672-3C2859355227}" srcOrd="2" destOrd="0" presId="urn:microsoft.com/office/officeart/2018/2/layout/IconVerticalSolidList"/>
    <dgm:cxn modelId="{10BC9C10-BB9B-4A2B-8534-FDF99EFF960E}" type="presParOf" srcId="{1BA500D0-D986-4CE9-A9B0-9A398F4C7B26}" destId="{506CCF47-ACA3-4A86-AC82-30587F72D7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AF9D2-C48B-4BFE-B923-4CA5FCBF4C97}">
      <dsp:nvSpPr>
        <dsp:cNvPr id="0" name=""/>
        <dsp:cNvSpPr/>
      </dsp:nvSpPr>
      <dsp:spPr>
        <a:xfrm>
          <a:off x="0" y="4520"/>
          <a:ext cx="6243991" cy="481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D291D-3D5A-40CC-9D5A-C4C89E58BA91}">
      <dsp:nvSpPr>
        <dsp:cNvPr id="0" name=""/>
        <dsp:cNvSpPr/>
      </dsp:nvSpPr>
      <dsp:spPr>
        <a:xfrm>
          <a:off x="145612" y="112827"/>
          <a:ext cx="265009" cy="264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B9043E-D4E8-49AA-9596-32BE895774D4}">
      <dsp:nvSpPr>
        <dsp:cNvPr id="0" name=""/>
        <dsp:cNvSpPr/>
      </dsp:nvSpPr>
      <dsp:spPr>
        <a:xfrm>
          <a:off x="579683" y="0"/>
          <a:ext cx="5530122" cy="767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93" tIns="81193" rIns="81193" bIns="81193"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rgbClr val="0070C0"/>
              </a:solidFill>
              <a:latin typeface="Arial Black" panose="020B0A04020102020204" pitchFamily="34" charset="0"/>
            </a:rPr>
            <a:t>The Industrial Revolution's Impact on Britain</a:t>
          </a:r>
          <a:endParaRPr lang="en-US" sz="1200" kern="1200" dirty="0">
            <a:solidFill>
              <a:srgbClr val="0070C0"/>
            </a:solidFill>
            <a:latin typeface="Arial Black" panose="020B0A04020102020204" pitchFamily="34" charset="0"/>
          </a:endParaRPr>
        </a:p>
      </dsp:txBody>
      <dsp:txXfrm>
        <a:off x="579683" y="0"/>
        <a:ext cx="5530122" cy="767175"/>
      </dsp:txXfrm>
    </dsp:sp>
    <dsp:sp modelId="{94667CD2-5170-45D2-9460-C4B91AD32173}">
      <dsp:nvSpPr>
        <dsp:cNvPr id="0" name=""/>
        <dsp:cNvSpPr/>
      </dsp:nvSpPr>
      <dsp:spPr>
        <a:xfrm>
          <a:off x="0" y="963490"/>
          <a:ext cx="6243991" cy="481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F9948-7A34-46BC-B66F-FB7D0A1B9367}">
      <dsp:nvSpPr>
        <dsp:cNvPr id="0" name=""/>
        <dsp:cNvSpPr/>
      </dsp:nvSpPr>
      <dsp:spPr>
        <a:xfrm>
          <a:off x="145612" y="1071797"/>
          <a:ext cx="265009" cy="264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D34633-C2D3-49D2-9448-01164767E9FD}">
      <dsp:nvSpPr>
        <dsp:cNvPr id="0" name=""/>
        <dsp:cNvSpPr/>
      </dsp:nvSpPr>
      <dsp:spPr>
        <a:xfrm>
          <a:off x="556235" y="963490"/>
          <a:ext cx="5530122" cy="767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93" tIns="81193" rIns="81193" bIns="81193"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Industrial Revolution transformed Britain into a global economic powerhouse, transforming the country from agrarian to industrial. Rapid urbanization and technological advancements led to increased production capabilities in sectors like textiles, metalwork, and transportation. Despite economic prosperity, the revolution also brought social challenges like labour exploitation and societal inequality.</a:t>
          </a:r>
          <a:endParaRPr lang="en-US" sz="1200" kern="1200" dirty="0">
            <a:latin typeface="Arial" panose="020B0604020202020204" pitchFamily="34" charset="0"/>
            <a:cs typeface="Arial" panose="020B0604020202020204" pitchFamily="34" charset="0"/>
          </a:endParaRPr>
        </a:p>
      </dsp:txBody>
      <dsp:txXfrm>
        <a:off x="556235" y="963490"/>
        <a:ext cx="5530122" cy="767175"/>
      </dsp:txXfrm>
    </dsp:sp>
    <dsp:sp modelId="{8C2BBA1A-A514-40C6-9342-9F8E33232265}">
      <dsp:nvSpPr>
        <dsp:cNvPr id="0" name=""/>
        <dsp:cNvSpPr/>
      </dsp:nvSpPr>
      <dsp:spPr>
        <a:xfrm>
          <a:off x="0" y="1953719"/>
          <a:ext cx="6243991" cy="481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FBBBA-18D5-4906-9D1A-F9B30C77A25D}">
      <dsp:nvSpPr>
        <dsp:cNvPr id="0" name=""/>
        <dsp:cNvSpPr/>
      </dsp:nvSpPr>
      <dsp:spPr>
        <a:xfrm>
          <a:off x="145612" y="2030767"/>
          <a:ext cx="265009" cy="264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0426E8-58B5-4ED6-A7B3-C17B1936E7E7}">
      <dsp:nvSpPr>
        <dsp:cNvPr id="0" name=""/>
        <dsp:cNvSpPr/>
      </dsp:nvSpPr>
      <dsp:spPr>
        <a:xfrm>
          <a:off x="556235" y="1922459"/>
          <a:ext cx="5530122" cy="767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93" tIns="81193" rIns="81193" bIns="81193"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rgbClr val="0070C0"/>
              </a:solidFill>
              <a:latin typeface="Arial Black" panose="020B0A04020102020204" pitchFamily="34" charset="0"/>
            </a:rPr>
            <a:t>Transformation in Llanelli</a:t>
          </a:r>
          <a:endParaRPr lang="en-US" sz="1200" kern="1200" dirty="0">
            <a:solidFill>
              <a:srgbClr val="0070C0"/>
            </a:solidFill>
            <a:latin typeface="Arial Black" panose="020B0A04020102020204" pitchFamily="34" charset="0"/>
          </a:endParaRPr>
        </a:p>
      </dsp:txBody>
      <dsp:txXfrm>
        <a:off x="556235" y="1922459"/>
        <a:ext cx="5530122" cy="767175"/>
      </dsp:txXfrm>
    </dsp:sp>
    <dsp:sp modelId="{C60453D2-10A0-4456-B038-9EC53E02A11A}">
      <dsp:nvSpPr>
        <dsp:cNvPr id="0" name=""/>
        <dsp:cNvSpPr/>
      </dsp:nvSpPr>
      <dsp:spPr>
        <a:xfrm>
          <a:off x="0" y="2875383"/>
          <a:ext cx="6243991" cy="481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B9CBD7-E0F4-4C91-8FCE-C75A1DA12A99}">
      <dsp:nvSpPr>
        <dsp:cNvPr id="0" name=""/>
        <dsp:cNvSpPr/>
      </dsp:nvSpPr>
      <dsp:spPr>
        <a:xfrm>
          <a:off x="145612" y="2989736"/>
          <a:ext cx="265009" cy="2647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551F20D-E1FC-4EC8-B2CB-D2557BF412DE}">
      <dsp:nvSpPr>
        <dsp:cNvPr id="0" name=""/>
        <dsp:cNvSpPr/>
      </dsp:nvSpPr>
      <dsp:spPr>
        <a:xfrm>
          <a:off x="556235" y="2881429"/>
          <a:ext cx="5530122" cy="767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93" tIns="81193" rIns="81193" bIns="81193"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During the Industrial Revolution, Llanelli experienced significant development, particularly with the establishment of Llanelli Copperworks in 1805. This growth was fuelled by the town's rich coal reserves and booming copper industry, enhancing its economic growth.</a:t>
          </a:r>
          <a:endParaRPr lang="en-US" sz="1200" kern="1200" dirty="0">
            <a:latin typeface="Arial" panose="020B0604020202020204" pitchFamily="34" charset="0"/>
            <a:cs typeface="Arial" panose="020B0604020202020204" pitchFamily="34" charset="0"/>
          </a:endParaRPr>
        </a:p>
      </dsp:txBody>
      <dsp:txXfrm>
        <a:off x="556235" y="2881429"/>
        <a:ext cx="5530122" cy="767175"/>
      </dsp:txXfrm>
    </dsp:sp>
    <dsp:sp modelId="{AB51B415-BDE6-4121-82C9-5A639D06C524}">
      <dsp:nvSpPr>
        <dsp:cNvPr id="0" name=""/>
        <dsp:cNvSpPr/>
      </dsp:nvSpPr>
      <dsp:spPr>
        <a:xfrm>
          <a:off x="0" y="3840399"/>
          <a:ext cx="6243991" cy="481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DA5B0-6AD9-42BC-B000-E9F894038D74}">
      <dsp:nvSpPr>
        <dsp:cNvPr id="0" name=""/>
        <dsp:cNvSpPr/>
      </dsp:nvSpPr>
      <dsp:spPr>
        <a:xfrm>
          <a:off x="145612" y="3948706"/>
          <a:ext cx="265009" cy="2647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574DC8-0BE3-4659-8E7A-F144EC3CF4A6}">
      <dsp:nvSpPr>
        <dsp:cNvPr id="0" name=""/>
        <dsp:cNvSpPr/>
      </dsp:nvSpPr>
      <dsp:spPr>
        <a:xfrm>
          <a:off x="556235" y="3840399"/>
          <a:ext cx="5530122" cy="767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93" tIns="81193" rIns="81193" bIns="81193"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0070C0"/>
              </a:solidFill>
              <a:latin typeface="Arial Black" panose="020B0A04020102020204" pitchFamily="34" charset="0"/>
            </a:rPr>
            <a:t>Challenges of Coal Mining Pre-1800s</a:t>
          </a:r>
          <a:endParaRPr lang="en-US" sz="1900" kern="1200" dirty="0">
            <a:solidFill>
              <a:srgbClr val="0070C0"/>
            </a:solidFill>
            <a:latin typeface="Arial Black" panose="020B0A04020102020204" pitchFamily="34" charset="0"/>
          </a:endParaRPr>
        </a:p>
      </dsp:txBody>
      <dsp:txXfrm>
        <a:off x="556235" y="3840399"/>
        <a:ext cx="5530122" cy="767175"/>
      </dsp:txXfrm>
    </dsp:sp>
    <dsp:sp modelId="{D16C699D-37ED-485A-9B5C-691689CF92D1}">
      <dsp:nvSpPr>
        <dsp:cNvPr id="0" name=""/>
        <dsp:cNvSpPr/>
      </dsp:nvSpPr>
      <dsp:spPr>
        <a:xfrm>
          <a:off x="0" y="4799368"/>
          <a:ext cx="6243991" cy="481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26D853-2696-4174-B7AE-335A88A371A3}">
      <dsp:nvSpPr>
        <dsp:cNvPr id="0" name=""/>
        <dsp:cNvSpPr/>
      </dsp:nvSpPr>
      <dsp:spPr>
        <a:xfrm>
          <a:off x="145612" y="4907675"/>
          <a:ext cx="265009" cy="26475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8B0E47-C214-4056-B34E-00834FB9E130}">
      <dsp:nvSpPr>
        <dsp:cNvPr id="0" name=""/>
        <dsp:cNvSpPr/>
      </dsp:nvSpPr>
      <dsp:spPr>
        <a:xfrm>
          <a:off x="556235" y="4799368"/>
          <a:ext cx="5530122" cy="767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93" tIns="81193" rIns="81193" bIns="81193"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Llanelli's coal mining practices, before 1800, were primitive and dangerous, exposing children to dangerous working conditions and child labour. This cycle of poverty and desperation led families to send children as young as six to mines, resulting in a lack of education and limited future opportunities</a:t>
          </a:r>
          <a:r>
            <a:rPr lang="en-GB" sz="1400" kern="1200" dirty="0"/>
            <a:t>.</a:t>
          </a:r>
          <a:endParaRPr lang="en-US" sz="1400" kern="1200" dirty="0"/>
        </a:p>
      </dsp:txBody>
      <dsp:txXfrm>
        <a:off x="556235" y="4799368"/>
        <a:ext cx="5530122" cy="767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0E9CA-70EC-4747-9A5F-DD3D1E6FD451}">
      <dsp:nvSpPr>
        <dsp:cNvPr id="0" name=""/>
        <dsp:cNvSpPr/>
      </dsp:nvSpPr>
      <dsp:spPr>
        <a:xfrm>
          <a:off x="0" y="905298"/>
          <a:ext cx="6243991"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E74D1-F856-4FDF-AD45-EED293EEC291}">
      <dsp:nvSpPr>
        <dsp:cNvPr id="0" name=""/>
        <dsp:cNvSpPr/>
      </dsp:nvSpPr>
      <dsp:spPr>
        <a:xfrm>
          <a:off x="505574" y="1281344"/>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889F0D-0D67-4AB1-98E4-F9156445F305}">
      <dsp:nvSpPr>
        <dsp:cNvPr id="0" name=""/>
        <dsp:cNvSpPr/>
      </dsp:nvSpPr>
      <dsp:spPr>
        <a:xfrm>
          <a:off x="1930374" y="905298"/>
          <a:ext cx="4313617"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Llanelli, a central hub for tinplate production in South Wales, experienced a significant economic shift in the 19th century, employing over a quarter of the town's population and contributing to the broader industrial landscape, fostering local employment and supporting livelihoods</a:t>
          </a:r>
          <a:r>
            <a:rPr lang="en-GB" sz="1400" kern="1200" dirty="0"/>
            <a:t>.</a:t>
          </a:r>
          <a:endParaRPr lang="en-US" sz="1400" kern="1200" dirty="0"/>
        </a:p>
      </dsp:txBody>
      <dsp:txXfrm>
        <a:off x="1930374" y="905298"/>
        <a:ext cx="4313617" cy="1671319"/>
      </dsp:txXfrm>
    </dsp:sp>
    <dsp:sp modelId="{56B73DE5-A5CF-4AFB-8E80-E911F12136FE}">
      <dsp:nvSpPr>
        <dsp:cNvPr id="0" name=""/>
        <dsp:cNvSpPr/>
      </dsp:nvSpPr>
      <dsp:spPr>
        <a:xfrm>
          <a:off x="0" y="2994447"/>
          <a:ext cx="6243991"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01968-38A7-46E3-A80E-3A331D574159}">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6CCF47-ACA3-4A86-AC82-30587F72D7AF}">
      <dsp:nvSpPr>
        <dsp:cNvPr id="0" name=""/>
        <dsp:cNvSpPr/>
      </dsp:nvSpPr>
      <dsp:spPr>
        <a:xfrm>
          <a:off x="1930374" y="2994447"/>
          <a:ext cx="4313617"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tinplate industry in Llanelli led to significant migration, transforming the town's demographic and cultural landscape. The diverse workforce introduced new cultural elements, blending them with local traditions. This led to a dynamic community identity, resulting in the term "Tinny of Tinopolis."</a:t>
          </a:r>
          <a:endParaRPr lang="en-US" sz="1200" kern="1200" dirty="0">
            <a:latin typeface="Arial" panose="020B0604020202020204" pitchFamily="34" charset="0"/>
            <a:cs typeface="Arial" panose="020B0604020202020204" pitchFamily="34" charset="0"/>
          </a:endParaRPr>
        </a:p>
      </dsp:txBody>
      <dsp:txXfrm>
        <a:off x="1930374" y="2994447"/>
        <a:ext cx="4313617" cy="16713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2742651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2125862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3855325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4EF230-AFF6-4BA8-852E-B5E815E0EB3A}" type="datetimeFigureOut">
              <a:rPr lang="en-GB" smtClean="0"/>
              <a:t>01/03/2024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2889038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4EF230-AFF6-4BA8-852E-B5E815E0EB3A}"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204945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4EF230-AFF6-4BA8-852E-B5E815E0EB3A}" type="datetimeFigureOut">
              <a:rPr lang="en-GB" smtClean="0"/>
              <a:t>01/03/2024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629136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EF230-AFF6-4BA8-852E-B5E815E0EB3A}" type="datetimeFigureOut">
              <a:rPr lang="en-GB" smtClean="0"/>
              <a:t>01/03/2024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4224818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4EF230-AFF6-4BA8-852E-B5E815E0EB3A}" type="datetimeFigureOut">
              <a:rPr lang="en-GB" smtClean="0"/>
              <a:t>01/03/2024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1706407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664EF230-AFF6-4BA8-852E-B5E815E0EB3A}" type="datetimeFigureOut">
              <a:rPr lang="en-GB" smtClean="0"/>
              <a:t>01/03/2024</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1030510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4EF230-AFF6-4BA8-852E-B5E815E0EB3A}" type="datetimeFigureOut">
              <a:rPr lang="en-GB" smtClean="0"/>
              <a:t>01/03/2024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2508338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2923809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4031740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1840483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3546192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3000191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35250747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4EF230-AFF6-4BA8-852E-B5E815E0EB3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86501-FC73-4737-84A6-C00B98536AD0}" type="slidenum">
              <a:rPr lang="en-GB" smtClean="0"/>
              <a:t>‹#›</a:t>
            </a:fld>
            <a:endParaRPr lang="en-GB"/>
          </a:p>
        </p:txBody>
      </p:sp>
    </p:spTree>
    <p:extLst>
      <p:ext uri="{BB962C8B-B14F-4D97-AF65-F5344CB8AC3E}">
        <p14:creationId xmlns:p14="http://schemas.microsoft.com/office/powerpoint/2010/main" val="901837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664EF230-AFF6-4BA8-852E-B5E815E0EB3A}" type="datetimeFigureOut">
              <a:rPr lang="en-GB" smtClean="0"/>
              <a:t>01/03/2024</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9B86501-FC73-4737-84A6-C00B98536AD0}" type="slidenum">
              <a:rPr lang="en-GB" smtClean="0"/>
              <a:t>‹#›</a:t>
            </a:fld>
            <a:endParaRPr lang="en-GB"/>
          </a:p>
        </p:txBody>
      </p:sp>
    </p:spTree>
    <p:extLst>
      <p:ext uri="{BB962C8B-B14F-4D97-AF65-F5344CB8AC3E}">
        <p14:creationId xmlns:p14="http://schemas.microsoft.com/office/powerpoint/2010/main" val="182044753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doi.org/10.2307/2593488" TargetMode="External"/><Relationship Id="rId3" Type="http://schemas.openxmlformats.org/officeDocument/2006/relationships/hyperlink" Target="https://www.llanellich.org.uk/projects/buildings/97-a-brief-history-of-rabys-furnace" TargetMode="External"/><Relationship Id="rId7" Type="http://schemas.openxmlformats.org/officeDocument/2006/relationships/hyperlink" Target="https://doi.org/10.1177/095624780301500111"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doi.org/10.3366/anh.1989.16.1.59" TargetMode="External"/><Relationship Id="rId5" Type="http://schemas.openxmlformats.org/officeDocument/2006/relationships/hyperlink" Target="https://doi.org/10.2307/222213" TargetMode="External"/><Relationship Id="rId4" Type="http://schemas.openxmlformats.org/officeDocument/2006/relationships/hyperlink" Target="https://doi.org/10.1080/00033795000202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19FC4-4BC9-B47E-7B58-2B4FFBE0EDC9}"/>
              </a:ext>
            </a:extLst>
          </p:cNvPr>
          <p:cNvSpPr>
            <a:spLocks noGrp="1"/>
          </p:cNvSpPr>
          <p:nvPr>
            <p:ph type="ctrTitle"/>
          </p:nvPr>
        </p:nvSpPr>
        <p:spPr>
          <a:xfrm>
            <a:off x="1764766" y="4982810"/>
            <a:ext cx="8676222" cy="1066801"/>
          </a:xfrm>
        </p:spPr>
        <p:txBody>
          <a:bodyPr>
            <a:normAutofit/>
          </a:bodyPr>
          <a:lstStyle/>
          <a:p>
            <a:pPr>
              <a:lnSpc>
                <a:spcPct val="90000"/>
              </a:lnSpc>
            </a:pPr>
            <a:r>
              <a:rPr lang="en-GB" sz="3200" dirty="0">
                <a:solidFill>
                  <a:srgbClr val="0070C0"/>
                </a:solidFill>
                <a:latin typeface="Arial Black" panose="020B0A04020102020204" pitchFamily="34" charset="0"/>
              </a:rPr>
              <a:t>Introduction to Llanelli's Industrial Revolution</a:t>
            </a:r>
          </a:p>
        </p:txBody>
      </p:sp>
      <p:sp>
        <p:nvSpPr>
          <p:cNvPr id="3" name="Subtitle 2">
            <a:extLst>
              <a:ext uri="{FF2B5EF4-FFF2-40B4-BE49-F238E27FC236}">
                <a16:creationId xmlns:a16="http://schemas.microsoft.com/office/drawing/2014/main" id="{063A35AC-70EF-E10D-241C-226FD3E1446A}"/>
              </a:ext>
            </a:extLst>
          </p:cNvPr>
          <p:cNvSpPr>
            <a:spLocks noGrp="1"/>
          </p:cNvSpPr>
          <p:nvPr>
            <p:ph type="subTitle" idx="1"/>
          </p:nvPr>
        </p:nvSpPr>
        <p:spPr>
          <a:xfrm>
            <a:off x="1751012" y="5516211"/>
            <a:ext cx="8676222" cy="722243"/>
          </a:xfrm>
        </p:spPr>
        <p:txBody>
          <a:bodyPr>
            <a:normAutofit/>
          </a:bodyPr>
          <a:lstStyle/>
          <a:p>
            <a:r>
              <a:rPr lang="en-GB" dirty="0"/>
              <a:t> </a:t>
            </a:r>
            <a:endParaRPr lang="en-GB">
              <a:latin typeface="Arial Black" panose="020B0A04020102020204" pitchFamily="34" charset="0"/>
            </a:endParaRPr>
          </a:p>
        </p:txBody>
      </p:sp>
      <p:pic>
        <p:nvPicPr>
          <p:cNvPr id="4" name="Picture 3" descr="A drawing of a village&#10;&#10;Description automatically generated">
            <a:extLst>
              <a:ext uri="{FF2B5EF4-FFF2-40B4-BE49-F238E27FC236}">
                <a16:creationId xmlns:a16="http://schemas.microsoft.com/office/drawing/2014/main" id="{DB86B789-3499-92BC-11C7-80A342CB8FDE}"/>
              </a:ext>
            </a:extLst>
          </p:cNvPr>
          <p:cNvPicPr>
            <a:picLocks noChangeAspect="1"/>
          </p:cNvPicPr>
          <p:nvPr/>
        </p:nvPicPr>
        <p:blipFill rotWithShape="1">
          <a:blip r:embed="rId3"/>
          <a:srcRect t="25532" b="24745"/>
          <a:stretch/>
        </p:blipFill>
        <p:spPr>
          <a:xfrm>
            <a:off x="20" y="10"/>
            <a:ext cx="12191980" cy="4273816"/>
          </a:xfrm>
          <a:prstGeom prst="rect">
            <a:avLst/>
          </a:prstGeom>
        </p:spPr>
      </p:pic>
    </p:spTree>
    <p:extLst>
      <p:ext uri="{BB962C8B-B14F-4D97-AF65-F5344CB8AC3E}">
        <p14:creationId xmlns:p14="http://schemas.microsoft.com/office/powerpoint/2010/main" val="2719975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F45C-9594-E947-918C-A1D1EFDB0E1D}"/>
              </a:ext>
            </a:extLst>
          </p:cNvPr>
          <p:cNvSpPr>
            <a:spLocks noGrp="1"/>
          </p:cNvSpPr>
          <p:nvPr>
            <p:ph type="title"/>
          </p:nvPr>
        </p:nvSpPr>
        <p:spPr>
          <a:xfrm>
            <a:off x="8119869" y="643466"/>
            <a:ext cx="3143875" cy="5571065"/>
          </a:xfrm>
        </p:spPr>
        <p:txBody>
          <a:bodyPr anchor="ctr">
            <a:normAutofit/>
          </a:bodyPr>
          <a:lstStyle/>
          <a:p>
            <a:r>
              <a:rPr lang="en-GB" dirty="0">
                <a:solidFill>
                  <a:srgbClr val="0070C0"/>
                </a:solidFill>
                <a:latin typeface="Arial Black" panose="020B0A04020102020204" pitchFamily="34" charset="0"/>
              </a:rPr>
              <a:t>The Dawn of Industry in Llanelli</a:t>
            </a:r>
          </a:p>
        </p:txBody>
      </p:sp>
      <p:sp>
        <p:nvSpPr>
          <p:cNvPr id="9" name="Rectangle 8">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3" name="Straight Connector 12">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Content Placeholder 2">
            <a:extLst>
              <a:ext uri="{FF2B5EF4-FFF2-40B4-BE49-F238E27FC236}">
                <a16:creationId xmlns:a16="http://schemas.microsoft.com/office/drawing/2014/main" id="{CCEAECB2-97D7-5093-55C7-5845AAC0F887}"/>
              </a:ext>
            </a:extLst>
          </p:cNvPr>
          <p:cNvGraphicFramePr>
            <a:graphicFrameLocks noGrp="1"/>
          </p:cNvGraphicFramePr>
          <p:nvPr>
            <p:ph idx="1"/>
            <p:extLst>
              <p:ext uri="{D42A27DB-BD31-4B8C-83A1-F6EECF244321}">
                <p14:modId xmlns:p14="http://schemas.microsoft.com/office/powerpoint/2010/main" val="809941891"/>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1166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2D35E-6804-B0B9-DF70-5B036BCD31AB}"/>
              </a:ext>
            </a:extLst>
          </p:cNvPr>
          <p:cNvSpPr>
            <a:spLocks noGrp="1"/>
          </p:cNvSpPr>
          <p:nvPr>
            <p:ph type="title"/>
          </p:nvPr>
        </p:nvSpPr>
        <p:spPr>
          <a:xfrm>
            <a:off x="4029684" y="609600"/>
            <a:ext cx="7695389" cy="1238655"/>
          </a:xfrm>
        </p:spPr>
        <p:txBody>
          <a:bodyPr>
            <a:noAutofit/>
          </a:bodyPr>
          <a:lstStyle/>
          <a:p>
            <a:pPr>
              <a:lnSpc>
                <a:spcPct val="90000"/>
              </a:lnSpc>
            </a:pPr>
            <a:r>
              <a:rPr lang="en-GB" dirty="0">
                <a:solidFill>
                  <a:srgbClr val="0070C0"/>
                </a:solidFill>
                <a:latin typeface="Arial Black" panose="020B0A04020102020204" pitchFamily="34" charset="0"/>
              </a:rPr>
              <a:t>Key Players and Innovations</a:t>
            </a:r>
            <a:br>
              <a:rPr lang="en-GB" dirty="0">
                <a:solidFill>
                  <a:srgbClr val="0070C0"/>
                </a:solidFill>
                <a:latin typeface="Arial Black" panose="020B0A04020102020204" pitchFamily="34" charset="0"/>
              </a:rPr>
            </a:br>
            <a:r>
              <a:rPr lang="en-GB" dirty="0">
                <a:solidFill>
                  <a:srgbClr val="0070C0"/>
                </a:solidFill>
                <a:latin typeface="Arial Black" panose="020B0A04020102020204" pitchFamily="34" charset="0"/>
              </a:rPr>
              <a:t>Titans of Industry and Technological Leap</a:t>
            </a:r>
            <a:br>
              <a:rPr lang="en-GB" dirty="0">
                <a:solidFill>
                  <a:srgbClr val="0070C0"/>
                </a:solidFill>
                <a:latin typeface="Arial Black" panose="020B0A04020102020204" pitchFamily="34" charset="0"/>
              </a:rPr>
            </a:br>
            <a:endParaRPr lang="en-GB" dirty="0">
              <a:solidFill>
                <a:srgbClr val="0070C0"/>
              </a:solidFill>
              <a:latin typeface="Arial Black" panose="020B0A04020102020204" pitchFamily="34" charset="0"/>
            </a:endParaRPr>
          </a:p>
        </p:txBody>
      </p:sp>
      <p:pic>
        <p:nvPicPr>
          <p:cNvPr id="4" name="Content Placeholder 3">
            <a:extLst>
              <a:ext uri="{FF2B5EF4-FFF2-40B4-BE49-F238E27FC236}">
                <a16:creationId xmlns:a16="http://schemas.microsoft.com/office/drawing/2014/main" id="{CCC677FC-23EF-4825-9E0E-09F66A891D69}"/>
              </a:ext>
            </a:extLst>
          </p:cNvPr>
          <p:cNvPicPr>
            <a:picLocks noChangeAspect="1"/>
          </p:cNvPicPr>
          <p:nvPr/>
        </p:nvPicPr>
        <p:blipFill rotWithShape="1">
          <a:blip r:embed="rId3"/>
          <a:srcRect l="29463" r="44154"/>
          <a:stretch/>
        </p:blipFill>
        <p:spPr>
          <a:xfrm>
            <a:off x="257590" y="10"/>
            <a:ext cx="3772094"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pic>
        <p:nvPicPr>
          <p:cNvPr id="7" name="Content Placeholder 6">
            <a:extLst>
              <a:ext uri="{FF2B5EF4-FFF2-40B4-BE49-F238E27FC236}">
                <a16:creationId xmlns:a16="http://schemas.microsoft.com/office/drawing/2014/main" id="{08C15A61-43AC-6857-9814-E9C163A353EE}"/>
              </a:ext>
            </a:extLst>
          </p:cNvPr>
          <p:cNvPicPr>
            <a:picLocks noGrp="1" noChangeAspect="1"/>
          </p:cNvPicPr>
          <p:nvPr>
            <p:ph idx="1"/>
          </p:nvPr>
        </p:nvPicPr>
        <p:blipFill>
          <a:blip r:embed="rId4"/>
          <a:stretch>
            <a:fillRect/>
          </a:stretch>
        </p:blipFill>
        <p:spPr>
          <a:xfrm>
            <a:off x="4672222" y="2457843"/>
            <a:ext cx="6133288" cy="194231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0" name="TextBox 9">
            <a:extLst>
              <a:ext uri="{FF2B5EF4-FFF2-40B4-BE49-F238E27FC236}">
                <a16:creationId xmlns:a16="http://schemas.microsoft.com/office/drawing/2014/main" id="{0800BFC5-26BC-3385-288A-DAFDC13CF77F}"/>
              </a:ext>
            </a:extLst>
          </p:cNvPr>
          <p:cNvSpPr txBox="1"/>
          <p:nvPr/>
        </p:nvSpPr>
        <p:spPr>
          <a:xfrm>
            <a:off x="4554978" y="5339476"/>
            <a:ext cx="6133288" cy="646331"/>
          </a:xfrm>
          <a:prstGeom prst="rect">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wrap="square">
            <a:spAutoFit/>
          </a:bodyPr>
          <a:lstStyle/>
          <a:p>
            <a:r>
              <a:rPr lang="en-GB" sz="1200" dirty="0">
                <a:solidFill>
                  <a:srgbClr val="0070C0"/>
                </a:solidFill>
                <a:latin typeface="Arial" panose="020B0604020202020204" pitchFamily="34" charset="0"/>
                <a:cs typeface="Arial" panose="020B0604020202020204" pitchFamily="34" charset="0"/>
              </a:rPr>
              <a:t>During the Industrial Revolution, Llanelli experienced significant growth due to the introduction of steam power and the development of the railway system, which reduced manual labour and improved efficiency in production processes.</a:t>
            </a:r>
          </a:p>
        </p:txBody>
      </p:sp>
    </p:spTree>
    <p:extLst>
      <p:ext uri="{BB962C8B-B14F-4D97-AF65-F5344CB8AC3E}">
        <p14:creationId xmlns:p14="http://schemas.microsoft.com/office/powerpoint/2010/main" val="79515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anim calcmode="lin" valueType="num">
                                      <p:cBhvr>
                                        <p:cTn id="8" dur="2000" fill="hold"/>
                                        <p:tgtEl>
                                          <p:spTgt spid="10"/>
                                        </p:tgtEl>
                                        <p:attrNameLst>
                                          <p:attrName>ppt_w</p:attrName>
                                        </p:attrNameLst>
                                      </p:cBhvr>
                                      <p:tavLst>
                                        <p:tav tm="0" fmla="#ppt_w*sin(2.5*pi*$)">
                                          <p:val>
                                            <p:fltVal val="0"/>
                                          </p:val>
                                        </p:tav>
                                        <p:tav tm="100000">
                                          <p:val>
                                            <p:fltVal val="1"/>
                                          </p:val>
                                        </p:tav>
                                      </p:tavLst>
                                    </p:anim>
                                    <p:anim calcmode="lin" valueType="num">
                                      <p:cBhvr>
                                        <p:cTn id="9"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344D5-4533-29C6-DD3B-3BDA380493AB}"/>
              </a:ext>
            </a:extLst>
          </p:cNvPr>
          <p:cNvSpPr>
            <a:spLocks noGrp="1"/>
          </p:cNvSpPr>
          <p:nvPr>
            <p:ph type="title"/>
          </p:nvPr>
        </p:nvSpPr>
        <p:spPr>
          <a:xfrm>
            <a:off x="8119869" y="643466"/>
            <a:ext cx="3679779" cy="5571065"/>
          </a:xfrm>
        </p:spPr>
        <p:txBody>
          <a:bodyPr anchor="ctr">
            <a:normAutofit/>
          </a:bodyPr>
          <a:lstStyle/>
          <a:p>
            <a:pPr>
              <a:lnSpc>
                <a:spcPct val="90000"/>
              </a:lnSpc>
            </a:pPr>
            <a:r>
              <a:rPr lang="en-GB" dirty="0">
                <a:solidFill>
                  <a:srgbClr val="0070C0"/>
                </a:solidFill>
                <a:latin typeface="Arial Black" panose="020B0A04020102020204" pitchFamily="34" charset="0"/>
              </a:rPr>
              <a:t>Economic and Social Transformation</a:t>
            </a:r>
            <a:br>
              <a:rPr lang="en-GB" dirty="0">
                <a:solidFill>
                  <a:srgbClr val="0070C0"/>
                </a:solidFill>
                <a:latin typeface="Arial Black" panose="020B0A04020102020204" pitchFamily="34" charset="0"/>
              </a:rPr>
            </a:br>
            <a:r>
              <a:rPr lang="en-GB" dirty="0">
                <a:solidFill>
                  <a:srgbClr val="0070C0"/>
                </a:solidFill>
                <a:latin typeface="Arial Black" panose="020B0A04020102020204" pitchFamily="34" charset="0"/>
              </a:rPr>
              <a:t>The Economic Boom and Its Ripple Effects</a:t>
            </a:r>
          </a:p>
        </p:txBody>
      </p:sp>
      <p:sp>
        <p:nvSpPr>
          <p:cNvPr id="15" name="Rectangle 14">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7" name="Straight Connector 16">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18" name="Content Placeholder 2">
            <a:extLst>
              <a:ext uri="{FF2B5EF4-FFF2-40B4-BE49-F238E27FC236}">
                <a16:creationId xmlns:a16="http://schemas.microsoft.com/office/drawing/2014/main" id="{3E5B28F9-108E-90AB-CDEE-535B29638386}"/>
              </a:ext>
            </a:extLst>
          </p:cNvPr>
          <p:cNvGraphicFramePr>
            <a:graphicFrameLocks noGrp="1"/>
          </p:cNvGraphicFramePr>
          <p:nvPr>
            <p:ph idx="1"/>
            <p:extLst>
              <p:ext uri="{D42A27DB-BD31-4B8C-83A1-F6EECF244321}">
                <p14:modId xmlns:p14="http://schemas.microsoft.com/office/powerpoint/2010/main" val="1118386946"/>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8466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BF281-8BD2-34AD-0AB3-7E1388F5914B}"/>
              </a:ext>
            </a:extLst>
          </p:cNvPr>
          <p:cNvSpPr>
            <a:spLocks noGrp="1"/>
          </p:cNvSpPr>
          <p:nvPr>
            <p:ph type="title"/>
          </p:nvPr>
        </p:nvSpPr>
        <p:spPr>
          <a:xfrm>
            <a:off x="381726" y="1007138"/>
            <a:ext cx="4338535" cy="1905000"/>
          </a:xfrm>
        </p:spPr>
        <p:txBody>
          <a:bodyPr>
            <a:noAutofit/>
          </a:bodyPr>
          <a:lstStyle/>
          <a:p>
            <a:pPr>
              <a:lnSpc>
                <a:spcPct val="90000"/>
              </a:lnSpc>
            </a:pPr>
            <a:r>
              <a:rPr lang="en-GB" dirty="0">
                <a:solidFill>
                  <a:srgbClr val="0070C0"/>
                </a:solidFill>
                <a:latin typeface="Arial Black" panose="020B0A04020102020204" pitchFamily="34" charset="0"/>
              </a:rPr>
              <a:t>Legacy and Conclusion</a:t>
            </a:r>
            <a:br>
              <a:rPr lang="en-GB" dirty="0">
                <a:solidFill>
                  <a:srgbClr val="0070C0"/>
                </a:solidFill>
                <a:latin typeface="Arial Black" panose="020B0A04020102020204" pitchFamily="34" charset="0"/>
              </a:rPr>
            </a:br>
            <a:r>
              <a:rPr lang="en-GB" dirty="0">
                <a:solidFill>
                  <a:srgbClr val="0070C0"/>
                </a:solidFill>
                <a:latin typeface="Arial Black" panose="020B0A04020102020204" pitchFamily="34" charset="0"/>
              </a:rPr>
              <a:t>Llanelli's Legacy: From Coal to Tinopolis</a:t>
            </a:r>
          </a:p>
        </p:txBody>
      </p:sp>
      <p:sp>
        <p:nvSpPr>
          <p:cNvPr id="3" name="Content Placeholder 2">
            <a:extLst>
              <a:ext uri="{FF2B5EF4-FFF2-40B4-BE49-F238E27FC236}">
                <a16:creationId xmlns:a16="http://schemas.microsoft.com/office/drawing/2014/main" id="{819A7A5C-9EEE-7EC3-9BD5-ADAD914D0DC0}"/>
              </a:ext>
            </a:extLst>
          </p:cNvPr>
          <p:cNvSpPr>
            <a:spLocks noGrp="1"/>
          </p:cNvSpPr>
          <p:nvPr>
            <p:ph idx="1"/>
          </p:nvPr>
        </p:nvSpPr>
        <p:spPr>
          <a:xfrm>
            <a:off x="381726" y="3134097"/>
            <a:ext cx="3643674" cy="3216276"/>
          </a:xfrm>
        </p:spPr>
        <p:txBody>
          <a:bodyPr>
            <a:normAutofit/>
          </a:bodyPr>
          <a:lstStyle/>
          <a:p>
            <a:pPr>
              <a:lnSpc>
                <a:spcPct val="90000"/>
              </a:lnSpc>
            </a:pPr>
            <a:r>
              <a:rPr lang="en-GB" sz="1200" dirty="0">
                <a:latin typeface="Arial" panose="020B0604020202020204" pitchFamily="34" charset="0"/>
                <a:cs typeface="Arial" panose="020B0604020202020204" pitchFamily="34" charset="0"/>
              </a:rPr>
              <a:t>Llanelli's transition from coal wealth to becoming a tinplate industry powerhouse catalysed both local and national economic growth, positioning the town as a critical player in Britain's industrial landscape.</a:t>
            </a:r>
          </a:p>
          <a:p>
            <a:pPr>
              <a:lnSpc>
                <a:spcPct val="90000"/>
              </a:lnSpc>
            </a:pPr>
            <a:r>
              <a:rPr lang="en-GB" sz="1200" dirty="0">
                <a:latin typeface="Arial" panose="020B0604020202020204" pitchFamily="34" charset="0"/>
                <a:cs typeface="Arial" panose="020B0604020202020204" pitchFamily="34" charset="0"/>
              </a:rPr>
              <a:t>The social fabric of Llanelli was deeply woven with threads of industrial strife and prosperity, shaping a unique identity characterized by resilience, cultural amalgamation, and the proud moniker "Tinny of Tinopolis."</a:t>
            </a:r>
          </a:p>
        </p:txBody>
      </p:sp>
      <p:pic>
        <p:nvPicPr>
          <p:cNvPr id="4" name="Picture 3">
            <a:extLst>
              <a:ext uri="{FF2B5EF4-FFF2-40B4-BE49-F238E27FC236}">
                <a16:creationId xmlns:a16="http://schemas.microsoft.com/office/drawing/2014/main" id="{2DEE2874-2137-79CF-77BA-6D33B33BDF6E}"/>
              </a:ext>
            </a:extLst>
          </p:cNvPr>
          <p:cNvPicPr>
            <a:picLocks noChangeAspect="1"/>
          </p:cNvPicPr>
          <p:nvPr/>
        </p:nvPicPr>
        <p:blipFill rotWithShape="1">
          <a:blip r:embed="rId3"/>
          <a:srcRect l="7166" r="13752" b="-2"/>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060911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C5DFEC-B4F4-1C29-946F-1F67A69C0EF6}"/>
              </a:ext>
            </a:extLst>
          </p:cNvPr>
          <p:cNvSpPr>
            <a:spLocks noGrp="1"/>
          </p:cNvSpPr>
          <p:nvPr>
            <p:ph idx="1"/>
          </p:nvPr>
        </p:nvSpPr>
        <p:spPr>
          <a:xfrm>
            <a:off x="1141412" y="1828801"/>
            <a:ext cx="7640257" cy="4385732"/>
          </a:xfrm>
        </p:spPr>
        <p:txBody>
          <a:bodyPr>
            <a:normAutofit/>
          </a:bodyPr>
          <a:lstStyle/>
          <a:p>
            <a:r>
              <a:rPr lang="en-GB" sz="1200" dirty="0">
                <a:latin typeface="Arial" panose="020B0604020202020204" pitchFamily="34" charset="0"/>
                <a:cs typeface="Arial" panose="020B0604020202020204" pitchFamily="34" charset="0"/>
                <a:hlinkClick r:id="rId3"/>
              </a:rPr>
              <a:t>https://www.llanellich.org.uk/projects/buildings/97-a-brief-history-of-rabys-furnace</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Gibbs, F., 1950. The rise of the tinplate industry. I. The tinplate workers. Annals of Science, 6(4), pp.390–403. Available at: </a:t>
            </a:r>
            <a:r>
              <a:rPr lang="en-GB" sz="1200" dirty="0">
                <a:latin typeface="Arial" panose="020B0604020202020204" pitchFamily="34" charset="0"/>
                <a:cs typeface="Arial" panose="020B0604020202020204" pitchFamily="34" charset="0"/>
                <a:hlinkClick r:id="rId4"/>
              </a:rPr>
              <a:t>https://doi.org/10.1080/0003379500020207</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Jones, J.H., 1913. Dumping and the Tinplate Industry. The Economic Journal, 23(90), pp.182. Available at: </a:t>
            </a:r>
            <a:r>
              <a:rPr lang="en-GB" sz="1200" dirty="0">
                <a:latin typeface="Arial" panose="020B0604020202020204" pitchFamily="34" charset="0"/>
                <a:cs typeface="Arial" panose="020B0604020202020204" pitchFamily="34" charset="0"/>
                <a:hlinkClick r:id="rId5"/>
              </a:rPr>
              <a:t>https://doi.org/10.2307/222213</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SYMONS, M.V., 1989. Growth of geological knowledge of the Llanelli Coalfield. Archives of Natural History, 16(1), pp.59–80. Available at: </a:t>
            </a:r>
            <a:r>
              <a:rPr lang="en-GB" sz="1200" dirty="0">
                <a:latin typeface="Arial" panose="020B0604020202020204" pitchFamily="34" charset="0"/>
                <a:cs typeface="Arial" panose="020B0604020202020204" pitchFamily="34" charset="0"/>
                <a:hlinkClick r:id="rId6"/>
              </a:rPr>
              <a:t>https://doi.org/10.3366/anh.1989.16.1.59</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Tacoli, C., 2003. The links between urban and rural development. Environment and Urbanization, 15(1), pp.3–12. Available at: </a:t>
            </a:r>
            <a:r>
              <a:rPr lang="en-GB" sz="1200" dirty="0">
                <a:latin typeface="Arial" panose="020B0604020202020204" pitchFamily="34" charset="0"/>
                <a:cs typeface="Arial" panose="020B0604020202020204" pitchFamily="34" charset="0"/>
                <a:hlinkClick r:id="rId7"/>
              </a:rPr>
              <a:t>https://doi.org/10.1177/095624780301500111</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Walters, R., 1975. Labour Productivity in the South Wales Steam-Coal Industry, 1870-1914. The Economic History Review, 28(2), p.280. Available at: </a:t>
            </a:r>
            <a:r>
              <a:rPr lang="en-GB" sz="1200" dirty="0">
                <a:latin typeface="Arial" panose="020B0604020202020204" pitchFamily="34" charset="0"/>
                <a:cs typeface="Arial" panose="020B0604020202020204" pitchFamily="34" charset="0"/>
                <a:hlinkClick r:id="rId8"/>
              </a:rPr>
              <a:t>https://doi.org/10.2307/2593488</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7D1ADA4-8F12-FD05-E0C8-3861670DF191}"/>
              </a:ext>
            </a:extLst>
          </p:cNvPr>
          <p:cNvSpPr>
            <a:spLocks noGrp="1"/>
          </p:cNvSpPr>
          <p:nvPr>
            <p:ph type="title"/>
          </p:nvPr>
        </p:nvSpPr>
        <p:spPr>
          <a:xfrm>
            <a:off x="1141412" y="643466"/>
            <a:ext cx="7640257" cy="1185333"/>
          </a:xfrm>
        </p:spPr>
        <p:txBody>
          <a:bodyPr anchor="t">
            <a:normAutofit/>
          </a:bodyPr>
          <a:lstStyle/>
          <a:p>
            <a:r>
              <a:rPr lang="en-GB" dirty="0">
                <a:solidFill>
                  <a:srgbClr val="0070C0"/>
                </a:solidFill>
                <a:latin typeface="Arial Black" panose="020B0A04020102020204" pitchFamily="34" charset="0"/>
              </a:rPr>
              <a:t>References </a:t>
            </a:r>
          </a:p>
        </p:txBody>
      </p:sp>
      <p:sp>
        <p:nvSpPr>
          <p:cNvPr id="8" name="Rectangle 7">
            <a:extLst>
              <a:ext uri="{FF2B5EF4-FFF2-40B4-BE49-F238E27FC236}">
                <a16:creationId xmlns:a16="http://schemas.microsoft.com/office/drawing/2014/main" id="{3D5EB35D-F114-4B42-93AA-A011776C55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5137" y="0"/>
            <a:ext cx="2766863" cy="6858000"/>
          </a:xfrm>
          <a:prstGeom prst="rect">
            <a:avLst/>
          </a:prstGeom>
          <a:solidFill>
            <a:schemeClr val="accent1"/>
          </a:solidFill>
          <a:ln>
            <a:noFill/>
          </a:ln>
          <a:effectLst>
            <a:innerShdw blurRad="63500" dist="381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872093A2-A548-47FC-BF0C-6BA72B8800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988186"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9468780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0</TotalTime>
  <Words>608</Words>
  <Application>Microsoft Office PowerPoint</Application>
  <PresentationFormat>Widescreen</PresentationFormat>
  <Paragraphs>24</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Arial Black</vt:lpstr>
      <vt:lpstr>Century Gothic</vt:lpstr>
      <vt:lpstr>Mesh</vt:lpstr>
      <vt:lpstr>Introduction to Llanelli's Industrial Revolution</vt:lpstr>
      <vt:lpstr>The Dawn of Industry in Llanelli</vt:lpstr>
      <vt:lpstr>Key Players and Innovations Titans of Industry and Technological Leap </vt:lpstr>
      <vt:lpstr>Economic and Social Transformation The Economic Boom and Its Ripple Effects</vt:lpstr>
      <vt:lpstr>Legacy and Conclusion Llanelli's Legacy: From Coal to Tinopolis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Llanelli's Industrial Revolution</dc:title>
  <dc:creator>Mirabela Voican (1907947)</dc:creator>
  <cp:lastModifiedBy>Mirabela Voican (1907947)</cp:lastModifiedBy>
  <cp:revision>2</cp:revision>
  <dcterms:created xsi:type="dcterms:W3CDTF">2024-02-24T20:08:33Z</dcterms:created>
  <dcterms:modified xsi:type="dcterms:W3CDTF">2024-03-01T15:56:22Z</dcterms:modified>
</cp:coreProperties>
</file>