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sldIdLst>
    <p:sldId id="280" r:id="rId4"/>
    <p:sldId id="328" r:id="rId5"/>
    <p:sldId id="277" r:id="rId6"/>
    <p:sldId id="336" r:id="rId7"/>
    <p:sldId id="301" r:id="rId8"/>
    <p:sldId id="311" r:id="rId9"/>
    <p:sldId id="303" r:id="rId10"/>
    <p:sldId id="346" r:id="rId11"/>
    <p:sldId id="347" r:id="rId12"/>
    <p:sldId id="348" r:id="rId13"/>
    <p:sldId id="308" r:id="rId14"/>
    <p:sldId id="313" r:id="rId15"/>
    <p:sldId id="349" r:id="rId16"/>
    <p:sldId id="350" r:id="rId17"/>
    <p:sldId id="352" r:id="rId18"/>
    <p:sldId id="351" r:id="rId19"/>
    <p:sldId id="314" r:id="rId20"/>
    <p:sldId id="315" r:id="rId21"/>
    <p:sldId id="353" r:id="rId22"/>
    <p:sldId id="354" r:id="rId23"/>
    <p:sldId id="329" r:id="rId24"/>
    <p:sldId id="358" r:id="rId25"/>
    <p:sldId id="355" r:id="rId26"/>
    <p:sldId id="356" r:id="rId27"/>
    <p:sldId id="359" r:id="rId28"/>
    <p:sldId id="357" r:id="rId29"/>
    <p:sldId id="360" r:id="rId30"/>
    <p:sldId id="361" r:id="rId31"/>
    <p:sldId id="362" r:id="rId32"/>
    <p:sldId id="363" r:id="rId33"/>
    <p:sldId id="364" r:id="rId34"/>
    <p:sldId id="281" r:id="rId35"/>
    <p:sldId id="365" r:id="rId36"/>
    <p:sldId id="366" r:id="rId37"/>
    <p:sldId id="367" r:id="rId38"/>
    <p:sldId id="282" r:id="rId39"/>
    <p:sldId id="368" r:id="rId40"/>
    <p:sldId id="283" r:id="rId41"/>
    <p:sldId id="326"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0" d="100"/>
          <a:sy n="100" d="100"/>
        </p:scale>
        <p:origin x="954" y="90"/>
      </p:cViewPr>
      <p:guideLst/>
    </p:cSldViewPr>
  </p:slideViewPr>
  <p:notesTextViewPr>
    <p:cViewPr>
      <p:scale>
        <a:sx n="1" d="1"/>
        <a:sy n="1" d="1"/>
      </p:scale>
      <p:origin x="0" y="0"/>
    </p:cViewPr>
  </p:notesTextViewPr>
  <p:sorterViewPr>
    <p:cViewPr>
      <p:scale>
        <a:sx n="100" d="100"/>
        <a:sy n="100" d="100"/>
      </p:scale>
      <p:origin x="0" y="-829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25/11/2024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9694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25/11/2024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48897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25/11/2024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8675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25/11/2024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14921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25/11/2024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3375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25/11/2024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0486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25/11/2024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9345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25/11/2024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7341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25/11/2024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04272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25/11/2024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62747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25/11/2024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778804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3937A92-328B-45E9-8FDE-C1459F883D53}"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7876427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3937A92-328B-45E9-8FDE-C1459F883D53}"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8983865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937A92-328B-45E9-8FDE-C1459F883D53}"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1853462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3937A92-328B-45E9-8FDE-C1459F883D53}"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5791127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3937A92-328B-45E9-8FDE-C1459F883D53}" type="datetimeFigureOut">
              <a:rPr lang="en-GB" smtClean="0"/>
              <a:t>25/11/2024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5288528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3937A92-328B-45E9-8FDE-C1459F883D53}" type="datetimeFigureOut">
              <a:rPr lang="en-GB" smtClean="0"/>
              <a:t>25/11/2024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8446605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937A92-328B-45E9-8FDE-C1459F883D53}" type="datetimeFigureOut">
              <a:rPr lang="en-GB" smtClean="0"/>
              <a:t>25/11/2024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4519612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937A92-328B-45E9-8FDE-C1459F883D53}"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7670409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937A92-328B-45E9-8FDE-C1459F883D53}" type="datetimeFigureOut">
              <a:rPr lang="en-GB" smtClean="0"/>
              <a:t>25/11/2024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8423452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3937A92-328B-45E9-8FDE-C1459F883D53}"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477929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3937A92-328B-45E9-8FDE-C1459F883D53}" type="datetimeFigureOut">
              <a:rPr lang="en-GB" smtClean="0"/>
              <a:t>25/11/2024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9372958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2769F-203D-D56D-25F6-37BF7BDBD5B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1DDB35-C027-9FB1-02AA-052B109249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376D87-0E90-E0C8-7287-DBBA06E93B14}"/>
              </a:ext>
            </a:extLst>
          </p:cNvPr>
          <p:cNvSpPr>
            <a:spLocks noGrp="1"/>
          </p:cNvSpPr>
          <p:nvPr>
            <p:ph type="dt" sz="half" idx="10"/>
          </p:nvPr>
        </p:nvSpPr>
        <p:spPr/>
        <p:txBody>
          <a:bodyPr/>
          <a:lstStyle/>
          <a:p>
            <a:fld id="{6A6F817E-ABF4-4A53-A211-9E853A2911D8}" type="datetime1">
              <a:rPr lang="en-GB" smtClean="0"/>
              <a:t>25/11/2024</a:t>
            </a:fld>
            <a:endParaRPr lang="en-GB"/>
          </a:p>
        </p:txBody>
      </p:sp>
      <p:sp>
        <p:nvSpPr>
          <p:cNvPr id="5" name="Footer Placeholder 4">
            <a:extLst>
              <a:ext uri="{FF2B5EF4-FFF2-40B4-BE49-F238E27FC236}">
                <a16:creationId xmlns:a16="http://schemas.microsoft.com/office/drawing/2014/main" id="{19BD5E4F-6264-37C3-96EB-CB06C78E7E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59E37A-CA21-4376-81CF-1745B99F31E4}"/>
              </a:ext>
            </a:extLst>
          </p:cNvPr>
          <p:cNvSpPr>
            <a:spLocks noGrp="1"/>
          </p:cNvSpPr>
          <p:nvPr>
            <p:ph type="sldNum" sz="quarter" idx="12"/>
          </p:nvPr>
        </p:nvSpPr>
        <p:spPr/>
        <p:txBody>
          <a:bodyPr/>
          <a:lstStyle/>
          <a:p>
            <a:fld id="{CE9AD26F-1390-4587-9428-553C8629B83A}" type="slidenum">
              <a:rPr lang="en-GB" smtClean="0"/>
              <a:t>‹#›</a:t>
            </a:fld>
            <a:endParaRPr lang="en-GB"/>
          </a:p>
        </p:txBody>
      </p:sp>
    </p:spTree>
    <p:extLst>
      <p:ext uri="{BB962C8B-B14F-4D97-AF65-F5344CB8AC3E}">
        <p14:creationId xmlns:p14="http://schemas.microsoft.com/office/powerpoint/2010/main" val="36870252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C6CD-BA44-1176-F0FF-C16FBC6080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3B9B05-19A0-155A-3F68-EC169F35B2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DB6BCB-936C-F27D-2013-5D33133555E3}"/>
              </a:ext>
            </a:extLst>
          </p:cNvPr>
          <p:cNvSpPr>
            <a:spLocks noGrp="1"/>
          </p:cNvSpPr>
          <p:nvPr>
            <p:ph type="dt" sz="half" idx="10"/>
          </p:nvPr>
        </p:nvSpPr>
        <p:spPr/>
        <p:txBody>
          <a:bodyPr/>
          <a:lstStyle/>
          <a:p>
            <a:fld id="{BD388113-B748-439F-B6FA-CE643CC493E1}" type="datetime1">
              <a:rPr lang="en-GB" smtClean="0"/>
              <a:t>25/11/2024</a:t>
            </a:fld>
            <a:endParaRPr lang="en-GB"/>
          </a:p>
        </p:txBody>
      </p:sp>
      <p:sp>
        <p:nvSpPr>
          <p:cNvPr id="5" name="Footer Placeholder 4">
            <a:extLst>
              <a:ext uri="{FF2B5EF4-FFF2-40B4-BE49-F238E27FC236}">
                <a16:creationId xmlns:a16="http://schemas.microsoft.com/office/drawing/2014/main" id="{56383630-BC34-4156-33F5-26ABBA5CB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A00C92-CBFE-6BE3-88CD-47B03E283323}"/>
              </a:ext>
            </a:extLst>
          </p:cNvPr>
          <p:cNvSpPr>
            <a:spLocks noGrp="1"/>
          </p:cNvSpPr>
          <p:nvPr>
            <p:ph type="sldNum" sz="quarter" idx="12"/>
          </p:nvPr>
        </p:nvSpPr>
        <p:spPr/>
        <p:txBody>
          <a:bodyPr/>
          <a:lstStyle/>
          <a:p>
            <a:fld id="{CE9AD26F-1390-4587-9428-553C8629B83A}" type="slidenum">
              <a:rPr lang="en-GB" smtClean="0"/>
              <a:t>‹#›</a:t>
            </a:fld>
            <a:endParaRPr lang="en-GB"/>
          </a:p>
        </p:txBody>
      </p:sp>
    </p:spTree>
    <p:extLst>
      <p:ext uri="{BB962C8B-B14F-4D97-AF65-F5344CB8AC3E}">
        <p14:creationId xmlns:p14="http://schemas.microsoft.com/office/powerpoint/2010/main" val="28081351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9D663-1FE7-B175-2223-3CCB2414B7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F8680A-C34A-2E4D-B4EB-9C85F7F351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92A6E2-1ECC-850E-D5CC-88F31A857C82}"/>
              </a:ext>
            </a:extLst>
          </p:cNvPr>
          <p:cNvSpPr>
            <a:spLocks noGrp="1"/>
          </p:cNvSpPr>
          <p:nvPr>
            <p:ph type="dt" sz="half" idx="10"/>
          </p:nvPr>
        </p:nvSpPr>
        <p:spPr/>
        <p:txBody>
          <a:bodyPr/>
          <a:lstStyle/>
          <a:p>
            <a:fld id="{A795B841-4352-4781-84F6-A338A53E97C8}" type="datetime1">
              <a:rPr lang="en-GB" smtClean="0"/>
              <a:t>25/11/2024</a:t>
            </a:fld>
            <a:endParaRPr lang="en-GB"/>
          </a:p>
        </p:txBody>
      </p:sp>
      <p:sp>
        <p:nvSpPr>
          <p:cNvPr id="5" name="Footer Placeholder 4">
            <a:extLst>
              <a:ext uri="{FF2B5EF4-FFF2-40B4-BE49-F238E27FC236}">
                <a16:creationId xmlns:a16="http://schemas.microsoft.com/office/drawing/2014/main" id="{EFAED64C-243E-69AB-5999-C75D2D831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909A97-0E38-902F-66C0-D4819202FAE4}"/>
              </a:ext>
            </a:extLst>
          </p:cNvPr>
          <p:cNvSpPr>
            <a:spLocks noGrp="1"/>
          </p:cNvSpPr>
          <p:nvPr>
            <p:ph type="sldNum" sz="quarter" idx="12"/>
          </p:nvPr>
        </p:nvSpPr>
        <p:spPr/>
        <p:txBody>
          <a:bodyPr/>
          <a:lstStyle/>
          <a:p>
            <a:fld id="{CE9AD26F-1390-4587-9428-553C8629B83A}" type="slidenum">
              <a:rPr lang="en-GB" smtClean="0"/>
              <a:t>‹#›</a:t>
            </a:fld>
            <a:endParaRPr lang="en-GB"/>
          </a:p>
        </p:txBody>
      </p:sp>
    </p:spTree>
    <p:extLst>
      <p:ext uri="{BB962C8B-B14F-4D97-AF65-F5344CB8AC3E}">
        <p14:creationId xmlns:p14="http://schemas.microsoft.com/office/powerpoint/2010/main" val="21001373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C4CCC-A7A2-CA43-FFA0-158614771C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7A8C80-CCA4-1E1A-965B-3971EDC92A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BAEF76-787A-1C5A-F035-938954D3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707AA8-B508-26DB-F295-4D691C152CD7}"/>
              </a:ext>
            </a:extLst>
          </p:cNvPr>
          <p:cNvSpPr>
            <a:spLocks noGrp="1"/>
          </p:cNvSpPr>
          <p:nvPr>
            <p:ph type="dt" sz="half" idx="10"/>
          </p:nvPr>
        </p:nvSpPr>
        <p:spPr/>
        <p:txBody>
          <a:bodyPr/>
          <a:lstStyle/>
          <a:p>
            <a:fld id="{B2E65AF8-6E73-43DE-A118-D7226D0587AF}" type="datetime1">
              <a:rPr lang="en-GB" smtClean="0"/>
              <a:t>25/11/2024</a:t>
            </a:fld>
            <a:endParaRPr lang="en-GB"/>
          </a:p>
        </p:txBody>
      </p:sp>
      <p:sp>
        <p:nvSpPr>
          <p:cNvPr id="6" name="Footer Placeholder 5">
            <a:extLst>
              <a:ext uri="{FF2B5EF4-FFF2-40B4-BE49-F238E27FC236}">
                <a16:creationId xmlns:a16="http://schemas.microsoft.com/office/drawing/2014/main" id="{A1A9241B-79EA-A2C7-EBE1-D61CDFAE88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83FF14-B6E3-C9A7-0ABD-9A2A8F2FCD92}"/>
              </a:ext>
            </a:extLst>
          </p:cNvPr>
          <p:cNvSpPr>
            <a:spLocks noGrp="1"/>
          </p:cNvSpPr>
          <p:nvPr>
            <p:ph type="sldNum" sz="quarter" idx="12"/>
          </p:nvPr>
        </p:nvSpPr>
        <p:spPr/>
        <p:txBody>
          <a:bodyPr/>
          <a:lstStyle/>
          <a:p>
            <a:fld id="{CE9AD26F-1390-4587-9428-553C8629B83A}" type="slidenum">
              <a:rPr lang="en-GB" smtClean="0"/>
              <a:t>‹#›</a:t>
            </a:fld>
            <a:endParaRPr lang="en-GB"/>
          </a:p>
        </p:txBody>
      </p:sp>
    </p:spTree>
    <p:extLst>
      <p:ext uri="{BB962C8B-B14F-4D97-AF65-F5344CB8AC3E}">
        <p14:creationId xmlns:p14="http://schemas.microsoft.com/office/powerpoint/2010/main" val="31714032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86ACA-A568-9DC3-F034-F6CFCF8078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DA03D9-F423-C5E9-A29A-F91C52EE69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21375B-16BE-D0F5-A76A-FB98D267C0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6FDA712-6195-AB12-869E-D449777AD5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8C9B90-7FB7-85F8-7051-097C15D9D05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B0037D-63B1-0A13-4697-DF95B0350A0A}"/>
              </a:ext>
            </a:extLst>
          </p:cNvPr>
          <p:cNvSpPr>
            <a:spLocks noGrp="1"/>
          </p:cNvSpPr>
          <p:nvPr>
            <p:ph type="dt" sz="half" idx="10"/>
          </p:nvPr>
        </p:nvSpPr>
        <p:spPr/>
        <p:txBody>
          <a:bodyPr/>
          <a:lstStyle/>
          <a:p>
            <a:fld id="{D1CABDAD-C72C-47E4-ACFA-6166975F4ADB}" type="datetime1">
              <a:rPr lang="en-GB" smtClean="0"/>
              <a:t>25/11/2024</a:t>
            </a:fld>
            <a:endParaRPr lang="en-GB"/>
          </a:p>
        </p:txBody>
      </p:sp>
      <p:sp>
        <p:nvSpPr>
          <p:cNvPr id="8" name="Footer Placeholder 7">
            <a:extLst>
              <a:ext uri="{FF2B5EF4-FFF2-40B4-BE49-F238E27FC236}">
                <a16:creationId xmlns:a16="http://schemas.microsoft.com/office/drawing/2014/main" id="{5797B39D-371F-1ED4-C2E8-50DFD4B0BD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55F6F11-18F4-12C5-CBC9-09544E984EC0}"/>
              </a:ext>
            </a:extLst>
          </p:cNvPr>
          <p:cNvSpPr>
            <a:spLocks noGrp="1"/>
          </p:cNvSpPr>
          <p:nvPr>
            <p:ph type="sldNum" sz="quarter" idx="12"/>
          </p:nvPr>
        </p:nvSpPr>
        <p:spPr/>
        <p:txBody>
          <a:bodyPr/>
          <a:lstStyle/>
          <a:p>
            <a:fld id="{CE9AD26F-1390-4587-9428-553C8629B83A}" type="slidenum">
              <a:rPr lang="en-GB" smtClean="0"/>
              <a:t>‹#›</a:t>
            </a:fld>
            <a:endParaRPr lang="en-GB"/>
          </a:p>
        </p:txBody>
      </p:sp>
    </p:spTree>
    <p:extLst>
      <p:ext uri="{BB962C8B-B14F-4D97-AF65-F5344CB8AC3E}">
        <p14:creationId xmlns:p14="http://schemas.microsoft.com/office/powerpoint/2010/main" val="36974678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6C6A9-C960-9A45-C21B-82A6AFF9BE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ABAA77-70D9-7B6B-513E-A9EA9B268CBF}"/>
              </a:ext>
            </a:extLst>
          </p:cNvPr>
          <p:cNvSpPr>
            <a:spLocks noGrp="1"/>
          </p:cNvSpPr>
          <p:nvPr>
            <p:ph type="dt" sz="half" idx="10"/>
          </p:nvPr>
        </p:nvSpPr>
        <p:spPr/>
        <p:txBody>
          <a:bodyPr/>
          <a:lstStyle/>
          <a:p>
            <a:fld id="{8B1C0CB2-C1F5-466E-8448-C6FDCF58767E}" type="datetime1">
              <a:rPr lang="en-GB" smtClean="0"/>
              <a:t>25/11/2024</a:t>
            </a:fld>
            <a:endParaRPr lang="en-GB"/>
          </a:p>
        </p:txBody>
      </p:sp>
      <p:sp>
        <p:nvSpPr>
          <p:cNvPr id="4" name="Footer Placeholder 3">
            <a:extLst>
              <a:ext uri="{FF2B5EF4-FFF2-40B4-BE49-F238E27FC236}">
                <a16:creationId xmlns:a16="http://schemas.microsoft.com/office/drawing/2014/main" id="{CA2BD672-EEB8-58DF-C8F9-D40B3C5BBE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8E901F-D313-38C0-300E-36327270593A}"/>
              </a:ext>
            </a:extLst>
          </p:cNvPr>
          <p:cNvSpPr>
            <a:spLocks noGrp="1"/>
          </p:cNvSpPr>
          <p:nvPr>
            <p:ph type="sldNum" sz="quarter" idx="12"/>
          </p:nvPr>
        </p:nvSpPr>
        <p:spPr/>
        <p:txBody>
          <a:bodyPr/>
          <a:lstStyle/>
          <a:p>
            <a:fld id="{CE9AD26F-1390-4587-9428-553C8629B83A}" type="slidenum">
              <a:rPr lang="en-GB" smtClean="0"/>
              <a:t>‹#›</a:t>
            </a:fld>
            <a:endParaRPr lang="en-GB"/>
          </a:p>
        </p:txBody>
      </p:sp>
    </p:spTree>
    <p:extLst>
      <p:ext uri="{BB962C8B-B14F-4D97-AF65-F5344CB8AC3E}">
        <p14:creationId xmlns:p14="http://schemas.microsoft.com/office/powerpoint/2010/main" val="329135275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8D8349-F758-6A8C-9CE1-1691D3500FF0}"/>
              </a:ext>
            </a:extLst>
          </p:cNvPr>
          <p:cNvSpPr>
            <a:spLocks noGrp="1"/>
          </p:cNvSpPr>
          <p:nvPr>
            <p:ph type="dt" sz="half" idx="10"/>
          </p:nvPr>
        </p:nvSpPr>
        <p:spPr/>
        <p:txBody>
          <a:bodyPr/>
          <a:lstStyle/>
          <a:p>
            <a:fld id="{E9F1ECD6-8E95-4B66-8F85-26255C9F9F7D}" type="datetime1">
              <a:rPr lang="en-GB" smtClean="0"/>
              <a:t>25/11/2024</a:t>
            </a:fld>
            <a:endParaRPr lang="en-GB"/>
          </a:p>
        </p:txBody>
      </p:sp>
      <p:sp>
        <p:nvSpPr>
          <p:cNvPr id="3" name="Footer Placeholder 2">
            <a:extLst>
              <a:ext uri="{FF2B5EF4-FFF2-40B4-BE49-F238E27FC236}">
                <a16:creationId xmlns:a16="http://schemas.microsoft.com/office/drawing/2014/main" id="{80728B82-5985-5543-8B9A-714DA5F6084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C29E447-6099-13EF-3722-7634022BF30A}"/>
              </a:ext>
            </a:extLst>
          </p:cNvPr>
          <p:cNvSpPr>
            <a:spLocks noGrp="1"/>
          </p:cNvSpPr>
          <p:nvPr>
            <p:ph type="sldNum" sz="quarter" idx="12"/>
          </p:nvPr>
        </p:nvSpPr>
        <p:spPr/>
        <p:txBody>
          <a:bodyPr/>
          <a:lstStyle/>
          <a:p>
            <a:fld id="{CE9AD26F-1390-4587-9428-553C8629B83A}" type="slidenum">
              <a:rPr lang="en-GB" smtClean="0"/>
              <a:t>‹#›</a:t>
            </a:fld>
            <a:endParaRPr lang="en-GB"/>
          </a:p>
        </p:txBody>
      </p:sp>
    </p:spTree>
    <p:extLst>
      <p:ext uri="{BB962C8B-B14F-4D97-AF65-F5344CB8AC3E}">
        <p14:creationId xmlns:p14="http://schemas.microsoft.com/office/powerpoint/2010/main" val="36249698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44E31-9A90-229C-0374-73773C5457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76554B-5437-D02C-1016-3CC0E825FD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563A16-71CF-54E3-72A1-E83F226610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FEB1ED-B10F-B6E8-2C07-516019350FD6}"/>
              </a:ext>
            </a:extLst>
          </p:cNvPr>
          <p:cNvSpPr>
            <a:spLocks noGrp="1"/>
          </p:cNvSpPr>
          <p:nvPr>
            <p:ph type="dt" sz="half" idx="10"/>
          </p:nvPr>
        </p:nvSpPr>
        <p:spPr/>
        <p:txBody>
          <a:bodyPr/>
          <a:lstStyle/>
          <a:p>
            <a:fld id="{DA001CFF-9801-483F-AFF1-D82981F4AEB5}" type="datetime1">
              <a:rPr lang="en-GB" smtClean="0"/>
              <a:t>25/11/2024</a:t>
            </a:fld>
            <a:endParaRPr lang="en-GB"/>
          </a:p>
        </p:txBody>
      </p:sp>
      <p:sp>
        <p:nvSpPr>
          <p:cNvPr id="6" name="Footer Placeholder 5">
            <a:extLst>
              <a:ext uri="{FF2B5EF4-FFF2-40B4-BE49-F238E27FC236}">
                <a16:creationId xmlns:a16="http://schemas.microsoft.com/office/drawing/2014/main" id="{3A7F6423-9A73-1927-16DF-0903B4AE9B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1A000C-9DD4-DF7A-32AF-FD2DC4B49C53}"/>
              </a:ext>
            </a:extLst>
          </p:cNvPr>
          <p:cNvSpPr>
            <a:spLocks noGrp="1"/>
          </p:cNvSpPr>
          <p:nvPr>
            <p:ph type="sldNum" sz="quarter" idx="12"/>
          </p:nvPr>
        </p:nvSpPr>
        <p:spPr/>
        <p:txBody>
          <a:bodyPr/>
          <a:lstStyle/>
          <a:p>
            <a:fld id="{CE9AD26F-1390-4587-9428-553C8629B83A}" type="slidenum">
              <a:rPr lang="en-GB" smtClean="0"/>
              <a:t>‹#›</a:t>
            </a:fld>
            <a:endParaRPr lang="en-GB"/>
          </a:p>
        </p:txBody>
      </p:sp>
    </p:spTree>
    <p:extLst>
      <p:ext uri="{BB962C8B-B14F-4D97-AF65-F5344CB8AC3E}">
        <p14:creationId xmlns:p14="http://schemas.microsoft.com/office/powerpoint/2010/main" val="13078709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9D0A6-B484-0FED-B913-047ED34AFA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C98E761-55DF-BAB6-541B-3A7B9CC745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A71FE5-4D89-252E-EF71-97C8D351F1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CFCB18-0EAF-C74A-1963-5111DCCEA2A8}"/>
              </a:ext>
            </a:extLst>
          </p:cNvPr>
          <p:cNvSpPr>
            <a:spLocks noGrp="1"/>
          </p:cNvSpPr>
          <p:nvPr>
            <p:ph type="dt" sz="half" idx="10"/>
          </p:nvPr>
        </p:nvSpPr>
        <p:spPr/>
        <p:txBody>
          <a:bodyPr/>
          <a:lstStyle/>
          <a:p>
            <a:fld id="{B0BC8271-63DC-40EA-9B7B-D042359F8F6B}" type="datetime1">
              <a:rPr lang="en-GB" smtClean="0"/>
              <a:t>25/11/2024</a:t>
            </a:fld>
            <a:endParaRPr lang="en-GB"/>
          </a:p>
        </p:txBody>
      </p:sp>
      <p:sp>
        <p:nvSpPr>
          <p:cNvPr id="6" name="Footer Placeholder 5">
            <a:extLst>
              <a:ext uri="{FF2B5EF4-FFF2-40B4-BE49-F238E27FC236}">
                <a16:creationId xmlns:a16="http://schemas.microsoft.com/office/drawing/2014/main" id="{9A5B134B-76B5-90FF-438A-B144B7545D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FF29B5-48D6-B9A1-1F73-BE63400695A1}"/>
              </a:ext>
            </a:extLst>
          </p:cNvPr>
          <p:cNvSpPr>
            <a:spLocks noGrp="1"/>
          </p:cNvSpPr>
          <p:nvPr>
            <p:ph type="sldNum" sz="quarter" idx="12"/>
          </p:nvPr>
        </p:nvSpPr>
        <p:spPr/>
        <p:txBody>
          <a:bodyPr/>
          <a:lstStyle/>
          <a:p>
            <a:fld id="{CE9AD26F-1390-4587-9428-553C8629B83A}" type="slidenum">
              <a:rPr lang="en-GB" smtClean="0"/>
              <a:t>‹#›</a:t>
            </a:fld>
            <a:endParaRPr lang="en-GB"/>
          </a:p>
        </p:txBody>
      </p:sp>
    </p:spTree>
    <p:extLst>
      <p:ext uri="{BB962C8B-B14F-4D97-AF65-F5344CB8AC3E}">
        <p14:creationId xmlns:p14="http://schemas.microsoft.com/office/powerpoint/2010/main" val="8797489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FD957-4DD8-9B75-7F0A-2064048DF4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FB4FB8-6C4A-BC8B-3A7E-8E5D8A8D03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FEB6DA-D66E-FBD3-A868-C3C7CEEFB4B8}"/>
              </a:ext>
            </a:extLst>
          </p:cNvPr>
          <p:cNvSpPr>
            <a:spLocks noGrp="1"/>
          </p:cNvSpPr>
          <p:nvPr>
            <p:ph type="dt" sz="half" idx="10"/>
          </p:nvPr>
        </p:nvSpPr>
        <p:spPr/>
        <p:txBody>
          <a:bodyPr/>
          <a:lstStyle/>
          <a:p>
            <a:fld id="{68551B53-FF82-4EE8-B896-2448A46C81E3}" type="datetime1">
              <a:rPr lang="en-GB" smtClean="0"/>
              <a:t>25/11/2024</a:t>
            </a:fld>
            <a:endParaRPr lang="en-GB"/>
          </a:p>
        </p:txBody>
      </p:sp>
      <p:sp>
        <p:nvSpPr>
          <p:cNvPr id="5" name="Footer Placeholder 4">
            <a:extLst>
              <a:ext uri="{FF2B5EF4-FFF2-40B4-BE49-F238E27FC236}">
                <a16:creationId xmlns:a16="http://schemas.microsoft.com/office/drawing/2014/main" id="{B6FDF71C-0EFB-6112-8856-A399C3ED97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568A77-68B9-6074-7761-D12758AE6374}"/>
              </a:ext>
            </a:extLst>
          </p:cNvPr>
          <p:cNvSpPr>
            <a:spLocks noGrp="1"/>
          </p:cNvSpPr>
          <p:nvPr>
            <p:ph type="sldNum" sz="quarter" idx="12"/>
          </p:nvPr>
        </p:nvSpPr>
        <p:spPr/>
        <p:txBody>
          <a:bodyPr/>
          <a:lstStyle/>
          <a:p>
            <a:fld id="{CE9AD26F-1390-4587-9428-553C8629B83A}" type="slidenum">
              <a:rPr lang="en-GB" smtClean="0"/>
              <a:t>‹#›</a:t>
            </a:fld>
            <a:endParaRPr lang="en-GB"/>
          </a:p>
        </p:txBody>
      </p:sp>
    </p:spTree>
    <p:extLst>
      <p:ext uri="{BB962C8B-B14F-4D97-AF65-F5344CB8AC3E}">
        <p14:creationId xmlns:p14="http://schemas.microsoft.com/office/powerpoint/2010/main" val="27030904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8E24B-6DC7-D581-9DEE-73581B98D2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FCF67D-4632-5967-C8E1-4B3373FD541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ABAB4F-A4E2-D780-C675-22755A9760F8}"/>
              </a:ext>
            </a:extLst>
          </p:cNvPr>
          <p:cNvSpPr>
            <a:spLocks noGrp="1"/>
          </p:cNvSpPr>
          <p:nvPr>
            <p:ph type="dt" sz="half" idx="10"/>
          </p:nvPr>
        </p:nvSpPr>
        <p:spPr/>
        <p:txBody>
          <a:bodyPr/>
          <a:lstStyle/>
          <a:p>
            <a:fld id="{F085D38C-CBF2-4B84-8EA0-38FE1047E6DF}" type="datetime1">
              <a:rPr lang="en-GB" smtClean="0"/>
              <a:t>25/11/2024</a:t>
            </a:fld>
            <a:endParaRPr lang="en-GB"/>
          </a:p>
        </p:txBody>
      </p:sp>
      <p:sp>
        <p:nvSpPr>
          <p:cNvPr id="5" name="Footer Placeholder 4">
            <a:extLst>
              <a:ext uri="{FF2B5EF4-FFF2-40B4-BE49-F238E27FC236}">
                <a16:creationId xmlns:a16="http://schemas.microsoft.com/office/drawing/2014/main" id="{8054119B-A060-6577-F711-DE7F34A82C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09DB1F-D387-7841-2599-CA131F33A8A1}"/>
              </a:ext>
            </a:extLst>
          </p:cNvPr>
          <p:cNvSpPr>
            <a:spLocks noGrp="1"/>
          </p:cNvSpPr>
          <p:nvPr>
            <p:ph type="sldNum" sz="quarter" idx="12"/>
          </p:nvPr>
        </p:nvSpPr>
        <p:spPr/>
        <p:txBody>
          <a:bodyPr/>
          <a:lstStyle/>
          <a:p>
            <a:fld id="{CE9AD26F-1390-4587-9428-553C8629B83A}" type="slidenum">
              <a:rPr lang="en-GB" smtClean="0"/>
              <a:t>‹#›</a:t>
            </a:fld>
            <a:endParaRPr lang="en-GB"/>
          </a:p>
        </p:txBody>
      </p:sp>
    </p:spTree>
    <p:extLst>
      <p:ext uri="{BB962C8B-B14F-4D97-AF65-F5344CB8AC3E}">
        <p14:creationId xmlns:p14="http://schemas.microsoft.com/office/powerpoint/2010/main" val="1694386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25/11/2024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09017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937A92-328B-45E9-8FDE-C1459F883D53}" type="datetimeFigureOut">
              <a:rPr lang="en-GB" smtClean="0"/>
              <a:t>25/11/2024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30FD48-F89A-4419-BE24-37DED88976CE}" type="slidenum">
              <a:rPr lang="en-GB" smtClean="0"/>
              <a:t>‹#›</a:t>
            </a:fld>
            <a:endParaRPr lang="en-GB"/>
          </a:p>
        </p:txBody>
      </p:sp>
    </p:spTree>
    <p:extLst>
      <p:ext uri="{BB962C8B-B14F-4D97-AF65-F5344CB8AC3E}">
        <p14:creationId xmlns:p14="http://schemas.microsoft.com/office/powerpoint/2010/main" val="11389710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EC3B6F-1441-D62F-C7E3-D3CD019F2A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693B31-99AC-3085-89BF-16818FF13A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0CB004-2C37-6791-76CB-296CD071A15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C4D5F9E-E264-41C5-9B87-545FB20B724B}" type="datetime1">
              <a:rPr lang="en-GB" smtClean="0"/>
              <a:t>25/11/2024</a:t>
            </a:fld>
            <a:endParaRPr lang="en-GB"/>
          </a:p>
        </p:txBody>
      </p:sp>
      <p:sp>
        <p:nvSpPr>
          <p:cNvPr id="5" name="Footer Placeholder 4">
            <a:extLst>
              <a:ext uri="{FF2B5EF4-FFF2-40B4-BE49-F238E27FC236}">
                <a16:creationId xmlns:a16="http://schemas.microsoft.com/office/drawing/2014/main" id="{FC827697-9D5F-6C22-A6A2-7FED5062A5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D8CB980-CBD9-84A8-D088-266E398CE9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E9AD26F-1390-4587-9428-553C8629B83A}" type="slidenum">
              <a:rPr lang="en-GB" smtClean="0"/>
              <a:t>‹#›</a:t>
            </a:fld>
            <a:endParaRPr lang="en-GB"/>
          </a:p>
        </p:txBody>
      </p:sp>
    </p:spTree>
    <p:extLst>
      <p:ext uri="{BB962C8B-B14F-4D97-AF65-F5344CB8AC3E}">
        <p14:creationId xmlns:p14="http://schemas.microsoft.com/office/powerpoint/2010/main" val="162327065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7459" y="1245870"/>
            <a:ext cx="9068131" cy="3263250"/>
          </a:xfrm>
        </p:spPr>
        <p:txBody>
          <a:bodyPr>
            <a:normAutofit fontScale="90000"/>
          </a:bodyPr>
          <a:lstStyle/>
          <a:p>
            <a:pPr>
              <a:lnSpc>
                <a:spcPct val="107000"/>
              </a:lnSpc>
              <a:spcAft>
                <a:spcPts val="800"/>
              </a:spcAft>
            </a:pPr>
            <a:r>
              <a:rPr lang="en-GB" sz="5400" b="1" dirty="0">
                <a:solidFill>
                  <a:schemeClr val="bg1"/>
                </a:solidFill>
              </a:rPr>
              <a:t>BMPL5013</a:t>
            </a:r>
            <a:br>
              <a:rPr lang="en-GB" sz="5400" b="1" dirty="0">
                <a:solidFill>
                  <a:schemeClr val="bg1"/>
                </a:solidFill>
              </a:rPr>
            </a:br>
            <a:r>
              <a:rPr lang="en-GB" sz="5400" b="1" dirty="0">
                <a:solidFill>
                  <a:schemeClr val="bg1"/>
                </a:solidFill>
              </a:rPr>
              <a:t>8. </a:t>
            </a:r>
            <a:r>
              <a:rPr lang="en-GB" sz="54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Improving relationship with black (&amp; other) communities</a:t>
            </a:r>
            <a:endParaRPr lang="en-GB" sz="5400" b="1" dirty="0">
              <a:solidFill>
                <a:schemeClr val="bg1"/>
              </a:solidFill>
            </a:endParaRPr>
          </a:p>
        </p:txBody>
      </p:sp>
      <p:sp>
        <p:nvSpPr>
          <p:cNvPr id="4" name="Subtitle 2"/>
          <p:cNvSpPr>
            <a:spLocks noGrp="1"/>
          </p:cNvSpPr>
          <p:nvPr>
            <p:ph type="subTitle" idx="1"/>
          </p:nvPr>
        </p:nvSpPr>
        <p:spPr>
          <a:xfrm>
            <a:off x="1847528" y="4725144"/>
            <a:ext cx="3744416" cy="1080120"/>
          </a:xfrm>
        </p:spPr>
        <p:txBody>
          <a:bodyPr>
            <a:normAutofit/>
          </a:bodyPr>
          <a:lstStyle/>
          <a:p>
            <a:r>
              <a:rPr lang="en-GB" sz="5400" b="1" dirty="0">
                <a:solidFill>
                  <a:schemeClr val="bg1"/>
                </a:solidFill>
              </a:rPr>
              <a:t>2024</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74AC3-F4BD-5ABB-6909-5C25A4882571}"/>
              </a:ext>
            </a:extLst>
          </p:cNvPr>
          <p:cNvSpPr>
            <a:spLocks noGrp="1"/>
          </p:cNvSpPr>
          <p:nvPr>
            <p:ph type="title"/>
          </p:nvPr>
        </p:nvSpPr>
        <p:spPr/>
        <p:txBody>
          <a:bodyPr>
            <a:normAutofit/>
          </a:bodyPr>
          <a:lstStyle/>
          <a:p>
            <a:pPr algn="l"/>
            <a:r>
              <a:rPr lang="en-GB" sz="6000" dirty="0"/>
              <a:t>Contents</a:t>
            </a:r>
          </a:p>
        </p:txBody>
      </p:sp>
      <p:sp>
        <p:nvSpPr>
          <p:cNvPr id="3" name="Content Placeholder 2">
            <a:extLst>
              <a:ext uri="{FF2B5EF4-FFF2-40B4-BE49-F238E27FC236}">
                <a16:creationId xmlns:a16="http://schemas.microsoft.com/office/drawing/2014/main" id="{3784591F-E7E0-8ECC-B6F3-F516B7E1655D}"/>
              </a:ext>
            </a:extLst>
          </p:cNvPr>
          <p:cNvSpPr>
            <a:spLocks noGrp="1"/>
          </p:cNvSpPr>
          <p:nvPr>
            <p:ph idx="1"/>
          </p:nvPr>
        </p:nvSpPr>
        <p:spPr/>
        <p:txBody>
          <a:bodyPr/>
          <a:lstStyle/>
          <a:p>
            <a:r>
              <a:rPr lang="en-GB" dirty="0"/>
              <a:t>‘White, Black and Other’: a history of immigration in the UK</a:t>
            </a:r>
          </a:p>
          <a:p>
            <a:pPr lvl="1"/>
            <a:r>
              <a:rPr lang="en-GB" dirty="0"/>
              <a:t>We have always had non-White people in the UK</a:t>
            </a:r>
          </a:p>
          <a:p>
            <a:pPr lvl="1"/>
            <a:r>
              <a:rPr lang="en-GB" dirty="0"/>
              <a:t>What does British mean?</a:t>
            </a:r>
          </a:p>
          <a:p>
            <a:r>
              <a:rPr lang="en-GB" dirty="0"/>
              <a:t>Racism at the top of politics</a:t>
            </a:r>
          </a:p>
          <a:p>
            <a:r>
              <a:rPr lang="en-GB" dirty="0"/>
              <a:t>Black communities?</a:t>
            </a:r>
          </a:p>
          <a:p>
            <a:r>
              <a:rPr lang="en-GB" dirty="0"/>
              <a:t>Kill the Black One First</a:t>
            </a:r>
          </a:p>
          <a:p>
            <a:endParaRPr lang="en-GB" dirty="0"/>
          </a:p>
        </p:txBody>
      </p:sp>
      <p:sp>
        <p:nvSpPr>
          <p:cNvPr id="4" name="Slide Number Placeholder 3">
            <a:extLst>
              <a:ext uri="{FF2B5EF4-FFF2-40B4-BE49-F238E27FC236}">
                <a16:creationId xmlns:a16="http://schemas.microsoft.com/office/drawing/2014/main" id="{C3BB77F2-026B-3439-AEE9-462860A314D0}"/>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a:t>
            </a:fld>
            <a:endParaRPr lang="en-GB">
              <a:solidFill>
                <a:prstClr val="black">
                  <a:tint val="75000"/>
                </a:prstClr>
              </a:solidFill>
            </a:endParaRPr>
          </a:p>
        </p:txBody>
      </p:sp>
    </p:spTree>
    <p:extLst>
      <p:ext uri="{BB962C8B-B14F-4D97-AF65-F5344CB8AC3E}">
        <p14:creationId xmlns:p14="http://schemas.microsoft.com/office/powerpoint/2010/main" val="1854862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27660" y="-1"/>
            <a:ext cx="5327370" cy="1624520"/>
          </a:xfrm>
        </p:spPr>
        <p:txBody>
          <a:bodyPr anchor="ctr">
            <a:normAutofit/>
          </a:bodyPr>
          <a:lstStyle/>
          <a:p>
            <a:r>
              <a:rPr lang="en-GB" sz="4800" dirty="0"/>
              <a:t>Norman Conquest</a:t>
            </a:r>
          </a:p>
        </p:txBody>
      </p:sp>
      <p:sp>
        <p:nvSpPr>
          <p:cNvPr id="4" name="Content Placeholder 3"/>
          <p:cNvSpPr>
            <a:spLocks noGrp="1"/>
          </p:cNvSpPr>
          <p:nvPr>
            <p:ph idx="1"/>
          </p:nvPr>
        </p:nvSpPr>
        <p:spPr>
          <a:xfrm>
            <a:off x="373182" y="2324912"/>
            <a:ext cx="5581848" cy="3613149"/>
          </a:xfrm>
        </p:spPr>
        <p:txBody>
          <a:bodyPr anchor="ctr">
            <a:noAutofit/>
          </a:bodyPr>
          <a:lstStyle/>
          <a:p>
            <a:r>
              <a:rPr lang="en-GB" sz="2400" dirty="0"/>
              <a:t>Even before the Norman Conquest in 1066, we had significant immigration to our islands</a:t>
            </a:r>
          </a:p>
          <a:p>
            <a:r>
              <a:rPr lang="en-GB" sz="2400" dirty="0"/>
              <a:t>The Normans themselves were French, descended from Vikings who had previously settled in France</a:t>
            </a:r>
          </a:p>
          <a:p>
            <a:r>
              <a:rPr lang="en-GB" sz="2400" dirty="0"/>
              <a:t>The Romans arrived here in 55 BC with 12,000 soldiers, came back a year later with 30,000 and invaded us properly in AD43</a:t>
            </a:r>
          </a:p>
          <a:p>
            <a:r>
              <a:rPr lang="en-GB" sz="2400" dirty="0"/>
              <a:t>William the Conqueror invited Jews to settle here to develop trade and business</a:t>
            </a:r>
          </a:p>
          <a:p>
            <a:r>
              <a:rPr lang="en-GB" sz="2400" dirty="0"/>
              <a:t>In 250 AD Black Roman soldiers guarded Hadrian’s wall</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rcRect l="22406" r="13076" b="-1"/>
          <a:stretch/>
        </p:blipFill>
        <p:spPr>
          <a:xfrm>
            <a:off x="6096000" y="1"/>
            <a:ext cx="6102825" cy="6858000"/>
          </a:xfrm>
          <a:prstGeom prst="rect">
            <a:avLst/>
          </a:prstGeom>
        </p:spPr>
      </p:pic>
    </p:spTree>
    <p:extLst>
      <p:ext uri="{BB962C8B-B14F-4D97-AF65-F5344CB8AC3E}">
        <p14:creationId xmlns:p14="http://schemas.microsoft.com/office/powerpoint/2010/main" val="2196492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wheel(1)">
                                      <p:cBhvr>
                                        <p:cTn id="3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8B614-AD7E-754C-DC57-B2BDB380F70F}"/>
              </a:ext>
            </a:extLst>
          </p:cNvPr>
          <p:cNvSpPr>
            <a:spLocks noGrp="1"/>
          </p:cNvSpPr>
          <p:nvPr>
            <p:ph type="title"/>
          </p:nvPr>
        </p:nvSpPr>
        <p:spPr/>
        <p:txBody>
          <a:bodyPr/>
          <a:lstStyle/>
          <a:p>
            <a:r>
              <a:rPr lang="en-GB" dirty="0"/>
              <a:t>Norman Conquest [1066]</a:t>
            </a:r>
          </a:p>
        </p:txBody>
      </p:sp>
      <p:sp>
        <p:nvSpPr>
          <p:cNvPr id="3" name="Content Placeholder 2">
            <a:extLst>
              <a:ext uri="{FF2B5EF4-FFF2-40B4-BE49-F238E27FC236}">
                <a16:creationId xmlns:a16="http://schemas.microsoft.com/office/drawing/2014/main" id="{733C4EBC-2995-CDE5-AEF3-1B0ADA6CFF4D}"/>
              </a:ext>
            </a:extLst>
          </p:cNvPr>
          <p:cNvSpPr>
            <a:spLocks noGrp="1"/>
          </p:cNvSpPr>
          <p:nvPr>
            <p:ph idx="1"/>
          </p:nvPr>
        </p:nvSpPr>
        <p:spPr/>
        <p:txBody>
          <a:bodyPr/>
          <a:lstStyle/>
          <a:p>
            <a:r>
              <a:rPr lang="en-GB" dirty="0"/>
              <a:t>Built on Anglo Saxon foundations</a:t>
            </a:r>
          </a:p>
          <a:p>
            <a:r>
              <a:rPr lang="en-GB" dirty="0"/>
              <a:t>Spiritual welfare of the people by the use of force, and other methods, against evildoers</a:t>
            </a:r>
          </a:p>
          <a:p>
            <a:r>
              <a:rPr lang="en-GB" dirty="0"/>
              <a:t>Edward I stated in a thirteenth century statute that he wished to: </a:t>
            </a:r>
          </a:p>
          <a:p>
            <a:endParaRPr lang="en-GB" dirty="0"/>
          </a:p>
          <a:p>
            <a:pPr marL="0" indent="0" algn="ctr">
              <a:buNone/>
            </a:pPr>
            <a:r>
              <a:rPr lang="en-GB" b="1" dirty="0">
                <a:solidFill>
                  <a:srgbClr val="7030A0"/>
                </a:solidFill>
              </a:rPr>
              <a:t>“promote pleasantness and ease and quiet for our subjects dwelling in our realm, for in their quiet we have rest, and in their </a:t>
            </a:r>
            <a:r>
              <a:rPr lang="en-GB" b="1" dirty="0" err="1">
                <a:solidFill>
                  <a:srgbClr val="7030A0"/>
                </a:solidFill>
              </a:rPr>
              <a:t>tranquility</a:t>
            </a:r>
            <a:r>
              <a:rPr lang="en-GB" b="1" dirty="0">
                <a:solidFill>
                  <a:srgbClr val="7030A0"/>
                </a:solidFill>
              </a:rPr>
              <a:t> we are inwardly cherished with the scent of satisfaction amidst the flowers of hoped for peace”</a:t>
            </a:r>
          </a:p>
        </p:txBody>
      </p:sp>
      <p:sp>
        <p:nvSpPr>
          <p:cNvPr id="4" name="Slide Number Placeholder 3">
            <a:extLst>
              <a:ext uri="{FF2B5EF4-FFF2-40B4-BE49-F238E27FC236}">
                <a16:creationId xmlns:a16="http://schemas.microsoft.com/office/drawing/2014/main" id="{C4BA64A1-D82C-5B01-D45A-A5CDA92763F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9AD26F-1390-4587-9428-553C8629B83A}" type="slidenum">
              <a:rPr kumimoji="0" lang="en-GB"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tint val="82000"/>
                </a:prstClr>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52602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71450" y="-1158096"/>
            <a:ext cx="11990832" cy="7973904"/>
          </a:xfrm>
          <a:prstGeom prst="rect">
            <a:avLst/>
          </a:prstGeom>
        </p:spPr>
      </p:pic>
      <p:sp>
        <p:nvSpPr>
          <p:cNvPr id="3" name="Content Placeholder 2"/>
          <p:cNvSpPr>
            <a:spLocks noGrp="1"/>
          </p:cNvSpPr>
          <p:nvPr>
            <p:ph idx="1"/>
          </p:nvPr>
        </p:nvSpPr>
        <p:spPr>
          <a:xfrm>
            <a:off x="502920" y="148589"/>
            <a:ext cx="11659362" cy="7130035"/>
          </a:xfrm>
        </p:spPr>
        <p:txBody>
          <a:bodyPr>
            <a:normAutofit/>
          </a:bodyPr>
          <a:lstStyle/>
          <a:p>
            <a:r>
              <a:rPr lang="en-GB" dirty="0">
                <a:solidFill>
                  <a:schemeClr val="bg1"/>
                </a:solidFill>
              </a:rPr>
              <a:t>It is rarely mentioned that the typically ‘English’ castles and cathedrals which pull thousands of tourists to Britain each year, are predominantly French (Winder 2006: 29-40)</a:t>
            </a:r>
          </a:p>
          <a:p>
            <a:endParaRPr lang="en-GB" sz="3000" dirty="0">
              <a:solidFill>
                <a:schemeClr val="bg1"/>
              </a:solidFill>
            </a:endParaRPr>
          </a:p>
          <a:p>
            <a:endParaRPr lang="en-GB" sz="3000" dirty="0">
              <a:solidFill>
                <a:schemeClr val="bg1"/>
              </a:solidFill>
            </a:endParaRPr>
          </a:p>
          <a:p>
            <a:endParaRPr lang="en-GB" sz="3000" dirty="0">
              <a:solidFill>
                <a:schemeClr val="bg1"/>
              </a:solidFill>
            </a:endParaRPr>
          </a:p>
          <a:p>
            <a:endParaRPr lang="en-GB" sz="3000" dirty="0">
              <a:solidFill>
                <a:schemeClr val="bg1"/>
              </a:solidFill>
            </a:endParaRPr>
          </a:p>
          <a:p>
            <a:endParaRPr lang="en-GB" sz="3000" dirty="0">
              <a:solidFill>
                <a:schemeClr val="bg1"/>
              </a:solidFill>
            </a:endParaRPr>
          </a:p>
          <a:p>
            <a:pPr marL="0" indent="0">
              <a:buNone/>
            </a:pPr>
            <a:endParaRPr lang="en-GB" sz="3000" dirty="0">
              <a:solidFill>
                <a:schemeClr val="bg1"/>
              </a:solidFill>
            </a:endParaRPr>
          </a:p>
          <a:p>
            <a:endParaRPr lang="en-GB" sz="3000" dirty="0">
              <a:solidFill>
                <a:schemeClr val="bg1"/>
              </a:solidFill>
            </a:endParaRPr>
          </a:p>
          <a:p>
            <a:r>
              <a:rPr lang="en-GB" dirty="0">
                <a:solidFill>
                  <a:schemeClr val="bg1"/>
                </a:solidFill>
              </a:rPr>
              <a:t>William the Conqueror embarked on an enormous construction programme – the Tower of London, castles at Chepstow, Windsor, Arundel and Ludlow, cathedrals at Winchester, Durham, Canterbury and Norwich</a:t>
            </a:r>
          </a:p>
          <a:p>
            <a:endParaRPr lang="en-GB" dirty="0">
              <a:solidFill>
                <a:schemeClr val="bg1"/>
              </a:solidFill>
            </a:endParaRPr>
          </a:p>
        </p:txBody>
      </p:sp>
    </p:spTree>
    <p:extLst>
      <p:ext uri="{BB962C8B-B14F-4D97-AF65-F5344CB8AC3E}">
        <p14:creationId xmlns:p14="http://schemas.microsoft.com/office/powerpoint/2010/main" val="2010829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0AD53F4-29C9-C600-C865-59FAEE58BFF0}"/>
              </a:ext>
            </a:extLst>
          </p:cNvPr>
          <p:cNvSpPr>
            <a:spLocks noGrp="1"/>
          </p:cNvSpPr>
          <p:nvPr>
            <p:ph type="sldNum" sz="quarter" idx="12"/>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8F62689-F21F-4CAF-B3F4-6171D9B196BD}" type="slidenum">
              <a:rPr kumimoji="0" lang="en-GB" alt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altLang="en-US" sz="12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Content Placeholder 2">
            <a:extLst>
              <a:ext uri="{FF2B5EF4-FFF2-40B4-BE49-F238E27FC236}">
                <a16:creationId xmlns:a16="http://schemas.microsoft.com/office/drawing/2014/main" id="{1941EA16-FC9F-2DBD-AE4F-0B4D2A647DD4}"/>
              </a:ext>
            </a:extLst>
          </p:cNvPr>
          <p:cNvSpPr>
            <a:spLocks noGrp="1"/>
          </p:cNvSpPr>
          <p:nvPr>
            <p:ph idx="4294967295"/>
          </p:nvPr>
        </p:nvSpPr>
        <p:spPr>
          <a:xfrm>
            <a:off x="1146174" y="2795588"/>
            <a:ext cx="9899651" cy="1392237"/>
          </a:xfrm>
        </p:spPr>
        <p:txBody>
          <a:bodyPr>
            <a:normAutofit/>
          </a:bodyPr>
          <a:lstStyle/>
          <a:p>
            <a:pPr eaLnBrk="1" hangingPunct="1"/>
            <a:r>
              <a:rPr lang="en-GB" altLang="en-US" dirty="0"/>
              <a:t>Magna Carta is often seen as the basis of liberty and justice as we know it in the west. The 39th clause of the charter is still part of British law today:</a:t>
            </a:r>
          </a:p>
        </p:txBody>
      </p:sp>
      <p:sp>
        <p:nvSpPr>
          <p:cNvPr id="5" name="Rectangle 4">
            <a:extLst>
              <a:ext uri="{FF2B5EF4-FFF2-40B4-BE49-F238E27FC236}">
                <a16:creationId xmlns:a16="http://schemas.microsoft.com/office/drawing/2014/main" id="{0F8A9CD3-2982-118B-DE96-86B11057499A}"/>
              </a:ext>
            </a:extLst>
          </p:cNvPr>
          <p:cNvSpPr>
            <a:spLocks noChangeArrowheads="1"/>
          </p:cNvSpPr>
          <p:nvPr/>
        </p:nvSpPr>
        <p:spPr bwMode="auto">
          <a:xfrm>
            <a:off x="1952626" y="4485481"/>
            <a:ext cx="8640763" cy="1938338"/>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“No free man shall be seized or imprisoned, or stripped of his rights or possessions, or outlawed or exiled, or deprived of his standing in any other way, nor will we proceed with force against him, or send others to do so, except by the lawful judgment of his equals or by the law of the land.”</a:t>
            </a:r>
          </a:p>
        </p:txBody>
      </p:sp>
      <p:pic>
        <p:nvPicPr>
          <p:cNvPr id="25605" name="Picture 6">
            <a:extLst>
              <a:ext uri="{FF2B5EF4-FFF2-40B4-BE49-F238E27FC236}">
                <a16:creationId xmlns:a16="http://schemas.microsoft.com/office/drawing/2014/main" id="{B80E3B1E-2529-F8D3-1504-8D1760E2BE4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37571" y="284163"/>
            <a:ext cx="4512653" cy="219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a:extLst>
              <a:ext uri="{FF2B5EF4-FFF2-40B4-BE49-F238E27FC236}">
                <a16:creationId xmlns:a16="http://schemas.microsoft.com/office/drawing/2014/main" id="{6E7A7178-B27C-7EC6-7B7F-2C64EC7DB87C}"/>
              </a:ext>
            </a:extLst>
          </p:cNvPr>
          <p:cNvSpPr>
            <a:spLocks noChangeArrowheads="1"/>
          </p:cNvSpPr>
          <p:nvPr/>
        </p:nvSpPr>
        <p:spPr bwMode="auto">
          <a:xfrm>
            <a:off x="8288338" y="1013947"/>
            <a:ext cx="374491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King John exploited his subjects, particularly the barons</a:t>
            </a:r>
          </a:p>
        </p:txBody>
      </p:sp>
      <p:sp>
        <p:nvSpPr>
          <p:cNvPr id="6" name="TextBox 5">
            <a:extLst>
              <a:ext uri="{FF2B5EF4-FFF2-40B4-BE49-F238E27FC236}">
                <a16:creationId xmlns:a16="http://schemas.microsoft.com/office/drawing/2014/main" id="{95C0C501-6A65-08BC-F323-1B9DCD1D52E8}"/>
              </a:ext>
            </a:extLst>
          </p:cNvPr>
          <p:cNvSpPr txBox="1"/>
          <p:nvPr/>
        </p:nvSpPr>
        <p:spPr>
          <a:xfrm>
            <a:off x="624286" y="1013947"/>
            <a:ext cx="2656680"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Practical solution to a political crisis</a:t>
            </a:r>
          </a:p>
        </p:txBody>
      </p:sp>
    </p:spTree>
    <p:extLst>
      <p:ext uri="{BB962C8B-B14F-4D97-AF65-F5344CB8AC3E}">
        <p14:creationId xmlns:p14="http://schemas.microsoft.com/office/powerpoint/2010/main" val="37375634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Construction, religion and agriculture</a:t>
            </a:r>
          </a:p>
        </p:txBody>
      </p:sp>
      <p:sp>
        <p:nvSpPr>
          <p:cNvPr id="3" name="Content Placeholder 2"/>
          <p:cNvSpPr>
            <a:spLocks noGrp="1"/>
          </p:cNvSpPr>
          <p:nvPr>
            <p:ph idx="1"/>
          </p:nvPr>
        </p:nvSpPr>
        <p:spPr>
          <a:xfrm>
            <a:off x="838200" y="1825625"/>
            <a:ext cx="10728960" cy="4072255"/>
          </a:xfrm>
        </p:spPr>
        <p:txBody>
          <a:bodyPr>
            <a:normAutofit/>
          </a:bodyPr>
          <a:lstStyle/>
          <a:p>
            <a:r>
              <a:rPr lang="en-GB" dirty="0"/>
              <a:t>Monasteries</a:t>
            </a:r>
          </a:p>
          <a:p>
            <a:r>
              <a:rPr lang="en-GB" dirty="0"/>
              <a:t>Sheep farming and the economic impact of wool</a:t>
            </a:r>
          </a:p>
          <a:p>
            <a:r>
              <a:rPr lang="en-GB" dirty="0"/>
              <a:t>Away from subsistence farming and towards international trade</a:t>
            </a:r>
          </a:p>
          <a:p>
            <a:r>
              <a:rPr lang="en-GB" dirty="0"/>
              <a:t>Laid a pattern which would last a thousand years</a:t>
            </a:r>
          </a:p>
          <a:p>
            <a:r>
              <a:rPr lang="en-GB" dirty="0"/>
              <a:t>The Norman Conquest led to, “a most extensive foreign infusion, an infusion which affected our blood, our language, our law, our arts.”</a:t>
            </a:r>
          </a:p>
          <a:p>
            <a:r>
              <a:rPr lang="en-GB" dirty="0"/>
              <a:t>One might think this a modern realisation but it comes from Freeman’s History of the Norman Conquest (1877)</a:t>
            </a:r>
          </a:p>
          <a:p>
            <a:endParaRPr lang="en-GB" dirty="0"/>
          </a:p>
        </p:txBody>
      </p:sp>
      <p:sp>
        <p:nvSpPr>
          <p:cNvPr id="6" name="TextBox 5"/>
          <p:cNvSpPr txBox="1"/>
          <p:nvPr/>
        </p:nvSpPr>
        <p:spPr>
          <a:xfrm>
            <a:off x="8561070" y="6172200"/>
            <a:ext cx="324383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Winder (2006: 32)</a:t>
            </a:r>
          </a:p>
        </p:txBody>
      </p:sp>
    </p:spTree>
    <p:extLst>
      <p:ext uri="{BB962C8B-B14F-4D97-AF65-F5344CB8AC3E}">
        <p14:creationId xmlns:p14="http://schemas.microsoft.com/office/powerpoint/2010/main" val="350633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Formation of the English aristocracy</a:t>
            </a:r>
          </a:p>
        </p:txBody>
      </p:sp>
      <p:sp>
        <p:nvSpPr>
          <p:cNvPr id="3" name="Content Placeholder 2"/>
          <p:cNvSpPr>
            <a:spLocks noGrp="1"/>
          </p:cNvSpPr>
          <p:nvPr>
            <p:ph idx="1"/>
          </p:nvPr>
        </p:nvSpPr>
        <p:spPr>
          <a:xfrm>
            <a:off x="838200" y="1825625"/>
            <a:ext cx="10515600" cy="2773807"/>
          </a:xfrm>
        </p:spPr>
        <p:txBody>
          <a:bodyPr>
            <a:normAutofit/>
          </a:bodyPr>
          <a:lstStyle/>
          <a:p>
            <a:r>
              <a:rPr lang="en-GB" dirty="0"/>
              <a:t>William saw England as an oversees possession with land and privilege distributed to the 10,000 upper-class Frenchmen who followed him here</a:t>
            </a:r>
          </a:p>
          <a:p>
            <a:r>
              <a:rPr lang="en-GB" dirty="0"/>
              <a:t>The land-for-knights approach entailed a promise to keep order and supply troops for the King</a:t>
            </a:r>
          </a:p>
          <a:p>
            <a:r>
              <a:rPr lang="en-GB" dirty="0"/>
              <a:t>BY 1087, one-third of the kingdom was owned by 180 immigrant lords</a:t>
            </a:r>
          </a:p>
        </p:txBody>
      </p:sp>
      <p:sp>
        <p:nvSpPr>
          <p:cNvPr id="4" name="TextBox 3"/>
          <p:cNvSpPr txBox="1"/>
          <p:nvPr/>
        </p:nvSpPr>
        <p:spPr>
          <a:xfrm>
            <a:off x="9601200" y="365125"/>
            <a:ext cx="2340864"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Winder (2006: 32)</a:t>
            </a:r>
          </a:p>
        </p:txBody>
      </p:sp>
      <p:sp>
        <p:nvSpPr>
          <p:cNvPr id="5" name="Rectangle 4"/>
          <p:cNvSpPr/>
          <p:nvPr/>
        </p:nvSpPr>
        <p:spPr>
          <a:xfrm>
            <a:off x="1185672" y="4584192"/>
            <a:ext cx="4764024"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Bishop of Bayeux</a:t>
            </a:r>
          </a:p>
        </p:txBody>
      </p:sp>
      <p:sp>
        <p:nvSpPr>
          <p:cNvPr id="6" name="Rectangle 5"/>
          <p:cNvSpPr/>
          <p:nvPr/>
        </p:nvSpPr>
        <p:spPr>
          <a:xfrm>
            <a:off x="1185672" y="5775960"/>
            <a:ext cx="4764024"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Hugh </a:t>
            </a:r>
            <a:r>
              <a:rPr kumimoji="0" lang="en-GB" sz="2800" b="0" i="0" u="none" strike="noStrike" kern="1200" cap="none" spc="0" normalizeH="0" baseline="0" noProof="0" dirty="0" err="1">
                <a:ln>
                  <a:noFill/>
                </a:ln>
                <a:solidFill>
                  <a:prstClr val="white"/>
                </a:solidFill>
                <a:effectLst/>
                <a:uLnTx/>
                <a:uFillTx/>
                <a:latin typeface="Calibri" panose="020F0502020204030204"/>
                <a:ea typeface="+mn-ea"/>
                <a:cs typeface="+mn-cs"/>
              </a:rPr>
              <a:t>d’Avranches</a:t>
            </a: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p:cNvSpPr/>
          <p:nvPr/>
        </p:nvSpPr>
        <p:spPr>
          <a:xfrm>
            <a:off x="6867144" y="5775960"/>
            <a:ext cx="4764024"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Earl of Chester</a:t>
            </a:r>
          </a:p>
        </p:txBody>
      </p:sp>
      <p:sp>
        <p:nvSpPr>
          <p:cNvPr id="10" name="Rectangle 9"/>
          <p:cNvSpPr/>
          <p:nvPr/>
        </p:nvSpPr>
        <p:spPr>
          <a:xfrm>
            <a:off x="6867144" y="5187696"/>
            <a:ext cx="4764024"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Earl of Hereford</a:t>
            </a:r>
          </a:p>
        </p:txBody>
      </p:sp>
      <p:sp>
        <p:nvSpPr>
          <p:cNvPr id="11" name="Rectangle 10"/>
          <p:cNvSpPr/>
          <p:nvPr/>
        </p:nvSpPr>
        <p:spPr>
          <a:xfrm>
            <a:off x="6867144" y="4599432"/>
            <a:ext cx="4764024"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Earl of Kent</a:t>
            </a:r>
          </a:p>
        </p:txBody>
      </p:sp>
      <p:sp>
        <p:nvSpPr>
          <p:cNvPr id="12" name="Rectangle 11"/>
          <p:cNvSpPr/>
          <p:nvPr/>
        </p:nvSpPr>
        <p:spPr>
          <a:xfrm>
            <a:off x="1185672" y="5187696"/>
            <a:ext cx="4764024"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William Fitz </a:t>
            </a:r>
            <a:r>
              <a:rPr kumimoji="0" lang="en-GB" sz="2800" b="0" i="0" u="none" strike="noStrike" kern="1200" cap="none" spc="0" normalizeH="0" baseline="0" noProof="0" dirty="0" err="1">
                <a:ln>
                  <a:noFill/>
                </a:ln>
                <a:solidFill>
                  <a:prstClr val="white"/>
                </a:solidFill>
                <a:effectLst/>
                <a:uLnTx/>
                <a:uFillTx/>
                <a:latin typeface="Calibri" panose="020F0502020204030204"/>
                <a:ea typeface="+mn-ea"/>
                <a:cs typeface="+mn-cs"/>
              </a:rPr>
              <a:t>Osbern</a:t>
            </a: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ight Arrow 12"/>
          <p:cNvSpPr/>
          <p:nvPr/>
        </p:nvSpPr>
        <p:spPr>
          <a:xfrm>
            <a:off x="5949696" y="4664964"/>
            <a:ext cx="917448" cy="31089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ight Arrow 13"/>
          <p:cNvSpPr/>
          <p:nvPr/>
        </p:nvSpPr>
        <p:spPr>
          <a:xfrm>
            <a:off x="5949696" y="5257038"/>
            <a:ext cx="917448" cy="31089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ight Arrow 14"/>
          <p:cNvSpPr/>
          <p:nvPr/>
        </p:nvSpPr>
        <p:spPr>
          <a:xfrm>
            <a:off x="5949696" y="5849112"/>
            <a:ext cx="917448" cy="31089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9509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wheel(1)">
                                      <p:cBhvr>
                                        <p:cTn id="28" dur="20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1" presetClass="entr" presetSubtype="1" fill="hold" grpId="0" nodeType="clickEffect">
                                  <p:stCondLst>
                                    <p:cond delay="0"/>
                                  </p:stCondLst>
                                  <p:childTnLst>
                                    <p:set>
                                      <p:cBhvr>
                                        <p:cTn id="39" dur="1" fill="hold">
                                          <p:stCondLst>
                                            <p:cond delay="0"/>
                                          </p:stCondLst>
                                        </p:cTn>
                                        <p:tgtEl>
                                          <p:spTgt spid="11"/>
                                        </p:tgtEl>
                                        <p:attrNameLst>
                                          <p:attrName>style.visibility</p:attrName>
                                        </p:attrNameLst>
                                      </p:cBhvr>
                                      <p:to>
                                        <p:strVal val="visible"/>
                                      </p:to>
                                    </p:set>
                                    <p:animEffect transition="in" filter="wheel(1)">
                                      <p:cBhvr>
                                        <p:cTn id="40" dur="2000"/>
                                        <p:tgtEl>
                                          <p:spTgt spid="11"/>
                                        </p:tgtEl>
                                      </p:cBhvr>
                                    </p:animEffect>
                                  </p:childTnLst>
                                </p:cTn>
                              </p:par>
                            </p:childTnLst>
                          </p:cTn>
                        </p:par>
                      </p:childTnLst>
                    </p:cTn>
                  </p:par>
                  <p:par>
                    <p:cTn id="41" fill="hold">
                      <p:stCondLst>
                        <p:cond delay="indefinite"/>
                      </p:stCondLst>
                      <p:childTnLst>
                        <p:par>
                          <p:cTn id="42" fill="hold">
                            <p:stCondLst>
                              <p:cond delay="0"/>
                            </p:stCondLst>
                            <p:childTnLst>
                              <p:par>
                                <p:cTn id="43" presetID="21" presetClass="entr" presetSubtype="1" fill="hold" grpId="0" nodeType="click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wheel(1)">
                                      <p:cBhvr>
                                        <p:cTn id="45" dur="2000"/>
                                        <p:tgtEl>
                                          <p:spTgt spid="12"/>
                                        </p:tgtEl>
                                      </p:cBhvr>
                                    </p:animEffect>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fade">
                                      <p:cBhvr>
                                        <p:cTn id="50" dur="1000"/>
                                        <p:tgtEl>
                                          <p:spTgt spid="14"/>
                                        </p:tgtEl>
                                      </p:cBhvr>
                                    </p:animEffect>
                                    <p:anim calcmode="lin" valueType="num">
                                      <p:cBhvr>
                                        <p:cTn id="51" dur="1000" fill="hold"/>
                                        <p:tgtEl>
                                          <p:spTgt spid="14"/>
                                        </p:tgtEl>
                                        <p:attrNameLst>
                                          <p:attrName>ppt_x</p:attrName>
                                        </p:attrNameLst>
                                      </p:cBhvr>
                                      <p:tavLst>
                                        <p:tav tm="0">
                                          <p:val>
                                            <p:strVal val="#ppt_x"/>
                                          </p:val>
                                        </p:tav>
                                        <p:tav tm="100000">
                                          <p:val>
                                            <p:strVal val="#ppt_x"/>
                                          </p:val>
                                        </p:tav>
                                      </p:tavLst>
                                    </p:anim>
                                    <p:anim calcmode="lin" valueType="num">
                                      <p:cBhvr>
                                        <p:cTn id="5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1" presetClass="entr" presetSubtype="1" fill="hold" grpId="0" nodeType="clickEffect">
                                  <p:stCondLst>
                                    <p:cond delay="0"/>
                                  </p:stCondLst>
                                  <p:childTnLst>
                                    <p:set>
                                      <p:cBhvr>
                                        <p:cTn id="56" dur="1" fill="hold">
                                          <p:stCondLst>
                                            <p:cond delay="0"/>
                                          </p:stCondLst>
                                        </p:cTn>
                                        <p:tgtEl>
                                          <p:spTgt spid="10"/>
                                        </p:tgtEl>
                                        <p:attrNameLst>
                                          <p:attrName>style.visibility</p:attrName>
                                        </p:attrNameLst>
                                      </p:cBhvr>
                                      <p:to>
                                        <p:strVal val="visible"/>
                                      </p:to>
                                    </p:set>
                                    <p:animEffect transition="in" filter="wheel(1)">
                                      <p:cBhvr>
                                        <p:cTn id="57" dur="2000"/>
                                        <p:tgtEl>
                                          <p:spTgt spid="10"/>
                                        </p:tgtEl>
                                      </p:cBhvr>
                                    </p:animEffect>
                                  </p:childTnLst>
                                </p:cTn>
                              </p:par>
                            </p:childTnLst>
                          </p:cTn>
                        </p:par>
                      </p:childTnLst>
                    </p:cTn>
                  </p:par>
                  <p:par>
                    <p:cTn id="58" fill="hold">
                      <p:stCondLst>
                        <p:cond delay="indefinite"/>
                      </p:stCondLst>
                      <p:childTnLst>
                        <p:par>
                          <p:cTn id="59" fill="hold">
                            <p:stCondLst>
                              <p:cond delay="0"/>
                            </p:stCondLst>
                            <p:childTnLst>
                              <p:par>
                                <p:cTn id="60" presetID="21" presetClass="entr" presetSubtype="1" fill="hold" grpId="0" nodeType="clickEffect">
                                  <p:stCondLst>
                                    <p:cond delay="0"/>
                                  </p:stCondLst>
                                  <p:childTnLst>
                                    <p:set>
                                      <p:cBhvr>
                                        <p:cTn id="61" dur="1" fill="hold">
                                          <p:stCondLst>
                                            <p:cond delay="0"/>
                                          </p:stCondLst>
                                        </p:cTn>
                                        <p:tgtEl>
                                          <p:spTgt spid="6"/>
                                        </p:tgtEl>
                                        <p:attrNameLst>
                                          <p:attrName>style.visibility</p:attrName>
                                        </p:attrNameLst>
                                      </p:cBhvr>
                                      <p:to>
                                        <p:strVal val="visible"/>
                                      </p:to>
                                    </p:set>
                                    <p:animEffect transition="in" filter="wheel(1)">
                                      <p:cBhvr>
                                        <p:cTn id="62" dur="2000"/>
                                        <p:tgtEl>
                                          <p:spTgt spid="6"/>
                                        </p:tgtEl>
                                      </p:cBhvr>
                                    </p:animEffect>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grpId="0" nodeType="clickEffect">
                                  <p:stCondLst>
                                    <p:cond delay="0"/>
                                  </p:stCondLst>
                                  <p:childTnLst>
                                    <p:set>
                                      <p:cBhvr>
                                        <p:cTn id="66" dur="1" fill="hold">
                                          <p:stCondLst>
                                            <p:cond delay="0"/>
                                          </p:stCondLst>
                                        </p:cTn>
                                        <p:tgtEl>
                                          <p:spTgt spid="15"/>
                                        </p:tgtEl>
                                        <p:attrNameLst>
                                          <p:attrName>style.visibility</p:attrName>
                                        </p:attrNameLst>
                                      </p:cBhvr>
                                      <p:to>
                                        <p:strVal val="visible"/>
                                      </p:to>
                                    </p:set>
                                    <p:animEffect transition="in" filter="fade">
                                      <p:cBhvr>
                                        <p:cTn id="67" dur="1000"/>
                                        <p:tgtEl>
                                          <p:spTgt spid="15"/>
                                        </p:tgtEl>
                                      </p:cBhvr>
                                    </p:animEffect>
                                    <p:anim calcmode="lin" valueType="num">
                                      <p:cBhvr>
                                        <p:cTn id="68" dur="1000" fill="hold"/>
                                        <p:tgtEl>
                                          <p:spTgt spid="15"/>
                                        </p:tgtEl>
                                        <p:attrNameLst>
                                          <p:attrName>ppt_x</p:attrName>
                                        </p:attrNameLst>
                                      </p:cBhvr>
                                      <p:tavLst>
                                        <p:tav tm="0">
                                          <p:val>
                                            <p:strVal val="#ppt_x"/>
                                          </p:val>
                                        </p:tav>
                                        <p:tav tm="100000">
                                          <p:val>
                                            <p:strVal val="#ppt_x"/>
                                          </p:val>
                                        </p:tav>
                                      </p:tavLst>
                                    </p:anim>
                                    <p:anim calcmode="lin" valueType="num">
                                      <p:cBhvr>
                                        <p:cTn id="6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21" presetClass="entr" presetSubtype="1" fill="hold" grpId="0" nodeType="clickEffect">
                                  <p:stCondLst>
                                    <p:cond delay="0"/>
                                  </p:stCondLst>
                                  <p:childTnLst>
                                    <p:set>
                                      <p:cBhvr>
                                        <p:cTn id="73" dur="1" fill="hold">
                                          <p:stCondLst>
                                            <p:cond delay="0"/>
                                          </p:stCondLst>
                                        </p:cTn>
                                        <p:tgtEl>
                                          <p:spTgt spid="9"/>
                                        </p:tgtEl>
                                        <p:attrNameLst>
                                          <p:attrName>style.visibility</p:attrName>
                                        </p:attrNameLst>
                                      </p:cBhvr>
                                      <p:to>
                                        <p:strVal val="visible"/>
                                      </p:to>
                                    </p:set>
                                    <p:animEffect transition="in" filter="wheel(1)">
                                      <p:cBhvr>
                                        <p:cTn id="74"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9" grpId="0" animBg="1"/>
      <p:bldP spid="10" grpId="0" animBg="1"/>
      <p:bldP spid="11" grpId="0" animBg="1"/>
      <p:bldP spid="12" grpId="0" animBg="1"/>
      <p:bldP spid="13" grpId="0" animBg="1"/>
      <p:bldP spid="14" grpId="0" animBg="1"/>
      <p:bldP spid="1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Brexit debate – nothing new!</a:t>
            </a:r>
          </a:p>
        </p:txBody>
      </p:sp>
      <p:sp>
        <p:nvSpPr>
          <p:cNvPr id="3" name="Content Placeholder 2"/>
          <p:cNvSpPr>
            <a:spLocks noGrp="1"/>
          </p:cNvSpPr>
          <p:nvPr>
            <p:ph idx="1"/>
          </p:nvPr>
        </p:nvSpPr>
        <p:spPr>
          <a:xfrm>
            <a:off x="838200" y="1609344"/>
            <a:ext cx="10802112" cy="2999231"/>
          </a:xfrm>
        </p:spPr>
        <p:txBody>
          <a:bodyPr>
            <a:noAutofit/>
          </a:bodyPr>
          <a:lstStyle/>
          <a:p>
            <a:r>
              <a:rPr lang="en-GB" dirty="0"/>
              <a:t>The conditions under which people should be allowed to come to Britain have always been a matter for concern </a:t>
            </a:r>
          </a:p>
          <a:p>
            <a:r>
              <a:rPr lang="en-GB" dirty="0"/>
              <a:t>The British were keen to draw in expertise that we didn’t have ourselves</a:t>
            </a:r>
          </a:p>
          <a:p>
            <a:r>
              <a:rPr lang="en-GB" dirty="0"/>
              <a:t>1303: the </a:t>
            </a:r>
            <a:r>
              <a:rPr lang="en-GB" i="1" dirty="0"/>
              <a:t>Carta </a:t>
            </a:r>
            <a:r>
              <a:rPr lang="en-GB" i="1" dirty="0" err="1"/>
              <a:t>Mercatoria</a:t>
            </a:r>
            <a:r>
              <a:rPr lang="en-GB" i="1" dirty="0"/>
              <a:t> </a:t>
            </a:r>
            <a:r>
              <a:rPr lang="en-GB" dirty="0"/>
              <a:t>agreement set right to foreign merchants who were allowed to travel freely, enforce contracts and settle disputes … with caution</a:t>
            </a:r>
          </a:p>
        </p:txBody>
      </p:sp>
      <p:sp>
        <p:nvSpPr>
          <p:cNvPr id="4" name="TextBox 3"/>
          <p:cNvSpPr txBox="1"/>
          <p:nvPr/>
        </p:nvSpPr>
        <p:spPr>
          <a:xfrm>
            <a:off x="932688" y="4608575"/>
            <a:ext cx="10421112" cy="1815882"/>
          </a:xfrm>
          <a:prstGeom prst="rect">
            <a:avLst/>
          </a:prstGeom>
          <a:solidFill>
            <a:srgbClr val="FFFF00"/>
          </a:solidFill>
          <a:ln w="57150">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“Be obedient to the powerful, keep on good terms with your fellow countrymen … And bolt your door early.”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Italian banker and Lincolnshire landholder Amerigo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dei</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Frescobaldi</a:t>
            </a:r>
          </a:p>
        </p:txBody>
      </p:sp>
      <p:sp>
        <p:nvSpPr>
          <p:cNvPr id="5" name="TextBox 4"/>
          <p:cNvSpPr txBox="1"/>
          <p:nvPr/>
        </p:nvSpPr>
        <p:spPr>
          <a:xfrm>
            <a:off x="9012936" y="6330113"/>
            <a:ext cx="234086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Winder (2006: 53)</a:t>
            </a:r>
          </a:p>
        </p:txBody>
      </p:sp>
    </p:spTree>
    <p:extLst>
      <p:ext uri="{BB962C8B-B14F-4D97-AF65-F5344CB8AC3E}">
        <p14:creationId xmlns:p14="http://schemas.microsoft.com/office/powerpoint/2010/main" val="1617944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Economic migrants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447308" y="591344"/>
            <a:ext cx="6906491" cy="5585619"/>
          </a:xfrm>
        </p:spPr>
        <p:txBody>
          <a:bodyPr anchor="ctr">
            <a:normAutofit/>
          </a:bodyPr>
          <a:lstStyle/>
          <a:p>
            <a:r>
              <a:rPr lang="en-GB" sz="2600"/>
              <a:t>By the 16</a:t>
            </a:r>
            <a:r>
              <a:rPr lang="en-GB" sz="2600" baseline="30000"/>
              <a:t>th</a:t>
            </a:r>
            <a:r>
              <a:rPr lang="en-GB" sz="2600"/>
              <a:t> century quite commonplace</a:t>
            </a:r>
          </a:p>
          <a:p>
            <a:r>
              <a:rPr lang="en-GB" sz="2600"/>
              <a:t>Over a third of the ‘strangers’ surveyed in 1573 said that they had come here for work, “</a:t>
            </a:r>
            <a:r>
              <a:rPr lang="en-GB" sz="2600" err="1"/>
              <a:t>Onlie</a:t>
            </a:r>
            <a:r>
              <a:rPr lang="en-GB" sz="2600"/>
              <a:t> to </a:t>
            </a:r>
            <a:r>
              <a:rPr lang="en-GB" sz="2600" err="1"/>
              <a:t>seeked</a:t>
            </a:r>
            <a:r>
              <a:rPr lang="en-GB" sz="2600"/>
              <a:t> </a:t>
            </a:r>
            <a:r>
              <a:rPr lang="en-GB" sz="2600" err="1"/>
              <a:t>woorck</a:t>
            </a:r>
            <a:r>
              <a:rPr lang="en-GB" sz="2600"/>
              <a:t> for </a:t>
            </a:r>
            <a:r>
              <a:rPr lang="en-GB" sz="2600" err="1"/>
              <a:t>theire</a:t>
            </a:r>
            <a:r>
              <a:rPr lang="en-GB" sz="2600"/>
              <a:t> </a:t>
            </a:r>
            <a:r>
              <a:rPr lang="en-GB" sz="2600" err="1"/>
              <a:t>linvinge</a:t>
            </a:r>
            <a:r>
              <a:rPr lang="en-GB" sz="2600"/>
              <a:t>.”</a:t>
            </a:r>
          </a:p>
          <a:p>
            <a:r>
              <a:rPr lang="en-GB" sz="2600"/>
              <a:t>Even the Elizabethans wanted to distinguish between genuine asylum seekers and those who were here to work and earn, with the latter category asked to leave</a:t>
            </a:r>
          </a:p>
          <a:p>
            <a:r>
              <a:rPr lang="en-GB" sz="2600"/>
              <a:t>The monasteries had a central role to play in the wool industry – a huge and profitable aspect of the work of the monasteries</a:t>
            </a:r>
          </a:p>
          <a:p>
            <a:r>
              <a:rPr lang="en-GB" sz="2600"/>
              <a:t>When they were dissolved by Henry VIII (r.1509-1547) many cheered to see their monopoly end</a:t>
            </a:r>
          </a:p>
        </p:txBody>
      </p:sp>
      <p:sp>
        <p:nvSpPr>
          <p:cNvPr id="5" name="TextBox 4">
            <a:extLst>
              <a:ext uri="{FF2B5EF4-FFF2-40B4-BE49-F238E27FC236}">
                <a16:creationId xmlns:a16="http://schemas.microsoft.com/office/drawing/2014/main" id="{BF3AF85C-AAC3-01D9-24AB-DCD097F7851F}"/>
              </a:ext>
            </a:extLst>
          </p:cNvPr>
          <p:cNvSpPr txBox="1"/>
          <p:nvPr/>
        </p:nvSpPr>
        <p:spPr>
          <a:xfrm>
            <a:off x="3275923" y="6355424"/>
            <a:ext cx="234086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Winder (2006: 52/3)</a:t>
            </a:r>
          </a:p>
        </p:txBody>
      </p:sp>
    </p:spTree>
    <p:extLst>
      <p:ext uri="{BB962C8B-B14F-4D97-AF65-F5344CB8AC3E}">
        <p14:creationId xmlns:p14="http://schemas.microsoft.com/office/powerpoint/2010/main" val="2926575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Trade incentives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447308" y="591344"/>
            <a:ext cx="6906491" cy="5585619"/>
          </a:xfrm>
        </p:spPr>
        <p:txBody>
          <a:bodyPr anchor="ctr">
            <a:normAutofit/>
          </a:bodyPr>
          <a:lstStyle/>
          <a:p>
            <a:r>
              <a:rPr lang="en-GB"/>
              <a:t>Wool declined but trade in other areas expanded</a:t>
            </a:r>
          </a:p>
          <a:p>
            <a:r>
              <a:rPr lang="en-GB"/>
              <a:t>Skilled ironworkers from Germany were invited to forge steel at the Royal Armoury under Henry VIII – we wanted continental expertise!</a:t>
            </a:r>
          </a:p>
          <a:p>
            <a:r>
              <a:rPr lang="en-GB"/>
              <a:t>1568: </a:t>
            </a:r>
            <a:r>
              <a:rPr lang="en-GB" err="1"/>
              <a:t>Hoechsetter</a:t>
            </a:r>
            <a:r>
              <a:rPr lang="en-GB"/>
              <a:t> was authorised by the Queen (Elizabeth I 1558-1603) to prospect for minerals in the Lake District, employing 150 Austrian and German craftsmen (The Society of Mines Royal)</a:t>
            </a:r>
          </a:p>
        </p:txBody>
      </p:sp>
      <p:sp>
        <p:nvSpPr>
          <p:cNvPr id="5" name="TextBox 4"/>
          <p:cNvSpPr txBox="1"/>
          <p:nvPr/>
        </p:nvSpPr>
        <p:spPr>
          <a:xfrm>
            <a:off x="3755136" y="6081990"/>
            <a:ext cx="234086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Winder (2006: 53)</a:t>
            </a:r>
          </a:p>
        </p:txBody>
      </p:sp>
    </p:spTree>
    <p:extLst>
      <p:ext uri="{BB962C8B-B14F-4D97-AF65-F5344CB8AC3E}">
        <p14:creationId xmlns:p14="http://schemas.microsoft.com/office/powerpoint/2010/main" val="3575223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181"/>
            <a:ext cx="10515600" cy="1325563"/>
          </a:xfrm>
        </p:spPr>
        <p:txBody>
          <a:bodyPr/>
          <a:lstStyle/>
          <a:p>
            <a:r>
              <a:rPr lang="en-GB" dirty="0"/>
              <a:t>Trade incentives</a:t>
            </a:r>
          </a:p>
        </p:txBody>
      </p:sp>
      <p:sp>
        <p:nvSpPr>
          <p:cNvPr id="3" name="Content Placeholder 2"/>
          <p:cNvSpPr>
            <a:spLocks noGrp="1"/>
          </p:cNvSpPr>
          <p:nvPr>
            <p:ph idx="1"/>
          </p:nvPr>
        </p:nvSpPr>
        <p:spPr>
          <a:xfrm>
            <a:off x="582168" y="1380744"/>
            <a:ext cx="4456176" cy="5175504"/>
          </a:xfrm>
        </p:spPr>
        <p:txBody>
          <a:bodyPr>
            <a:normAutofit lnSpcReduction="10000"/>
          </a:bodyPr>
          <a:lstStyle/>
          <a:p>
            <a:r>
              <a:rPr lang="en-GB"/>
              <a:t>Italian silk weavers were enticed here too by promises of customs-free trade, houses, a church and a school, and a similar approach was taken to attract other skilled manufacturers (salpetre for gunpowder, soap and other essentials</a:t>
            </a:r>
          </a:p>
          <a:p>
            <a:r>
              <a:rPr lang="en-GB"/>
              <a:t>Foreign traders were obliged to take on English apprentices and pass on their skills</a:t>
            </a:r>
          </a:p>
          <a:p>
            <a:endParaRPr lang="en-GB" dirty="0"/>
          </a:p>
        </p:txBody>
      </p:sp>
      <p:pic>
        <p:nvPicPr>
          <p:cNvPr id="4" name="Picture 3"/>
          <p:cNvPicPr>
            <a:picLocks noChangeAspect="1"/>
          </p:cNvPicPr>
          <p:nvPr/>
        </p:nvPicPr>
        <p:blipFill>
          <a:blip r:embed="rId2"/>
          <a:stretch>
            <a:fillRect/>
          </a:stretch>
        </p:blipFill>
        <p:spPr>
          <a:xfrm>
            <a:off x="5038344" y="786385"/>
            <a:ext cx="7093828" cy="5115120"/>
          </a:xfrm>
          <a:prstGeom prst="rect">
            <a:avLst/>
          </a:prstGeom>
        </p:spPr>
      </p:pic>
    </p:spTree>
    <p:extLst>
      <p:ext uri="{BB962C8B-B14F-4D97-AF65-F5344CB8AC3E}">
        <p14:creationId xmlns:p14="http://schemas.microsoft.com/office/powerpoint/2010/main" val="1794295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‘Gypsies’</a:t>
            </a:r>
          </a:p>
        </p:txBody>
      </p:sp>
      <p:sp>
        <p:nvSpPr>
          <p:cNvPr id="3" name="Content Placeholder 2"/>
          <p:cNvSpPr>
            <a:spLocks noGrp="1"/>
          </p:cNvSpPr>
          <p:nvPr>
            <p:ph idx="1"/>
          </p:nvPr>
        </p:nvSpPr>
        <p:spPr>
          <a:xfrm>
            <a:off x="838200" y="1545336"/>
            <a:ext cx="11158728" cy="4631627"/>
          </a:xfrm>
        </p:spPr>
        <p:txBody>
          <a:bodyPr>
            <a:noAutofit/>
          </a:bodyPr>
          <a:lstStyle/>
          <a:p>
            <a:r>
              <a:rPr lang="en-GB" sz="3200" dirty="0"/>
              <a:t>Whilst the traders were sought for their wealth creation, a number of gypsy* caravans started to appear</a:t>
            </a:r>
          </a:p>
          <a:p>
            <a:r>
              <a:rPr lang="en-GB" sz="3200" dirty="0"/>
              <a:t>Earliest reports stem from 1480, with the earliest record from an inquest when a woman referred to an Egyptian woman who “could do marvellous things by looking into one’s hand.”</a:t>
            </a:r>
          </a:p>
          <a:p>
            <a:r>
              <a:rPr lang="en-GB" sz="3200" dirty="0"/>
              <a:t>1530 saw Britain’s first anti-gypsy law after Parliament feared that vagrancy might become infectious, and the ‘</a:t>
            </a:r>
            <a:r>
              <a:rPr lang="en-GB" sz="3200" dirty="0" err="1"/>
              <a:t>gypsions</a:t>
            </a:r>
            <a:r>
              <a:rPr lang="en-GB" sz="3200" dirty="0"/>
              <a:t>’ were ordered to leave</a:t>
            </a:r>
          </a:p>
        </p:txBody>
      </p:sp>
      <p:sp>
        <p:nvSpPr>
          <p:cNvPr id="4" name="TextBox 3"/>
          <p:cNvSpPr txBox="1"/>
          <p:nvPr/>
        </p:nvSpPr>
        <p:spPr>
          <a:xfrm>
            <a:off x="435102" y="6176963"/>
            <a:ext cx="110093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The root of ‘gypsy’ is Egyptian, not that many in the 16</a:t>
            </a:r>
            <a:r>
              <a:rPr kumimoji="0" lang="en-GB" sz="18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century would have seen someone from Egypt</a:t>
            </a:r>
          </a:p>
        </p:txBody>
      </p:sp>
      <p:sp>
        <p:nvSpPr>
          <p:cNvPr id="5" name="TextBox 4"/>
          <p:cNvSpPr txBox="1"/>
          <p:nvPr/>
        </p:nvSpPr>
        <p:spPr>
          <a:xfrm>
            <a:off x="9656064" y="5352463"/>
            <a:ext cx="2340864"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Winder (2006: 55)</a:t>
            </a:r>
          </a:p>
        </p:txBody>
      </p:sp>
    </p:spTree>
    <p:extLst>
      <p:ext uri="{BB962C8B-B14F-4D97-AF65-F5344CB8AC3E}">
        <p14:creationId xmlns:p14="http://schemas.microsoft.com/office/powerpoint/2010/main" val="4259373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Rogues, Vagabonds and Sturdy Beggars</a:t>
            </a:r>
          </a:p>
        </p:txBody>
      </p:sp>
      <p:sp>
        <p:nvSpPr>
          <p:cNvPr id="3" name="Content Placeholder 2"/>
          <p:cNvSpPr>
            <a:spLocks noGrp="1"/>
          </p:cNvSpPr>
          <p:nvPr>
            <p:ph idx="1"/>
          </p:nvPr>
        </p:nvSpPr>
        <p:spPr>
          <a:xfrm>
            <a:off x="448056" y="1508760"/>
            <a:ext cx="6349746" cy="5157216"/>
          </a:xfrm>
        </p:spPr>
        <p:txBody>
          <a:bodyPr>
            <a:normAutofit/>
          </a:bodyPr>
          <a:lstStyle/>
          <a:p>
            <a:r>
              <a:rPr lang="en-GB" dirty="0"/>
              <a:t>People were killed for consorting with the gypsy population</a:t>
            </a:r>
          </a:p>
          <a:p>
            <a:r>
              <a:rPr lang="en-GB" dirty="0"/>
              <a:t>The 1598 Act for the Punishment of Rogues, Vagabonds and Sturdy Beggars insisted they were a rotten and unwelcome menace</a:t>
            </a:r>
          </a:p>
          <a:p>
            <a:r>
              <a:rPr lang="en-GB" dirty="0"/>
              <a:t>Unlike their foreign counterparts who were valued because of the wealth and prosperity they brought to the ruling class, the gypsies were despised because they had little or no economic value</a:t>
            </a:r>
          </a:p>
          <a:p>
            <a:r>
              <a:rPr lang="en-GB" dirty="0"/>
              <a:t>Local also resented the wealth creators</a:t>
            </a:r>
          </a:p>
          <a:p>
            <a:endParaRPr lang="en-GB" dirty="0"/>
          </a:p>
          <a:p>
            <a:endParaRPr lang="en-GB" dirty="0"/>
          </a:p>
        </p:txBody>
      </p:sp>
      <p:pic>
        <p:nvPicPr>
          <p:cNvPr id="4" name="Picture 3"/>
          <p:cNvPicPr>
            <a:picLocks noChangeAspect="1"/>
          </p:cNvPicPr>
          <p:nvPr/>
        </p:nvPicPr>
        <p:blipFill>
          <a:blip r:embed="rId2"/>
          <a:stretch>
            <a:fillRect/>
          </a:stretch>
        </p:blipFill>
        <p:spPr>
          <a:xfrm>
            <a:off x="6664592" y="2011489"/>
            <a:ext cx="5395582" cy="3127439"/>
          </a:xfrm>
          <a:prstGeom prst="rect">
            <a:avLst/>
          </a:prstGeom>
        </p:spPr>
      </p:pic>
    </p:spTree>
    <p:extLst>
      <p:ext uri="{BB962C8B-B14F-4D97-AF65-F5344CB8AC3E}">
        <p14:creationId xmlns:p14="http://schemas.microsoft.com/office/powerpoint/2010/main" val="1346529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035175"/>
          </a:xfrm>
        </p:spPr>
        <p:txBody>
          <a:bodyPr>
            <a:noAutofit/>
          </a:bodyPr>
          <a:lstStyle/>
          <a:p>
            <a:r>
              <a:rPr lang="en-GB" sz="6000" dirty="0"/>
              <a:t>Rogues, Vagabonds and Sturdy Beggars</a:t>
            </a:r>
          </a:p>
        </p:txBody>
      </p:sp>
      <p:sp>
        <p:nvSpPr>
          <p:cNvPr id="3" name="Content Placeholder 2"/>
          <p:cNvSpPr>
            <a:spLocks noGrp="1"/>
          </p:cNvSpPr>
          <p:nvPr>
            <p:ph idx="1"/>
          </p:nvPr>
        </p:nvSpPr>
        <p:spPr>
          <a:xfrm>
            <a:off x="448056" y="2891790"/>
            <a:ext cx="5564124" cy="3166110"/>
          </a:xfrm>
        </p:spPr>
        <p:txBody>
          <a:bodyPr>
            <a:normAutofit/>
          </a:bodyPr>
          <a:lstStyle/>
          <a:p>
            <a:r>
              <a:rPr lang="en-GB" dirty="0"/>
              <a:t>People were killed for consorting with the gypsy population</a:t>
            </a:r>
          </a:p>
          <a:p>
            <a:r>
              <a:rPr lang="en-GB" dirty="0"/>
              <a:t>The 1598 Act for the Punishment of Rogues, Vagabonds and Sturdy Beggars insisted they were a rotten and unwelcome menace</a:t>
            </a:r>
          </a:p>
        </p:txBody>
      </p:sp>
      <p:sp>
        <p:nvSpPr>
          <p:cNvPr id="5" name="Rectangle: Rounded Corners 4">
            <a:extLst>
              <a:ext uri="{FF2B5EF4-FFF2-40B4-BE49-F238E27FC236}">
                <a16:creationId xmlns:a16="http://schemas.microsoft.com/office/drawing/2014/main" id="{E3A378A4-C515-6A35-FE6C-D17E134D5B2C}"/>
              </a:ext>
            </a:extLst>
          </p:cNvPr>
          <p:cNvSpPr/>
          <p:nvPr/>
        </p:nvSpPr>
        <p:spPr>
          <a:xfrm>
            <a:off x="6179820" y="1577340"/>
            <a:ext cx="5564124" cy="50063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alibri" panose="020F0502020204030204"/>
                <a:ea typeface="+mn-ea"/>
                <a:cs typeface="+mn-cs"/>
              </a:rPr>
              <a:t>Elizabeth I</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Serious concern about the economy and homelessness (10,000 in London)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Calls for them to be arrested, whipped, returned to their place of origin and forced to work in a house of correction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Penal transportation to American colonies introduced for the first time instead of death</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5108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Immigrant envy &amp; social unrest</a:t>
            </a:r>
          </a:p>
        </p:txBody>
      </p:sp>
      <p:sp>
        <p:nvSpPr>
          <p:cNvPr id="3" name="Content Placeholder 2"/>
          <p:cNvSpPr>
            <a:spLocks noGrp="1"/>
          </p:cNvSpPr>
          <p:nvPr>
            <p:ph idx="1"/>
          </p:nvPr>
        </p:nvSpPr>
        <p:spPr>
          <a:xfrm>
            <a:off x="838200" y="1600200"/>
            <a:ext cx="10738104" cy="4576763"/>
          </a:xfrm>
        </p:spPr>
        <p:txBody>
          <a:bodyPr/>
          <a:lstStyle/>
          <a:p>
            <a:r>
              <a:rPr lang="en-GB" dirty="0"/>
              <a:t>There were quarrels over jobs and rent with the feeling that immigrants worked too hard, for less money and for low rent as they crowded together </a:t>
            </a:r>
          </a:p>
          <a:p>
            <a:r>
              <a:rPr lang="en-GB" dirty="0"/>
              <a:t>The Peasant’s Revolt of 1381 (Wat Tyler’s Rebellion) left foreigners terrified: if you couldn’t say ‘bread’ you could end up dead</a:t>
            </a:r>
          </a:p>
          <a:p>
            <a:r>
              <a:rPr lang="en-GB" dirty="0"/>
              <a:t>Tyler led a revolt based on fair treatment for the peasants but many foreigners were murdered: in one London street alone there was a heap of 40 headless corpses</a:t>
            </a:r>
          </a:p>
          <a:p>
            <a:r>
              <a:rPr lang="en-GB" dirty="0"/>
              <a:t>Just as the Jewish moneylenders were targeted in the 13</a:t>
            </a:r>
            <a:r>
              <a:rPr lang="en-GB" baseline="30000" dirty="0"/>
              <a:t>th</a:t>
            </a:r>
            <a:r>
              <a:rPr lang="en-GB" dirty="0"/>
              <a:t> century so were the ‘aliens’ who also were perceived to be rich and rapacious</a:t>
            </a:r>
          </a:p>
        </p:txBody>
      </p:sp>
    </p:spTree>
    <p:extLst>
      <p:ext uri="{BB962C8B-B14F-4D97-AF65-F5344CB8AC3E}">
        <p14:creationId xmlns:p14="http://schemas.microsoft.com/office/powerpoint/2010/main" val="250732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58784" y="246888"/>
            <a:ext cx="3041904" cy="1325563"/>
          </a:xfrm>
        </p:spPr>
        <p:txBody>
          <a:bodyPr>
            <a:noAutofit/>
          </a:bodyPr>
          <a:lstStyle/>
          <a:p>
            <a:r>
              <a:rPr lang="en-GB" sz="6000" dirty="0"/>
              <a:t>A haven?</a:t>
            </a:r>
          </a:p>
        </p:txBody>
      </p:sp>
      <p:sp>
        <p:nvSpPr>
          <p:cNvPr id="3" name="Content Placeholder 2"/>
          <p:cNvSpPr>
            <a:spLocks noGrp="1"/>
          </p:cNvSpPr>
          <p:nvPr>
            <p:ph idx="1"/>
          </p:nvPr>
        </p:nvSpPr>
        <p:spPr>
          <a:xfrm>
            <a:off x="448056" y="1963293"/>
            <a:ext cx="7726680" cy="3605404"/>
          </a:xfrm>
        </p:spPr>
        <p:txBody>
          <a:bodyPr>
            <a:normAutofit/>
          </a:bodyPr>
          <a:lstStyle/>
          <a:p>
            <a:r>
              <a:rPr lang="en-GB" sz="3200" dirty="0"/>
              <a:t>Despite the tensions and outbreaks of extreme violence and the imposition of punitive laws, Britain was still seen as a safer place to be than other European countries </a:t>
            </a:r>
          </a:p>
          <a:p>
            <a:r>
              <a:rPr lang="en-GB" sz="3200" dirty="0"/>
              <a:t>The trickle of immigrants became a flood</a:t>
            </a:r>
          </a:p>
        </p:txBody>
      </p:sp>
      <p:pic>
        <p:nvPicPr>
          <p:cNvPr id="4" name="Picture 3"/>
          <p:cNvPicPr>
            <a:picLocks noChangeAspect="1"/>
          </p:cNvPicPr>
          <p:nvPr/>
        </p:nvPicPr>
        <p:blipFill>
          <a:blip r:embed="rId2"/>
          <a:stretch>
            <a:fillRect/>
          </a:stretch>
        </p:blipFill>
        <p:spPr>
          <a:xfrm>
            <a:off x="8805672" y="1963293"/>
            <a:ext cx="2548128" cy="3735606"/>
          </a:xfrm>
          <a:prstGeom prst="rect">
            <a:avLst/>
          </a:prstGeom>
        </p:spPr>
      </p:pic>
      <p:sp>
        <p:nvSpPr>
          <p:cNvPr id="5" name="TextBox 4"/>
          <p:cNvSpPr txBox="1"/>
          <p:nvPr/>
        </p:nvSpPr>
        <p:spPr>
          <a:xfrm>
            <a:off x="8805672" y="5833872"/>
            <a:ext cx="254812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Elizabeth I 1558-1603</a:t>
            </a:r>
          </a:p>
        </p:txBody>
      </p:sp>
      <p:sp>
        <p:nvSpPr>
          <p:cNvPr id="7" name="Rectangle 6"/>
          <p:cNvSpPr/>
          <p:nvPr/>
        </p:nvSpPr>
        <p:spPr>
          <a:xfrm>
            <a:off x="659562" y="5514233"/>
            <a:ext cx="2452916" cy="46166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(Winder 2006: 57)</a:t>
            </a:r>
          </a:p>
        </p:txBody>
      </p:sp>
    </p:spTree>
    <p:extLst>
      <p:ext uri="{BB962C8B-B14F-4D97-AF65-F5344CB8AC3E}">
        <p14:creationId xmlns:p14="http://schemas.microsoft.com/office/powerpoint/2010/main" val="9600767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9892" y="93901"/>
            <a:ext cx="3599688" cy="1325563"/>
          </a:xfrm>
        </p:spPr>
        <p:txBody>
          <a:bodyPr>
            <a:noAutofit/>
          </a:bodyPr>
          <a:lstStyle/>
          <a:p>
            <a:r>
              <a:rPr lang="en-GB" sz="6000" dirty="0"/>
              <a:t>A haven?</a:t>
            </a:r>
          </a:p>
        </p:txBody>
      </p:sp>
      <p:sp>
        <p:nvSpPr>
          <p:cNvPr id="3" name="Content Placeholder 2"/>
          <p:cNvSpPr>
            <a:spLocks noGrp="1"/>
          </p:cNvSpPr>
          <p:nvPr>
            <p:ph idx="1"/>
          </p:nvPr>
        </p:nvSpPr>
        <p:spPr>
          <a:xfrm>
            <a:off x="594360" y="950976"/>
            <a:ext cx="6720840" cy="5843016"/>
          </a:xfrm>
        </p:spPr>
        <p:txBody>
          <a:bodyPr>
            <a:normAutofit/>
          </a:bodyPr>
          <a:lstStyle/>
          <a:p>
            <a:r>
              <a:rPr lang="en-GB" dirty="0"/>
              <a:t>In 1500 there were 3,000 foreigners in London (6% of population):</a:t>
            </a:r>
          </a:p>
          <a:p>
            <a:pPr lvl="1"/>
            <a:r>
              <a:rPr lang="en-GB" sz="2800" dirty="0"/>
              <a:t>Tottenham had turned French in Henry VII’s time (r.1509-1547)</a:t>
            </a:r>
          </a:p>
          <a:p>
            <a:pPr lvl="1"/>
            <a:r>
              <a:rPr lang="en-GB" sz="2800" dirty="0"/>
              <a:t>One visitor wrote, “Here there dwell men from most of the nations of Europe.”</a:t>
            </a:r>
          </a:p>
          <a:p>
            <a:pPr lvl="1"/>
            <a:r>
              <a:rPr lang="en-GB" sz="2800" dirty="0"/>
              <a:t>Mrs </a:t>
            </a:r>
            <a:r>
              <a:rPr lang="en-GB" sz="2800" dirty="0" err="1"/>
              <a:t>Dingham</a:t>
            </a:r>
            <a:r>
              <a:rPr lang="en-GB" sz="2800" dirty="0"/>
              <a:t> van der </a:t>
            </a:r>
            <a:r>
              <a:rPr lang="en-GB" sz="2800" dirty="0" err="1"/>
              <a:t>Plasse</a:t>
            </a:r>
            <a:r>
              <a:rPr lang="en-GB" sz="2800" dirty="0"/>
              <a:t> introduced the upper classes to starch</a:t>
            </a:r>
          </a:p>
          <a:p>
            <a:pPr lvl="1"/>
            <a:r>
              <a:rPr lang="en-GB" sz="2800" dirty="0"/>
              <a:t>Peter Martyr became a Professor at Oxford (a Protestant exile from Holland)</a:t>
            </a:r>
          </a:p>
          <a:p>
            <a:pPr lvl="1"/>
            <a:r>
              <a:rPr lang="en-GB" sz="2800" dirty="0"/>
              <a:t>Jan de Groot set up a ferry service at John O’Groats</a:t>
            </a:r>
          </a:p>
        </p:txBody>
      </p:sp>
      <p:pic>
        <p:nvPicPr>
          <p:cNvPr id="4" name="Picture 3"/>
          <p:cNvPicPr>
            <a:picLocks noChangeAspect="1"/>
          </p:cNvPicPr>
          <p:nvPr/>
        </p:nvPicPr>
        <p:blipFill>
          <a:blip r:embed="rId2"/>
          <a:stretch>
            <a:fillRect/>
          </a:stretch>
        </p:blipFill>
        <p:spPr>
          <a:xfrm>
            <a:off x="8279892" y="1419464"/>
            <a:ext cx="2880360" cy="4222665"/>
          </a:xfrm>
          <a:prstGeom prst="rect">
            <a:avLst/>
          </a:prstGeom>
        </p:spPr>
      </p:pic>
      <p:sp>
        <p:nvSpPr>
          <p:cNvPr id="5" name="TextBox 4"/>
          <p:cNvSpPr txBox="1"/>
          <p:nvPr/>
        </p:nvSpPr>
        <p:spPr>
          <a:xfrm>
            <a:off x="8612124" y="5879592"/>
            <a:ext cx="254812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Elizabeth I 1558-1603</a:t>
            </a:r>
          </a:p>
        </p:txBody>
      </p:sp>
    </p:spTree>
    <p:extLst>
      <p:ext uri="{BB962C8B-B14F-4D97-AF65-F5344CB8AC3E}">
        <p14:creationId xmlns:p14="http://schemas.microsoft.com/office/powerpoint/2010/main" val="2360974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1500-1800s</a:t>
            </a:r>
          </a:p>
        </p:txBody>
      </p:sp>
      <p:sp>
        <p:nvSpPr>
          <p:cNvPr id="3" name="Content Placeholder 2"/>
          <p:cNvSpPr>
            <a:spLocks noGrp="1"/>
          </p:cNvSpPr>
          <p:nvPr>
            <p:ph idx="1"/>
          </p:nvPr>
        </p:nvSpPr>
        <p:spPr>
          <a:xfrm>
            <a:off x="838199" y="1690688"/>
            <a:ext cx="11117095" cy="4836572"/>
          </a:xfrm>
        </p:spPr>
        <p:txBody>
          <a:bodyPr>
            <a:normAutofit lnSpcReduction="10000"/>
          </a:bodyPr>
          <a:lstStyle/>
          <a:p>
            <a:r>
              <a:rPr lang="en-GB" dirty="0"/>
              <a:t>There were a few black people attached to royal courts e.g. John </a:t>
            </a:r>
            <a:r>
              <a:rPr lang="en-GB" dirty="0" err="1"/>
              <a:t>Blanke</a:t>
            </a:r>
            <a:r>
              <a:rPr lang="en-GB" dirty="0"/>
              <a:t> was a trumpeter for Henry VIII, but colonialization changed the landscape dramatically</a:t>
            </a:r>
          </a:p>
          <a:p>
            <a:r>
              <a:rPr lang="en-GB" dirty="0"/>
              <a:t>Plantations demanded cheap labour: slavery</a:t>
            </a:r>
          </a:p>
          <a:p>
            <a:r>
              <a:rPr lang="en-GB" dirty="0"/>
              <a:t>The </a:t>
            </a:r>
            <a:r>
              <a:rPr lang="en-GB" dirty="0" err="1"/>
              <a:t>Portugese</a:t>
            </a:r>
            <a:r>
              <a:rPr lang="en-GB" dirty="0"/>
              <a:t> and Spanish traded in slaves first then in 1562 John Hawkyns sold 300 west African men to planters in Haiti</a:t>
            </a:r>
          </a:p>
          <a:p>
            <a:r>
              <a:rPr lang="en-GB" dirty="0"/>
              <a:t>Black slaves accompanied families back in England</a:t>
            </a:r>
          </a:p>
          <a:p>
            <a:r>
              <a:rPr lang="en-GB" dirty="0"/>
              <a:t>Their legal status in a free country was not clear – could one be a slave in a free country?</a:t>
            </a:r>
          </a:p>
          <a:p>
            <a:r>
              <a:rPr lang="en-GB" dirty="0"/>
              <a:t>It seems reasonable to think that they were ‘owned’ by their employer if not in quite the same way as they were overseas</a:t>
            </a:r>
          </a:p>
        </p:txBody>
      </p:sp>
    </p:spTree>
    <p:extLst>
      <p:ext uri="{BB962C8B-B14F-4D97-AF65-F5344CB8AC3E}">
        <p14:creationId xmlns:p14="http://schemas.microsoft.com/office/powerpoint/2010/main" val="2523691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1500-1800s</a:t>
            </a:r>
          </a:p>
        </p:txBody>
      </p:sp>
      <p:sp>
        <p:nvSpPr>
          <p:cNvPr id="3" name="Content Placeholder 2"/>
          <p:cNvSpPr>
            <a:spLocks noGrp="1"/>
          </p:cNvSpPr>
          <p:nvPr>
            <p:ph idx="1"/>
          </p:nvPr>
        </p:nvSpPr>
        <p:spPr>
          <a:xfrm>
            <a:off x="838200" y="1400783"/>
            <a:ext cx="11078184" cy="5311302"/>
          </a:xfrm>
        </p:spPr>
        <p:txBody>
          <a:bodyPr>
            <a:normAutofit lnSpcReduction="10000"/>
          </a:bodyPr>
          <a:lstStyle/>
          <a:p>
            <a:r>
              <a:rPr lang="en-GB" sz="3200" dirty="0"/>
              <a:t>International agreements were set in place and huge wealth was generated through London, Bristol, Glasgow and Liverpool</a:t>
            </a:r>
          </a:p>
          <a:p>
            <a:r>
              <a:rPr lang="en-GB" sz="3200" dirty="0"/>
              <a:t>This wealth helped to fund the industrial revolution</a:t>
            </a:r>
          </a:p>
          <a:p>
            <a:r>
              <a:rPr lang="en-GB" sz="3200" dirty="0"/>
              <a:t>14,000 black people in England by 1770, with no real freedom. Abolitionists argued for the abolition of slavery</a:t>
            </a:r>
          </a:p>
          <a:p>
            <a:r>
              <a:rPr lang="en-GB" sz="3200" dirty="0"/>
              <a:t>1807 – parliament banned the slave trade but not slavery itself! If captains were caught they threw their captors overboard!</a:t>
            </a:r>
          </a:p>
          <a:p>
            <a:r>
              <a:rPr lang="en-GB" sz="3200" dirty="0"/>
              <a:t>1833 – slavery banned across the British Empire</a:t>
            </a:r>
          </a:p>
          <a:p>
            <a:r>
              <a:rPr lang="en-GB" sz="3200" dirty="0"/>
              <a:t>Some settlements arose because slaves were abandoned by their owners, others resulted from catastrophic events like the Irish potato famine</a:t>
            </a:r>
          </a:p>
          <a:p>
            <a:endParaRPr lang="en-GB" dirty="0"/>
          </a:p>
        </p:txBody>
      </p:sp>
    </p:spTree>
    <p:extLst>
      <p:ext uri="{BB962C8B-B14F-4D97-AF65-F5344CB8AC3E}">
        <p14:creationId xmlns:p14="http://schemas.microsoft.com/office/powerpoint/2010/main" val="1616315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F67B0-E413-5B0A-154A-721C2B2E4DC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AADDC7-5DFB-7D3E-D068-5AE953EB424A}"/>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315E19CF-C630-5239-0341-1D458F660CD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21</a:t>
            </a:fld>
            <a:endParaRPr lang="en-GB">
              <a:solidFill>
                <a:prstClr val="black">
                  <a:tint val="75000"/>
                </a:prstClr>
              </a:solidFill>
            </a:endParaRPr>
          </a:p>
        </p:txBody>
      </p:sp>
      <p:pic>
        <p:nvPicPr>
          <p:cNvPr id="5" name="Picture 4">
            <a:extLst>
              <a:ext uri="{FF2B5EF4-FFF2-40B4-BE49-F238E27FC236}">
                <a16:creationId xmlns:a16="http://schemas.microsoft.com/office/drawing/2014/main" id="{442928BE-942A-0932-0241-8A97C8CDD145}"/>
              </a:ext>
            </a:extLst>
          </p:cNvPr>
          <p:cNvPicPr>
            <a:picLocks noChangeAspect="1"/>
          </p:cNvPicPr>
          <p:nvPr/>
        </p:nvPicPr>
        <p:blipFill>
          <a:blip r:embed="rId2"/>
          <a:stretch>
            <a:fillRect/>
          </a:stretch>
        </p:blipFill>
        <p:spPr>
          <a:xfrm>
            <a:off x="0" y="542544"/>
            <a:ext cx="12192000" cy="5772912"/>
          </a:xfrm>
          <a:prstGeom prst="rect">
            <a:avLst/>
          </a:prstGeom>
        </p:spPr>
      </p:pic>
    </p:spTree>
    <p:extLst>
      <p:ext uri="{BB962C8B-B14F-4D97-AF65-F5344CB8AC3E}">
        <p14:creationId xmlns:p14="http://schemas.microsoft.com/office/powerpoint/2010/main" val="1965992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942608-1DB4-A2A3-3F9B-1E6540B86324}"/>
              </a:ext>
            </a:extLst>
          </p:cNvPr>
          <p:cNvSpPr>
            <a:spLocks noGrp="1"/>
          </p:cNvSpPr>
          <p:nvPr>
            <p:ph type="title"/>
          </p:nvPr>
        </p:nvSpPr>
        <p:spPr>
          <a:xfrm>
            <a:off x="609600" y="2286000"/>
            <a:ext cx="10972800" cy="1143000"/>
          </a:xfrm>
        </p:spPr>
        <p:txBody>
          <a:bodyPr/>
          <a:lstStyle/>
          <a:p>
            <a:r>
              <a:rPr lang="en-GB" dirty="0"/>
              <a:t>Racism at the top of politics</a:t>
            </a:r>
          </a:p>
        </p:txBody>
      </p:sp>
      <p:sp>
        <p:nvSpPr>
          <p:cNvPr id="4" name="Slide Number Placeholder 3">
            <a:extLst>
              <a:ext uri="{FF2B5EF4-FFF2-40B4-BE49-F238E27FC236}">
                <a16:creationId xmlns:a16="http://schemas.microsoft.com/office/drawing/2014/main" id="{9503C4D4-63B6-E7A3-D5BF-4A1336D9033F}"/>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22</a:t>
            </a:fld>
            <a:endParaRPr lang="en-GB">
              <a:solidFill>
                <a:prstClr val="black">
                  <a:tint val="75000"/>
                </a:prstClr>
              </a:solidFill>
            </a:endParaRPr>
          </a:p>
        </p:txBody>
      </p:sp>
    </p:spTree>
    <p:extLst>
      <p:ext uri="{BB962C8B-B14F-4D97-AF65-F5344CB8AC3E}">
        <p14:creationId xmlns:p14="http://schemas.microsoft.com/office/powerpoint/2010/main" val="4480642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0BCD597-B95C-9580-3451-E89C3142180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23</a:t>
            </a:fld>
            <a:endParaRPr lang="en-GB">
              <a:solidFill>
                <a:prstClr val="black">
                  <a:tint val="75000"/>
                </a:prstClr>
              </a:solidFill>
            </a:endParaRPr>
          </a:p>
        </p:txBody>
      </p:sp>
      <p:pic>
        <p:nvPicPr>
          <p:cNvPr id="6" name="Picture 5">
            <a:extLst>
              <a:ext uri="{FF2B5EF4-FFF2-40B4-BE49-F238E27FC236}">
                <a16:creationId xmlns:a16="http://schemas.microsoft.com/office/drawing/2014/main" id="{6B66EBDC-7816-3B37-1261-97E0F5F391F4}"/>
              </a:ext>
            </a:extLst>
          </p:cNvPr>
          <p:cNvPicPr>
            <a:picLocks noChangeAspect="1"/>
          </p:cNvPicPr>
          <p:nvPr/>
        </p:nvPicPr>
        <p:blipFill>
          <a:blip r:embed="rId2"/>
          <a:stretch>
            <a:fillRect/>
          </a:stretch>
        </p:blipFill>
        <p:spPr>
          <a:xfrm>
            <a:off x="1922028" y="240982"/>
            <a:ext cx="8347943" cy="6480494"/>
          </a:xfrm>
          <a:prstGeom prst="rect">
            <a:avLst/>
          </a:prstGeom>
        </p:spPr>
      </p:pic>
    </p:spTree>
    <p:extLst>
      <p:ext uri="{BB962C8B-B14F-4D97-AF65-F5344CB8AC3E}">
        <p14:creationId xmlns:p14="http://schemas.microsoft.com/office/powerpoint/2010/main" val="8710727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640B9A7-9715-0E0B-B526-747ABA950446}"/>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24</a:t>
            </a:fld>
            <a:endParaRPr lang="en-GB">
              <a:solidFill>
                <a:prstClr val="black">
                  <a:tint val="75000"/>
                </a:prstClr>
              </a:solidFill>
            </a:endParaRPr>
          </a:p>
        </p:txBody>
      </p:sp>
      <p:pic>
        <p:nvPicPr>
          <p:cNvPr id="4" name="Picture 3">
            <a:extLst>
              <a:ext uri="{FF2B5EF4-FFF2-40B4-BE49-F238E27FC236}">
                <a16:creationId xmlns:a16="http://schemas.microsoft.com/office/drawing/2014/main" id="{33B15384-EF86-269A-F957-B7893484E7A5}"/>
              </a:ext>
            </a:extLst>
          </p:cNvPr>
          <p:cNvPicPr>
            <a:picLocks noChangeAspect="1"/>
          </p:cNvPicPr>
          <p:nvPr/>
        </p:nvPicPr>
        <p:blipFill>
          <a:blip r:embed="rId2"/>
          <a:stretch>
            <a:fillRect/>
          </a:stretch>
        </p:blipFill>
        <p:spPr>
          <a:xfrm>
            <a:off x="2547937" y="766762"/>
            <a:ext cx="7096125" cy="5324475"/>
          </a:xfrm>
          <a:prstGeom prst="rect">
            <a:avLst/>
          </a:prstGeom>
        </p:spPr>
      </p:pic>
    </p:spTree>
    <p:extLst>
      <p:ext uri="{BB962C8B-B14F-4D97-AF65-F5344CB8AC3E}">
        <p14:creationId xmlns:p14="http://schemas.microsoft.com/office/powerpoint/2010/main" val="3307428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CB6B9DB-5142-7A7E-58C7-FE0259ADE05A}"/>
              </a:ext>
            </a:extLst>
          </p:cNvPr>
          <p:cNvPicPr>
            <a:picLocks noChangeAspect="1"/>
          </p:cNvPicPr>
          <p:nvPr/>
        </p:nvPicPr>
        <p:blipFill>
          <a:blip r:embed="rId2"/>
          <a:srcRect t="13393" b="2021"/>
          <a:stretch/>
        </p:blipFill>
        <p:spPr>
          <a:xfrm>
            <a:off x="20" y="10"/>
            <a:ext cx="12191980" cy="6857990"/>
          </a:xfrm>
          <a:prstGeom prst="rect">
            <a:avLst/>
          </a:prstGeom>
          <a:noFill/>
        </p:spPr>
      </p:pic>
      <p:sp>
        <p:nvSpPr>
          <p:cNvPr id="2" name="Slide Number Placeholder 1" hidden="1">
            <a:extLst>
              <a:ext uri="{FF2B5EF4-FFF2-40B4-BE49-F238E27FC236}">
                <a16:creationId xmlns:a16="http://schemas.microsoft.com/office/drawing/2014/main" id="{C97772DB-8E65-579A-97DF-3B830B5DBE5B}"/>
              </a:ext>
            </a:extLst>
          </p:cNvPr>
          <p:cNvSpPr>
            <a:spLocks noGrp="1"/>
          </p:cNvSpPr>
          <p:nvPr>
            <p:ph type="sldNum" sz="quarter" idx="12"/>
          </p:nvPr>
        </p:nvSpPr>
        <p:spPr/>
        <p:txBody>
          <a:bodyPr/>
          <a:lstStyle/>
          <a:p>
            <a:pPr>
              <a:spcAft>
                <a:spcPts val="600"/>
              </a:spcAft>
            </a:pPr>
            <a:fld id="{AC82685A-BD3A-4230-8D85-804689F67293}" type="slidenum">
              <a:rPr lang="en-GB" smtClean="0">
                <a:solidFill>
                  <a:prstClr val="black">
                    <a:tint val="75000"/>
                  </a:prstClr>
                </a:solidFill>
              </a:rPr>
              <a:pPr>
                <a:spcAft>
                  <a:spcPts val="600"/>
                </a:spcAft>
              </a:pPr>
              <a:t>25</a:t>
            </a:fld>
            <a:endParaRPr lang="en-GB">
              <a:solidFill>
                <a:prstClr val="black">
                  <a:tint val="75000"/>
                </a:prstClr>
              </a:solidFill>
            </a:endParaRPr>
          </a:p>
        </p:txBody>
      </p:sp>
      <p:pic>
        <p:nvPicPr>
          <p:cNvPr id="5" name="Picture 4">
            <a:extLst>
              <a:ext uri="{FF2B5EF4-FFF2-40B4-BE49-F238E27FC236}">
                <a16:creationId xmlns:a16="http://schemas.microsoft.com/office/drawing/2014/main" id="{A58646F4-F516-5CE6-2F7F-1C5245D1A347}"/>
              </a:ext>
            </a:extLst>
          </p:cNvPr>
          <p:cNvPicPr>
            <a:picLocks noChangeAspect="1"/>
          </p:cNvPicPr>
          <p:nvPr/>
        </p:nvPicPr>
        <p:blipFill>
          <a:blip r:embed="rId3"/>
          <a:stretch>
            <a:fillRect/>
          </a:stretch>
        </p:blipFill>
        <p:spPr>
          <a:xfrm>
            <a:off x="9225357" y="2217906"/>
            <a:ext cx="2880715" cy="4054461"/>
          </a:xfrm>
          <a:prstGeom prst="rect">
            <a:avLst/>
          </a:prstGeom>
        </p:spPr>
      </p:pic>
      <p:sp>
        <p:nvSpPr>
          <p:cNvPr id="7" name="TextBox 6">
            <a:extLst>
              <a:ext uri="{FF2B5EF4-FFF2-40B4-BE49-F238E27FC236}">
                <a16:creationId xmlns:a16="http://schemas.microsoft.com/office/drawing/2014/main" id="{AF4B7C61-0B11-546E-7D30-E820B8A7E46E}"/>
              </a:ext>
            </a:extLst>
          </p:cNvPr>
          <p:cNvSpPr txBox="1"/>
          <p:nvPr/>
        </p:nvSpPr>
        <p:spPr>
          <a:xfrm>
            <a:off x="5330757" y="389106"/>
            <a:ext cx="7063984" cy="1754326"/>
          </a:xfrm>
          <a:prstGeom prst="rect">
            <a:avLst/>
          </a:prstGeom>
          <a:noFill/>
        </p:spPr>
        <p:txBody>
          <a:bodyPr wrap="square">
            <a:spAutoFit/>
          </a:bodyPr>
          <a:lstStyle/>
          <a:p>
            <a:r>
              <a:rPr kumimoji="0" lang="en-GB" sz="5400" b="0" i="0" u="none" strike="noStrike" kern="1200" cap="none" spc="0" normalizeH="0" baseline="0" noProof="0" dirty="0">
                <a:ln>
                  <a:noFill/>
                </a:ln>
                <a:solidFill>
                  <a:prstClr val="white"/>
                </a:solidFill>
                <a:effectLst/>
                <a:uLnTx/>
                <a:uFillTx/>
                <a:latin typeface="Myriad Pro"/>
                <a:ea typeface="+mj-ea"/>
                <a:cs typeface="+mj-cs"/>
              </a:rPr>
              <a:t>What do you see in this picture?</a:t>
            </a:r>
            <a:endParaRPr lang="en-GB" sz="5400" dirty="0"/>
          </a:p>
        </p:txBody>
      </p:sp>
    </p:spTree>
    <p:extLst>
      <p:ext uri="{BB962C8B-B14F-4D97-AF65-F5344CB8AC3E}">
        <p14:creationId xmlns:p14="http://schemas.microsoft.com/office/powerpoint/2010/main" val="6733136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AC1516-1E3B-326F-459F-693166DBEB53}"/>
              </a:ext>
            </a:extLst>
          </p:cNvPr>
          <p:cNvSpPr>
            <a:spLocks noGrp="1"/>
          </p:cNvSpPr>
          <p:nvPr>
            <p:ph type="title"/>
          </p:nvPr>
        </p:nvSpPr>
        <p:spPr/>
        <p:txBody>
          <a:bodyPr>
            <a:normAutofit/>
          </a:bodyPr>
          <a:lstStyle/>
          <a:p>
            <a:pPr algn="l"/>
            <a:r>
              <a:rPr lang="en-GB" sz="6000" dirty="0"/>
              <a:t>Defining Michael Fuller …</a:t>
            </a:r>
          </a:p>
        </p:txBody>
      </p:sp>
      <p:sp>
        <p:nvSpPr>
          <p:cNvPr id="4" name="Content Placeholder 3">
            <a:extLst>
              <a:ext uri="{FF2B5EF4-FFF2-40B4-BE49-F238E27FC236}">
                <a16:creationId xmlns:a16="http://schemas.microsoft.com/office/drawing/2014/main" id="{EC23FF98-F429-F1D8-16F5-8C8539F324D5}"/>
              </a:ext>
            </a:extLst>
          </p:cNvPr>
          <p:cNvSpPr>
            <a:spLocks noGrp="1"/>
          </p:cNvSpPr>
          <p:nvPr>
            <p:ph sz="half" idx="1"/>
          </p:nvPr>
        </p:nvSpPr>
        <p:spPr/>
        <p:txBody>
          <a:bodyPr>
            <a:normAutofit/>
          </a:bodyPr>
          <a:lstStyle/>
          <a:p>
            <a:r>
              <a:rPr lang="en-GB" dirty="0"/>
              <a:t>Incredibly successful police officer?</a:t>
            </a:r>
          </a:p>
          <a:p>
            <a:r>
              <a:rPr lang="en-GB" dirty="0"/>
              <a:t>An anti-racist campaigner?</a:t>
            </a:r>
          </a:p>
          <a:p>
            <a:r>
              <a:rPr lang="en-GB" dirty="0"/>
              <a:t>Wealthy family?</a:t>
            </a:r>
          </a:p>
          <a:p>
            <a:r>
              <a:rPr lang="en-GB" dirty="0"/>
              <a:t>Strong support?</a:t>
            </a:r>
          </a:p>
          <a:p>
            <a:r>
              <a:rPr lang="en-GB" dirty="0"/>
              <a:t>Privileged upbringing?</a:t>
            </a:r>
          </a:p>
          <a:p>
            <a:r>
              <a:rPr lang="en-GB" dirty="0"/>
              <a:t>Powerful person or a victim?</a:t>
            </a:r>
          </a:p>
          <a:p>
            <a:endParaRPr lang="en-GB" dirty="0"/>
          </a:p>
        </p:txBody>
      </p:sp>
      <p:sp>
        <p:nvSpPr>
          <p:cNvPr id="5" name="Content Placeholder 4">
            <a:extLst>
              <a:ext uri="{FF2B5EF4-FFF2-40B4-BE49-F238E27FC236}">
                <a16:creationId xmlns:a16="http://schemas.microsoft.com/office/drawing/2014/main" id="{42090450-526C-30C3-1DB3-23BFAD2D46E1}"/>
              </a:ext>
            </a:extLst>
          </p:cNvPr>
          <p:cNvSpPr>
            <a:spLocks noGrp="1"/>
          </p:cNvSpPr>
          <p:nvPr>
            <p:ph sz="half" idx="2"/>
          </p:nvPr>
        </p:nvSpPr>
        <p:spPr/>
        <p:txBody>
          <a:bodyPr/>
          <a:lstStyle/>
          <a:p>
            <a:r>
              <a:rPr lang="en-US" dirty="0"/>
              <a:t>First black Chief Constable in Britain</a:t>
            </a:r>
          </a:p>
          <a:p>
            <a:r>
              <a:rPr lang="en-GB" dirty="0"/>
              <a:t>Grew up in the care system</a:t>
            </a:r>
          </a:p>
          <a:p>
            <a:r>
              <a:rPr lang="en-GB" dirty="0"/>
              <a:t>No family</a:t>
            </a:r>
          </a:p>
          <a:p>
            <a:r>
              <a:rPr lang="en-GB" dirty="0"/>
              <a:t>No support</a:t>
            </a:r>
          </a:p>
          <a:p>
            <a:r>
              <a:rPr lang="en-GB" dirty="0"/>
              <a:t>No privilege</a:t>
            </a:r>
          </a:p>
          <a:p>
            <a:r>
              <a:rPr lang="en-GB" dirty="0"/>
              <a:t>Both</a:t>
            </a:r>
          </a:p>
        </p:txBody>
      </p:sp>
      <p:sp>
        <p:nvSpPr>
          <p:cNvPr id="2" name="Slide Number Placeholder 1">
            <a:extLst>
              <a:ext uri="{FF2B5EF4-FFF2-40B4-BE49-F238E27FC236}">
                <a16:creationId xmlns:a16="http://schemas.microsoft.com/office/drawing/2014/main" id="{9CAB3EEE-045A-F37F-09A0-6DABEBF6774E}"/>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26</a:t>
            </a:fld>
            <a:endParaRPr lang="en-GB">
              <a:solidFill>
                <a:prstClr val="black">
                  <a:tint val="75000"/>
                </a:prstClr>
              </a:solidFill>
            </a:endParaRPr>
          </a:p>
        </p:txBody>
      </p:sp>
    </p:spTree>
    <p:extLst>
      <p:ext uri="{BB962C8B-B14F-4D97-AF65-F5344CB8AC3E}">
        <p14:creationId xmlns:p14="http://schemas.microsoft.com/office/powerpoint/2010/main" val="1965233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CBFB3-C41C-4557-1383-980107D69445}"/>
              </a:ext>
            </a:extLst>
          </p:cNvPr>
          <p:cNvSpPr>
            <a:spLocks noGrp="1"/>
          </p:cNvSpPr>
          <p:nvPr>
            <p:ph type="title"/>
          </p:nvPr>
        </p:nvSpPr>
        <p:spPr/>
        <p:txBody>
          <a:bodyPr/>
          <a:lstStyle/>
          <a:p>
            <a:pPr algn="l"/>
            <a:r>
              <a:rPr lang="en-GB" sz="6000" dirty="0"/>
              <a:t>Fuller’s story </a:t>
            </a:r>
            <a:r>
              <a:rPr lang="en-GB" dirty="0">
                <a:solidFill>
                  <a:schemeClr val="bg1"/>
                </a:solidFill>
              </a:rPr>
              <a:t>you see in the picture</a:t>
            </a:r>
          </a:p>
        </p:txBody>
      </p:sp>
      <p:sp>
        <p:nvSpPr>
          <p:cNvPr id="3" name="Content Placeholder 2">
            <a:extLst>
              <a:ext uri="{FF2B5EF4-FFF2-40B4-BE49-F238E27FC236}">
                <a16:creationId xmlns:a16="http://schemas.microsoft.com/office/drawing/2014/main" id="{5BFD907D-DE96-FE19-F987-01CD2D7BD980}"/>
              </a:ext>
            </a:extLst>
          </p:cNvPr>
          <p:cNvSpPr>
            <a:spLocks noGrp="1"/>
          </p:cNvSpPr>
          <p:nvPr>
            <p:ph idx="1"/>
          </p:nvPr>
        </p:nvSpPr>
        <p:spPr>
          <a:xfrm>
            <a:off x="609600" y="1577658"/>
            <a:ext cx="11186160" cy="4099595"/>
          </a:xfrm>
        </p:spPr>
        <p:txBody>
          <a:bodyPr>
            <a:normAutofit lnSpcReduction="10000"/>
          </a:bodyPr>
          <a:lstStyle/>
          <a:p>
            <a:r>
              <a:rPr lang="en-GB" dirty="0"/>
              <a:t>Loved ‘aunty’ Margaret who was a house mother in the children’s home. She died tragically young</a:t>
            </a:r>
          </a:p>
          <a:p>
            <a:r>
              <a:rPr lang="en-GB" dirty="0"/>
              <a:t>Early interest in policing</a:t>
            </a:r>
          </a:p>
          <a:p>
            <a:r>
              <a:rPr lang="en-GB" dirty="0"/>
              <a:t>Told a Sergeant at one point who revealed he had also grown up in care with </a:t>
            </a:r>
            <a:r>
              <a:rPr lang="en-GB" dirty="0" err="1"/>
              <a:t>Barnardos</a:t>
            </a:r>
            <a:r>
              <a:rPr lang="en-GB" dirty="0"/>
              <a:t>. Inspiring role model</a:t>
            </a:r>
          </a:p>
          <a:p>
            <a:r>
              <a:rPr lang="en-GB" dirty="0"/>
              <a:t>Consistent barriers, even when he did well on a Strategic Command Course: ‘You do not have what it takes to be a Chief Constable.’</a:t>
            </a:r>
          </a:p>
        </p:txBody>
      </p:sp>
      <p:sp>
        <p:nvSpPr>
          <p:cNvPr id="4" name="Slide Number Placeholder 3">
            <a:extLst>
              <a:ext uri="{FF2B5EF4-FFF2-40B4-BE49-F238E27FC236}">
                <a16:creationId xmlns:a16="http://schemas.microsoft.com/office/drawing/2014/main" id="{58224277-1A71-433B-6237-166B72142134}"/>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27</a:t>
            </a:fld>
            <a:endParaRPr lang="en-GB">
              <a:solidFill>
                <a:prstClr val="black">
                  <a:tint val="75000"/>
                </a:prstClr>
              </a:solidFill>
            </a:endParaRPr>
          </a:p>
        </p:txBody>
      </p:sp>
    </p:spTree>
    <p:extLst>
      <p:ext uri="{BB962C8B-B14F-4D97-AF65-F5344CB8AC3E}">
        <p14:creationId xmlns:p14="http://schemas.microsoft.com/office/powerpoint/2010/main" val="634401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2F02EF2-9891-7E74-F4DC-9D36840C27EE}"/>
              </a:ext>
            </a:extLst>
          </p:cNvPr>
          <p:cNvPicPr>
            <a:picLocks noChangeAspect="1"/>
          </p:cNvPicPr>
          <p:nvPr/>
        </p:nvPicPr>
        <p:blipFill>
          <a:blip r:embed="rId2"/>
          <a:srcRect b="17583"/>
          <a:stretch/>
        </p:blipFill>
        <p:spPr>
          <a:xfrm>
            <a:off x="20" y="10"/>
            <a:ext cx="12191980" cy="6857990"/>
          </a:xfrm>
          <a:prstGeom prst="rect">
            <a:avLst/>
          </a:prstGeom>
          <a:noFill/>
        </p:spPr>
      </p:pic>
      <p:sp>
        <p:nvSpPr>
          <p:cNvPr id="6" name="Title 5">
            <a:extLst>
              <a:ext uri="{FF2B5EF4-FFF2-40B4-BE49-F238E27FC236}">
                <a16:creationId xmlns:a16="http://schemas.microsoft.com/office/drawing/2014/main" id="{4CC06FEA-C96F-D829-32F1-1FBB0264D81E}"/>
              </a:ext>
            </a:extLst>
          </p:cNvPr>
          <p:cNvSpPr>
            <a:spLocks noGrp="1"/>
          </p:cNvSpPr>
          <p:nvPr>
            <p:ph type="title"/>
          </p:nvPr>
        </p:nvSpPr>
        <p:spPr>
          <a:xfrm>
            <a:off x="3912870" y="5951894"/>
            <a:ext cx="8021831" cy="906096"/>
          </a:xfrm>
        </p:spPr>
        <p:txBody>
          <a:bodyPr>
            <a:normAutofit/>
          </a:bodyPr>
          <a:lstStyle/>
          <a:p>
            <a:pPr algn="r"/>
            <a:r>
              <a:rPr lang="en-GB" dirty="0"/>
              <a:t>Brixton Riots 1981</a:t>
            </a:r>
          </a:p>
        </p:txBody>
      </p:sp>
      <p:sp>
        <p:nvSpPr>
          <p:cNvPr id="4" name="Slide Number Placeholder 3" hidden="1">
            <a:extLst>
              <a:ext uri="{FF2B5EF4-FFF2-40B4-BE49-F238E27FC236}">
                <a16:creationId xmlns:a16="http://schemas.microsoft.com/office/drawing/2014/main" id="{AB4FD4F8-9755-A13F-0718-FF2CDB485C39}"/>
              </a:ext>
            </a:extLst>
          </p:cNvPr>
          <p:cNvSpPr>
            <a:spLocks noGrp="1"/>
          </p:cNvSpPr>
          <p:nvPr>
            <p:ph type="sldNum" sz="quarter" idx="12"/>
          </p:nvPr>
        </p:nvSpPr>
        <p:spPr/>
        <p:txBody>
          <a:bodyPr/>
          <a:lstStyle/>
          <a:p>
            <a:pPr>
              <a:spcAft>
                <a:spcPts val="600"/>
              </a:spcAft>
            </a:pPr>
            <a:fld id="{AC82685A-BD3A-4230-8D85-804689F67293}" type="slidenum">
              <a:rPr lang="en-GB" smtClean="0">
                <a:solidFill>
                  <a:prstClr val="black">
                    <a:tint val="75000"/>
                  </a:prstClr>
                </a:solidFill>
              </a:rPr>
              <a:pPr>
                <a:spcAft>
                  <a:spcPts val="600"/>
                </a:spcAft>
              </a:pPr>
              <a:t>28</a:t>
            </a:fld>
            <a:endParaRPr lang="en-GB">
              <a:solidFill>
                <a:prstClr val="black">
                  <a:tint val="75000"/>
                </a:prstClr>
              </a:solidFill>
            </a:endParaRPr>
          </a:p>
        </p:txBody>
      </p:sp>
      <p:sp>
        <p:nvSpPr>
          <p:cNvPr id="8" name="TextBox 7">
            <a:extLst>
              <a:ext uri="{FF2B5EF4-FFF2-40B4-BE49-F238E27FC236}">
                <a16:creationId xmlns:a16="http://schemas.microsoft.com/office/drawing/2014/main" id="{55BE980F-0A0B-5B39-3496-9B02F39F7ABC}"/>
              </a:ext>
            </a:extLst>
          </p:cNvPr>
          <p:cNvSpPr txBox="1"/>
          <p:nvPr/>
        </p:nvSpPr>
        <p:spPr>
          <a:xfrm>
            <a:off x="183894" y="3889781"/>
            <a:ext cx="11824211" cy="2062103"/>
          </a:xfrm>
          <a:prstGeom prst="rect">
            <a:avLst/>
          </a:prstGeom>
          <a:solidFill>
            <a:schemeClr val="tx1"/>
          </a:solidFill>
        </p:spPr>
        <p:txBody>
          <a:bodyPr wrap="square">
            <a:spAutoFit/>
          </a:bodyPr>
          <a:lstStyle/>
          <a:p>
            <a:pPr algn="ctr"/>
            <a:r>
              <a:rPr lang="en-US" sz="3200" dirty="0">
                <a:solidFill>
                  <a:schemeClr val="bg1"/>
                </a:solidFill>
              </a:rPr>
              <a:t>The crowd noticed my blackface. “Oi you Yes, you coconut …” </a:t>
            </a:r>
          </a:p>
          <a:p>
            <a:pPr algn="ctr"/>
            <a:r>
              <a:rPr lang="en-US" sz="3200" dirty="0">
                <a:solidFill>
                  <a:schemeClr val="bg1"/>
                </a:solidFill>
              </a:rPr>
              <a:t>A strange lull then suddenly a single cry rose inside the crowd. </a:t>
            </a:r>
          </a:p>
          <a:p>
            <a:pPr algn="ctr"/>
            <a:endParaRPr lang="en-US" sz="3200" dirty="0">
              <a:solidFill>
                <a:schemeClr val="bg1"/>
              </a:solidFill>
            </a:endParaRPr>
          </a:p>
          <a:p>
            <a:pPr algn="ctr"/>
            <a:r>
              <a:rPr lang="en-US" sz="3200" dirty="0">
                <a:solidFill>
                  <a:schemeClr val="bg1"/>
                </a:solidFill>
              </a:rPr>
              <a:t>“Kill the black one first!”</a:t>
            </a:r>
          </a:p>
        </p:txBody>
      </p:sp>
    </p:spTree>
    <p:extLst>
      <p:ext uri="{BB962C8B-B14F-4D97-AF65-F5344CB8AC3E}">
        <p14:creationId xmlns:p14="http://schemas.microsoft.com/office/powerpoint/2010/main" val="2765640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4B12F6-78EF-DFE0-B44E-C2167A80AE1B}"/>
              </a:ext>
            </a:extLst>
          </p:cNvPr>
          <p:cNvSpPr>
            <a:spLocks noGrp="1"/>
          </p:cNvSpPr>
          <p:nvPr>
            <p:ph type="title"/>
          </p:nvPr>
        </p:nvSpPr>
        <p:spPr/>
        <p:txBody>
          <a:bodyPr/>
          <a:lstStyle/>
          <a:p>
            <a:pPr algn="l"/>
            <a:r>
              <a:rPr lang="en-GB" dirty="0"/>
              <a:t>Challenge and conflict</a:t>
            </a:r>
          </a:p>
        </p:txBody>
      </p:sp>
      <p:sp>
        <p:nvSpPr>
          <p:cNvPr id="5" name="Content Placeholder 4">
            <a:extLst>
              <a:ext uri="{FF2B5EF4-FFF2-40B4-BE49-F238E27FC236}">
                <a16:creationId xmlns:a16="http://schemas.microsoft.com/office/drawing/2014/main" id="{7C9B2B10-0CE8-29BB-D4E0-917787A3890A}"/>
              </a:ext>
            </a:extLst>
          </p:cNvPr>
          <p:cNvSpPr>
            <a:spLocks noGrp="1"/>
          </p:cNvSpPr>
          <p:nvPr>
            <p:ph idx="1"/>
          </p:nvPr>
        </p:nvSpPr>
        <p:spPr/>
        <p:txBody>
          <a:bodyPr>
            <a:normAutofit/>
          </a:bodyPr>
          <a:lstStyle/>
          <a:p>
            <a:r>
              <a:rPr lang="en-US" dirty="0"/>
              <a:t>Fuller </a:t>
            </a:r>
            <a:r>
              <a:rPr lang="en-US" dirty="0" err="1"/>
              <a:t>agonised</a:t>
            </a:r>
            <a:r>
              <a:rPr lang="en-US" dirty="0"/>
              <a:t> over racism </a:t>
            </a:r>
          </a:p>
          <a:p>
            <a:r>
              <a:rPr lang="en-US" dirty="0"/>
              <a:t>How to be a team player with racist colleagues?</a:t>
            </a:r>
          </a:p>
          <a:p>
            <a:r>
              <a:rPr lang="en-US" dirty="0"/>
              <a:t>How do we challenge racism, sexism, homophobia?</a:t>
            </a:r>
          </a:p>
          <a:p>
            <a:r>
              <a:rPr lang="en-US" dirty="0"/>
              <a:t>Barriers seem to have consistently been put up to stop him making progress up the ranks even though he kept demonstrating his capability and qualifications both academic and professional. </a:t>
            </a:r>
            <a:endParaRPr lang="en-GB" dirty="0"/>
          </a:p>
        </p:txBody>
      </p:sp>
      <p:sp>
        <p:nvSpPr>
          <p:cNvPr id="3" name="Slide Number Placeholder 2">
            <a:extLst>
              <a:ext uri="{FF2B5EF4-FFF2-40B4-BE49-F238E27FC236}">
                <a16:creationId xmlns:a16="http://schemas.microsoft.com/office/drawing/2014/main" id="{1AB72F78-ECE2-E257-7A08-EE8AF370A133}"/>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29</a:t>
            </a:fld>
            <a:endParaRPr lang="en-GB">
              <a:solidFill>
                <a:prstClr val="black">
                  <a:tint val="75000"/>
                </a:prstClr>
              </a:solidFill>
            </a:endParaRPr>
          </a:p>
        </p:txBody>
      </p:sp>
    </p:spTree>
    <p:extLst>
      <p:ext uri="{BB962C8B-B14F-4D97-AF65-F5344CB8AC3E}">
        <p14:creationId xmlns:p14="http://schemas.microsoft.com/office/powerpoint/2010/main" val="3764815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20529-843E-96A0-6F90-85C921A85453}"/>
              </a:ext>
            </a:extLst>
          </p:cNvPr>
          <p:cNvSpPr>
            <a:spLocks noGrp="1"/>
          </p:cNvSpPr>
          <p:nvPr>
            <p:ph type="title"/>
          </p:nvPr>
        </p:nvSpPr>
        <p:spPr>
          <a:xfrm>
            <a:off x="609600" y="274638"/>
            <a:ext cx="5402580" cy="2982912"/>
          </a:xfrm>
        </p:spPr>
        <p:txBody>
          <a:bodyPr>
            <a:normAutofit/>
          </a:bodyPr>
          <a:lstStyle/>
          <a:p>
            <a:pPr algn="l"/>
            <a:r>
              <a:rPr lang="en-GB" dirty="0"/>
              <a:t>SWP Standard 10 </a:t>
            </a:r>
            <a:br>
              <a:rPr lang="en-GB" dirty="0"/>
            </a:br>
            <a:r>
              <a:rPr lang="en-GB" dirty="0"/>
              <a:t>– Reporting &amp; Challenging</a:t>
            </a:r>
          </a:p>
        </p:txBody>
      </p:sp>
      <p:sp>
        <p:nvSpPr>
          <p:cNvPr id="3" name="Content Placeholder 2">
            <a:extLst>
              <a:ext uri="{FF2B5EF4-FFF2-40B4-BE49-F238E27FC236}">
                <a16:creationId xmlns:a16="http://schemas.microsoft.com/office/drawing/2014/main" id="{0A3726D1-11AB-A0AE-8664-08F60B5BF14C}"/>
              </a:ext>
            </a:extLst>
          </p:cNvPr>
          <p:cNvSpPr>
            <a:spLocks noGrp="1"/>
          </p:cNvSpPr>
          <p:nvPr>
            <p:ph idx="1"/>
          </p:nvPr>
        </p:nvSpPr>
        <p:spPr>
          <a:xfrm>
            <a:off x="1706880" y="3714750"/>
            <a:ext cx="3710940" cy="2408272"/>
          </a:xfrm>
        </p:spPr>
        <p:txBody>
          <a:bodyPr/>
          <a:lstStyle/>
          <a:p>
            <a:r>
              <a:rPr lang="en-GB" dirty="0"/>
              <a:t>Be an Upstander</a:t>
            </a:r>
          </a:p>
        </p:txBody>
      </p:sp>
      <p:sp>
        <p:nvSpPr>
          <p:cNvPr id="4" name="Slide Number Placeholder 3">
            <a:extLst>
              <a:ext uri="{FF2B5EF4-FFF2-40B4-BE49-F238E27FC236}">
                <a16:creationId xmlns:a16="http://schemas.microsoft.com/office/drawing/2014/main" id="{7BFA5C32-76DC-D79A-3059-FE68B37CD257}"/>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30</a:t>
            </a:fld>
            <a:endParaRPr lang="en-GB">
              <a:solidFill>
                <a:prstClr val="black">
                  <a:tint val="75000"/>
                </a:prstClr>
              </a:solidFill>
            </a:endParaRPr>
          </a:p>
        </p:txBody>
      </p:sp>
      <p:pic>
        <p:nvPicPr>
          <p:cNvPr id="5" name="Picture 4">
            <a:extLst>
              <a:ext uri="{FF2B5EF4-FFF2-40B4-BE49-F238E27FC236}">
                <a16:creationId xmlns:a16="http://schemas.microsoft.com/office/drawing/2014/main" id="{73DBE35D-E483-185A-4061-7D49C8F88BF5}"/>
              </a:ext>
            </a:extLst>
          </p:cNvPr>
          <p:cNvPicPr>
            <a:picLocks noChangeAspect="1"/>
          </p:cNvPicPr>
          <p:nvPr/>
        </p:nvPicPr>
        <p:blipFill>
          <a:blip r:embed="rId2"/>
          <a:stretch>
            <a:fillRect/>
          </a:stretch>
        </p:blipFill>
        <p:spPr>
          <a:xfrm>
            <a:off x="6096000" y="274638"/>
            <a:ext cx="6052574" cy="6583362"/>
          </a:xfrm>
          <a:prstGeom prst="rect">
            <a:avLst/>
          </a:prstGeom>
        </p:spPr>
      </p:pic>
    </p:spTree>
    <p:extLst>
      <p:ext uri="{BB962C8B-B14F-4D97-AF65-F5344CB8AC3E}">
        <p14:creationId xmlns:p14="http://schemas.microsoft.com/office/powerpoint/2010/main" val="16978993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97162-D8E8-AF59-6E20-50AAE9F4FE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53FD54-FDB2-9E71-9764-824EB7AE2608}"/>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86F25B28-D273-84B7-A7F1-2CB31C3BBD44}"/>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31</a:t>
            </a:fld>
            <a:endParaRPr lang="en-GB">
              <a:solidFill>
                <a:prstClr val="black">
                  <a:tint val="75000"/>
                </a:prstClr>
              </a:solidFill>
            </a:endParaRPr>
          </a:p>
        </p:txBody>
      </p:sp>
    </p:spTree>
    <p:extLst>
      <p:ext uri="{BB962C8B-B14F-4D97-AF65-F5344CB8AC3E}">
        <p14:creationId xmlns:p14="http://schemas.microsoft.com/office/powerpoint/2010/main" val="9936156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49BE4-2682-4D99-8468-4F0A3A3B73FE}"/>
              </a:ext>
            </a:extLst>
          </p:cNvPr>
          <p:cNvSpPr>
            <a:spLocks noGrp="1"/>
          </p:cNvSpPr>
          <p:nvPr>
            <p:ph type="title"/>
          </p:nvPr>
        </p:nvSpPr>
        <p:spPr/>
        <p:txBody>
          <a:bodyPr/>
          <a:lstStyle/>
          <a:p>
            <a:pPr algn="l"/>
            <a:r>
              <a:rPr lang="en-GB" dirty="0"/>
              <a:t>Community Cohesion</a:t>
            </a:r>
          </a:p>
        </p:txBody>
      </p:sp>
      <p:sp>
        <p:nvSpPr>
          <p:cNvPr id="3" name="Content Placeholder 2">
            <a:extLst>
              <a:ext uri="{FF2B5EF4-FFF2-40B4-BE49-F238E27FC236}">
                <a16:creationId xmlns:a16="http://schemas.microsoft.com/office/drawing/2014/main" id="{78F575B2-213C-4640-9A21-ADD1DF66ABB4}"/>
              </a:ext>
            </a:extLst>
          </p:cNvPr>
          <p:cNvSpPr>
            <a:spLocks noGrp="1"/>
          </p:cNvSpPr>
          <p:nvPr>
            <p:ph idx="1"/>
          </p:nvPr>
        </p:nvSpPr>
        <p:spPr/>
        <p:txBody>
          <a:bodyPr/>
          <a:lstStyle/>
          <a:p>
            <a:r>
              <a:rPr lang="en-GB" dirty="0"/>
              <a:t>Police officers should identify communities susceptible to social disharmony and proactively make efforts to build relationships (echoed in the Garber Review 2022 and College of Policing guidance) </a:t>
            </a:r>
          </a:p>
          <a:p>
            <a:r>
              <a:rPr lang="en-GB" dirty="0"/>
              <a:t>In what ways might officers build relationships?</a:t>
            </a:r>
          </a:p>
        </p:txBody>
      </p:sp>
      <p:sp>
        <p:nvSpPr>
          <p:cNvPr id="4" name="Slide Number Placeholder 3">
            <a:extLst>
              <a:ext uri="{FF2B5EF4-FFF2-40B4-BE49-F238E27FC236}">
                <a16:creationId xmlns:a16="http://schemas.microsoft.com/office/drawing/2014/main" id="{51E2A3C8-E4EC-423A-B60F-6393EBE942C4}"/>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32</a:t>
            </a:fld>
            <a:endParaRPr lang="en-GB">
              <a:solidFill>
                <a:prstClr val="black">
                  <a:tint val="75000"/>
                </a:prstClr>
              </a:solidFill>
            </a:endParaRPr>
          </a:p>
        </p:txBody>
      </p:sp>
    </p:spTree>
    <p:extLst>
      <p:ext uri="{BB962C8B-B14F-4D97-AF65-F5344CB8AC3E}">
        <p14:creationId xmlns:p14="http://schemas.microsoft.com/office/powerpoint/2010/main" val="3391133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6DDAD-0EF0-BFD4-DDB3-5BC25B9A31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16C2A1-6E25-40DC-E8EF-27DFF73EF6FF}"/>
              </a:ext>
            </a:extLst>
          </p:cNvPr>
          <p:cNvSpPr>
            <a:spLocks noGrp="1"/>
          </p:cNvSpPr>
          <p:nvPr>
            <p:ph type="title"/>
          </p:nvPr>
        </p:nvSpPr>
        <p:spPr/>
        <p:txBody>
          <a:bodyPr/>
          <a:lstStyle/>
          <a:p>
            <a:pPr algn="l"/>
            <a:r>
              <a:rPr lang="en-GB" dirty="0"/>
              <a:t>Community Cohesion</a:t>
            </a:r>
          </a:p>
        </p:txBody>
      </p:sp>
      <p:sp>
        <p:nvSpPr>
          <p:cNvPr id="3" name="Content Placeholder 2">
            <a:extLst>
              <a:ext uri="{FF2B5EF4-FFF2-40B4-BE49-F238E27FC236}">
                <a16:creationId xmlns:a16="http://schemas.microsoft.com/office/drawing/2014/main" id="{B57E25A3-ED19-3006-0C20-A16E000AE982}"/>
              </a:ext>
            </a:extLst>
          </p:cNvPr>
          <p:cNvSpPr>
            <a:spLocks noGrp="1"/>
          </p:cNvSpPr>
          <p:nvPr>
            <p:ph idx="1"/>
          </p:nvPr>
        </p:nvSpPr>
        <p:spPr/>
        <p:txBody>
          <a:bodyPr>
            <a:normAutofit fontScale="92500" lnSpcReduction="20000"/>
          </a:bodyPr>
          <a:lstStyle/>
          <a:p>
            <a:r>
              <a:rPr lang="en-GB" dirty="0"/>
              <a:t>Understand communities – do not make assumptions</a:t>
            </a:r>
          </a:p>
          <a:p>
            <a:r>
              <a:rPr lang="en-GB" dirty="0"/>
              <a:t>Identify tensions and physical divides</a:t>
            </a:r>
          </a:p>
          <a:p>
            <a:r>
              <a:rPr lang="en-GB" dirty="0"/>
              <a:t>Which streets and people are problematic and why?</a:t>
            </a:r>
          </a:p>
          <a:p>
            <a:r>
              <a:rPr lang="en-GB" dirty="0"/>
              <a:t>Are there local groups, clubs and societies?</a:t>
            </a:r>
          </a:p>
          <a:p>
            <a:r>
              <a:rPr lang="en-GB" dirty="0"/>
              <a:t>Are there local businesses which might help?</a:t>
            </a:r>
          </a:p>
          <a:p>
            <a:r>
              <a:rPr lang="en-GB" dirty="0"/>
              <a:t>Is there a Neighbourhood Policing Plan in place?</a:t>
            </a:r>
          </a:p>
          <a:p>
            <a:r>
              <a:rPr lang="en-GB" dirty="0"/>
              <a:t>Does the area need regeneration?</a:t>
            </a:r>
          </a:p>
          <a:p>
            <a:r>
              <a:rPr lang="en-GB" dirty="0"/>
              <a:t>Are the police social media pages known to the community?</a:t>
            </a:r>
          </a:p>
        </p:txBody>
      </p:sp>
      <p:sp>
        <p:nvSpPr>
          <p:cNvPr id="4" name="Slide Number Placeholder 3">
            <a:extLst>
              <a:ext uri="{FF2B5EF4-FFF2-40B4-BE49-F238E27FC236}">
                <a16:creationId xmlns:a16="http://schemas.microsoft.com/office/drawing/2014/main" id="{1F8BC9C1-32B3-DF14-2C46-95362F55000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33</a:t>
            </a:fld>
            <a:endParaRPr lang="en-GB">
              <a:solidFill>
                <a:prstClr val="black">
                  <a:tint val="75000"/>
                </a:prstClr>
              </a:solidFill>
            </a:endParaRPr>
          </a:p>
        </p:txBody>
      </p:sp>
    </p:spTree>
    <p:extLst>
      <p:ext uri="{BB962C8B-B14F-4D97-AF65-F5344CB8AC3E}">
        <p14:creationId xmlns:p14="http://schemas.microsoft.com/office/powerpoint/2010/main" val="120100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9B72A1-B068-AFFF-242D-2D792D0BFB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225AC8-4992-20F7-87F9-2726A2F0E7A0}"/>
              </a:ext>
            </a:extLst>
          </p:cNvPr>
          <p:cNvSpPr>
            <a:spLocks noGrp="1"/>
          </p:cNvSpPr>
          <p:nvPr>
            <p:ph type="title"/>
          </p:nvPr>
        </p:nvSpPr>
        <p:spPr/>
        <p:txBody>
          <a:bodyPr/>
          <a:lstStyle/>
          <a:p>
            <a:pPr algn="l"/>
            <a:r>
              <a:rPr lang="en-GB" dirty="0"/>
              <a:t>Community Cohesion</a:t>
            </a:r>
          </a:p>
        </p:txBody>
      </p:sp>
      <p:sp>
        <p:nvSpPr>
          <p:cNvPr id="3" name="Content Placeholder 2">
            <a:extLst>
              <a:ext uri="{FF2B5EF4-FFF2-40B4-BE49-F238E27FC236}">
                <a16:creationId xmlns:a16="http://schemas.microsoft.com/office/drawing/2014/main" id="{7A5F6497-C5F7-85A1-E6C7-2D56C4966982}"/>
              </a:ext>
            </a:extLst>
          </p:cNvPr>
          <p:cNvSpPr>
            <a:spLocks noGrp="1"/>
          </p:cNvSpPr>
          <p:nvPr>
            <p:ph idx="1"/>
          </p:nvPr>
        </p:nvSpPr>
        <p:spPr/>
        <p:txBody>
          <a:bodyPr>
            <a:normAutofit/>
          </a:bodyPr>
          <a:lstStyle/>
          <a:p>
            <a:r>
              <a:rPr lang="en-GB" dirty="0"/>
              <a:t>Are there gang disputes?</a:t>
            </a:r>
          </a:p>
          <a:p>
            <a:r>
              <a:rPr lang="en-GB" dirty="0"/>
              <a:t>Is there evidence of hate crime?</a:t>
            </a:r>
          </a:p>
          <a:p>
            <a:r>
              <a:rPr lang="en-GB" dirty="0"/>
              <a:t>Are there perceptions of hate crime?</a:t>
            </a:r>
          </a:p>
          <a:p>
            <a:r>
              <a:rPr lang="en-GB" dirty="0"/>
              <a:t>We need to listen carefully and respond professionally</a:t>
            </a:r>
          </a:p>
          <a:p>
            <a:r>
              <a:rPr lang="en-GB" dirty="0"/>
              <a:t>If you do not know, then you do not know!</a:t>
            </a:r>
          </a:p>
          <a:p>
            <a:r>
              <a:rPr lang="en-GB" dirty="0"/>
              <a:t>Be consistent, and build trust</a:t>
            </a:r>
          </a:p>
        </p:txBody>
      </p:sp>
      <p:sp>
        <p:nvSpPr>
          <p:cNvPr id="4" name="Slide Number Placeholder 3">
            <a:extLst>
              <a:ext uri="{FF2B5EF4-FFF2-40B4-BE49-F238E27FC236}">
                <a16:creationId xmlns:a16="http://schemas.microsoft.com/office/drawing/2014/main" id="{31689C3F-BECF-453A-0D51-471CCAEF2996}"/>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34</a:t>
            </a:fld>
            <a:endParaRPr lang="en-GB">
              <a:solidFill>
                <a:prstClr val="black">
                  <a:tint val="75000"/>
                </a:prstClr>
              </a:solidFill>
            </a:endParaRPr>
          </a:p>
        </p:txBody>
      </p:sp>
    </p:spTree>
    <p:extLst>
      <p:ext uri="{BB962C8B-B14F-4D97-AF65-F5344CB8AC3E}">
        <p14:creationId xmlns:p14="http://schemas.microsoft.com/office/powerpoint/2010/main" val="303243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1BBF38-8175-CCC5-E6C0-DF1A0D0D47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598906-B719-4B3A-E4FC-AB31AD12B7C0}"/>
              </a:ext>
            </a:extLst>
          </p:cNvPr>
          <p:cNvSpPr>
            <a:spLocks noGrp="1"/>
          </p:cNvSpPr>
          <p:nvPr>
            <p:ph type="title"/>
          </p:nvPr>
        </p:nvSpPr>
        <p:spPr/>
        <p:txBody>
          <a:bodyPr/>
          <a:lstStyle/>
          <a:p>
            <a:pPr algn="l"/>
            <a:r>
              <a:rPr lang="en-GB" dirty="0"/>
              <a:t>Diversity, equality and inclusion</a:t>
            </a:r>
          </a:p>
        </p:txBody>
      </p:sp>
      <p:sp>
        <p:nvSpPr>
          <p:cNvPr id="3" name="Content Placeholder 2">
            <a:extLst>
              <a:ext uri="{FF2B5EF4-FFF2-40B4-BE49-F238E27FC236}">
                <a16:creationId xmlns:a16="http://schemas.microsoft.com/office/drawing/2014/main" id="{81116978-4E58-A255-9F5D-E3DE40A7EA91}"/>
              </a:ext>
            </a:extLst>
          </p:cNvPr>
          <p:cNvSpPr>
            <a:spLocks noGrp="1"/>
          </p:cNvSpPr>
          <p:nvPr>
            <p:ph idx="1"/>
          </p:nvPr>
        </p:nvSpPr>
        <p:spPr/>
        <p:txBody>
          <a:bodyPr>
            <a:normAutofit/>
          </a:bodyPr>
          <a:lstStyle/>
          <a:p>
            <a:r>
              <a:rPr lang="en-GB" dirty="0"/>
              <a:t>It is crucial to treat members of the public with fairness, respect and equitably</a:t>
            </a:r>
          </a:p>
          <a:p>
            <a:r>
              <a:rPr lang="en-GB" dirty="0"/>
              <a:t>Community engagement is of central importance</a:t>
            </a:r>
          </a:p>
          <a:p>
            <a:r>
              <a:rPr lang="en-GB" dirty="0"/>
              <a:t>Build bridges, identify ambassadors and seek their help</a:t>
            </a:r>
          </a:p>
          <a:p>
            <a:r>
              <a:rPr lang="en-GB" dirty="0"/>
              <a:t>Involve diverse communities in decision-making, and work to understand local concerns</a:t>
            </a:r>
          </a:p>
          <a:p>
            <a:r>
              <a:rPr lang="en-GB" dirty="0"/>
              <a:t>Consistency and assurance builds confidence and trust</a:t>
            </a:r>
          </a:p>
        </p:txBody>
      </p:sp>
      <p:sp>
        <p:nvSpPr>
          <p:cNvPr id="4" name="Slide Number Placeholder 3">
            <a:extLst>
              <a:ext uri="{FF2B5EF4-FFF2-40B4-BE49-F238E27FC236}">
                <a16:creationId xmlns:a16="http://schemas.microsoft.com/office/drawing/2014/main" id="{9F67F28A-6D9C-5421-5807-8F9D2E9D9C75}"/>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35</a:t>
            </a:fld>
            <a:endParaRPr lang="en-GB">
              <a:solidFill>
                <a:prstClr val="black">
                  <a:tint val="75000"/>
                </a:prstClr>
              </a:solidFill>
            </a:endParaRPr>
          </a:p>
        </p:txBody>
      </p:sp>
    </p:spTree>
    <p:extLst>
      <p:ext uri="{BB962C8B-B14F-4D97-AF65-F5344CB8AC3E}">
        <p14:creationId xmlns:p14="http://schemas.microsoft.com/office/powerpoint/2010/main" val="237190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18FB2-4FC7-4F04-BDD9-BAC954FF0F6C}"/>
              </a:ext>
            </a:extLst>
          </p:cNvPr>
          <p:cNvSpPr>
            <a:spLocks noGrp="1"/>
          </p:cNvSpPr>
          <p:nvPr>
            <p:ph type="title"/>
          </p:nvPr>
        </p:nvSpPr>
        <p:spPr/>
        <p:txBody>
          <a:bodyPr>
            <a:normAutofit/>
          </a:bodyPr>
          <a:lstStyle/>
          <a:p>
            <a:pPr algn="l"/>
            <a:r>
              <a:rPr lang="en-GB" sz="6000" dirty="0"/>
              <a:t>Hate Crime</a:t>
            </a:r>
          </a:p>
        </p:txBody>
      </p:sp>
      <p:sp>
        <p:nvSpPr>
          <p:cNvPr id="3" name="Content Placeholder 2">
            <a:extLst>
              <a:ext uri="{FF2B5EF4-FFF2-40B4-BE49-F238E27FC236}">
                <a16:creationId xmlns:a16="http://schemas.microsoft.com/office/drawing/2014/main" id="{6A8FD21D-68D9-4E4D-9C68-CA2445B3FF21}"/>
              </a:ext>
            </a:extLst>
          </p:cNvPr>
          <p:cNvSpPr>
            <a:spLocks noGrp="1"/>
          </p:cNvSpPr>
          <p:nvPr>
            <p:ph idx="1"/>
          </p:nvPr>
        </p:nvSpPr>
        <p:spPr/>
        <p:txBody>
          <a:bodyPr>
            <a:normAutofit/>
          </a:bodyPr>
          <a:lstStyle/>
          <a:p>
            <a:pPr marL="0" indent="0">
              <a:buNone/>
            </a:pPr>
            <a:r>
              <a:rPr lang="en-US" dirty="0"/>
              <a:t>The law </a:t>
            </a:r>
            <a:r>
              <a:rPr lang="en-US" dirty="0" err="1"/>
              <a:t>recognises</a:t>
            </a:r>
            <a:r>
              <a:rPr lang="en-US" dirty="0"/>
              <a:t> five types of hate crime on the basis of:</a:t>
            </a:r>
          </a:p>
          <a:p>
            <a:r>
              <a:rPr lang="en-US" dirty="0"/>
              <a:t>Race</a:t>
            </a:r>
          </a:p>
          <a:p>
            <a:r>
              <a:rPr lang="en-US" dirty="0"/>
              <a:t>Religion </a:t>
            </a:r>
          </a:p>
          <a:p>
            <a:r>
              <a:rPr lang="en-US" dirty="0"/>
              <a:t>Disability</a:t>
            </a:r>
          </a:p>
          <a:p>
            <a:r>
              <a:rPr lang="en-US" dirty="0"/>
              <a:t>Sexual orientation </a:t>
            </a:r>
          </a:p>
          <a:p>
            <a:r>
              <a:rPr lang="en-US" dirty="0"/>
              <a:t>Transgender identity</a:t>
            </a:r>
            <a:endParaRPr lang="en-GB" dirty="0"/>
          </a:p>
        </p:txBody>
      </p:sp>
      <p:sp>
        <p:nvSpPr>
          <p:cNvPr id="4" name="Slide Number Placeholder 3">
            <a:extLst>
              <a:ext uri="{FF2B5EF4-FFF2-40B4-BE49-F238E27FC236}">
                <a16:creationId xmlns:a16="http://schemas.microsoft.com/office/drawing/2014/main" id="{61A27489-78F6-43AE-948E-77934843A6BA}"/>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36</a:t>
            </a:fld>
            <a:endParaRPr lang="en-GB">
              <a:solidFill>
                <a:prstClr val="black">
                  <a:tint val="75000"/>
                </a:prstClr>
              </a:solidFill>
            </a:endParaRPr>
          </a:p>
        </p:txBody>
      </p:sp>
      <p:pic>
        <p:nvPicPr>
          <p:cNvPr id="7" name="Picture 6">
            <a:extLst>
              <a:ext uri="{FF2B5EF4-FFF2-40B4-BE49-F238E27FC236}">
                <a16:creationId xmlns:a16="http://schemas.microsoft.com/office/drawing/2014/main" id="{CB1B0341-07D3-5E01-B099-9DAC2E04C5B1}"/>
              </a:ext>
            </a:extLst>
          </p:cNvPr>
          <p:cNvPicPr>
            <a:picLocks noChangeAspect="1"/>
          </p:cNvPicPr>
          <p:nvPr/>
        </p:nvPicPr>
        <p:blipFill>
          <a:blip r:embed="rId2"/>
          <a:stretch>
            <a:fillRect/>
          </a:stretch>
        </p:blipFill>
        <p:spPr>
          <a:xfrm>
            <a:off x="10563225" y="398463"/>
            <a:ext cx="1019175" cy="1019175"/>
          </a:xfrm>
          <a:prstGeom prst="rect">
            <a:avLst/>
          </a:prstGeom>
        </p:spPr>
      </p:pic>
      <p:sp>
        <p:nvSpPr>
          <p:cNvPr id="9" name="TextBox 8">
            <a:extLst>
              <a:ext uri="{FF2B5EF4-FFF2-40B4-BE49-F238E27FC236}">
                <a16:creationId xmlns:a16="http://schemas.microsoft.com/office/drawing/2014/main" id="{65175115-DA3A-95CA-A123-DE8970DF3E98}"/>
              </a:ext>
            </a:extLst>
          </p:cNvPr>
          <p:cNvSpPr txBox="1"/>
          <p:nvPr/>
        </p:nvSpPr>
        <p:spPr>
          <a:xfrm>
            <a:off x="5388801" y="2681554"/>
            <a:ext cx="6193599" cy="1754326"/>
          </a:xfrm>
          <a:prstGeom prst="rect">
            <a:avLst/>
          </a:prstGeom>
          <a:solidFill>
            <a:schemeClr val="accent2"/>
          </a:solidFill>
          <a:ln w="38100">
            <a:solidFill>
              <a:schemeClr val="tx1"/>
            </a:solidFill>
          </a:ln>
        </p:spPr>
        <p:txBody>
          <a:bodyPr wrap="square" rtlCol="0">
            <a:spAutoFit/>
          </a:bodyPr>
          <a:lstStyle/>
          <a:p>
            <a:r>
              <a:rPr lang="en-GB" dirty="0"/>
              <a:t>Any criminal offence which is perceived by the victim or any other person, to be motivated by hostility or prejudice based on a person’s race or perceived race, religion or perceived religion, sexual orientation … or perceived, disability or perceived, against a transgender person or who is perceived to be transgender</a:t>
            </a:r>
          </a:p>
        </p:txBody>
      </p:sp>
    </p:spTree>
    <p:extLst>
      <p:ext uri="{BB962C8B-B14F-4D97-AF65-F5344CB8AC3E}">
        <p14:creationId xmlns:p14="http://schemas.microsoft.com/office/powerpoint/2010/main" val="2271632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1C32CF-9EA1-BF09-3AC3-39122F7D6E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18238E-F0F2-48F2-D514-91D3EADDBDC9}"/>
              </a:ext>
            </a:extLst>
          </p:cNvPr>
          <p:cNvSpPr>
            <a:spLocks noGrp="1"/>
          </p:cNvSpPr>
          <p:nvPr>
            <p:ph type="title"/>
          </p:nvPr>
        </p:nvSpPr>
        <p:spPr/>
        <p:txBody>
          <a:bodyPr>
            <a:normAutofit/>
          </a:bodyPr>
          <a:lstStyle/>
          <a:p>
            <a:pPr algn="l"/>
            <a:r>
              <a:rPr lang="en-GB" sz="6000" dirty="0"/>
              <a:t>Hate Crime</a:t>
            </a:r>
          </a:p>
        </p:txBody>
      </p:sp>
      <p:sp>
        <p:nvSpPr>
          <p:cNvPr id="3" name="Content Placeholder 2">
            <a:extLst>
              <a:ext uri="{FF2B5EF4-FFF2-40B4-BE49-F238E27FC236}">
                <a16:creationId xmlns:a16="http://schemas.microsoft.com/office/drawing/2014/main" id="{960B9BFC-1D4A-6AF5-F392-8B530768876E}"/>
              </a:ext>
            </a:extLst>
          </p:cNvPr>
          <p:cNvSpPr>
            <a:spLocks noGrp="1"/>
          </p:cNvSpPr>
          <p:nvPr>
            <p:ph idx="1"/>
          </p:nvPr>
        </p:nvSpPr>
        <p:spPr/>
        <p:txBody>
          <a:bodyPr>
            <a:normAutofit/>
          </a:bodyPr>
          <a:lstStyle/>
          <a:p>
            <a:pPr marL="0" indent="0">
              <a:buNone/>
            </a:pPr>
            <a:r>
              <a:rPr lang="en-US" dirty="0"/>
              <a:t>Any crime can be prosecuted as a hate crime if the offender has either:</a:t>
            </a:r>
          </a:p>
          <a:p>
            <a:r>
              <a:rPr lang="en-US" dirty="0"/>
              <a:t>demonstrated hostility based on race, religion, disability, sexual orientation or transgender identity</a:t>
            </a:r>
          </a:p>
          <a:p>
            <a:r>
              <a:rPr lang="en-US" dirty="0"/>
              <a:t>Or</a:t>
            </a:r>
          </a:p>
          <a:p>
            <a:r>
              <a:rPr lang="en-US" dirty="0"/>
              <a:t>been motivated by hostility based on race, religion, disability, sexual orientation or transgender identity</a:t>
            </a:r>
            <a:endParaRPr lang="en-GB" dirty="0"/>
          </a:p>
        </p:txBody>
      </p:sp>
      <p:sp>
        <p:nvSpPr>
          <p:cNvPr id="4" name="Slide Number Placeholder 3">
            <a:extLst>
              <a:ext uri="{FF2B5EF4-FFF2-40B4-BE49-F238E27FC236}">
                <a16:creationId xmlns:a16="http://schemas.microsoft.com/office/drawing/2014/main" id="{28D0A346-57AE-C428-70B4-EB97FDD03193}"/>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37</a:t>
            </a:fld>
            <a:endParaRPr lang="en-GB">
              <a:solidFill>
                <a:prstClr val="black">
                  <a:tint val="75000"/>
                </a:prstClr>
              </a:solidFill>
            </a:endParaRPr>
          </a:p>
        </p:txBody>
      </p:sp>
      <p:pic>
        <p:nvPicPr>
          <p:cNvPr id="7" name="Picture 6">
            <a:extLst>
              <a:ext uri="{FF2B5EF4-FFF2-40B4-BE49-F238E27FC236}">
                <a16:creationId xmlns:a16="http://schemas.microsoft.com/office/drawing/2014/main" id="{77B627D3-0C68-3DDE-8ADA-7CC6F972D4BE}"/>
              </a:ext>
            </a:extLst>
          </p:cNvPr>
          <p:cNvPicPr>
            <a:picLocks noChangeAspect="1"/>
          </p:cNvPicPr>
          <p:nvPr/>
        </p:nvPicPr>
        <p:blipFill>
          <a:blip r:embed="rId2"/>
          <a:stretch>
            <a:fillRect/>
          </a:stretch>
        </p:blipFill>
        <p:spPr>
          <a:xfrm>
            <a:off x="10563225" y="398463"/>
            <a:ext cx="1019175" cy="1019175"/>
          </a:xfrm>
          <a:prstGeom prst="rect">
            <a:avLst/>
          </a:prstGeom>
        </p:spPr>
      </p:pic>
    </p:spTree>
    <p:extLst>
      <p:ext uri="{BB962C8B-B14F-4D97-AF65-F5344CB8AC3E}">
        <p14:creationId xmlns:p14="http://schemas.microsoft.com/office/powerpoint/2010/main" val="14765766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5B665-EF44-47A2-88F1-65AEAC89207C}"/>
              </a:ext>
            </a:extLst>
          </p:cNvPr>
          <p:cNvSpPr>
            <a:spLocks noGrp="1"/>
          </p:cNvSpPr>
          <p:nvPr>
            <p:ph type="title"/>
          </p:nvPr>
        </p:nvSpPr>
        <p:spPr>
          <a:xfrm>
            <a:off x="609600" y="578384"/>
            <a:ext cx="10972800" cy="1143000"/>
          </a:xfrm>
        </p:spPr>
        <p:txBody>
          <a:bodyPr/>
          <a:lstStyle/>
          <a:p>
            <a:pPr algn="l"/>
            <a:r>
              <a:rPr lang="en-GB" dirty="0"/>
              <a:t>Hate Crime</a:t>
            </a:r>
          </a:p>
        </p:txBody>
      </p:sp>
      <p:sp>
        <p:nvSpPr>
          <p:cNvPr id="3" name="Content Placeholder 2">
            <a:extLst>
              <a:ext uri="{FF2B5EF4-FFF2-40B4-BE49-F238E27FC236}">
                <a16:creationId xmlns:a16="http://schemas.microsoft.com/office/drawing/2014/main" id="{7CF76261-E4C1-4D8C-AFCE-2D6F11438423}"/>
              </a:ext>
            </a:extLst>
          </p:cNvPr>
          <p:cNvSpPr>
            <a:spLocks noGrp="1"/>
          </p:cNvSpPr>
          <p:nvPr>
            <p:ph idx="1"/>
          </p:nvPr>
        </p:nvSpPr>
        <p:spPr>
          <a:xfrm>
            <a:off x="609600" y="2013625"/>
            <a:ext cx="10972800" cy="3503607"/>
          </a:xfrm>
        </p:spPr>
        <p:txBody>
          <a:bodyPr/>
          <a:lstStyle/>
          <a:p>
            <a:r>
              <a:rPr lang="en-GB" dirty="0"/>
              <a:t>No particular offence entitled ‘Hate Crime’</a:t>
            </a:r>
          </a:p>
          <a:p>
            <a:r>
              <a:rPr lang="en-GB" dirty="0"/>
              <a:t>Hate crime falls into two main categories:</a:t>
            </a:r>
          </a:p>
          <a:p>
            <a:pPr lvl="1"/>
            <a:r>
              <a:rPr lang="en-GB" dirty="0"/>
              <a:t>Public Order Act 1986 – motivated hate crimes</a:t>
            </a:r>
          </a:p>
          <a:p>
            <a:pPr lvl="1"/>
            <a:r>
              <a:rPr lang="en-GB" dirty="0"/>
              <a:t>Aggravated hate crime offences</a:t>
            </a:r>
          </a:p>
        </p:txBody>
      </p:sp>
      <p:sp>
        <p:nvSpPr>
          <p:cNvPr id="4" name="Slide Number Placeholder 3">
            <a:extLst>
              <a:ext uri="{FF2B5EF4-FFF2-40B4-BE49-F238E27FC236}">
                <a16:creationId xmlns:a16="http://schemas.microsoft.com/office/drawing/2014/main" id="{81F039AA-43E2-4F3B-8E66-2DF09853CD56}"/>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38</a:t>
            </a:fld>
            <a:endParaRPr lang="en-GB">
              <a:solidFill>
                <a:prstClr val="black">
                  <a:tint val="75000"/>
                </a:prstClr>
              </a:solidFill>
            </a:endParaRPr>
          </a:p>
        </p:txBody>
      </p:sp>
      <p:sp>
        <p:nvSpPr>
          <p:cNvPr id="6" name="TextBox 5">
            <a:extLst>
              <a:ext uri="{FF2B5EF4-FFF2-40B4-BE49-F238E27FC236}">
                <a16:creationId xmlns:a16="http://schemas.microsoft.com/office/drawing/2014/main" id="{AD78E58E-7187-0324-B3E6-080097DED402}"/>
              </a:ext>
            </a:extLst>
          </p:cNvPr>
          <p:cNvSpPr txBox="1"/>
          <p:nvPr/>
        </p:nvSpPr>
        <p:spPr>
          <a:xfrm>
            <a:off x="448891" y="5147901"/>
            <a:ext cx="2457450" cy="369332"/>
          </a:xfrm>
          <a:prstGeom prst="rect">
            <a:avLst/>
          </a:prstGeom>
          <a:noFill/>
        </p:spPr>
        <p:txBody>
          <a:bodyPr wrap="square" rtlCol="0">
            <a:spAutoFit/>
          </a:bodyPr>
          <a:lstStyle/>
          <a:p>
            <a:r>
              <a:rPr lang="en-GB" dirty="0"/>
              <a:t>Wood 2023: 347</a:t>
            </a:r>
          </a:p>
        </p:txBody>
      </p:sp>
    </p:spTree>
    <p:extLst>
      <p:ext uri="{BB962C8B-B14F-4D97-AF65-F5344CB8AC3E}">
        <p14:creationId xmlns:p14="http://schemas.microsoft.com/office/powerpoint/2010/main" val="29056504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A30B9-89A1-4D42-80C1-9F9498FD716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2B07BEB-7393-4134-9887-1D1CBF634F67}"/>
              </a:ext>
            </a:extLst>
          </p:cNvPr>
          <p:cNvSpPr>
            <a:spLocks noGrp="1"/>
          </p:cNvSpPr>
          <p:nvPr>
            <p:ph idx="1"/>
          </p:nvPr>
        </p:nvSpPr>
        <p:spPr/>
        <p:txBody>
          <a:bodyPr/>
          <a:lstStyle/>
          <a:p>
            <a:r>
              <a:rPr lang="en-US" dirty="0"/>
              <a:t>Fuller, M. (2019) “Kill The Black One First” A Memoir. London: Bonnier Books.</a:t>
            </a:r>
            <a:endParaRPr lang="en-GB" dirty="0"/>
          </a:p>
        </p:txBody>
      </p:sp>
      <p:sp>
        <p:nvSpPr>
          <p:cNvPr id="4" name="Slide Number Placeholder 3">
            <a:extLst>
              <a:ext uri="{FF2B5EF4-FFF2-40B4-BE49-F238E27FC236}">
                <a16:creationId xmlns:a16="http://schemas.microsoft.com/office/drawing/2014/main" id="{A983B55E-9E09-4756-A00F-8106A2BBE015}"/>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39</a:t>
            </a:fld>
            <a:endParaRPr lang="en-GB">
              <a:solidFill>
                <a:prstClr val="black">
                  <a:tint val="75000"/>
                </a:prstClr>
              </a:solidFill>
            </a:endParaRPr>
          </a:p>
        </p:txBody>
      </p:sp>
    </p:spTree>
    <p:extLst>
      <p:ext uri="{BB962C8B-B14F-4D97-AF65-F5344CB8AC3E}">
        <p14:creationId xmlns:p14="http://schemas.microsoft.com/office/powerpoint/2010/main" val="1940069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103</TotalTime>
  <Words>2291</Words>
  <Application>Microsoft Office PowerPoint</Application>
  <PresentationFormat>Widescreen</PresentationFormat>
  <Paragraphs>228</Paragraphs>
  <Slides>39</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39</vt:i4>
      </vt:variant>
    </vt:vector>
  </HeadingPairs>
  <TitlesOfParts>
    <vt:vector size="48" baseType="lpstr">
      <vt:lpstr>Aptos</vt:lpstr>
      <vt:lpstr>Aptos Display</vt:lpstr>
      <vt:lpstr>Arial</vt:lpstr>
      <vt:lpstr>Calibri</vt:lpstr>
      <vt:lpstr>Calibri Light</vt:lpstr>
      <vt:lpstr>Myriad Pro</vt:lpstr>
      <vt:lpstr>20140311PresentationUWTSDTemplate</vt:lpstr>
      <vt:lpstr>3_Office Theme</vt:lpstr>
      <vt:lpstr>1_Office Theme</vt:lpstr>
      <vt:lpstr>BMPL5013 8. Improving relationship with black (&amp; other) communities</vt:lpstr>
      <vt:lpstr>Contents</vt:lpstr>
      <vt:lpstr>Norman Conquest</vt:lpstr>
      <vt:lpstr>Norman Conquest [1066]</vt:lpstr>
      <vt:lpstr>PowerPoint Presentation</vt:lpstr>
      <vt:lpstr>PowerPoint Presentation</vt:lpstr>
      <vt:lpstr>Construction, religion and agriculture</vt:lpstr>
      <vt:lpstr>Formation of the English aristocracy</vt:lpstr>
      <vt:lpstr>Brexit debate – nothing new!</vt:lpstr>
      <vt:lpstr>Economic migrants</vt:lpstr>
      <vt:lpstr>Trade incentives</vt:lpstr>
      <vt:lpstr>Trade incentives</vt:lpstr>
      <vt:lpstr>‘Gypsies’</vt:lpstr>
      <vt:lpstr>Rogues, Vagabonds and Sturdy Beggars</vt:lpstr>
      <vt:lpstr>Rogues, Vagabonds and Sturdy Beggars</vt:lpstr>
      <vt:lpstr>Immigrant envy &amp; social unrest</vt:lpstr>
      <vt:lpstr>A haven?</vt:lpstr>
      <vt:lpstr>A haven?</vt:lpstr>
      <vt:lpstr>1500-1800s</vt:lpstr>
      <vt:lpstr>1500-1800s</vt:lpstr>
      <vt:lpstr>PowerPoint Presentation</vt:lpstr>
      <vt:lpstr>Racism at the top of politics</vt:lpstr>
      <vt:lpstr>PowerPoint Presentation</vt:lpstr>
      <vt:lpstr>PowerPoint Presentation</vt:lpstr>
      <vt:lpstr>PowerPoint Presentation</vt:lpstr>
      <vt:lpstr>Defining Michael Fuller …</vt:lpstr>
      <vt:lpstr>Fuller’s story you see in the picture</vt:lpstr>
      <vt:lpstr>Brixton Riots 1981</vt:lpstr>
      <vt:lpstr>Challenge and conflict</vt:lpstr>
      <vt:lpstr>SWP Standard 10  – Reporting &amp; Challenging</vt:lpstr>
      <vt:lpstr>PowerPoint Presentation</vt:lpstr>
      <vt:lpstr>Community Cohesion</vt:lpstr>
      <vt:lpstr>Community Cohesion</vt:lpstr>
      <vt:lpstr>Community Cohesion</vt:lpstr>
      <vt:lpstr>Diversity, equality and inclusion</vt:lpstr>
      <vt:lpstr>Hate Crime</vt:lpstr>
      <vt:lpstr>Hate Crime</vt:lpstr>
      <vt:lpstr>Hate Crime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BMPL5013 5. Improving relationship with black (&amp; other) communities</dc:title>
  <dc:creator>Mike Durke</dc:creator>
  <cp:lastModifiedBy>Mike Durke</cp:lastModifiedBy>
  <cp:revision>12</cp:revision>
  <dcterms:created xsi:type="dcterms:W3CDTF">2024-09-16T13:45:31Z</dcterms:created>
  <dcterms:modified xsi:type="dcterms:W3CDTF">2024-11-25T08:08:11Z</dcterms:modified>
</cp:coreProperties>
</file>