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97" d="100"/>
          <a:sy n="97" d="100"/>
        </p:scale>
        <p:origin x="41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BC99C3-1AFF-4A37-BA81-C6E4098AACF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EFBB0A4-DF12-4C6F-A9F7-9788AD40A0B2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Managed consent, anonymity, distress, and data protection (BPS, 2018)</a:t>
          </a:r>
        </a:p>
      </dgm:t>
    </dgm:pt>
    <dgm:pt modelId="{72B679FF-8A49-4FA7-8A89-D21188242BDE}" type="parTrans" cxnId="{B7747656-798F-4679-8B3F-F0EFBEB5EC87}">
      <dgm:prSet/>
      <dgm:spPr/>
      <dgm:t>
        <a:bodyPr/>
        <a:lstStyle/>
        <a:p>
          <a:endParaRPr lang="en-US"/>
        </a:p>
      </dgm:t>
    </dgm:pt>
    <dgm:pt modelId="{A793973C-A595-4F33-B367-9057FB2F2F7B}" type="sibTrans" cxnId="{B7747656-798F-4679-8B3F-F0EFBEB5EC87}">
      <dgm:prSet/>
      <dgm:spPr/>
      <dgm:t>
        <a:bodyPr/>
        <a:lstStyle/>
        <a:p>
          <a:endParaRPr lang="en-US"/>
        </a:p>
      </dgm:t>
    </dgm:pt>
    <dgm:pt modelId="{F3E7CD57-6EFB-4DB7-BAA6-BF69DDE2499B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Identified and mitigated risks.</a:t>
          </a:r>
        </a:p>
      </dgm:t>
    </dgm:pt>
    <dgm:pt modelId="{50B21B41-CA64-4F4B-8FE4-1E4FFDCE5326}" type="parTrans" cxnId="{2FA2381A-537E-48AC-926D-C6A35001E76C}">
      <dgm:prSet/>
      <dgm:spPr/>
      <dgm:t>
        <a:bodyPr/>
        <a:lstStyle/>
        <a:p>
          <a:endParaRPr lang="en-US"/>
        </a:p>
      </dgm:t>
    </dgm:pt>
    <dgm:pt modelId="{A6426FF9-0859-46B2-BC7C-C66A4D81BD18}" type="sibTrans" cxnId="{2FA2381A-537E-48AC-926D-C6A35001E76C}">
      <dgm:prSet/>
      <dgm:spPr/>
      <dgm:t>
        <a:bodyPr/>
        <a:lstStyle/>
        <a:p>
          <a:endParaRPr lang="en-US"/>
        </a:p>
      </dgm:t>
    </dgm:pt>
    <dgm:pt modelId="{5034F7C0-7229-43BA-9CFA-582EB6341582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Completed ethics application for real-world ethical requirements (BPS, 2018).</a:t>
          </a:r>
        </a:p>
      </dgm:t>
    </dgm:pt>
    <dgm:pt modelId="{A59804CA-C50E-4DF5-9E28-FD6D620DA0A7}" type="parTrans" cxnId="{91A4F973-B244-4536-A0A6-2FA4FFFF0C5D}">
      <dgm:prSet/>
      <dgm:spPr/>
      <dgm:t>
        <a:bodyPr/>
        <a:lstStyle/>
        <a:p>
          <a:endParaRPr lang="en-US"/>
        </a:p>
      </dgm:t>
    </dgm:pt>
    <dgm:pt modelId="{C87AE788-83AA-4240-8532-8F4E60015E74}" type="sibTrans" cxnId="{91A4F973-B244-4536-A0A6-2FA4FFFF0C5D}">
      <dgm:prSet/>
      <dgm:spPr/>
      <dgm:t>
        <a:bodyPr/>
        <a:lstStyle/>
        <a:p>
          <a:endParaRPr lang="en-US"/>
        </a:p>
      </dgm:t>
    </dgm:pt>
    <dgm:pt modelId="{4A51145E-1603-41D7-99CA-0CDA914268BE}" type="pres">
      <dgm:prSet presAssocID="{A8BC99C3-1AFF-4A37-BA81-C6E4098AACF5}" presName="linear" presStyleCnt="0">
        <dgm:presLayoutVars>
          <dgm:animLvl val="lvl"/>
          <dgm:resizeHandles val="exact"/>
        </dgm:presLayoutVars>
      </dgm:prSet>
      <dgm:spPr/>
    </dgm:pt>
    <dgm:pt modelId="{E200F356-C4CA-4ED1-AD0A-428624F80DAC}" type="pres">
      <dgm:prSet presAssocID="{8EFBB0A4-DF12-4C6F-A9F7-9788AD40A0B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35325B5-0243-4BD6-A2AB-1F53489C47CF}" type="pres">
      <dgm:prSet presAssocID="{A793973C-A595-4F33-B367-9057FB2F2F7B}" presName="spacer" presStyleCnt="0"/>
      <dgm:spPr/>
    </dgm:pt>
    <dgm:pt modelId="{6D79C53A-C8A8-4BAF-A583-6F7E2A69AEE9}" type="pres">
      <dgm:prSet presAssocID="{F3E7CD57-6EFB-4DB7-BAA6-BF69DDE2499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261C03F-AED0-466B-B76F-A5791C99C8CB}" type="pres">
      <dgm:prSet presAssocID="{A6426FF9-0859-46B2-BC7C-C66A4D81BD18}" presName="spacer" presStyleCnt="0"/>
      <dgm:spPr/>
    </dgm:pt>
    <dgm:pt modelId="{DDDED9C9-AEF7-46D8-9689-DD3B5DE1A8EC}" type="pres">
      <dgm:prSet presAssocID="{5034F7C0-7229-43BA-9CFA-582EB634158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FA2381A-537E-48AC-926D-C6A35001E76C}" srcId="{A8BC99C3-1AFF-4A37-BA81-C6E4098AACF5}" destId="{F3E7CD57-6EFB-4DB7-BAA6-BF69DDE2499B}" srcOrd="1" destOrd="0" parTransId="{50B21B41-CA64-4F4B-8FE4-1E4FFDCE5326}" sibTransId="{A6426FF9-0859-46B2-BC7C-C66A4D81BD18}"/>
    <dgm:cxn modelId="{CEEB7D20-37D7-4412-BF89-CDE6833E7BE8}" type="presOf" srcId="{5034F7C0-7229-43BA-9CFA-582EB6341582}" destId="{DDDED9C9-AEF7-46D8-9689-DD3B5DE1A8EC}" srcOrd="0" destOrd="0" presId="urn:microsoft.com/office/officeart/2005/8/layout/vList2"/>
    <dgm:cxn modelId="{4A9FDF38-D19D-4777-A4BD-2BB4D1E61921}" type="presOf" srcId="{F3E7CD57-6EFB-4DB7-BAA6-BF69DDE2499B}" destId="{6D79C53A-C8A8-4BAF-A583-6F7E2A69AEE9}" srcOrd="0" destOrd="0" presId="urn:microsoft.com/office/officeart/2005/8/layout/vList2"/>
    <dgm:cxn modelId="{91A4F973-B244-4536-A0A6-2FA4FFFF0C5D}" srcId="{A8BC99C3-1AFF-4A37-BA81-C6E4098AACF5}" destId="{5034F7C0-7229-43BA-9CFA-582EB6341582}" srcOrd="2" destOrd="0" parTransId="{A59804CA-C50E-4DF5-9E28-FD6D620DA0A7}" sibTransId="{C87AE788-83AA-4240-8532-8F4E60015E74}"/>
    <dgm:cxn modelId="{B7747656-798F-4679-8B3F-F0EFBEB5EC87}" srcId="{A8BC99C3-1AFF-4A37-BA81-C6E4098AACF5}" destId="{8EFBB0A4-DF12-4C6F-A9F7-9788AD40A0B2}" srcOrd="0" destOrd="0" parTransId="{72B679FF-8A49-4FA7-8A89-D21188242BDE}" sibTransId="{A793973C-A595-4F33-B367-9057FB2F2F7B}"/>
    <dgm:cxn modelId="{6EB3598E-59EF-49F3-85BC-B8268B9B06B3}" type="presOf" srcId="{8EFBB0A4-DF12-4C6F-A9F7-9788AD40A0B2}" destId="{E200F356-C4CA-4ED1-AD0A-428624F80DAC}" srcOrd="0" destOrd="0" presId="urn:microsoft.com/office/officeart/2005/8/layout/vList2"/>
    <dgm:cxn modelId="{260938CC-885A-4354-A7A5-69D8197C4D44}" type="presOf" srcId="{A8BC99C3-1AFF-4A37-BA81-C6E4098AACF5}" destId="{4A51145E-1603-41D7-99CA-0CDA914268BE}" srcOrd="0" destOrd="0" presId="urn:microsoft.com/office/officeart/2005/8/layout/vList2"/>
    <dgm:cxn modelId="{93401E71-EB0A-4A95-B2E3-9CA5634C0161}" type="presParOf" srcId="{4A51145E-1603-41D7-99CA-0CDA914268BE}" destId="{E200F356-C4CA-4ED1-AD0A-428624F80DAC}" srcOrd="0" destOrd="0" presId="urn:microsoft.com/office/officeart/2005/8/layout/vList2"/>
    <dgm:cxn modelId="{593A5A53-FE3F-4870-A32C-D9C1635144BE}" type="presParOf" srcId="{4A51145E-1603-41D7-99CA-0CDA914268BE}" destId="{035325B5-0243-4BD6-A2AB-1F53489C47CF}" srcOrd="1" destOrd="0" presId="urn:microsoft.com/office/officeart/2005/8/layout/vList2"/>
    <dgm:cxn modelId="{BBA3EDC4-B2F6-49C8-99F6-CF91A99C72DF}" type="presParOf" srcId="{4A51145E-1603-41D7-99CA-0CDA914268BE}" destId="{6D79C53A-C8A8-4BAF-A583-6F7E2A69AEE9}" srcOrd="2" destOrd="0" presId="urn:microsoft.com/office/officeart/2005/8/layout/vList2"/>
    <dgm:cxn modelId="{DCBF943B-7128-4DBE-B4F1-BB7A64A98F35}" type="presParOf" srcId="{4A51145E-1603-41D7-99CA-0CDA914268BE}" destId="{1261C03F-AED0-466B-B76F-A5791C99C8CB}" srcOrd="3" destOrd="0" presId="urn:microsoft.com/office/officeart/2005/8/layout/vList2"/>
    <dgm:cxn modelId="{C444E0F4-2F4C-46C4-A66A-D3C0C6E238F3}" type="presParOf" srcId="{4A51145E-1603-41D7-99CA-0CDA914268BE}" destId="{DDDED9C9-AEF7-46D8-9689-DD3B5DE1A8E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69159B-9535-4EC3-9D0B-A97604757D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707F658-44B3-446B-8E69-B512CC7EB37D}">
      <dgm:prSet/>
      <dgm:spPr/>
      <dgm:t>
        <a:bodyPr/>
        <a:lstStyle/>
        <a:p>
          <a:r>
            <a:rPr lang="en-US"/>
            <a:t>Reported findings using APA formatting (APA, 2019). </a:t>
          </a:r>
        </a:p>
      </dgm:t>
    </dgm:pt>
    <dgm:pt modelId="{193FABF0-C5DC-4DCC-9BE9-3D141AEBF12F}" type="parTrans" cxnId="{FCD0082A-049B-4FBD-AAE7-EC0FD70E06B1}">
      <dgm:prSet/>
      <dgm:spPr/>
      <dgm:t>
        <a:bodyPr/>
        <a:lstStyle/>
        <a:p>
          <a:endParaRPr lang="en-US"/>
        </a:p>
      </dgm:t>
    </dgm:pt>
    <dgm:pt modelId="{68E1ECE3-4E6A-44CB-84BD-7B06320D83C2}" type="sibTrans" cxnId="{FCD0082A-049B-4FBD-AAE7-EC0FD70E06B1}">
      <dgm:prSet/>
      <dgm:spPr/>
      <dgm:t>
        <a:bodyPr/>
        <a:lstStyle/>
        <a:p>
          <a:endParaRPr lang="en-US"/>
        </a:p>
      </dgm:t>
    </dgm:pt>
    <dgm:pt modelId="{EB551E6F-DBB7-47F2-AB96-2EFB0B6429CD}">
      <dgm:prSet/>
      <dgm:spPr/>
      <dgm:t>
        <a:bodyPr/>
        <a:lstStyle/>
        <a:p>
          <a:r>
            <a:rPr lang="en-US"/>
            <a:t>Developed clear materials for the study ( debrief, consent, news articles).</a:t>
          </a:r>
        </a:p>
      </dgm:t>
    </dgm:pt>
    <dgm:pt modelId="{19D9EE67-7AB0-432C-9CCE-6A1A90A1D6AC}" type="parTrans" cxnId="{83F62CB6-C0D7-4993-BDEE-EC88E9FD31B8}">
      <dgm:prSet/>
      <dgm:spPr/>
      <dgm:t>
        <a:bodyPr/>
        <a:lstStyle/>
        <a:p>
          <a:endParaRPr lang="en-US"/>
        </a:p>
      </dgm:t>
    </dgm:pt>
    <dgm:pt modelId="{16AC80B0-5FE6-4D9D-AE26-66AEE75A330C}" type="sibTrans" cxnId="{83F62CB6-C0D7-4993-BDEE-EC88E9FD31B8}">
      <dgm:prSet/>
      <dgm:spPr/>
      <dgm:t>
        <a:bodyPr/>
        <a:lstStyle/>
        <a:p>
          <a:endParaRPr lang="en-US"/>
        </a:p>
      </dgm:t>
    </dgm:pt>
    <dgm:pt modelId="{73DB785D-123A-4300-9A66-B4F7CA085DBD}">
      <dgm:prSet/>
      <dgm:spPr/>
      <dgm:t>
        <a:bodyPr/>
        <a:lstStyle/>
        <a:p>
          <a:r>
            <a:rPr lang="en-US"/>
            <a:t>Created accessible research summaries.</a:t>
          </a:r>
        </a:p>
      </dgm:t>
    </dgm:pt>
    <dgm:pt modelId="{27B1874C-C819-4D59-908E-F2A5D6BDA931}" type="parTrans" cxnId="{1404F945-968B-4227-A9AC-54394B60373D}">
      <dgm:prSet/>
      <dgm:spPr/>
      <dgm:t>
        <a:bodyPr/>
        <a:lstStyle/>
        <a:p>
          <a:endParaRPr lang="en-US"/>
        </a:p>
      </dgm:t>
    </dgm:pt>
    <dgm:pt modelId="{E60E8804-0D18-423F-B7EF-13CEF33CFD22}" type="sibTrans" cxnId="{1404F945-968B-4227-A9AC-54394B60373D}">
      <dgm:prSet/>
      <dgm:spPr/>
      <dgm:t>
        <a:bodyPr/>
        <a:lstStyle/>
        <a:p>
          <a:endParaRPr lang="en-US"/>
        </a:p>
      </dgm:t>
    </dgm:pt>
    <dgm:pt modelId="{EFBB646F-A972-43CA-830B-3D3BB867141A}">
      <dgm:prSet/>
      <dgm:spPr/>
      <dgm:t>
        <a:bodyPr/>
        <a:lstStyle/>
        <a:p>
          <a:r>
            <a:rPr lang="en-US"/>
            <a:t>Practiced writing clearly and persuasively.</a:t>
          </a:r>
        </a:p>
      </dgm:t>
    </dgm:pt>
    <dgm:pt modelId="{84673C1A-253D-49EF-872D-418D00EAABE1}" type="parTrans" cxnId="{A8AA653B-F5DC-436B-9D41-7FD99872CE64}">
      <dgm:prSet/>
      <dgm:spPr/>
      <dgm:t>
        <a:bodyPr/>
        <a:lstStyle/>
        <a:p>
          <a:endParaRPr lang="en-US"/>
        </a:p>
      </dgm:t>
    </dgm:pt>
    <dgm:pt modelId="{DF4FC20E-C7B8-4162-9A10-226BAC0FA00B}" type="sibTrans" cxnId="{A8AA653B-F5DC-436B-9D41-7FD99872CE64}">
      <dgm:prSet/>
      <dgm:spPr/>
      <dgm:t>
        <a:bodyPr/>
        <a:lstStyle/>
        <a:p>
          <a:endParaRPr lang="en-US"/>
        </a:p>
      </dgm:t>
    </dgm:pt>
    <dgm:pt modelId="{C8A09C66-BB43-49DC-8F83-F0A6DA3FBDE5}">
      <dgm:prSet/>
      <dgm:spPr/>
      <dgm:t>
        <a:bodyPr/>
        <a:lstStyle/>
        <a:p>
          <a:r>
            <a:rPr lang="en-US"/>
            <a:t>Developed systematic literature review research skills.</a:t>
          </a:r>
        </a:p>
      </dgm:t>
    </dgm:pt>
    <dgm:pt modelId="{7F3E2C6C-177E-41BF-9F8C-96BB2388CB83}" type="parTrans" cxnId="{59B3B51C-4160-4557-8C61-298BF0BF6804}">
      <dgm:prSet/>
      <dgm:spPr/>
      <dgm:t>
        <a:bodyPr/>
        <a:lstStyle/>
        <a:p>
          <a:endParaRPr lang="en-US"/>
        </a:p>
      </dgm:t>
    </dgm:pt>
    <dgm:pt modelId="{7B416B31-2C5D-4D98-9D9F-01C1CDB29E3D}" type="sibTrans" cxnId="{59B3B51C-4160-4557-8C61-298BF0BF6804}">
      <dgm:prSet/>
      <dgm:spPr/>
      <dgm:t>
        <a:bodyPr/>
        <a:lstStyle/>
        <a:p>
          <a:endParaRPr lang="en-US"/>
        </a:p>
      </dgm:t>
    </dgm:pt>
    <dgm:pt modelId="{A4626997-9510-4E8C-9215-633EBD405949}" type="pres">
      <dgm:prSet presAssocID="{2269159B-9535-4EC3-9D0B-A97604757D99}" presName="linear" presStyleCnt="0">
        <dgm:presLayoutVars>
          <dgm:animLvl val="lvl"/>
          <dgm:resizeHandles val="exact"/>
        </dgm:presLayoutVars>
      </dgm:prSet>
      <dgm:spPr/>
    </dgm:pt>
    <dgm:pt modelId="{AF7D8C75-4F2A-42C0-B06B-F6A8DCE09F33}" type="pres">
      <dgm:prSet presAssocID="{6707F658-44B3-446B-8E69-B512CC7EB37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4605F5A-FE40-4EA2-A1A3-3406BE36FD18}" type="pres">
      <dgm:prSet presAssocID="{68E1ECE3-4E6A-44CB-84BD-7B06320D83C2}" presName="spacer" presStyleCnt="0"/>
      <dgm:spPr/>
    </dgm:pt>
    <dgm:pt modelId="{070038DA-2049-48ED-B1F7-B36FA0A81D2A}" type="pres">
      <dgm:prSet presAssocID="{EB551E6F-DBB7-47F2-AB96-2EFB0B6429C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1744F65-5109-4E58-B635-8F4BFD86606F}" type="pres">
      <dgm:prSet presAssocID="{16AC80B0-5FE6-4D9D-AE26-66AEE75A330C}" presName="spacer" presStyleCnt="0"/>
      <dgm:spPr/>
    </dgm:pt>
    <dgm:pt modelId="{F9E9C3BF-8E5E-43CA-A3AB-44DBCF6E9041}" type="pres">
      <dgm:prSet presAssocID="{73DB785D-123A-4300-9A66-B4F7CA085DB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1EEEA2C-2F16-461C-B662-7C90DF0C999D}" type="pres">
      <dgm:prSet presAssocID="{E60E8804-0D18-423F-B7EF-13CEF33CFD22}" presName="spacer" presStyleCnt="0"/>
      <dgm:spPr/>
    </dgm:pt>
    <dgm:pt modelId="{65D0CCBC-0111-49DF-9CA8-7ABDE2127D08}" type="pres">
      <dgm:prSet presAssocID="{EFBB646F-A972-43CA-830B-3D3BB867141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65D7657-D297-4160-AC97-883A00621F1C}" type="pres">
      <dgm:prSet presAssocID="{DF4FC20E-C7B8-4162-9A10-226BAC0FA00B}" presName="spacer" presStyleCnt="0"/>
      <dgm:spPr/>
    </dgm:pt>
    <dgm:pt modelId="{D1A3940E-F89B-4E25-B8C8-75B9A03E969F}" type="pres">
      <dgm:prSet presAssocID="{C8A09C66-BB43-49DC-8F83-F0A6DA3FBDE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E5E0715-4FB4-49BF-A117-4F942326F848}" type="presOf" srcId="{C8A09C66-BB43-49DC-8F83-F0A6DA3FBDE5}" destId="{D1A3940E-F89B-4E25-B8C8-75B9A03E969F}" srcOrd="0" destOrd="0" presId="urn:microsoft.com/office/officeart/2005/8/layout/vList2"/>
    <dgm:cxn modelId="{59B3B51C-4160-4557-8C61-298BF0BF6804}" srcId="{2269159B-9535-4EC3-9D0B-A97604757D99}" destId="{C8A09C66-BB43-49DC-8F83-F0A6DA3FBDE5}" srcOrd="4" destOrd="0" parTransId="{7F3E2C6C-177E-41BF-9F8C-96BB2388CB83}" sibTransId="{7B416B31-2C5D-4D98-9D9F-01C1CDB29E3D}"/>
    <dgm:cxn modelId="{FCD0082A-049B-4FBD-AAE7-EC0FD70E06B1}" srcId="{2269159B-9535-4EC3-9D0B-A97604757D99}" destId="{6707F658-44B3-446B-8E69-B512CC7EB37D}" srcOrd="0" destOrd="0" parTransId="{193FABF0-C5DC-4DCC-9BE9-3D141AEBF12F}" sibTransId="{68E1ECE3-4E6A-44CB-84BD-7B06320D83C2}"/>
    <dgm:cxn modelId="{56924B2A-A9C4-4D18-8C64-65A224ACB415}" type="presOf" srcId="{2269159B-9535-4EC3-9D0B-A97604757D99}" destId="{A4626997-9510-4E8C-9215-633EBD405949}" srcOrd="0" destOrd="0" presId="urn:microsoft.com/office/officeart/2005/8/layout/vList2"/>
    <dgm:cxn modelId="{A8AA653B-F5DC-436B-9D41-7FD99872CE64}" srcId="{2269159B-9535-4EC3-9D0B-A97604757D99}" destId="{EFBB646F-A972-43CA-830B-3D3BB867141A}" srcOrd="3" destOrd="0" parTransId="{84673C1A-253D-49EF-872D-418D00EAABE1}" sibTransId="{DF4FC20E-C7B8-4162-9A10-226BAC0FA00B}"/>
    <dgm:cxn modelId="{1404F945-968B-4227-A9AC-54394B60373D}" srcId="{2269159B-9535-4EC3-9D0B-A97604757D99}" destId="{73DB785D-123A-4300-9A66-B4F7CA085DBD}" srcOrd="2" destOrd="0" parTransId="{27B1874C-C819-4D59-908E-F2A5D6BDA931}" sibTransId="{E60E8804-0D18-423F-B7EF-13CEF33CFD22}"/>
    <dgm:cxn modelId="{164E49A3-D7AB-4459-9191-E58AB229B6D6}" type="presOf" srcId="{EFBB646F-A972-43CA-830B-3D3BB867141A}" destId="{65D0CCBC-0111-49DF-9CA8-7ABDE2127D08}" srcOrd="0" destOrd="0" presId="urn:microsoft.com/office/officeart/2005/8/layout/vList2"/>
    <dgm:cxn modelId="{1D4091A6-5CD2-4778-96F1-2AEBCB14C83C}" type="presOf" srcId="{73DB785D-123A-4300-9A66-B4F7CA085DBD}" destId="{F9E9C3BF-8E5E-43CA-A3AB-44DBCF6E9041}" srcOrd="0" destOrd="0" presId="urn:microsoft.com/office/officeart/2005/8/layout/vList2"/>
    <dgm:cxn modelId="{83F62CB6-C0D7-4993-BDEE-EC88E9FD31B8}" srcId="{2269159B-9535-4EC3-9D0B-A97604757D99}" destId="{EB551E6F-DBB7-47F2-AB96-2EFB0B6429CD}" srcOrd="1" destOrd="0" parTransId="{19D9EE67-7AB0-432C-9CCE-6A1A90A1D6AC}" sibTransId="{16AC80B0-5FE6-4D9D-AE26-66AEE75A330C}"/>
    <dgm:cxn modelId="{4C7F56BB-C5F9-4964-8E6E-77DDDD62745F}" type="presOf" srcId="{EB551E6F-DBB7-47F2-AB96-2EFB0B6429CD}" destId="{070038DA-2049-48ED-B1F7-B36FA0A81D2A}" srcOrd="0" destOrd="0" presId="urn:microsoft.com/office/officeart/2005/8/layout/vList2"/>
    <dgm:cxn modelId="{EBB99DBD-B9E8-4C6F-AA34-3B6D249EE85C}" type="presOf" srcId="{6707F658-44B3-446B-8E69-B512CC7EB37D}" destId="{AF7D8C75-4F2A-42C0-B06B-F6A8DCE09F33}" srcOrd="0" destOrd="0" presId="urn:microsoft.com/office/officeart/2005/8/layout/vList2"/>
    <dgm:cxn modelId="{B6197DC6-000E-42F3-8931-D3791DC2FBDF}" type="presParOf" srcId="{A4626997-9510-4E8C-9215-633EBD405949}" destId="{AF7D8C75-4F2A-42C0-B06B-F6A8DCE09F33}" srcOrd="0" destOrd="0" presId="urn:microsoft.com/office/officeart/2005/8/layout/vList2"/>
    <dgm:cxn modelId="{B277B106-873E-4E7B-9BF5-15E08FD76B08}" type="presParOf" srcId="{A4626997-9510-4E8C-9215-633EBD405949}" destId="{44605F5A-FE40-4EA2-A1A3-3406BE36FD18}" srcOrd="1" destOrd="0" presId="urn:microsoft.com/office/officeart/2005/8/layout/vList2"/>
    <dgm:cxn modelId="{57E871FE-DE44-484C-87A2-AC117B3352D5}" type="presParOf" srcId="{A4626997-9510-4E8C-9215-633EBD405949}" destId="{070038DA-2049-48ED-B1F7-B36FA0A81D2A}" srcOrd="2" destOrd="0" presId="urn:microsoft.com/office/officeart/2005/8/layout/vList2"/>
    <dgm:cxn modelId="{58DBE1B8-8272-45B3-9DEA-AA83D38BDAE6}" type="presParOf" srcId="{A4626997-9510-4E8C-9215-633EBD405949}" destId="{11744F65-5109-4E58-B635-8F4BFD86606F}" srcOrd="3" destOrd="0" presId="urn:microsoft.com/office/officeart/2005/8/layout/vList2"/>
    <dgm:cxn modelId="{9E79D4A5-22D1-4A2D-A2CB-00497F3AD951}" type="presParOf" srcId="{A4626997-9510-4E8C-9215-633EBD405949}" destId="{F9E9C3BF-8E5E-43CA-A3AB-44DBCF6E9041}" srcOrd="4" destOrd="0" presId="urn:microsoft.com/office/officeart/2005/8/layout/vList2"/>
    <dgm:cxn modelId="{0DCF25F6-FA73-4837-8E6A-49BE7708EECD}" type="presParOf" srcId="{A4626997-9510-4E8C-9215-633EBD405949}" destId="{01EEEA2C-2F16-461C-B662-7C90DF0C999D}" srcOrd="5" destOrd="0" presId="urn:microsoft.com/office/officeart/2005/8/layout/vList2"/>
    <dgm:cxn modelId="{255FE7D2-E50A-44D0-AFF8-71B5665A1136}" type="presParOf" srcId="{A4626997-9510-4E8C-9215-633EBD405949}" destId="{65D0CCBC-0111-49DF-9CA8-7ABDE2127D08}" srcOrd="6" destOrd="0" presId="urn:microsoft.com/office/officeart/2005/8/layout/vList2"/>
    <dgm:cxn modelId="{F83C57D4-24BB-4C16-8392-065CB8401D27}" type="presParOf" srcId="{A4626997-9510-4E8C-9215-633EBD405949}" destId="{165D7657-D297-4160-AC97-883A00621F1C}" srcOrd="7" destOrd="0" presId="urn:microsoft.com/office/officeart/2005/8/layout/vList2"/>
    <dgm:cxn modelId="{9B2F1C0D-584D-4357-B21D-E8E0AB2D7DC4}" type="presParOf" srcId="{A4626997-9510-4E8C-9215-633EBD405949}" destId="{D1A3940E-F89B-4E25-B8C8-75B9A03E969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00F356-C4CA-4ED1-AD0A-428624F80DAC}">
      <dsp:nvSpPr>
        <dsp:cNvPr id="0" name=""/>
        <dsp:cNvSpPr/>
      </dsp:nvSpPr>
      <dsp:spPr>
        <a:xfrm>
          <a:off x="0" y="37016"/>
          <a:ext cx="4282984" cy="11056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Managed consent, anonymity, distress, and data protection (BPS, 2018)</a:t>
          </a:r>
        </a:p>
      </dsp:txBody>
      <dsp:txXfrm>
        <a:off x="53973" y="90989"/>
        <a:ext cx="4175038" cy="997703"/>
      </dsp:txXfrm>
    </dsp:sp>
    <dsp:sp modelId="{6D79C53A-C8A8-4BAF-A583-6F7E2A69AEE9}">
      <dsp:nvSpPr>
        <dsp:cNvPr id="0" name=""/>
        <dsp:cNvSpPr/>
      </dsp:nvSpPr>
      <dsp:spPr>
        <a:xfrm>
          <a:off x="0" y="1203146"/>
          <a:ext cx="4282984" cy="1105649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Identified and mitigated risks.</a:t>
          </a:r>
        </a:p>
      </dsp:txBody>
      <dsp:txXfrm>
        <a:off x="53973" y="1257119"/>
        <a:ext cx="4175038" cy="997703"/>
      </dsp:txXfrm>
    </dsp:sp>
    <dsp:sp modelId="{DDDED9C9-AEF7-46D8-9689-DD3B5DE1A8EC}">
      <dsp:nvSpPr>
        <dsp:cNvPr id="0" name=""/>
        <dsp:cNvSpPr/>
      </dsp:nvSpPr>
      <dsp:spPr>
        <a:xfrm>
          <a:off x="0" y="2369276"/>
          <a:ext cx="4282984" cy="110564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Completed ethics application for real-world ethical requirements (BPS, 2018).</a:t>
          </a:r>
        </a:p>
      </dsp:txBody>
      <dsp:txXfrm>
        <a:off x="53973" y="2423249"/>
        <a:ext cx="4175038" cy="9977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7D8C75-4F2A-42C0-B06B-F6A8DCE09F33}">
      <dsp:nvSpPr>
        <dsp:cNvPr id="0" name=""/>
        <dsp:cNvSpPr/>
      </dsp:nvSpPr>
      <dsp:spPr>
        <a:xfrm>
          <a:off x="0" y="105325"/>
          <a:ext cx="10143668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Reported findings using APA formatting (APA, 2019). </a:t>
          </a:r>
        </a:p>
      </dsp:txBody>
      <dsp:txXfrm>
        <a:off x="28786" y="134111"/>
        <a:ext cx="10086096" cy="532107"/>
      </dsp:txXfrm>
    </dsp:sp>
    <dsp:sp modelId="{070038DA-2049-48ED-B1F7-B36FA0A81D2A}">
      <dsp:nvSpPr>
        <dsp:cNvPr id="0" name=""/>
        <dsp:cNvSpPr/>
      </dsp:nvSpPr>
      <dsp:spPr>
        <a:xfrm>
          <a:off x="0" y="764125"/>
          <a:ext cx="10143668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Developed clear materials for the study ( debrief, consent, news articles).</a:t>
          </a:r>
        </a:p>
      </dsp:txBody>
      <dsp:txXfrm>
        <a:off x="28786" y="792911"/>
        <a:ext cx="10086096" cy="532107"/>
      </dsp:txXfrm>
    </dsp:sp>
    <dsp:sp modelId="{F9E9C3BF-8E5E-43CA-A3AB-44DBCF6E9041}">
      <dsp:nvSpPr>
        <dsp:cNvPr id="0" name=""/>
        <dsp:cNvSpPr/>
      </dsp:nvSpPr>
      <dsp:spPr>
        <a:xfrm>
          <a:off x="0" y="1422925"/>
          <a:ext cx="10143668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Created accessible research summaries.</a:t>
          </a:r>
        </a:p>
      </dsp:txBody>
      <dsp:txXfrm>
        <a:off x="28786" y="1451711"/>
        <a:ext cx="10086096" cy="532107"/>
      </dsp:txXfrm>
    </dsp:sp>
    <dsp:sp modelId="{65D0CCBC-0111-49DF-9CA8-7ABDE2127D08}">
      <dsp:nvSpPr>
        <dsp:cNvPr id="0" name=""/>
        <dsp:cNvSpPr/>
      </dsp:nvSpPr>
      <dsp:spPr>
        <a:xfrm>
          <a:off x="0" y="2081725"/>
          <a:ext cx="10143668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Practiced writing clearly and persuasively.</a:t>
          </a:r>
        </a:p>
      </dsp:txBody>
      <dsp:txXfrm>
        <a:off x="28786" y="2110511"/>
        <a:ext cx="10086096" cy="532107"/>
      </dsp:txXfrm>
    </dsp:sp>
    <dsp:sp modelId="{D1A3940E-F89B-4E25-B8C8-75B9A03E969F}">
      <dsp:nvSpPr>
        <dsp:cNvPr id="0" name=""/>
        <dsp:cNvSpPr/>
      </dsp:nvSpPr>
      <dsp:spPr>
        <a:xfrm>
          <a:off x="0" y="2740525"/>
          <a:ext cx="10143668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Developed systematic literature review research skills.</a:t>
          </a:r>
        </a:p>
      </dsp:txBody>
      <dsp:txXfrm>
        <a:off x="28786" y="2769311"/>
        <a:ext cx="10086096" cy="532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465D9-57E6-9B14-DCBC-AB4875E3AC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37A09D-2634-CE70-D2A6-760C6DF63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369117-8B1E-3A4B-CF6A-B8F17EE09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E9EA68-B4A9-7452-29E4-3A3CBF548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9755C0-7D22-2017-696E-047E5C259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237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6F6D5-E8E3-199C-7BE8-9F398B94A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DF411-C590-7074-9014-B458A1996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8CDDDC-F65D-23CD-AF98-A26CF18A3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D8157D-51FD-E899-4D3D-A405D17B1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31759D-9E73-3A7C-A97A-C0AE8D007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770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782E-837C-2715-E284-D521D8013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D972A4-52AD-DB5E-79CD-1E5D32B104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575015-4259-CE5E-02EB-CFD2EC4F8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97F41-A12E-8D0B-CF7F-C1BF964FB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EBCAE-BAFE-3E04-4A62-7320EB39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806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F4438-B821-F652-6793-801953D56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816B9-9DF8-6F7E-DF38-132F809133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363229-41FF-2E25-D244-9CC6AFB39A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1BE83-9137-9FEF-B28B-ECBFFD284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99BEBD-CC50-8DAE-15A4-8F8D890E1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D12A6-D79D-FA2A-BC63-3C69DF4B6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368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E1D99-6850-CC11-E3B2-FFA995FAC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E01FD0-78FB-439D-6A66-0870897862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0F4670-3C67-7ADE-1B0D-4BE0880F08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90C48F-E4CB-225B-771E-8C81F4A378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67FF17-B056-C3AA-8048-AB9ADE9818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2124C0-6E0A-AD03-4991-9D0D0E56A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20EECF-9260-488A-34C3-AA54E27D8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EC2BCE-C9BA-09A9-8B8E-BF066B347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933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398FE-F820-980B-AAE2-7C94A7ACB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BD6C84-305B-CC18-B0EC-57FD80E52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908403-F185-03C0-A613-2D3719020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FACE74-B7E3-B858-7401-3C0BD1054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927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659426-71A1-34AD-EBA5-4376309F3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12F105-9BB4-374F-6B56-3292807A86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DDE56D-2CEF-0C95-F544-5D8D4261A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980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5DC29-F532-A89D-3EF2-DC083EDA9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E7BAF-BB0C-DF8C-7E7C-D346DF59E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F05872-1FF7-A19A-E762-146163C30A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F0EEBA-5592-F47F-19D1-76BCB1A08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CA384-FCEA-F834-CB91-9D237B094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E2624A-1859-724D-B54C-6EF2AC539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605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3992D-1C87-379B-AD28-2581297B6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6F2957-0D02-28AE-AC65-8AE8FBC18A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16B5AA-C066-28E4-A380-902EECB30C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894497-0675-B0FE-CD7F-ACFF70520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A10967-DC2B-B8FA-2D76-4225C7B9D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91CE2-5196-1673-35A6-0EA714AA1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478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4B9B0-BBFA-7D00-C1D5-10B524F4E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EDDA0A-8D69-14F0-D395-F9E1B9EC9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9778E-0950-16AA-81E2-455471254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90D68-0F9F-A043-5C86-5DD2F0622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0E8838-D8DC-3132-35A0-2A95EC4E0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305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7E227-AB6F-8C01-BD6A-1AB69EF3CB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C10BC0-4532-1F39-69E1-4AA6C5DF28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FCA940-24A9-4080-260E-333D05A06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067B06-40F4-23FE-EB20-043C2815A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284CA-1F2A-1E71-ED67-84547AA30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651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330289-826B-69E7-997A-7DB508C4C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1A5BA4-1166-14B2-2DAC-67239E54F5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84B98-C6BF-4DFE-F048-E376A08A35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C17407-98B0-4207-9D4F-DC4BAE09AFEC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FFFE7-B1AF-6D04-FADA-E066E02F68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82353-7EE3-B949-1BA8-B97443B8FA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715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62124-C8CB-FA4A-C4BE-1A46931AE3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7200">
                <a:latin typeface="Arial Black" panose="020B0A04020102020204" pitchFamily="34" charset="0"/>
              </a:rPr>
              <a:t>Professional Research Skills (ECAS7002)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023463-C9A1-0E62-8027-945A1B1FBC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anchor="ctr">
            <a:normAutofit/>
          </a:bodyPr>
          <a:lstStyle/>
          <a:p>
            <a:r>
              <a:rPr lang="en-GB" sz="1500">
                <a:latin typeface="Arial Black" panose="020B0A04020102020204" pitchFamily="34" charset="0"/>
              </a:rPr>
              <a:t>Assessment component 2:</a:t>
            </a:r>
          </a:p>
          <a:p>
            <a:r>
              <a:rPr lang="en-GB" sz="1500">
                <a:latin typeface="Arial Black" panose="020B0A04020102020204" pitchFamily="34" charset="0"/>
              </a:rPr>
              <a:t>presentation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536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EAD2BF-FE36-EFF5-BC65-354C9A24C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>
                <a:latin typeface="Arial Black" panose="020B0A04020102020204" pitchFamily="34" charset="0"/>
              </a:rPr>
              <a:t>Summary</a:t>
            </a:r>
            <a:endParaRPr lang="en-GB" sz="4800">
              <a:latin typeface="Arial Black" panose="020B0A040201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CB272-4744-CB4E-1CE9-E2FE6731C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to presentation purpose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Developed key research skills through the Professional Research Skills module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Gained confidence to contribute to academic and professional research projects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Competencies span the full research cycle: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Planning and design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Data analysis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Reporting and presentation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Will demonstrate how these skills apply to future roles and projects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3B3030-594F-151D-3FCB-504316B282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0508" y="2484255"/>
            <a:ext cx="4952325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452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33778-0D8E-57CC-CDB8-B64F6ED6A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3600">
                <a:latin typeface="Arial Black" panose="020B0A04020102020204" pitchFamily="34" charset="0"/>
              </a:rPr>
              <a:t>Introduction </a:t>
            </a:r>
            <a:endParaRPr lang="en-GB" sz="3600">
              <a:latin typeface="Arial Black" panose="020B0A040201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CD809-3A84-13CE-7580-926A65BC1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The presentation showcases the professional research skills developed in the Professional Research Skills module, demonstrating their application across the research cycle, from planning to analysis and reporting.</a:t>
            </a: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a magnifying glass over papers">
            <a:extLst>
              <a:ext uri="{FF2B5EF4-FFF2-40B4-BE49-F238E27FC236}">
                <a16:creationId xmlns:a16="http://schemas.microsoft.com/office/drawing/2014/main" id="{5DF1BDBA-FC87-F232-52CE-816D879517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738" y="1448284"/>
            <a:ext cx="5628018" cy="3728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206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830207-E139-8379-46C1-AC07FE909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3800">
                <a:latin typeface="Arial Black" panose="020B0A04020102020204" pitchFamily="34" charset="0"/>
              </a:rPr>
              <a:t>Expression of Interest &amp; Project Planning</a:t>
            </a:r>
            <a:endParaRPr lang="en-GB" sz="3800">
              <a:latin typeface="Arial Black" panose="020B0A0402010202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39A38-600F-D69C-EB7C-7D42A2F48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5784757" cy="3435531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Completed full Expressions of Interest forms.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Aligned ideas with ethical standards and research aims.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Used Gantt charts for realistic timelines (Wadhwa, 2024).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Defined research question, methodology, and recruitment process (McBride, 2023).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Developed planning skills for structured professional research environments (Coolican, 2014)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black and white grid with white text">
            <a:extLst>
              <a:ext uri="{FF2B5EF4-FFF2-40B4-BE49-F238E27FC236}">
                <a16:creationId xmlns:a16="http://schemas.microsoft.com/office/drawing/2014/main" id="{EAE97C93-D927-5E73-79BA-C31D545670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8830" y="2599509"/>
            <a:ext cx="4495783" cy="1808283"/>
          </a:xfrm>
          <a:prstGeom prst="rect">
            <a:avLst/>
          </a:prstGeom>
        </p:spPr>
      </p:pic>
      <p:pic>
        <p:nvPicPr>
          <p:cNvPr id="7" name="Picture 6" descr="A black and white text on a black background">
            <a:extLst>
              <a:ext uri="{FF2B5EF4-FFF2-40B4-BE49-F238E27FC236}">
                <a16:creationId xmlns:a16="http://schemas.microsoft.com/office/drawing/2014/main" id="{EA2F6574-C62F-C129-FB54-2A3B5FAFFC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8830" y="4407792"/>
            <a:ext cx="4495783" cy="1627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411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33BC1A-879A-5B28-5027-89D5B87EE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100">
                <a:latin typeface="Arial Black" panose="020B0A04020102020204" pitchFamily="34" charset="0"/>
              </a:rPr>
              <a:t>Ethical Awareness &amp; BPS Standards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shot of a black and white text">
            <a:extLst>
              <a:ext uri="{FF2B5EF4-FFF2-40B4-BE49-F238E27FC236}">
                <a16:creationId xmlns:a16="http://schemas.microsoft.com/office/drawing/2014/main" id="{94216841-372D-28C3-B257-577BA6AC5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1642" y="650494"/>
            <a:ext cx="3740210" cy="532414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B5B530-9C10-3944-3D70-BFA9AAD378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7337900"/>
              </p:ext>
            </p:extLst>
          </p:nvPr>
        </p:nvGraphicFramePr>
        <p:xfrm>
          <a:off x="645066" y="2031101"/>
          <a:ext cx="4282984" cy="3511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25866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61149C-F5D5-1CC3-A856-2EFE59B54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3100">
                <a:latin typeface="Arial Black" panose="020B0A04020102020204" pitchFamily="34" charset="0"/>
              </a:rPr>
              <a:t>Participant Information &amp; Consent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1C5F9-E028-8A97-60DB-751E835D8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Created information sheets.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Developed consent forms.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Prepared debrief materials.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Explained data use clearly.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Outlined withdrawal limits for participants.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Provided contact information for support.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Adapted materials for online use.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Ensured transparency in the process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creenshot of a computer">
            <a:extLst>
              <a:ext uri="{FF2B5EF4-FFF2-40B4-BE49-F238E27FC236}">
                <a16:creationId xmlns:a16="http://schemas.microsoft.com/office/drawing/2014/main" id="{9994A790-1F92-D9AD-6C21-C2B2C3072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6433" y="581892"/>
            <a:ext cx="2531413" cy="2518756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ack and white text on a black background&#10;&#10;AI-generated content may be incorrect.">
            <a:extLst>
              <a:ext uri="{FF2B5EF4-FFF2-40B4-BE49-F238E27FC236}">
                <a16:creationId xmlns:a16="http://schemas.microsoft.com/office/drawing/2014/main" id="{FFA5166D-B50B-0715-9846-DCA388BB0C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0166" y="3707894"/>
            <a:ext cx="2462083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642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BC496-2DDB-26B2-3A7F-A7827F7F8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3200" dirty="0">
                <a:latin typeface="Arial Black" panose="020B0A04020102020204" pitchFamily="34" charset="0"/>
              </a:rPr>
              <a:t>Questionnaire Design &amp; Digital Data Collection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FB7B6-4E82-5E47-0A10-8C7FF850A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2931233" cy="4351338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Used validated prejudice scales: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Modern Racism Scale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Distance Scale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Created the survey entirely through Qualtrics (Brace, Kemp, &amp;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Snelgar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2016).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70A48A-BCC7-2C13-B72D-056362EA2A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4834" y="1362085"/>
            <a:ext cx="3330865" cy="43117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786011-FC97-8F3B-7B4F-C8B9BC3CF3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0206" y="1533666"/>
            <a:ext cx="4578579" cy="3968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831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5E03FE-CDF4-6ED1-592C-BFE590B2F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3800"/>
              <a:t> </a:t>
            </a:r>
            <a:r>
              <a:rPr lang="en-GB" sz="3800">
                <a:latin typeface="Arial Black" panose="020B0A04020102020204" pitchFamily="34" charset="0"/>
              </a:rPr>
              <a:t>Communication &amp; Dissemination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3AFECCEC-F9F6-2E4A-9EB9-4F725CE2A9C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93660" y="2599509"/>
          <a:ext cx="10143668" cy="3435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38934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D8FFA-5D60-4CCC-748A-E89A44D9F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GB">
                <a:latin typeface="Arial Black" panose="020B0A04020102020204" pitchFamily="34" charset="0"/>
              </a:rPr>
              <a:t>Future Applications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95D79-5706-57F6-E69F-F163DCF10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1923" y="1239927"/>
            <a:ext cx="4971824" cy="468058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marL="0" indent="0">
              <a:buNone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Feel confident applying for assistant roles in: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Studies on media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Studies on prejudice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Studies on mental health</a:t>
            </a:r>
          </a:p>
          <a:p>
            <a:pPr marL="0" indent="0">
              <a:buNone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Can contribute to: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Recruitment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Ethics forms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Data handling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Data analysis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Report writing</a:t>
            </a:r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5911659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94CC7-BAF8-5504-0AF1-B3903CBA7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Arial Black" panose="020B0A04020102020204" pitchFamily="34" charset="0"/>
              </a:rPr>
              <a:t>Conclusion &amp; Questions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6E5FF-CD78-3AE9-E83F-FF8B91A70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module provided a complete toolkit for psychological research.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Gained confidence in navigating every stage of the research process.</a:t>
            </a:r>
          </a:p>
          <a:p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US" b="1" i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" panose="020B0604020202020204" pitchFamily="34" charset="0"/>
                <a:cs typeface="Arial" panose="020B0604020202020204" pitchFamily="34" charset="0"/>
              </a:rPr>
              <a:t>Thank you! I’m happy to take any questions.</a:t>
            </a:r>
            <a:endParaRPr lang="en-GB" b="1" i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06946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22170</TotalTime>
  <Words>391</Words>
  <Application>Microsoft Office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Arial Black</vt:lpstr>
      <vt:lpstr>Office Theme</vt:lpstr>
      <vt:lpstr>Professional Research Skills (ECAS7002)</vt:lpstr>
      <vt:lpstr>Summary</vt:lpstr>
      <vt:lpstr>Introduction </vt:lpstr>
      <vt:lpstr>Expression of Interest &amp; Project Planning</vt:lpstr>
      <vt:lpstr>Ethical Awareness &amp; BPS Standards</vt:lpstr>
      <vt:lpstr>Participant Information &amp; Consent</vt:lpstr>
      <vt:lpstr>Questionnaire Design &amp; Digital Data Collection</vt:lpstr>
      <vt:lpstr> Communication &amp; Dissemination</vt:lpstr>
      <vt:lpstr>Future Applications</vt:lpstr>
      <vt:lpstr>Conclusion &amp;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3</cp:revision>
  <dcterms:created xsi:type="dcterms:W3CDTF">2025-06-04T09:53:18Z</dcterms:created>
  <dcterms:modified xsi:type="dcterms:W3CDTF">2025-06-23T15:23:20Z</dcterms:modified>
</cp:coreProperties>
</file>