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8" r:id="rId3"/>
    <p:sldId id="259" r:id="rId4"/>
    <p:sldId id="267" r:id="rId5"/>
    <p:sldId id="260" r:id="rId6"/>
    <p:sldId id="261" r:id="rId7"/>
    <p:sldId id="262" r:id="rId8"/>
    <p:sldId id="263" r:id="rId9"/>
    <p:sldId id="264"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94660"/>
  </p:normalViewPr>
  <p:slideViewPr>
    <p:cSldViewPr snapToGrid="0">
      <p:cViewPr>
        <p:scale>
          <a:sx n="78" d="100"/>
          <a:sy n="78" d="100"/>
        </p:scale>
        <p:origin x="10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3391A759-BFF8-4B5B-9ECE-D93AC303B331}" type="datetime1">
              <a:rPr lang="en-US" smtClean="0"/>
              <a:t>11/22/2025</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0298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EEBAB316-A2E6-49F2-825C-64AA951E4184}" type="datetime1">
              <a:rPr lang="en-US" smtClean="0"/>
              <a:t>11/22/2025</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642877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5AE9748B-ADD6-4C5A-8C2A-A39721276E74}" type="datetime1">
              <a:rPr lang="en-US" smtClean="0"/>
              <a:t>11/22/2025</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309533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7241FB0F-3C5C-4949-B933-9C7E511ED094}" type="datetime1">
              <a:rPr lang="en-US" smtClean="0"/>
              <a:t>11/22/2025</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731521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C2F01D58-E949-4BCB-829A-BBF80E38D59C}" type="datetime1">
              <a:rPr lang="en-US" smtClean="0"/>
              <a:t>11/22/2025</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443763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FF10A846-0DA4-4D92-9BF1-DE8C52C1F4DF}" type="datetime1">
              <a:rPr lang="en-US" smtClean="0"/>
              <a:t>11/22/2025</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223993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E9412331-4A9C-472F-A7FA-968157338839}" type="datetime1">
              <a:rPr lang="en-US" smtClean="0"/>
              <a:t>11/22/2025</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935895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A2197F3D-ED52-43FD-A26D-318B71534485}" type="datetime1">
              <a:rPr lang="en-US" smtClean="0"/>
              <a:t>11/22/2025</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600673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3D291FA4-6264-4BB8-B3B5-77711EED2D82}" type="datetime1">
              <a:rPr lang="en-US" smtClean="0"/>
              <a:t>11/22/2025</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039863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6DFDF398-5DA3-4937-BE3F-7CA1B9158252}" type="datetime1">
              <a:rPr lang="en-US" smtClean="0"/>
              <a:t>11/22/2025</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760812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8F191ED9-F929-4A92-90F9-3C9C84ABBE83}" type="datetime1">
              <a:rPr lang="en-US" smtClean="0"/>
              <a:t>11/22/2025</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6383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E7F6A1D9-D323-4F4E-8655-25E2D32CE742}" type="datetime1">
              <a:rPr lang="en-US" smtClean="0"/>
              <a:t>11/22/2025</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B8F8250-7A81-4A19-87AD-FFB2CE4E39A5}"/>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99F38FC-2DEA-2647-C409-EF75720C1017}"/>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486415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F570E4BA-8C9F-997F-C47A-BA700E178CDE}"/>
              </a:ext>
            </a:extLst>
          </p:cNvPr>
          <p:cNvPicPr>
            <a:picLocks noChangeAspect="1"/>
          </p:cNvPicPr>
          <p:nvPr/>
        </p:nvPicPr>
        <p:blipFill>
          <a:blip r:embed="rId2"/>
          <a:srcRect t="7368" r="-1" b="8340"/>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088FC-CA53-B84E-C8B8-5B6B04DE11A2}"/>
              </a:ext>
            </a:extLst>
          </p:cNvPr>
          <p:cNvSpPr>
            <a:spLocks noGrp="1"/>
          </p:cNvSpPr>
          <p:nvPr>
            <p:ph type="ctrTitle"/>
          </p:nvPr>
        </p:nvSpPr>
        <p:spPr>
          <a:xfrm>
            <a:off x="517870" y="978408"/>
            <a:ext cx="8686796" cy="2334247"/>
          </a:xfrm>
        </p:spPr>
        <p:txBody>
          <a:bodyPr anchor="t">
            <a:normAutofit/>
          </a:bodyPr>
          <a:lstStyle/>
          <a:p>
            <a:r>
              <a:rPr lang="en-GB" sz="3200" b="1" dirty="0">
                <a:latin typeface="Arial" panose="020B0604020202020204" pitchFamily="34" charset="0"/>
                <a:cs typeface="Arial" panose="020B0604020202020204" pitchFamily="34" charset="0"/>
              </a:rPr>
              <a:t>Name – Ousman Darame</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Student Number – 2410947</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Lecturer’s Name: </a:t>
            </a:r>
            <a:r>
              <a:rPr lang="en-GB" sz="3200" dirty="0">
                <a:latin typeface="Arial" panose="020B0604020202020204" pitchFamily="34" charset="0"/>
                <a:cs typeface="Arial" panose="020B0604020202020204" pitchFamily="34" charset="0"/>
              </a:rPr>
              <a:t>Doris</a:t>
            </a:r>
            <a:endParaRPr lang="en-GB" sz="3200" dirty="0">
              <a:solidFill>
                <a:srgbClr val="FFFFFF"/>
              </a:solidFill>
            </a:endParaRPr>
          </a:p>
        </p:txBody>
      </p:sp>
      <p:sp>
        <p:nvSpPr>
          <p:cNvPr id="3" name="Subtitle 2">
            <a:extLst>
              <a:ext uri="{FF2B5EF4-FFF2-40B4-BE49-F238E27FC236}">
                <a16:creationId xmlns:a16="http://schemas.microsoft.com/office/drawing/2014/main" id="{D129A79C-3125-4C43-1DBB-51404E8179CB}"/>
              </a:ext>
            </a:extLst>
          </p:cNvPr>
          <p:cNvSpPr>
            <a:spLocks noGrp="1"/>
          </p:cNvSpPr>
          <p:nvPr>
            <p:ph type="subTitle" idx="1"/>
          </p:nvPr>
        </p:nvSpPr>
        <p:spPr>
          <a:xfrm>
            <a:off x="517870" y="3552826"/>
            <a:ext cx="8720710" cy="2653653"/>
          </a:xfrm>
        </p:spPr>
        <p:txBody>
          <a:bodyPr anchor="t">
            <a:normAutofit/>
          </a:bodyPr>
          <a:lstStyle/>
          <a:p>
            <a:r>
              <a:rPr lang="en-GB" sz="2400" b="1" dirty="0">
                <a:latin typeface="Arial" panose="020B0604020202020204" pitchFamily="34" charset="0"/>
                <a:cs typeface="Arial" panose="020B0604020202020204" pitchFamily="34" charset="0"/>
              </a:rPr>
              <a:t>LCLM 4004 Component 1 </a:t>
            </a:r>
          </a:p>
          <a:p>
            <a:r>
              <a:rPr lang="en-GB" sz="2400" b="1" dirty="0">
                <a:latin typeface="Arial" panose="020B0604020202020204" pitchFamily="34" charset="0"/>
                <a:cs typeface="Arial" panose="020B0604020202020204" pitchFamily="34" charset="0"/>
              </a:rPr>
              <a:t>Assignment –</a:t>
            </a:r>
          </a:p>
          <a:p>
            <a:r>
              <a:rPr lang="en-GB" sz="2400" b="1" dirty="0">
                <a:latin typeface="Arial" panose="020B0604020202020204" pitchFamily="34" charset="0"/>
                <a:cs typeface="Arial" panose="020B0604020202020204" pitchFamily="34" charset="0"/>
              </a:rPr>
              <a:t>Problem Solving and Decision Making</a:t>
            </a:r>
          </a:p>
          <a:p>
            <a:endParaRPr lang="en-GB" dirty="0">
              <a:solidFill>
                <a:srgbClr val="FFFFFF"/>
              </a:solidFill>
            </a:endParaRPr>
          </a:p>
        </p:txBody>
      </p:sp>
      <p:sp>
        <p:nvSpPr>
          <p:cNvPr id="27" name="Rectangle 2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676161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682EA8-C075-5C6F-160E-193512DAEF88}"/>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DEF9A513-7A95-AE37-A920-790251287926}"/>
              </a:ext>
            </a:extLst>
          </p:cNvPr>
          <p:cNvPicPr>
            <a:picLocks noChangeAspect="1"/>
          </p:cNvPicPr>
          <p:nvPr/>
        </p:nvPicPr>
        <p:blipFill>
          <a:blip r:embed="rId2"/>
          <a:srcRect t="7368" r="-1" b="8340"/>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E5CCA-7BEC-07F8-6DDC-475244ACA29E}"/>
              </a:ext>
            </a:extLst>
          </p:cNvPr>
          <p:cNvSpPr>
            <a:spLocks noGrp="1"/>
          </p:cNvSpPr>
          <p:nvPr>
            <p:ph type="ctrTitle"/>
          </p:nvPr>
        </p:nvSpPr>
        <p:spPr>
          <a:xfrm>
            <a:off x="517869" y="978408"/>
            <a:ext cx="11029465" cy="1554399"/>
          </a:xfrm>
        </p:spPr>
        <p:txBody>
          <a:bodyPr anchor="t">
            <a:normAutofit fontScale="90000"/>
          </a:bodyPr>
          <a:lstStyle/>
          <a:p>
            <a:r>
              <a:rPr lang="en-GB" dirty="0">
                <a:latin typeface="Arial" panose="020B0604020202020204" pitchFamily="34" charset="0"/>
                <a:cs typeface="Arial" panose="020B0604020202020204" pitchFamily="34" charset="0"/>
              </a:rPr>
              <a:t>A short introduction of GreenBean Café business.</a:t>
            </a:r>
            <a:br>
              <a:rPr lang="en-GB" dirty="0">
                <a:latin typeface="Arial" panose="020B0604020202020204" pitchFamily="34" charset="0"/>
                <a:cs typeface="Arial" panose="020B0604020202020204" pitchFamily="34" charset="0"/>
              </a:rPr>
            </a:br>
            <a:endParaRPr lang="en-GB" dirty="0">
              <a:solidFill>
                <a:srgbClr val="FFFFFF"/>
              </a:solidFill>
            </a:endParaRPr>
          </a:p>
        </p:txBody>
      </p:sp>
      <p:sp>
        <p:nvSpPr>
          <p:cNvPr id="3" name="Subtitle 2">
            <a:extLst>
              <a:ext uri="{FF2B5EF4-FFF2-40B4-BE49-F238E27FC236}">
                <a16:creationId xmlns:a16="http://schemas.microsoft.com/office/drawing/2014/main" id="{3EDED42A-60F8-1323-21FC-414C77A3BB87}"/>
              </a:ext>
            </a:extLst>
          </p:cNvPr>
          <p:cNvSpPr>
            <a:spLocks noGrp="1"/>
          </p:cNvSpPr>
          <p:nvPr>
            <p:ph type="subTitle" idx="1"/>
          </p:nvPr>
        </p:nvSpPr>
        <p:spPr>
          <a:xfrm>
            <a:off x="517869" y="2735108"/>
            <a:ext cx="11199397" cy="3754704"/>
          </a:xfrm>
        </p:spPr>
        <p:txBody>
          <a:bodyPr anchor="t">
            <a:normAutofit/>
          </a:bodyPr>
          <a:lstStyle/>
          <a:p>
            <a:r>
              <a:rPr lang="en-GB" dirty="0"/>
              <a:t>Green Bean Café is a small family business owned by Alex Taylor, who is passionate about creating a welcoming environment for coffee lovers. The company prides itself on its commitment to ethically sourced coffee and eco-friendly practices, which resonate with a loyal customer base that values sustainability. Green Bean Café is not just a café; it's a community space where customers can enjoy high-quality beverages while supporting responsible sourcing and environmental stewardship. Established in 2018 in Oxford, UK, the café has built a reputation for its unique offerings and dedication to customer satisfaction.</a:t>
            </a:r>
            <a:endParaRPr lang="en-GB" dirty="0">
              <a:solidFill>
                <a:srgbClr val="FFFFFF"/>
              </a:solidFill>
            </a:endParaRPr>
          </a:p>
        </p:txBody>
      </p:sp>
      <p:sp>
        <p:nvSpPr>
          <p:cNvPr id="27" name="Rectangle 2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5627644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C4D28D-2128-5713-D8D1-259B68010667}"/>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1D3F9EC4-AEA6-41BA-207E-8B4669C85EAC}"/>
              </a:ext>
            </a:extLst>
          </p:cNvPr>
          <p:cNvPicPr>
            <a:picLocks noChangeAspect="1"/>
          </p:cNvPicPr>
          <p:nvPr/>
        </p:nvPicPr>
        <p:blipFill>
          <a:blip r:embed="rId2"/>
          <a:srcRect t="7368" r="-1" b="8340"/>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F9A09-8B6F-D62E-8D2F-2978434B8D54}"/>
              </a:ext>
            </a:extLst>
          </p:cNvPr>
          <p:cNvSpPr>
            <a:spLocks noGrp="1"/>
          </p:cNvSpPr>
          <p:nvPr>
            <p:ph type="ctrTitle"/>
          </p:nvPr>
        </p:nvSpPr>
        <p:spPr>
          <a:xfrm>
            <a:off x="339865" y="978408"/>
            <a:ext cx="11579703" cy="1473479"/>
          </a:xfrm>
        </p:spPr>
        <p:txBody>
          <a:bodyPr anchor="t">
            <a:normAutofit fontScale="90000"/>
          </a:bodyPr>
          <a:lstStyle/>
          <a:p>
            <a:r>
              <a:rPr lang="en-GB" sz="3100" dirty="0">
                <a:latin typeface="Arial" panose="020B0604020202020204" pitchFamily="34" charset="0"/>
                <a:cs typeface="Arial" panose="020B0604020202020204" pitchFamily="34" charset="0"/>
              </a:rPr>
              <a:t>Identify the nature of the business problem confronting GreenBean Café.</a:t>
            </a:r>
            <a:br>
              <a:rPr lang="en-GB" dirty="0">
                <a:latin typeface="Arial" panose="020B0604020202020204" pitchFamily="34" charset="0"/>
                <a:cs typeface="Arial" panose="020B0604020202020204" pitchFamily="34" charset="0"/>
              </a:rPr>
            </a:br>
            <a:endParaRPr lang="en-GB" dirty="0">
              <a:solidFill>
                <a:srgbClr val="FFFFFF"/>
              </a:solidFill>
            </a:endParaRPr>
          </a:p>
        </p:txBody>
      </p:sp>
      <p:sp>
        <p:nvSpPr>
          <p:cNvPr id="3" name="Subtitle 2">
            <a:extLst>
              <a:ext uri="{FF2B5EF4-FFF2-40B4-BE49-F238E27FC236}">
                <a16:creationId xmlns:a16="http://schemas.microsoft.com/office/drawing/2014/main" id="{E6B58C37-F432-29E2-01AC-BBF1BC12DE4C}"/>
              </a:ext>
            </a:extLst>
          </p:cNvPr>
          <p:cNvSpPr>
            <a:spLocks noGrp="1"/>
          </p:cNvSpPr>
          <p:nvPr>
            <p:ph type="subTitle" idx="1"/>
          </p:nvPr>
        </p:nvSpPr>
        <p:spPr>
          <a:xfrm>
            <a:off x="339865" y="2024744"/>
            <a:ext cx="11684899" cy="4833246"/>
          </a:xfrm>
        </p:spPr>
        <p:txBody>
          <a:bodyPr anchor="t">
            <a:normAutofit/>
          </a:bodyPr>
          <a:lstStyle/>
          <a:p>
            <a:r>
              <a:rPr lang="en-GB" dirty="0"/>
              <a:t>The nature of the business problem at Green Bean Café primarily revolves around declining sales and customer dissatisfaction. Over the past year, the cafe has experienced a 15% drop in revenue, which can be attributed to several key factors:</a:t>
            </a:r>
          </a:p>
          <a:p>
            <a:endParaRPr lang="en-GB" dirty="0">
              <a:solidFill>
                <a:srgbClr val="FFFFFF"/>
              </a:solidFill>
            </a:endParaRPr>
          </a:p>
        </p:txBody>
      </p:sp>
      <p:sp>
        <p:nvSpPr>
          <p:cNvPr id="27" name="Rectangle 2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328486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9DB951-0241-8314-2294-097AD78DEEBB}"/>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DDF7EAD-5EB5-9871-64E5-03511B24A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DAB04046-E502-497E-696A-6F3B099996F4}"/>
              </a:ext>
            </a:extLst>
          </p:cNvPr>
          <p:cNvPicPr>
            <a:picLocks noChangeAspect="1"/>
          </p:cNvPicPr>
          <p:nvPr/>
        </p:nvPicPr>
        <p:blipFill>
          <a:blip r:embed="rId2"/>
          <a:srcRect t="7368" r="-1" b="8340"/>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689BC4E2-B41E-7EDD-2D0F-97639202F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F42DBC0-5D0C-CFC3-3C94-92051D0EA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8ACB12-4411-AB7B-A19D-015199799A8C}"/>
              </a:ext>
            </a:extLst>
          </p:cNvPr>
          <p:cNvSpPr>
            <a:spLocks noGrp="1"/>
          </p:cNvSpPr>
          <p:nvPr>
            <p:ph type="ctrTitle"/>
          </p:nvPr>
        </p:nvSpPr>
        <p:spPr>
          <a:xfrm>
            <a:off x="339865" y="978408"/>
            <a:ext cx="11579703" cy="1473479"/>
          </a:xfrm>
        </p:spPr>
        <p:txBody>
          <a:bodyPr anchor="t">
            <a:normAutofit fontScale="90000"/>
          </a:bodyPr>
          <a:lstStyle/>
          <a:p>
            <a:br>
              <a:rPr lang="en-GB" dirty="0">
                <a:latin typeface="Arial" panose="020B0604020202020204" pitchFamily="34" charset="0"/>
                <a:cs typeface="Arial" panose="020B0604020202020204" pitchFamily="34" charset="0"/>
              </a:rPr>
            </a:br>
            <a:endParaRPr lang="en-GB" dirty="0">
              <a:solidFill>
                <a:srgbClr val="FFFFFF"/>
              </a:solidFill>
            </a:endParaRPr>
          </a:p>
        </p:txBody>
      </p:sp>
      <p:sp>
        <p:nvSpPr>
          <p:cNvPr id="3" name="Subtitle 2">
            <a:extLst>
              <a:ext uri="{FF2B5EF4-FFF2-40B4-BE49-F238E27FC236}">
                <a16:creationId xmlns:a16="http://schemas.microsoft.com/office/drawing/2014/main" id="{244A67AE-12D8-EB90-E0B4-941793E0D844}"/>
              </a:ext>
            </a:extLst>
          </p:cNvPr>
          <p:cNvSpPr>
            <a:spLocks noGrp="1"/>
          </p:cNvSpPr>
          <p:nvPr>
            <p:ph type="subTitle" idx="1"/>
          </p:nvPr>
        </p:nvSpPr>
        <p:spPr>
          <a:xfrm>
            <a:off x="339865" y="738130"/>
            <a:ext cx="11684899" cy="6119860"/>
          </a:xfrm>
        </p:spPr>
        <p:txBody>
          <a:bodyPr anchor="t">
            <a:normAutofit/>
          </a:bodyPr>
          <a:lstStyle/>
          <a:p>
            <a:r>
              <a:rPr lang="en-GB" dirty="0"/>
              <a:t>Causes:</a:t>
            </a:r>
          </a:p>
          <a:p>
            <a:r>
              <a:rPr lang="en-GB" dirty="0"/>
              <a:t>1. Operational Inefficiencies*</a:t>
            </a:r>
          </a:p>
          <a:p>
            <a:r>
              <a:rPr lang="en-GB" dirty="0"/>
              <a:t>   - Long wait times during peak hours</a:t>
            </a:r>
          </a:p>
          <a:p>
            <a:r>
              <a:rPr lang="en-GB" dirty="0"/>
              <a:t>   - Limited seating capacity</a:t>
            </a:r>
          </a:p>
          <a:p>
            <a:r>
              <a:rPr lang="en-GB" dirty="0"/>
              <a:t>2. Competitive Pressure*</a:t>
            </a:r>
          </a:p>
          <a:p>
            <a:r>
              <a:rPr lang="en-GB" dirty="0"/>
              <a:t>   - Larger chains offering lower prices and faster service</a:t>
            </a:r>
          </a:p>
          <a:p>
            <a:r>
              <a:rPr lang="en-GB" dirty="0"/>
              <a:t>   - Digital ordering apps and online platforms</a:t>
            </a:r>
          </a:p>
          <a:p>
            <a:r>
              <a:rPr lang="en-GB" dirty="0"/>
              <a:t>Effects:</a:t>
            </a:r>
          </a:p>
          <a:p>
            <a:r>
              <a:rPr lang="en-GB" dirty="0"/>
              <a:t>1. Declining Sales: 15% drop in revenue over the past year</a:t>
            </a:r>
          </a:p>
          <a:p>
            <a:r>
              <a:rPr lang="en-GB" dirty="0"/>
              <a:t>2. Customer Dissatisfaction*: Longer waiting times, poor service, and perceived lack of value</a:t>
            </a:r>
          </a:p>
          <a:p>
            <a:r>
              <a:rPr lang="en-GB" dirty="0"/>
              <a:t>To address these issues, Green Bean Café could consider:</a:t>
            </a:r>
          </a:p>
          <a:p>
            <a:r>
              <a:rPr lang="en-GB" dirty="0"/>
              <a:t>- Implementing digital ordering systems to improve efficiency</a:t>
            </a:r>
          </a:p>
          <a:p>
            <a:r>
              <a:rPr lang="en-GB" dirty="0"/>
              <a:t>- Revising pricing strategies to balance profitability and customer expectations</a:t>
            </a:r>
          </a:p>
          <a:p>
            <a:endParaRPr lang="en-GB" dirty="0">
              <a:solidFill>
                <a:srgbClr val="FFFFFF"/>
              </a:solidFill>
            </a:endParaRPr>
          </a:p>
        </p:txBody>
      </p:sp>
      <p:sp>
        <p:nvSpPr>
          <p:cNvPr id="27" name="Rectangle 26">
            <a:extLst>
              <a:ext uri="{FF2B5EF4-FFF2-40B4-BE49-F238E27FC236}">
                <a16:creationId xmlns:a16="http://schemas.microsoft.com/office/drawing/2014/main" id="{1259FBF9-9EBF-5CBE-8991-C2D4437BAE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282996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FFD4F5-461A-793B-0090-87EC5BFF2C1D}"/>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87D7511A-6FB2-9E1A-BDA0-ED1D54F89043}"/>
              </a:ext>
            </a:extLst>
          </p:cNvPr>
          <p:cNvPicPr>
            <a:picLocks noChangeAspect="1"/>
          </p:cNvPicPr>
          <p:nvPr/>
        </p:nvPicPr>
        <p:blipFill>
          <a:blip r:embed="rId2"/>
          <a:srcRect t="7368" r="-1" b="8340"/>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FFC0AB-FC26-6972-15F5-67EF79F5BA44}"/>
              </a:ext>
            </a:extLst>
          </p:cNvPr>
          <p:cNvSpPr>
            <a:spLocks noGrp="1"/>
          </p:cNvSpPr>
          <p:nvPr>
            <p:ph type="ctrTitle"/>
          </p:nvPr>
        </p:nvSpPr>
        <p:spPr>
          <a:xfrm>
            <a:off x="517870" y="978408"/>
            <a:ext cx="11385514" cy="1497755"/>
          </a:xfrm>
        </p:spPr>
        <p:txBody>
          <a:bodyPr anchor="t">
            <a:noAutofit/>
          </a:bodyPr>
          <a:lstStyle/>
          <a:p>
            <a:r>
              <a:rPr lang="en-GB" sz="2800" dirty="0">
                <a:latin typeface="Arial" panose="020B0604020202020204" pitchFamily="34" charset="0"/>
                <a:cs typeface="Arial" panose="020B0604020202020204" pitchFamily="34" charset="0"/>
              </a:rPr>
              <a:t>A discussion on the nature and scope of the business problem on this organization.</a:t>
            </a:r>
            <a:br>
              <a:rPr lang="en-GB" sz="2800" dirty="0">
                <a:latin typeface="Arial" panose="020B0604020202020204" pitchFamily="34" charset="0"/>
                <a:cs typeface="Arial" panose="020B0604020202020204" pitchFamily="34" charset="0"/>
              </a:rPr>
            </a:br>
            <a:endParaRPr lang="en-GB" sz="2800" dirty="0">
              <a:solidFill>
                <a:srgbClr val="FFFFFF"/>
              </a:solidFill>
            </a:endParaRPr>
          </a:p>
        </p:txBody>
      </p:sp>
      <p:sp>
        <p:nvSpPr>
          <p:cNvPr id="3" name="Subtitle 2">
            <a:extLst>
              <a:ext uri="{FF2B5EF4-FFF2-40B4-BE49-F238E27FC236}">
                <a16:creationId xmlns:a16="http://schemas.microsoft.com/office/drawing/2014/main" id="{8025421B-EC5A-AA1F-D2B7-604C1E793FBE}"/>
              </a:ext>
            </a:extLst>
          </p:cNvPr>
          <p:cNvSpPr>
            <a:spLocks noGrp="1"/>
          </p:cNvSpPr>
          <p:nvPr>
            <p:ph type="subTitle" idx="1"/>
          </p:nvPr>
        </p:nvSpPr>
        <p:spPr>
          <a:xfrm>
            <a:off x="517870" y="2797202"/>
            <a:ext cx="11385514" cy="3652127"/>
          </a:xfrm>
        </p:spPr>
        <p:txBody>
          <a:bodyPr anchor="t">
            <a:normAutofit/>
          </a:bodyPr>
          <a:lstStyle/>
          <a:p>
            <a:r>
              <a:rPr lang="en-GB" dirty="0"/>
              <a:t>The nature and scope of this problem extend beyond just sales figures. It indicates a potential operational inefficiency that is affecting customer experience and brand perception. The decline in perceived value, with only 30% of customers now viewing the café as offering good value for money, highlights the urgency for Green Bean to reassess its operational strategies and customer service approach.</a:t>
            </a:r>
          </a:p>
          <a:p>
            <a:endParaRPr lang="en-GB" dirty="0">
              <a:solidFill>
                <a:srgbClr val="FFFFFF"/>
              </a:solidFill>
            </a:endParaRPr>
          </a:p>
        </p:txBody>
      </p:sp>
      <p:sp>
        <p:nvSpPr>
          <p:cNvPr id="27" name="Rectangle 2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204516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4C318C-E9F4-BA29-B53B-9754F1BC40B7}"/>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2AD0FFD4-338B-BA9A-4DB2-BEDC1496F40C}"/>
              </a:ext>
            </a:extLst>
          </p:cNvPr>
          <p:cNvPicPr>
            <a:picLocks noChangeAspect="1"/>
          </p:cNvPicPr>
          <p:nvPr/>
        </p:nvPicPr>
        <p:blipFill>
          <a:blip r:embed="rId2"/>
          <a:srcRect t="7368" r="-1" b="8340"/>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40A7B6-B859-9F5A-A866-923E1D44570E}"/>
              </a:ext>
            </a:extLst>
          </p:cNvPr>
          <p:cNvSpPr>
            <a:spLocks noGrp="1"/>
          </p:cNvSpPr>
          <p:nvPr>
            <p:ph type="ctrTitle"/>
          </p:nvPr>
        </p:nvSpPr>
        <p:spPr>
          <a:xfrm>
            <a:off x="517870" y="978409"/>
            <a:ext cx="11547355" cy="1368282"/>
          </a:xfrm>
        </p:spPr>
        <p:txBody>
          <a:bodyPr anchor="t">
            <a:noAutofit/>
          </a:bodyPr>
          <a:lstStyle/>
          <a:p>
            <a:r>
              <a:rPr lang="en-GB" sz="2800" dirty="0">
                <a:latin typeface="Arial" panose="020B0604020202020204" pitchFamily="34" charset="0"/>
                <a:cs typeface="Arial" panose="020B0604020202020204" pitchFamily="34" charset="0"/>
              </a:rPr>
              <a:t>A PESTLE/PESTEL analysis of the macro-environmental factors (pressures) affecting the GreenBean business as stated in the case study.</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endParaRPr lang="en-GB" sz="2800" dirty="0">
              <a:solidFill>
                <a:srgbClr val="FFFFFF"/>
              </a:solidFill>
            </a:endParaRPr>
          </a:p>
        </p:txBody>
      </p:sp>
      <p:sp>
        <p:nvSpPr>
          <p:cNvPr id="3" name="Subtitle 2">
            <a:extLst>
              <a:ext uri="{FF2B5EF4-FFF2-40B4-BE49-F238E27FC236}">
                <a16:creationId xmlns:a16="http://schemas.microsoft.com/office/drawing/2014/main" id="{459A3FE8-38DF-4411-6CA2-D69E26B35703}"/>
              </a:ext>
            </a:extLst>
          </p:cNvPr>
          <p:cNvSpPr>
            <a:spLocks noGrp="1"/>
          </p:cNvSpPr>
          <p:nvPr>
            <p:ph type="subTitle" idx="1"/>
          </p:nvPr>
        </p:nvSpPr>
        <p:spPr>
          <a:xfrm>
            <a:off x="517869" y="2554354"/>
            <a:ext cx="11547355" cy="4197510"/>
          </a:xfrm>
        </p:spPr>
        <p:txBody>
          <a:bodyPr anchor="t">
            <a:noAutofit/>
          </a:bodyPr>
          <a:lstStyle/>
          <a:p>
            <a:r>
              <a:rPr lang="en-GB" sz="1100" dirty="0"/>
              <a:t>Political Factors: 1. Local Government Regulations: The café must comply with health and safety regulations, which can impact operational costs and procedures.</a:t>
            </a:r>
            <a:br>
              <a:rPr lang="en-GB" sz="1100" dirty="0"/>
            </a:br>
            <a:r>
              <a:rPr lang="en-GB" sz="1100" dirty="0"/>
              <a:t>2. Support for Small Businesses: Local government initiatives to support small businesses can provide grants or resources, which might aid GreenBean Café in overcoming financial challenges.</a:t>
            </a:r>
            <a:br>
              <a:rPr lang="en-GB" sz="1100" dirty="0"/>
            </a:br>
            <a:br>
              <a:rPr lang="en-GB" sz="1100" dirty="0"/>
            </a:br>
            <a:r>
              <a:rPr lang="en-GB" sz="1100" dirty="0"/>
              <a:t>Economic Factors: 1. Inflation: The rise in inflation has increased the cost of eco-friendly supplies by 10%, which directly impacts profit margins and pricing strategies.</a:t>
            </a:r>
            <a:br>
              <a:rPr lang="en-GB" sz="1100" dirty="0"/>
            </a:br>
            <a:r>
              <a:rPr lang="en-GB" sz="1100" dirty="0"/>
              <a:t>2. Competition: The opening of two large coffee chains nearby offers lower prices and faster service, intensifying competition and potentially drawing customers away from GreenBean Café.</a:t>
            </a:r>
            <a:br>
              <a:rPr lang="en-GB" sz="1100" dirty="0"/>
            </a:br>
            <a:br>
              <a:rPr lang="en-GB" sz="1100" dirty="0"/>
            </a:br>
            <a:r>
              <a:rPr lang="en-GB" sz="1100" dirty="0"/>
              <a:t>Social Factors: 1. Customer Preferences: There is a growing trend towards convenience and speed in food and beverage services, which may lead customers to </a:t>
            </a:r>
            <a:r>
              <a:rPr lang="en-GB" sz="1100" dirty="0" err="1"/>
              <a:t>favor</a:t>
            </a:r>
            <a:r>
              <a:rPr lang="en-GB" sz="1100" dirty="0"/>
              <a:t> larger chains over GreenBean Café’s ethical focus.</a:t>
            </a:r>
            <a:br>
              <a:rPr lang="en-GB" sz="1100" dirty="0"/>
            </a:br>
            <a:r>
              <a:rPr lang="en-GB" sz="1100" dirty="0"/>
              <a:t>2. Value Perception: A decline in perceived value for money (from 45% to 30%) suggests customers are dissatisfied with service quality, impacting their loyalty and repeat business.</a:t>
            </a:r>
            <a:br>
              <a:rPr lang="en-GB" sz="1100" dirty="0"/>
            </a:br>
            <a:br>
              <a:rPr lang="en-GB" sz="1100" dirty="0"/>
            </a:br>
            <a:r>
              <a:rPr lang="en-GB" sz="1100" dirty="0"/>
              <a:t>Technological Factors: 1. Digital Ordering: Competitors are utilizing digital ordering apps, which enhance customer convenience and speed. GreenBean Café may need to adopt similar technology to compete effectively.</a:t>
            </a:r>
            <a:br>
              <a:rPr lang="en-GB" sz="1100" dirty="0"/>
            </a:br>
            <a:r>
              <a:rPr lang="en-GB" sz="1100" dirty="0"/>
              <a:t>2. Online Reviews and Social Media: The café's reputation is influenced by online feedback, making it crucial to manage customer relations and improve service to enhance its public image.</a:t>
            </a:r>
            <a:br>
              <a:rPr lang="en-GB" sz="1100" dirty="0"/>
            </a:br>
            <a:br>
              <a:rPr lang="en-GB" sz="1100" dirty="0"/>
            </a:br>
            <a:r>
              <a:rPr lang="en-GB" sz="1100" dirty="0"/>
              <a:t>Legal Factors: 1. Employment Laws: Compliance with employment laws regarding wages and working conditions is essential, especially if the café needs to hire more staff to manage peak hours.</a:t>
            </a:r>
            <a:br>
              <a:rPr lang="en-GB" sz="1100" dirty="0"/>
            </a:br>
            <a:r>
              <a:rPr lang="en-GB" sz="1100" dirty="0"/>
              <a:t>2. Consumer Protection Laws: The café must ensure it meets all consumer rights regulations, especially in terms of service quality and product safety.</a:t>
            </a:r>
            <a:br>
              <a:rPr lang="en-GB" sz="1100" dirty="0"/>
            </a:br>
            <a:br>
              <a:rPr lang="en-GB" sz="1100" dirty="0"/>
            </a:br>
            <a:r>
              <a:rPr lang="en-GB" sz="1100" dirty="0"/>
              <a:t>Environmental Factors: 1. Sustainability Practices: As a café focused on eco-friendly practices, maintaining sustainable sourcing and operations is vital. However, rising costs may challenge these practices.</a:t>
            </a:r>
            <a:br>
              <a:rPr lang="en-GB" sz="1100" dirty="0"/>
            </a:br>
            <a:r>
              <a:rPr lang="en-GB" sz="1100" dirty="0"/>
              <a:t>2. Climate Change: Environmental changes can affect the availability and pricing of ethically sourced coffee, impacting the café's supply chain and operational costs.</a:t>
            </a:r>
            <a:br>
              <a:rPr lang="en-GB" sz="1050" dirty="0">
                <a:effectLst/>
                <a:latin typeface="-apple-system"/>
              </a:rPr>
            </a:br>
            <a:br>
              <a:rPr lang="en-GB" sz="1050" dirty="0">
                <a:effectLst/>
                <a:latin typeface="-apple-system"/>
              </a:rPr>
            </a:br>
            <a:endParaRPr lang="en-GB" sz="1050" dirty="0">
              <a:solidFill>
                <a:srgbClr val="FFFFFF"/>
              </a:solidFill>
            </a:endParaRPr>
          </a:p>
        </p:txBody>
      </p:sp>
      <p:sp>
        <p:nvSpPr>
          <p:cNvPr id="27" name="Rectangle 2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90572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77EBAA1-D36D-AD1D-A484-8FDA0587475F}"/>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F662F4E-87A3-B051-08D0-E6E47A640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DA950ADA-29B1-339A-64D4-5875C13983FF}"/>
              </a:ext>
            </a:extLst>
          </p:cNvPr>
          <p:cNvPicPr>
            <a:picLocks noChangeAspect="1"/>
          </p:cNvPicPr>
          <p:nvPr/>
        </p:nvPicPr>
        <p:blipFill>
          <a:blip r:embed="rId2"/>
          <a:srcRect t="7368" r="-1" b="8340"/>
          <a:stretch/>
        </p:blipFill>
        <p:spPr>
          <a:xfrm>
            <a:off x="432727" y="-261247"/>
            <a:ext cx="12188932" cy="6857990"/>
          </a:xfrm>
          <a:prstGeom prst="rect">
            <a:avLst/>
          </a:prstGeom>
        </p:spPr>
      </p:pic>
      <p:sp>
        <p:nvSpPr>
          <p:cNvPr id="23" name="Rectangle 22">
            <a:extLst>
              <a:ext uri="{FF2B5EF4-FFF2-40B4-BE49-F238E27FC236}">
                <a16:creationId xmlns:a16="http://schemas.microsoft.com/office/drawing/2014/main" id="{7C9A87F8-ACF3-AF4C-1AF9-B535310F20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3F41A7F-600D-05DD-2EC1-BF6C79B78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A2E8F5-0FAC-7C8B-8D32-0CFF9B504713}"/>
              </a:ext>
            </a:extLst>
          </p:cNvPr>
          <p:cNvSpPr>
            <a:spLocks noGrp="1"/>
          </p:cNvSpPr>
          <p:nvPr>
            <p:ph type="ctrTitle"/>
          </p:nvPr>
        </p:nvSpPr>
        <p:spPr>
          <a:xfrm>
            <a:off x="517869" y="978408"/>
            <a:ext cx="11785709" cy="1625999"/>
          </a:xfrm>
        </p:spPr>
        <p:txBody>
          <a:bodyPr anchor="t">
            <a:normAutofit/>
          </a:bodyPr>
          <a:lstStyle/>
          <a:p>
            <a:r>
              <a:rPr lang="en-GB" sz="3200" dirty="0">
                <a:latin typeface="Arial" panose="020B0604020202020204" pitchFamily="34" charset="0"/>
                <a:cs typeface="Arial" panose="020B0604020202020204" pitchFamily="34" charset="0"/>
              </a:rPr>
              <a:t>A research-informed analysis of the business problem, with focus on cause-and-effect.</a:t>
            </a:r>
            <a:br>
              <a:rPr lang="en-GB" sz="3200" dirty="0">
                <a:latin typeface="Arial" panose="020B0604020202020204" pitchFamily="34" charset="0"/>
                <a:cs typeface="Arial" panose="020B0604020202020204" pitchFamily="34" charset="0"/>
              </a:rPr>
            </a:br>
            <a:endParaRPr lang="en-GB" sz="3200" dirty="0">
              <a:solidFill>
                <a:srgbClr val="FFFFFF"/>
              </a:solidFill>
            </a:endParaRPr>
          </a:p>
        </p:txBody>
      </p:sp>
      <p:sp>
        <p:nvSpPr>
          <p:cNvPr id="3" name="Subtitle 2">
            <a:extLst>
              <a:ext uri="{FF2B5EF4-FFF2-40B4-BE49-F238E27FC236}">
                <a16:creationId xmlns:a16="http://schemas.microsoft.com/office/drawing/2014/main" id="{F5038867-9D9F-2072-95EC-6C347D8FD5F3}"/>
              </a:ext>
            </a:extLst>
          </p:cNvPr>
          <p:cNvSpPr>
            <a:spLocks noGrp="1"/>
          </p:cNvSpPr>
          <p:nvPr>
            <p:ph type="subTitle" idx="1"/>
          </p:nvPr>
        </p:nvSpPr>
        <p:spPr>
          <a:xfrm>
            <a:off x="517870" y="2925446"/>
            <a:ext cx="11672606" cy="3281033"/>
          </a:xfrm>
        </p:spPr>
        <p:txBody>
          <a:bodyPr anchor="t">
            <a:normAutofit/>
          </a:bodyPr>
          <a:lstStyle/>
          <a:p>
            <a:r>
              <a:rPr lang="en-GB" dirty="0"/>
              <a:t>In analysing the business problem through a research-informed lens, the root causes can be traced to operational inefficiencies during peak hours, which lead to longer wait times and, consequently, customer dissatisfaction. The café's inability to compete with larger chains on price and service speed has resulted in a decline in customer loyalty and overall sales, creating a cycle that further exacerbates the initial issues. Addressing these factors holistically is vital for Green Bean Café to regain its footing in the competitive coffee shop landscape.</a:t>
            </a:r>
            <a:endParaRPr lang="en-GB" dirty="0">
              <a:solidFill>
                <a:srgbClr val="FFFFFF"/>
              </a:solidFill>
            </a:endParaRPr>
          </a:p>
        </p:txBody>
      </p:sp>
      <p:sp>
        <p:nvSpPr>
          <p:cNvPr id="27" name="Rectangle 26">
            <a:extLst>
              <a:ext uri="{FF2B5EF4-FFF2-40B4-BE49-F238E27FC236}">
                <a16:creationId xmlns:a16="http://schemas.microsoft.com/office/drawing/2014/main" id="{87F202C6-04E0-2AAF-F01C-B364EA831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67608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83CFF4-4A28-C566-A78B-DE59B4F16DA4}"/>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6618D2E-DFAC-F536-E4D6-326F36DE0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B61B800A-8623-C5EC-DCE2-C1BD7B048B2A}"/>
              </a:ext>
            </a:extLst>
          </p:cNvPr>
          <p:cNvPicPr>
            <a:picLocks noChangeAspect="1"/>
          </p:cNvPicPr>
          <p:nvPr/>
        </p:nvPicPr>
        <p:blipFill>
          <a:blip r:embed="rId2"/>
          <a:srcRect t="7368" r="-1" b="8340"/>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B092454F-FD12-9030-1666-55F41CB9EF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C2A33ED-9AD9-A07E-F460-6EB10EAD9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4219A0-C0FB-DC11-D18E-1648819B0BAB}"/>
              </a:ext>
            </a:extLst>
          </p:cNvPr>
          <p:cNvSpPr>
            <a:spLocks noGrp="1"/>
          </p:cNvSpPr>
          <p:nvPr>
            <p:ph type="ctrTitle"/>
          </p:nvPr>
        </p:nvSpPr>
        <p:spPr>
          <a:xfrm>
            <a:off x="517870" y="978409"/>
            <a:ext cx="11206044" cy="1242278"/>
          </a:xfrm>
        </p:spPr>
        <p:txBody>
          <a:bodyPr anchor="t">
            <a:normAutofit fontScale="90000"/>
          </a:bodyPr>
          <a:lstStyle/>
          <a:p>
            <a:r>
              <a:rPr lang="en-GB" dirty="0">
                <a:latin typeface="Arial" panose="020B0604020202020204" pitchFamily="34" charset="0"/>
                <a:cs typeface="Arial" panose="020B0604020202020204" pitchFamily="34" charset="0"/>
              </a:rPr>
              <a:t>Conclusion.</a:t>
            </a:r>
            <a:br>
              <a:rPr lang="en-GB" dirty="0">
                <a:latin typeface="Arial" panose="020B0604020202020204" pitchFamily="34" charset="0"/>
                <a:cs typeface="Arial" panose="020B0604020202020204" pitchFamily="34" charset="0"/>
              </a:rPr>
            </a:br>
            <a:endParaRPr lang="en-GB" dirty="0">
              <a:solidFill>
                <a:srgbClr val="FFFFFF"/>
              </a:solidFill>
            </a:endParaRPr>
          </a:p>
        </p:txBody>
      </p:sp>
      <p:sp>
        <p:nvSpPr>
          <p:cNvPr id="3" name="Subtitle 2">
            <a:extLst>
              <a:ext uri="{FF2B5EF4-FFF2-40B4-BE49-F238E27FC236}">
                <a16:creationId xmlns:a16="http://schemas.microsoft.com/office/drawing/2014/main" id="{BA2537A8-C690-8DE1-D1E8-F00A5B6F3C2A}"/>
              </a:ext>
            </a:extLst>
          </p:cNvPr>
          <p:cNvSpPr>
            <a:spLocks noGrp="1"/>
          </p:cNvSpPr>
          <p:nvPr>
            <p:ph type="subTitle" idx="1"/>
          </p:nvPr>
        </p:nvSpPr>
        <p:spPr>
          <a:xfrm>
            <a:off x="517870" y="1966366"/>
            <a:ext cx="11369330" cy="4240114"/>
          </a:xfrm>
        </p:spPr>
        <p:txBody>
          <a:bodyPr anchor="t">
            <a:normAutofit/>
          </a:bodyPr>
          <a:lstStyle/>
          <a:p>
            <a:r>
              <a:rPr lang="en-GB" dirty="0"/>
              <a:t>GreenBean Café, like many businesses in the competitive food and beverage industry, can benefit significantly from a thorough cause-and-effect analysis. By systematically identifying the factors that influence customer satisfaction, operational efficiency, and market positioning, the café can develop targeted strategies to address any challenges it faces. This approach not only helps in resolving current issues but also positions the business for sustainable growth and success in the future. Ultimately, understanding the dynamics at play will enable GreenBean Café to enhance its offerings and strengthen its relationship with customers.</a:t>
            </a:r>
            <a:endParaRPr lang="en-GB" dirty="0">
              <a:solidFill>
                <a:srgbClr val="FFFFFF"/>
              </a:solidFill>
            </a:endParaRPr>
          </a:p>
        </p:txBody>
      </p:sp>
      <p:sp>
        <p:nvSpPr>
          <p:cNvPr id="27" name="Rectangle 26">
            <a:extLst>
              <a:ext uri="{FF2B5EF4-FFF2-40B4-BE49-F238E27FC236}">
                <a16:creationId xmlns:a16="http://schemas.microsoft.com/office/drawing/2014/main" id="{38979B5F-003D-4A40-AF11-1F5A3CB48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229818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6A2384-1E98-04F3-E940-2A350DE6E497}"/>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B645371-3712-AAD4-0ECE-0BD93E503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127C505F-BD64-718E-D987-D1B681FAA62B}"/>
              </a:ext>
            </a:extLst>
          </p:cNvPr>
          <p:cNvPicPr>
            <a:picLocks noChangeAspect="1"/>
          </p:cNvPicPr>
          <p:nvPr/>
        </p:nvPicPr>
        <p:blipFill>
          <a:blip r:embed="rId2"/>
          <a:srcRect t="7368" r="-1" b="8340"/>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79F1FD07-1C4D-1500-A85A-0FE435372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CD9CCD8-6F73-9274-17DF-B5F81959F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216114-6F60-8C7C-AEFB-4F16DC66CBA7}"/>
              </a:ext>
            </a:extLst>
          </p:cNvPr>
          <p:cNvSpPr>
            <a:spLocks noGrp="1"/>
          </p:cNvSpPr>
          <p:nvPr>
            <p:ph type="ctrTitle"/>
          </p:nvPr>
        </p:nvSpPr>
        <p:spPr>
          <a:xfrm>
            <a:off x="517870" y="978408"/>
            <a:ext cx="8686796" cy="2334247"/>
          </a:xfrm>
        </p:spPr>
        <p:txBody>
          <a:bodyPr anchor="t">
            <a:normAutofit/>
          </a:bodyPr>
          <a:lstStyle/>
          <a:p>
            <a:pPr algn="ctr"/>
            <a:r>
              <a:rPr lang="en-GB" dirty="0">
                <a:solidFill>
                  <a:srgbClr val="FFFFFF"/>
                </a:solidFill>
              </a:rPr>
              <a:t>Thank you</a:t>
            </a:r>
          </a:p>
        </p:txBody>
      </p:sp>
      <p:sp>
        <p:nvSpPr>
          <p:cNvPr id="3" name="Subtitle 2">
            <a:extLst>
              <a:ext uri="{FF2B5EF4-FFF2-40B4-BE49-F238E27FC236}">
                <a16:creationId xmlns:a16="http://schemas.microsoft.com/office/drawing/2014/main" id="{59E45074-3EAC-5F40-6294-2BB8292DD14F}"/>
              </a:ext>
            </a:extLst>
          </p:cNvPr>
          <p:cNvSpPr>
            <a:spLocks noGrp="1"/>
          </p:cNvSpPr>
          <p:nvPr>
            <p:ph type="subTitle" idx="1"/>
          </p:nvPr>
        </p:nvSpPr>
        <p:spPr>
          <a:xfrm>
            <a:off x="517870" y="3552826"/>
            <a:ext cx="8720710" cy="2653653"/>
          </a:xfrm>
        </p:spPr>
        <p:txBody>
          <a:bodyPr anchor="t">
            <a:normAutofit/>
          </a:bodyPr>
          <a:lstStyle/>
          <a:p>
            <a:pPr algn="ctr"/>
            <a:r>
              <a:rPr lang="en-GB" sz="4400" dirty="0">
                <a:solidFill>
                  <a:srgbClr val="FFFFFF"/>
                </a:solidFill>
              </a:rPr>
              <a:t>Thank you for listening</a:t>
            </a:r>
          </a:p>
        </p:txBody>
      </p:sp>
      <p:sp>
        <p:nvSpPr>
          <p:cNvPr id="27" name="Rectangle 26">
            <a:extLst>
              <a:ext uri="{FF2B5EF4-FFF2-40B4-BE49-F238E27FC236}">
                <a16:creationId xmlns:a16="http://schemas.microsoft.com/office/drawing/2014/main" id="{FAAD77A7-B1FC-1B8D-FB56-9805B14FA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1413636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2928492-A41C-24FB-C8A5-311175CA3153}"/>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279D9F8-32E8-231C-5B18-B548EBF3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E2BD8952-F161-0DC7-81E9-322C9D489458}"/>
              </a:ext>
            </a:extLst>
          </p:cNvPr>
          <p:cNvPicPr>
            <a:picLocks noChangeAspect="1"/>
          </p:cNvPicPr>
          <p:nvPr/>
        </p:nvPicPr>
        <p:blipFill>
          <a:blip r:embed="rId2"/>
          <a:srcRect t="7368" r="-1" b="8340"/>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2D7FED1F-57F1-355C-9A21-FC52EE22C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6FF8BF2-F7FE-5DEE-50E4-E47088C5F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41DDBF-48B5-98C5-5887-427D5EB9B8AD}"/>
              </a:ext>
            </a:extLst>
          </p:cNvPr>
          <p:cNvSpPr>
            <a:spLocks noGrp="1"/>
          </p:cNvSpPr>
          <p:nvPr>
            <p:ph type="ctrTitle"/>
          </p:nvPr>
        </p:nvSpPr>
        <p:spPr>
          <a:xfrm>
            <a:off x="517870" y="978408"/>
            <a:ext cx="8686796" cy="1109337"/>
          </a:xfrm>
        </p:spPr>
        <p:txBody>
          <a:bodyPr anchor="t">
            <a:normAutofit/>
          </a:bodyPr>
          <a:lstStyle/>
          <a:p>
            <a:r>
              <a:rPr lang="en-GB" dirty="0"/>
              <a:t>List of References</a:t>
            </a:r>
            <a:endParaRPr lang="en-GB" dirty="0">
              <a:solidFill>
                <a:srgbClr val="FFFFFF"/>
              </a:solidFill>
            </a:endParaRPr>
          </a:p>
        </p:txBody>
      </p:sp>
      <p:sp>
        <p:nvSpPr>
          <p:cNvPr id="3" name="Subtitle 2">
            <a:extLst>
              <a:ext uri="{FF2B5EF4-FFF2-40B4-BE49-F238E27FC236}">
                <a16:creationId xmlns:a16="http://schemas.microsoft.com/office/drawing/2014/main" id="{59DDA81A-1C6B-A2C3-FF8D-C99250089069}"/>
              </a:ext>
            </a:extLst>
          </p:cNvPr>
          <p:cNvSpPr>
            <a:spLocks noGrp="1"/>
          </p:cNvSpPr>
          <p:nvPr>
            <p:ph type="subTitle" idx="1"/>
          </p:nvPr>
        </p:nvSpPr>
        <p:spPr>
          <a:xfrm>
            <a:off x="517870" y="1807029"/>
            <a:ext cx="11156260" cy="5050971"/>
          </a:xfrm>
        </p:spPr>
        <p:txBody>
          <a:bodyPr anchor="t">
            <a:normAutofit fontScale="77500" lnSpcReduction="20000"/>
          </a:bodyPr>
          <a:lstStyle/>
          <a:p>
            <a:r>
              <a:rPr lang="en-GB" dirty="0">
                <a:solidFill>
                  <a:srgbClr val="FFFFFF"/>
                </a:solidFill>
              </a:rPr>
              <a:t>1. Taylor, A. (2021). The Power of Customer Feedback. Journal of Business Insights, 15(2), 12-18.</a:t>
            </a:r>
          </a:p>
          <a:p>
            <a:r>
              <a:rPr lang="en-GB" dirty="0">
                <a:solidFill>
                  <a:srgbClr val="FFFFFF"/>
                </a:solidFill>
              </a:rPr>
              <a:t>In-text: According to Taylor (2021), customer feedback provides valuable information for business owners.</a:t>
            </a:r>
          </a:p>
          <a:p>
            <a:r>
              <a:rPr lang="en-GB" dirty="0">
                <a:solidFill>
                  <a:srgbClr val="FFFFFF"/>
                </a:solidFill>
              </a:rPr>
              <a:t>2. Kotler, P. &amp; Keller, K. L. (2016). Marketing Management. 15th ed. Pearson Education Limited.</a:t>
            </a:r>
          </a:p>
          <a:p>
            <a:r>
              <a:rPr lang="en-GB" dirty="0">
                <a:solidFill>
                  <a:srgbClr val="FFFFFF"/>
                </a:solidFill>
              </a:rPr>
              <a:t>In-text: As Kotler and Keller (2016) suggest, understanding customer needs is crucial for business success.</a:t>
            </a:r>
          </a:p>
          <a:p>
            <a:r>
              <a:rPr lang="en-GB" dirty="0">
                <a:solidFill>
                  <a:srgbClr val="FFFFFF"/>
                </a:solidFill>
              </a:rPr>
              <a:t>3. Porter, M. E. (2008). The Five Competitive Forces That Shape Strategy. Harvard Business Review, 86(1), 78-93.</a:t>
            </a:r>
          </a:p>
          <a:p>
            <a:r>
              <a:rPr lang="en-GB" dirty="0">
                <a:solidFill>
                  <a:srgbClr val="FFFFFF"/>
                </a:solidFill>
              </a:rPr>
              <a:t>In-text: Porter's (2008) five forces analysis can help GreenBean Café understand the competitive landscape.</a:t>
            </a:r>
          </a:p>
          <a:p>
            <a:r>
              <a:rPr lang="en-GB" dirty="0">
                <a:solidFill>
                  <a:srgbClr val="FFFFFF"/>
                </a:solidFill>
              </a:rPr>
              <a:t>4. Parasuraman, A., Zeithaml, V. A. &amp; Berry, L. L. (1985). A Conceptual Model of Service Quality and its Implications for Future Research. Journal of Marketing, 49(4), 41-50.</a:t>
            </a:r>
          </a:p>
          <a:p>
            <a:r>
              <a:rPr lang="en-GB" dirty="0">
                <a:solidFill>
                  <a:srgbClr val="FFFFFF"/>
                </a:solidFill>
              </a:rPr>
              <a:t>In-text: Parasuraman et al. (1985) highlight the importance of service quality in customer satisfaction.</a:t>
            </a:r>
          </a:p>
          <a:p>
            <a:r>
              <a:rPr lang="en-GB" dirty="0">
                <a:solidFill>
                  <a:srgbClr val="FFFFFF"/>
                </a:solidFill>
              </a:rPr>
              <a:t>5. Johnson, G., Whittington, R., Scholes, K. &amp; Angwin, D. (2017). Exploring Strategy. 11th ed. Pearson Education Limited.</a:t>
            </a:r>
          </a:p>
          <a:p>
            <a:r>
              <a:rPr lang="en-GB" dirty="0">
                <a:solidFill>
                  <a:srgbClr val="FFFFFF"/>
                </a:solidFill>
              </a:rPr>
              <a:t>In-text: Johnson et al. (2017) emphasize the need for businesses to adapt to changing environments.</a:t>
            </a:r>
          </a:p>
          <a:p>
            <a:r>
              <a:rPr lang="en-GB" dirty="0">
                <a:solidFill>
                  <a:srgbClr val="FFFFFF"/>
                </a:solidFill>
              </a:rPr>
              <a:t>6. Mintel (2020). Coffee Shops and Cafes - UK - October 2020. Mintel Group Ltd.</a:t>
            </a:r>
          </a:p>
          <a:p>
            <a:r>
              <a:rPr lang="en-GB" dirty="0">
                <a:solidFill>
                  <a:srgbClr val="FFFFFF"/>
                </a:solidFill>
              </a:rPr>
              <a:t>In-text: According to Mintel (2020), the UK coffee shop market is highly competitive.</a:t>
            </a:r>
          </a:p>
          <a:p>
            <a:endParaRPr lang="en-GB" dirty="0">
              <a:solidFill>
                <a:srgbClr val="FFFFFF"/>
              </a:solidFill>
            </a:endParaRPr>
          </a:p>
        </p:txBody>
      </p:sp>
      <p:sp>
        <p:nvSpPr>
          <p:cNvPr id="27" name="Rectangle 26">
            <a:extLst>
              <a:ext uri="{FF2B5EF4-FFF2-40B4-BE49-F238E27FC236}">
                <a16:creationId xmlns:a16="http://schemas.microsoft.com/office/drawing/2014/main" id="{D2F36551-EEBE-3D67-D0E9-15B4CBBA1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83673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GestaltVTI">
  <a:themeElements>
    <a:clrScheme name="AnalogousFromLightSeedRightStep">
      <a:dk1>
        <a:srgbClr val="000000"/>
      </a:dk1>
      <a:lt1>
        <a:srgbClr val="FFFFFF"/>
      </a:lt1>
      <a:dk2>
        <a:srgbClr val="1E362C"/>
      </a:dk2>
      <a:lt2>
        <a:srgbClr val="E2E3E8"/>
      </a:lt2>
      <a:accent1>
        <a:srgbClr val="AAA081"/>
      </a:accent1>
      <a:accent2>
        <a:srgbClr val="9CA671"/>
      </a:accent2>
      <a:accent3>
        <a:srgbClr val="90A87F"/>
      </a:accent3>
      <a:accent4>
        <a:srgbClr val="76AD77"/>
      </a:accent4>
      <a:accent5>
        <a:srgbClr val="81AB93"/>
      </a:accent5>
      <a:accent6>
        <a:srgbClr val="74AAA2"/>
      </a:accent6>
      <a:hlink>
        <a:srgbClr val="6979AE"/>
      </a:hlink>
      <a:folHlink>
        <a:srgbClr val="7F7F7F"/>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48378</TotalTime>
  <Words>1299</Words>
  <Application>Microsoft Office PowerPoint</Application>
  <PresentationFormat>Widescreen</PresentationFormat>
  <Paragraphs>45</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-apple-system</vt:lpstr>
      <vt:lpstr>Arial</vt:lpstr>
      <vt:lpstr>Bierstadt</vt:lpstr>
      <vt:lpstr>GestaltVTI</vt:lpstr>
      <vt:lpstr>Name – Ousman Darame Student Number – 2410947 Lecturer’s Name: Doris</vt:lpstr>
      <vt:lpstr>A short introduction of GreenBean Café business. </vt:lpstr>
      <vt:lpstr>Identify the nature of the business problem confronting GreenBean Café. </vt:lpstr>
      <vt:lpstr> </vt:lpstr>
      <vt:lpstr>A discussion on the nature and scope of the business problem on this organization. </vt:lpstr>
      <vt:lpstr>A PESTLE/PESTEL analysis of the macro-environmental factors (pressures) affecting the GreenBean business as stated in the case study.  </vt:lpstr>
      <vt:lpstr>A research-informed analysis of the business problem, with focus on cause-and-effect. </vt:lpstr>
      <vt:lpstr>Conclusion. </vt:lpstr>
      <vt:lpstr>Thank you</vt:lpstr>
      <vt:lpstr>List of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Ousman Darame</dc:creator>
  <cp:lastModifiedBy>Ousman Darame</cp:lastModifiedBy>
  <cp:revision>6</cp:revision>
  <dcterms:created xsi:type="dcterms:W3CDTF">2025-02-11T10:39:13Z</dcterms:created>
  <dcterms:modified xsi:type="dcterms:W3CDTF">2025-11-23T16:44:36Z</dcterms:modified>
</cp:coreProperties>
</file>