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55"/>
  </p:notesMasterIdLst>
  <p:sldIdLst>
    <p:sldId id="381" r:id="rId2"/>
    <p:sldId id="380" r:id="rId3"/>
    <p:sldId id="375" r:id="rId4"/>
    <p:sldId id="281" r:id="rId5"/>
    <p:sldId id="282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4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4" r:id="rId23"/>
    <p:sldId id="305" r:id="rId24"/>
    <p:sldId id="306" r:id="rId25"/>
    <p:sldId id="323" r:id="rId26"/>
    <p:sldId id="258" r:id="rId27"/>
    <p:sldId id="264" r:id="rId28"/>
    <p:sldId id="265" r:id="rId29"/>
    <p:sldId id="260" r:id="rId30"/>
    <p:sldId id="261" r:id="rId31"/>
    <p:sldId id="262" r:id="rId32"/>
    <p:sldId id="263" r:id="rId33"/>
    <p:sldId id="308" r:id="rId34"/>
    <p:sldId id="354" r:id="rId35"/>
    <p:sldId id="355" r:id="rId36"/>
    <p:sldId id="356" r:id="rId37"/>
    <p:sldId id="357" r:id="rId38"/>
    <p:sldId id="358" r:id="rId39"/>
    <p:sldId id="359" r:id="rId40"/>
    <p:sldId id="360" r:id="rId41"/>
    <p:sldId id="363" r:id="rId42"/>
    <p:sldId id="311" r:id="rId43"/>
    <p:sldId id="340" r:id="rId44"/>
    <p:sldId id="344" r:id="rId45"/>
    <p:sldId id="341" r:id="rId46"/>
    <p:sldId id="343" r:id="rId47"/>
    <p:sldId id="366" r:id="rId48"/>
    <p:sldId id="374" r:id="rId49"/>
    <p:sldId id="364" r:id="rId50"/>
    <p:sldId id="376" r:id="rId51"/>
    <p:sldId id="347" r:id="rId52"/>
    <p:sldId id="377" r:id="rId53"/>
    <p:sldId id="346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1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26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925830"/>
            <a:fld id="{9A0DB2DC-4C9A-4742-B13C-FB6460FD3503}" type="slidenum">
              <a:rPr lang="zh-CN" altLang="en-US" sz="1200" dirty="0">
                <a:latin typeface="Times New Roman" panose="02020603050405020304" pitchFamily="18" charset="0"/>
              </a:rPr>
              <a:t>30</a:t>
            </a:fld>
            <a:endParaRPr lang="zh-CN" altLang="en-US" sz="1200" dirty="0">
              <a:latin typeface="Times New Roman" panose="02020603050405020304" pitchFamily="18" charset="0"/>
            </a:endParaRPr>
          </a:p>
        </p:txBody>
      </p:sp>
      <p:sp>
        <p:nvSpPr>
          <p:cNvPr id="11267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8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插入您所在国家</a:t>
            </a:r>
            <a:r>
              <a:rPr lang="en-US" altLang="zh-CN" dirty="0"/>
              <a:t>/</a:t>
            </a:r>
            <a:r>
              <a:rPr lang="zh-CN" altLang="en-US" dirty="0"/>
              <a:t>地区的地图。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472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519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222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368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037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314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0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795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652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9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471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091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41729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850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965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452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0651" y="225425"/>
            <a:ext cx="10274300" cy="863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90651" y="1304925"/>
            <a:ext cx="5035549" cy="48958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 hasCustomPrompt="1"/>
          </p:nvPr>
        </p:nvSpPr>
        <p:spPr>
          <a:xfrm>
            <a:off x="6629400" y="1304925"/>
            <a:ext cx="5035551" cy="489585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单击图标添加联机映像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3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97933" y="6245225"/>
            <a:ext cx="3052233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1367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3367" y="6245225"/>
            <a:ext cx="3052233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EBAB57-C763-42F4-8A52-905C9F97B734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03028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2019/2/18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969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O_T-QR0Fxlw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588" y="835708"/>
            <a:ext cx="6152224" cy="1971245"/>
          </a:xfrm>
        </p:spPr>
        <p:txBody>
          <a:bodyPr>
            <a:normAutofit/>
          </a:bodyPr>
          <a:lstStyle/>
          <a:p>
            <a:pPr algn="l"/>
            <a:r>
              <a:rPr lang="zh-CN" altLang="en-US" sz="4800" b="1" dirty="0" smtClean="0">
                <a:latin typeface="+mn-lt"/>
              </a:rPr>
              <a:t>生存汉语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sz="6000" dirty="0" smtClean="0"/>
              <a:t>Survival Chinese</a:t>
            </a:r>
            <a:endParaRPr lang="en-GB" sz="6000" dirty="0"/>
          </a:p>
        </p:txBody>
      </p:sp>
      <p:pic>
        <p:nvPicPr>
          <p:cNvPr id="5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62"/>
          <a:stretch/>
        </p:blipFill>
        <p:spPr>
          <a:xfrm>
            <a:off x="7009812" y="1426778"/>
            <a:ext cx="4801962" cy="329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9" name="Group 8"/>
          <p:cNvGrpSpPr/>
          <p:nvPr/>
        </p:nvGrpSpPr>
        <p:grpSpPr>
          <a:xfrm>
            <a:off x="292291" y="5010049"/>
            <a:ext cx="8288044" cy="1228778"/>
            <a:chOff x="564853" y="4845634"/>
            <a:chExt cx="8288044" cy="122877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5682" y="4880366"/>
              <a:ext cx="1188692" cy="119404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853" y="4845634"/>
              <a:ext cx="1228778" cy="122877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9710" y="4845634"/>
              <a:ext cx="2701991" cy="122877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92251" y="4845634"/>
              <a:ext cx="2660646" cy="1194046"/>
            </a:xfrm>
            <a:prstGeom prst="rect">
              <a:avLst/>
            </a:prstGeom>
          </p:spPr>
        </p:pic>
      </p:grpSp>
      <p:sp>
        <p:nvSpPr>
          <p:cNvPr id="10" name="Title 1"/>
          <p:cNvSpPr txBox="1">
            <a:spLocks/>
          </p:cNvSpPr>
          <p:nvPr/>
        </p:nvSpPr>
        <p:spPr>
          <a:xfrm>
            <a:off x="857588" y="3359765"/>
            <a:ext cx="6152224" cy="80732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4800" b="1" dirty="0" smtClean="0">
                <a:latin typeface="+mn-lt"/>
              </a:rPr>
              <a:t>Lesson 1  Panorama of China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79841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57250" y="151130"/>
            <a:ext cx="9237980" cy="7016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  </a:t>
            </a:r>
            <a:r>
              <a:rPr lang="zh-CN" altLang="en-US"/>
              <a:t>一</a:t>
            </a:r>
            <a:r>
              <a:rPr lang="en-US" altLang="zh-CN"/>
              <a:t>.</a:t>
            </a:r>
            <a:r>
              <a:rPr lang="en-US" altLang="zh-CN">
                <a:solidFill>
                  <a:srgbClr val="FF0000"/>
                </a:solidFill>
              </a:rPr>
              <a:t>(General Introduction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/>
          </a:p>
          <a:p>
            <a:r>
              <a:rPr lang="en-US" altLang="zh-CN"/>
              <a:t>Language study</a:t>
            </a:r>
            <a:r>
              <a:rPr lang="zh-CN" altLang="en-US"/>
              <a:t>：</a:t>
            </a:r>
            <a:r>
              <a:rPr lang="en-US" altLang="zh-CN"/>
              <a:t>.BASIC KNOWLEDGE OF CHINESE PINYIN </a:t>
            </a:r>
          </a:p>
          <a:p>
            <a:r>
              <a:rPr lang="en-US" altLang="zh-CN"/>
              <a:t>                                  HOW TO SAY HI AND THANKS ,SORRY</a:t>
            </a:r>
          </a:p>
          <a:p>
            <a:endParaRPr lang="zh-CN" altLang="en-US"/>
          </a:p>
          <a:p>
            <a:r>
              <a:rPr lang="zh-CN" altLang="en-US"/>
              <a:t>二</a:t>
            </a:r>
            <a:r>
              <a:rPr lang="en-US" altLang="zh-CN"/>
              <a:t>.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en-US" altLang="zh-CN">
                <a:solidFill>
                  <a:srgbClr val="FF0000"/>
                </a:solidFill>
              </a:rPr>
              <a:t>Shopping)</a:t>
            </a:r>
            <a:endParaRPr lang="en-US" altLang="zh-CN"/>
          </a:p>
          <a:p>
            <a:r>
              <a:rPr lang="en-US" altLang="zh-CN"/>
              <a:t>Language study: Numbers &amp; HOW to ASK PRICE AND MAKE A BARGAIN.</a:t>
            </a:r>
            <a:endParaRPr lang="zh-CN" altLang="en-US"/>
          </a:p>
          <a:p>
            <a:r>
              <a:rPr lang="zh-CN" altLang="en-US"/>
              <a:t>                           </a:t>
            </a:r>
          </a:p>
          <a:p>
            <a:r>
              <a:rPr lang="zh-CN" altLang="en-US">
                <a:sym typeface="+mn-ea"/>
              </a:rPr>
              <a:t>三</a:t>
            </a:r>
            <a:r>
              <a:rPr lang="en-US" altLang="zh-CN">
                <a:sym typeface="+mn-ea"/>
              </a:rPr>
              <a:t>.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（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Eating cultrue&amp;food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）</a:t>
            </a:r>
            <a:r>
              <a:rPr lang="zh-CN" altLang="en-US">
                <a:sym typeface="+mn-ea"/>
              </a:rPr>
              <a:t> </a:t>
            </a:r>
          </a:p>
          <a:p>
            <a:r>
              <a:rPr lang="en-US" altLang="zh-CN">
                <a:sym typeface="+mn-ea"/>
              </a:rPr>
              <a:t>Language study: Words of BASIC MEAT AND FOOD</a:t>
            </a:r>
          </a:p>
          <a:p>
            <a:r>
              <a:rPr lang="en-US" altLang="zh-CN">
                <a:sym typeface="+mn-ea"/>
              </a:rPr>
              <a:t>                              HOW TO EXPRESS WHAT TO WANT TO HAVE</a:t>
            </a:r>
            <a:endParaRPr lang="zh-CN" altLang="en-US"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四</a:t>
            </a:r>
            <a:r>
              <a:rPr lang="en-US" altLang="zh-CN"/>
              <a:t>.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（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Transportation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）</a:t>
            </a:r>
            <a:endParaRPr lang="zh-CN" altLang="en-US">
              <a:sym typeface="+mn-ea"/>
            </a:endParaRPr>
          </a:p>
          <a:p>
            <a:r>
              <a:rPr lang="en-US" altLang="zh-CN">
                <a:sym typeface="+mn-ea"/>
              </a:rPr>
              <a:t>Language study: WORDS OF DIFFERENT KINDS OF TRANSPORTATIONS </a:t>
            </a:r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                              </a:t>
            </a:r>
            <a:r>
              <a:rPr lang="en-US" altLang="zh-CN">
                <a:sym typeface="+mn-ea"/>
              </a:rPr>
              <a:t>eXPRESSIONS OF WHERE YOU WANNA GO TO</a:t>
            </a:r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五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en-US" altLang="zh-CN">
                <a:solidFill>
                  <a:srgbClr val="FF0000"/>
                </a:solidFill>
              </a:rPr>
              <a:t>Entertainment;travel: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/>
          </a:p>
          <a:p>
            <a:r>
              <a:rPr lang="en-US" altLang="zh-CN"/>
              <a:t>Language study: words about colors and review of chinese pinyin</a:t>
            </a:r>
          </a:p>
          <a:p>
            <a:endParaRPr lang="zh-CN" altLang="en-US"/>
          </a:p>
          <a:p>
            <a:r>
              <a:rPr lang="zh-CN" altLang="en-US">
                <a:solidFill>
                  <a:srgbClr val="FF0000"/>
                </a:solidFill>
              </a:rPr>
              <a:t>六</a:t>
            </a:r>
            <a:r>
              <a:rPr lang="en-US" altLang="zh-CN">
                <a:solidFill>
                  <a:srgbClr val="FF0000"/>
                </a:solidFill>
              </a:rPr>
              <a:t>.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en-US" altLang="zh-CN">
                <a:solidFill>
                  <a:srgbClr val="FF0000"/>
                </a:solidFill>
              </a:rPr>
              <a:t>Etiquette and taboos</a:t>
            </a:r>
            <a:r>
              <a:rPr lang="zh-CN" altLang="en-US"/>
              <a:t>）礼仪禁忌</a:t>
            </a:r>
          </a:p>
          <a:p>
            <a:r>
              <a:rPr lang="en-US" altLang="zh-CN"/>
              <a:t>Language study: How to ask time ,date ,and location.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七</a:t>
            </a:r>
            <a:r>
              <a:rPr lang="en-US" altLang="zh-CN"/>
              <a:t>.</a:t>
            </a:r>
            <a:r>
              <a:rPr lang="zh-CN" altLang="en-US"/>
              <a:t>（</a:t>
            </a:r>
            <a:r>
              <a:rPr lang="en-US" altLang="zh-CN"/>
              <a:t>Chinese characters</a:t>
            </a:r>
            <a:r>
              <a:rPr lang="zh-CN" altLang="en-US"/>
              <a:t>）拼音与汉字</a:t>
            </a:r>
          </a:p>
          <a:p>
            <a:r>
              <a:rPr lang="en-US" altLang="zh-CN"/>
              <a:t>Language study: make a chinese name and experience chinese caligraphy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八</a:t>
            </a:r>
            <a:r>
              <a:rPr lang="en-US" altLang="zh-CN"/>
              <a:t>.Review of the lesson and preperation for the tour.(self-introduction in Chinese)</a:t>
            </a:r>
            <a:endParaRPr lang="zh-CN" altLang="en-US"/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576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4150" y="55880"/>
            <a:ext cx="11230610" cy="698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warm up </a:t>
            </a:r>
            <a:r>
              <a:rPr lang="zh-CN" altLang="en-US" sz="3200"/>
              <a:t>：</a:t>
            </a:r>
            <a:r>
              <a:rPr lang="en-US" altLang="zh-CN" sz="3200"/>
              <a:t>self-introduction</a:t>
            </a:r>
          </a:p>
          <a:p>
            <a:endParaRPr lang="en-US" altLang="zh-CN" sz="3200"/>
          </a:p>
          <a:p>
            <a:r>
              <a:rPr lang="en-US" altLang="zh-CN" sz="3200"/>
              <a:t>If with gifts</a:t>
            </a:r>
            <a:r>
              <a:rPr lang="zh-CN" altLang="en-US" sz="3200"/>
              <a:t>：</a:t>
            </a:r>
            <a:r>
              <a:rPr lang="en-US" altLang="zh-CN" sz="3200"/>
              <a:t>put three gifts in a bag, and pass the bag with music on, </a:t>
            </a:r>
          </a:p>
          <a:p>
            <a:r>
              <a:rPr lang="en-US" altLang="zh-CN" sz="3200"/>
              <a:t>when you stop the music,people who is holding the bag can pick a gift and ask you a question,</a:t>
            </a:r>
          </a:p>
          <a:p>
            <a:endParaRPr lang="en-US" altLang="zh-CN" sz="3200"/>
          </a:p>
          <a:p>
            <a:r>
              <a:rPr lang="en-US" altLang="zh-CN" sz="3200"/>
              <a:t>If without gift: put three numbers in the bag ,</a:t>
            </a:r>
          </a:p>
          <a:p>
            <a:r>
              <a:rPr lang="en-US" altLang="zh-CN" sz="3200"/>
              <a:t>and let the person who get the bag guess what is the question of the number,</a:t>
            </a:r>
          </a:p>
          <a:p>
            <a:r>
              <a:rPr lang="en-US" altLang="zh-CN" sz="3200"/>
              <a:t>mostly it is about your age, how long have you been there or how many family menbers  in your family.</a:t>
            </a:r>
          </a:p>
          <a:p>
            <a:endParaRPr lang="en-US" altLang="zh-CN" sz="3200"/>
          </a:p>
          <a:p>
            <a:r>
              <a:rPr lang="en-US" altLang="zh-CN" sz="3200"/>
              <a:t>or use your own METHOD.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33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680" y="646430"/>
            <a:ext cx="7825740" cy="56280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13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0" y="937895"/>
            <a:ext cx="7703820" cy="498284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18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485" y="1097280"/>
            <a:ext cx="7215505" cy="48533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1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590" y="1238885"/>
            <a:ext cx="7068185" cy="457073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1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840" y="974090"/>
            <a:ext cx="7322185" cy="48590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1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910" y="1116330"/>
            <a:ext cx="7195185" cy="47720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1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790" y="1145540"/>
            <a:ext cx="7500620" cy="47777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2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885" y="1259205"/>
            <a:ext cx="7756525" cy="45929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4051722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090" y="1238885"/>
            <a:ext cx="7510780" cy="438086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3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200" y="1101725"/>
            <a:ext cx="7490460" cy="465518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5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920" y="1045210"/>
            <a:ext cx="7883525" cy="453453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6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375" y="1529715"/>
            <a:ext cx="8731250" cy="379857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6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515" y="1027430"/>
            <a:ext cx="8015605" cy="45688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6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1067435"/>
            <a:ext cx="7867650" cy="473519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8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1705" y="858520"/>
            <a:ext cx="7461250" cy="37541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683760" y="5259705"/>
            <a:ext cx="28238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/>
              <a:t>Sunday on the street.</a:t>
            </a:r>
            <a:endParaRPr lang="zh-CN" altLang="en-US" sz="24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8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480" y="706120"/>
            <a:ext cx="7813675" cy="39433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567045" y="5386070"/>
            <a:ext cx="105791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Emotions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29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635" y="889000"/>
            <a:ext cx="7873365" cy="39363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211445" y="5577205"/>
            <a:ext cx="13931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Shower Time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30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530" y="837565"/>
            <a:ext cx="8029575" cy="41344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47335" y="5407660"/>
            <a:ext cx="18364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Sunshine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3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40" y="667385"/>
            <a:ext cx="8655685" cy="43275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31080" y="5555615"/>
            <a:ext cx="231140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Desire to have children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微信图片_201804051732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725" y="908050"/>
            <a:ext cx="7702550" cy="40455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205730" y="5311775"/>
            <a:ext cx="152654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Entertainment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235" y="499110"/>
            <a:ext cx="4525010" cy="45250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940" y="584200"/>
            <a:ext cx="5342255" cy="41484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762875" y="5507355"/>
            <a:ext cx="113601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Closestool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34440" y="5663565"/>
            <a:ext cx="169354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Squatting pan</a:t>
            </a:r>
            <a:r>
              <a:rPr lang="zh-CN" altLang="en-US"/>
              <a:t>？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935" y="-40640"/>
            <a:ext cx="3023870" cy="2160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73250" y="1164590"/>
            <a:ext cx="450850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Video about China  in foreigners's perspectives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6428" y="129858"/>
            <a:ext cx="4583113" cy="7067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Basic information</a:t>
            </a:r>
          </a:p>
        </p:txBody>
      </p:sp>
      <p:sp>
        <p:nvSpPr>
          <p:cNvPr id="7171" name="矩形 2"/>
          <p:cNvSpPr/>
          <p:nvPr/>
        </p:nvSpPr>
        <p:spPr>
          <a:xfrm>
            <a:off x="626745" y="1120140"/>
            <a:ext cx="833945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>
              <a:lnSpc>
                <a:spcPct val="150000"/>
              </a:lnSpc>
              <a:spcBef>
                <a:spcPct val="0"/>
              </a:spcBef>
              <a:buClrTx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People’s Republic of China is commonly called China.</a:t>
            </a: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buClrTx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flag: the Five-Starred Red Flag</a:t>
            </a: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buClrTx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Capital: Beijing</a:t>
            </a: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buClrTx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Language: Mandarin(In common use) + more than 100 dialects</a:t>
            </a: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buClrTx/>
              <a:buChar char="l"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Currency: Ren Min Bi (RMB)</a:t>
            </a:r>
            <a:endParaRPr lang="en-US" altLang="zh-CN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2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30" y="4425315"/>
            <a:ext cx="3906520" cy="22809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8890" y="4425315"/>
            <a:ext cx="3877310" cy="21977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370" y="3175"/>
            <a:ext cx="5884545" cy="440817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6530" y="635"/>
            <a:ext cx="5135880" cy="68560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26440" y="5556885"/>
            <a:ext cx="234315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</a:rPr>
              <a:t>NATIONAL DAY:  1, OCT</a:t>
            </a:r>
            <a:r>
              <a:rPr lang="en-US" altLang="zh-CN"/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355" y="180340"/>
            <a:ext cx="4690745" cy="626237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305" y="180340"/>
            <a:ext cx="4514850" cy="60274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265420" y="1363980"/>
            <a:ext cx="166116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Beijin Hutong</a:t>
            </a:r>
          </a:p>
          <a:p>
            <a:r>
              <a:rPr lang="en-US" altLang="zh-CN"/>
              <a:t>(Alley) </a:t>
            </a:r>
          </a:p>
          <a:p>
            <a:endParaRPr lang="en-US" altLang="zh-CN"/>
          </a:p>
          <a:p>
            <a:r>
              <a:rPr lang="en-US" altLang="zh-CN"/>
              <a:t>on National Day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4493" y="143828"/>
            <a:ext cx="3455988" cy="5835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Location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220" name="矩形 3"/>
          <p:cNvSpPr/>
          <p:nvPr/>
        </p:nvSpPr>
        <p:spPr>
          <a:xfrm>
            <a:off x="384493" y="838835"/>
            <a:ext cx="65087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285750" lvl="0" indent="-285750">
              <a:spcBef>
                <a:spcPct val="0"/>
              </a:spcBef>
              <a:buClrTx/>
              <a:buFont typeface="Arial" panose="020B0604020202020204" pitchFamily="34" charset="0"/>
              <a:buChar char="•"/>
            </a:pPr>
            <a:r>
              <a:rPr lang="en-US" altLang="zh-CN" sz="2400" dirty="0">
                <a:cs typeface="Arial" panose="020B0604020202020204" pitchFamily="34" charset="0"/>
              </a:rPr>
              <a:t>In Eastern Asia, by the west of the Pacific Ocean.</a:t>
            </a:r>
            <a:r>
              <a:rPr lang="en-US" altLang="zh-CN" sz="2000" dirty="0">
                <a:solidFill>
                  <a:srgbClr val="000099"/>
                </a:solidFill>
              </a:rPr>
              <a:t> </a:t>
            </a:r>
          </a:p>
        </p:txBody>
      </p:sp>
      <p:grpSp>
        <p:nvGrpSpPr>
          <p:cNvPr id="9221" name="组合 14"/>
          <p:cNvGrpSpPr/>
          <p:nvPr/>
        </p:nvGrpSpPr>
        <p:grpSpPr>
          <a:xfrm>
            <a:off x="384175" y="1564640"/>
            <a:ext cx="7375525" cy="4930775"/>
            <a:chOff x="645175" y="1891148"/>
            <a:chExt cx="7052353" cy="5111987"/>
          </a:xfrm>
        </p:grpSpPr>
        <p:grpSp>
          <p:nvGrpSpPr>
            <p:cNvPr id="9222" name="组合 9"/>
            <p:cNvGrpSpPr/>
            <p:nvPr/>
          </p:nvGrpSpPr>
          <p:grpSpPr>
            <a:xfrm>
              <a:off x="645175" y="1891148"/>
              <a:ext cx="6683939" cy="5111987"/>
              <a:chOff x="645175" y="1891148"/>
              <a:chExt cx="6683939" cy="5111987"/>
            </a:xfrm>
          </p:grpSpPr>
          <p:pic>
            <p:nvPicPr>
              <p:cNvPr id="9225" name="图片 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45175" y="1891148"/>
                <a:ext cx="6683939" cy="511198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9" name="椭圆 8"/>
              <p:cNvSpPr/>
              <p:nvPr/>
            </p:nvSpPr>
            <p:spPr>
              <a:xfrm rot="19460961">
                <a:off x="4512200" y="3820684"/>
                <a:ext cx="865160" cy="571526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cxnSp>
          <p:nvCxnSpPr>
            <p:cNvPr id="12" name="直接箭头连接符 11"/>
            <p:cNvCxnSpPr/>
            <p:nvPr/>
          </p:nvCxnSpPr>
          <p:spPr>
            <a:xfrm flipH="1">
              <a:off x="4884036" y="4106249"/>
              <a:ext cx="431786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224" name="文本框 13"/>
            <p:cNvSpPr txBox="1"/>
            <p:nvPr/>
          </p:nvSpPr>
          <p:spPr>
            <a:xfrm>
              <a:off x="5571244" y="3939093"/>
              <a:ext cx="2126284" cy="3495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5000"/>
                <a:buFont typeface="Wingdings" panose="05000000000000000000" pitchFamily="2" charset="2"/>
                <a:buChar char="Ø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5000"/>
                <a:buFont typeface="Wingdings 2" pitchFamily="18" charset="2"/>
                <a:buChar char="¡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90000"/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 2" pitchFamily="18" charset="2"/>
                <a:buChar char="¡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ClrTx/>
                <a:buNone/>
              </a:pPr>
              <a:r>
                <a:rPr lang="en-US" altLang="zh-CN" sz="1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Capital City: Beijing</a:t>
              </a: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3130" y="397510"/>
            <a:ext cx="3274695" cy="252158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3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606108" y="1036320"/>
            <a:ext cx="6664325" cy="16557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1.4 billions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56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ethnic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groups, most of people are Han.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Territory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area: 9.6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millions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Hakuu" panose="02000609000000000000" pitchFamily="49" charset="-128"/>
                <a:cs typeface="Times New Roman" panose="02020603050405020304" pitchFamily="18" charset="0"/>
              </a:rPr>
              <a:t>square km</a:t>
            </a:r>
          </a:p>
        </p:txBody>
      </p:sp>
      <p:sp>
        <p:nvSpPr>
          <p:cNvPr id="6" name="矩形 5"/>
          <p:cNvSpPr/>
          <p:nvPr/>
        </p:nvSpPr>
        <p:spPr>
          <a:xfrm>
            <a:off x="606108" y="160338"/>
            <a:ext cx="3455988" cy="5835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Population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244" name="AutoShape 2" descr="https://timgsa.baidu.com/timg?image&amp;quality=80&amp;size=b9999_10000&amp;sec=1507525439823&amp;di=be182f38aeb251003c24ebbe96c6a489&amp;imgtype=0&amp;src=http%3A%2F%2Fpic.enorth.com.cn%2F004%2F045%2F537%2F00404553751_dde51223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ClrTx/>
              <a:buNone/>
            </a:pPr>
            <a:endParaRPr lang="zh-CN" altLang="en-US" sz="1800" dirty="0"/>
          </a:p>
        </p:txBody>
      </p:sp>
      <p:pic>
        <p:nvPicPr>
          <p:cNvPr id="1024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180" y="2896870"/>
            <a:ext cx="5114290" cy="37642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10" y="2808605"/>
            <a:ext cx="5253990" cy="3940175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42925" y="241935"/>
            <a:ext cx="322262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Climate </a:t>
            </a:r>
          </a:p>
        </p:txBody>
      </p:sp>
      <p:sp>
        <p:nvSpPr>
          <p:cNvPr id="12291" name="矩形 6"/>
          <p:cNvSpPr/>
          <p:nvPr/>
        </p:nvSpPr>
        <p:spPr>
          <a:xfrm>
            <a:off x="369570" y="1381760"/>
            <a:ext cx="76479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ClrTx/>
              <a:buNone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Chinese climates differ from region to region because of the country's extensive and complex topography. 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92135" y="825500"/>
            <a:ext cx="3719195" cy="5723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>
              <a:buFont typeface="Wingdings" panose="05000000000000000000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Useful Tips</a:t>
            </a: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/>
          </a:p>
          <a:p>
            <a:pPr marL="285750" indent="-285750">
              <a:buFont typeface="Wingdings" panose="05000000000000000000" charset="0"/>
              <a:buChar char=""/>
            </a:pPr>
            <a:r>
              <a:rPr lang="en-US" altLang="zh-CN">
                <a:solidFill>
                  <a:srgbClr val="FF0000"/>
                </a:solidFill>
              </a:rPr>
              <a:t>In Beijing</a:t>
            </a: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/>
          </a:p>
          <a:p>
            <a:pPr indent="0">
              <a:buFont typeface="Wingdings" panose="05000000000000000000" charset="0"/>
              <a:buNone/>
            </a:pPr>
            <a:r>
              <a:rPr lang="en-US" altLang="zh-CN">
                <a:latin typeface="Times New Roman" panose="02020603050405020304" pitchFamily="18" charset="0"/>
              </a:rPr>
              <a:t>Spring :    Around 8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℃</a:t>
            </a:r>
          </a:p>
          <a:p>
            <a:pPr indent="0">
              <a:buFont typeface="Wingdings" panose="05000000000000000000" charset="0"/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Summer:  Around 30℃</a:t>
            </a:r>
          </a:p>
          <a:p>
            <a:pPr indent="0">
              <a:buFont typeface="Wingdings" panose="05000000000000000000" charset="0"/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Autumn:  Around 5℃</a:t>
            </a:r>
          </a:p>
          <a:p>
            <a:pPr indent="0">
              <a:buFont typeface="Wingdings" panose="05000000000000000000" charset="0"/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Winter:    Around -5℃</a:t>
            </a:r>
          </a:p>
          <a:p>
            <a:pPr indent="0">
              <a:buFont typeface="Wingdings" panose="05000000000000000000" charset="0"/>
              <a:buNone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charset="0"/>
              <a:buChar char=""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Windy</a:t>
            </a: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charset="0"/>
              <a:buChar char=""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Dry </a:t>
            </a: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charset="0"/>
              <a:buChar char=""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T varies widely from day to night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charset="0"/>
              <a:buChar char=""/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/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9570" y="2320925"/>
            <a:ext cx="5656580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0" indent="0" algn="l">
              <a:spcBef>
                <a:spcPct val="0"/>
              </a:spcBef>
              <a:buClrTx/>
              <a:buNone/>
            </a:pPr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Gernaerally Speaking:</a:t>
            </a: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>
              <a:spcBef>
                <a:spcPct val="0"/>
              </a:spcBef>
              <a:buClrTx/>
              <a:buNone/>
            </a:pP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>
              <a:spcBef>
                <a:spcPct val="0"/>
              </a:spcBef>
              <a:buClrTx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It is hot all over the country in Summer. (25</a:t>
            </a:r>
            <a:r>
              <a:rPr lang="en-US" altLang="zh-CN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℃-40℃)</a:t>
            </a:r>
            <a:endParaRPr lang="en-US" altLang="zh-CN" sz="20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69570" y="3655695"/>
            <a:ext cx="8129270" cy="1938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eaLnBrk="0" fontAlgn="base" hangingPunct="0">
              <a:buClrTx/>
              <a:buFont typeface="Wingdings" panose="05000000000000000000" pitchFamily="2" charset="2"/>
              <a:buNone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north, Spring and Autum is short , cold in winter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-0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℃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0" fontAlgn="base" hangingPunct="0">
              <a:buClrTx/>
              <a:buFont typeface="Wingdings" panose="05000000000000000000" pitchFamily="2" charset="2"/>
              <a:buNone/>
            </a:pP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0" fontAlgn="base" hangingPunct="0">
              <a:buClrTx/>
              <a:buFont typeface="Wingdings" panose="05000000000000000000" pitchFamily="2" charset="2"/>
              <a:buNone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Middle, seasons are distinctive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it's around 0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℃ in winter.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 eaLnBrk="0" fontAlgn="base" hangingPunct="0">
              <a:buClrTx/>
              <a:buFont typeface="Wingdings" panose="05000000000000000000" pitchFamily="2" charset="2"/>
              <a:buNone/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 eaLnBrk="0" fontAlgn="base" hangingPunct="0">
              <a:buClrTx/>
              <a:buFont typeface="Wingdings" panose="05000000000000000000" pitchFamily="2" charset="2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In the South, 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most of the time will be warm or hot.</a:t>
            </a: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7681" y="267335"/>
            <a:ext cx="10274300" cy="863600"/>
          </a:xfrm>
        </p:spPr>
        <p:txBody>
          <a:bodyPr/>
          <a:lstStyle/>
          <a:p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</a:rPr>
              <a:t>Beijing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772795" y="1289685"/>
            <a:ext cx="9703435" cy="3085465"/>
          </a:xfrm>
        </p:spPr>
        <p:txBody>
          <a:bodyPr/>
          <a:lstStyle/>
          <a:p>
            <a:r>
              <a:rPr lang="en-US" altLang="zh-CN"/>
              <a:t>A great integration of modern and ancient elements.</a:t>
            </a:r>
          </a:p>
          <a:p>
            <a:endParaRPr lang="en-US" altLang="zh-CN"/>
          </a:p>
          <a:p>
            <a:r>
              <a:rPr lang="en-US" altLang="zh-CN"/>
              <a:t>VIDEO 5 MINUTES</a:t>
            </a:r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505200"/>
            <a:ext cx="3273778" cy="33528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05332" y="0"/>
            <a:ext cx="3386668" cy="33528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2" t="9547" r="18463" b="17695"/>
          <a:stretch>
            <a:fillRect/>
          </a:stretch>
        </p:blipFill>
        <p:spPr>
          <a:xfrm>
            <a:off x="2133600" y="934156"/>
            <a:ext cx="6739466" cy="4989688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296356" y="4320822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演讲老师</a:t>
            </a:r>
            <a:r>
              <a:rPr lang="zh-CN" altLang="en-US" dirty="0" smtClean="0">
                <a:solidFill>
                  <a:schemeClr val="bg1"/>
                </a:solidFill>
              </a:rPr>
              <a:t>：优品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30222" y="1603023"/>
            <a:ext cx="513207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ln w="1270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Happy  Chinese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468534" y="4320822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演讲时间：</a:t>
            </a:r>
            <a:r>
              <a:rPr lang="en-US" altLang="zh-CN" smtClean="0">
                <a:solidFill>
                  <a:schemeClr val="bg1"/>
                </a:solidFill>
              </a:rPr>
              <a:t>2017.10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拼音（</a:t>
            </a:r>
            <a:r>
              <a:rPr lang="en-US" altLang="zh-CN" dirty="0" smtClean="0"/>
              <a:t>pinyin</a:t>
            </a:r>
            <a:r>
              <a:rPr lang="zh-CN" altLang="en-US" dirty="0" smtClean="0"/>
              <a:t>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5347" y="3072229"/>
            <a:ext cx="2907599" cy="168629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6600" cap="none" dirty="0" err="1"/>
              <a:t>n</a:t>
            </a:r>
            <a:r>
              <a:rPr lang="en-US" altLang="zh-CN" sz="6600" cap="none" dirty="0" err="1"/>
              <a:t>ǐ</a:t>
            </a:r>
            <a:r>
              <a:rPr lang="en-US" altLang="zh-CN" sz="6600" cap="none" dirty="0"/>
              <a:t>  </a:t>
            </a:r>
            <a:r>
              <a:rPr lang="en-US" sz="6600" cap="none" dirty="0" err="1"/>
              <a:t>h</a:t>
            </a:r>
            <a:r>
              <a:rPr lang="en-US" altLang="zh-CN" sz="6600" b="1" cap="none" dirty="0" err="1">
                <a:latin typeface="+mn-ea"/>
              </a:rPr>
              <a:t>ǎ</a:t>
            </a:r>
            <a:r>
              <a:rPr lang="en-US" sz="6600" cap="none" dirty="0" err="1"/>
              <a:t>o</a:t>
            </a:r>
            <a:endParaRPr lang="en-US" altLang="zh-CN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dirty="0"/>
              <a:t>你         好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7039" y="5883279"/>
            <a:ext cx="2743200" cy="365125"/>
          </a:xfrm>
        </p:spPr>
        <p:txBody>
          <a:bodyPr/>
          <a:lstStyle/>
          <a:p>
            <a:fld id="{4D59670A-5BEA-4060-A7A2-5ABB2771E9A8}" type="datetime10">
              <a:rPr lang="en-US" smtClean="0">
                <a:solidFill>
                  <a:prstClr val="black"/>
                </a:solidFill>
              </a:rPr>
              <a:t>15:39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 flipV="1">
            <a:off x="3621779" y="2389398"/>
            <a:ext cx="919311" cy="12318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3621780" y="2320126"/>
            <a:ext cx="1921595" cy="12221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173979" y="1779794"/>
            <a:ext cx="14478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Initials</a:t>
            </a:r>
            <a:endParaRPr lang="en-US" sz="2400" b="1" dirty="0"/>
          </a:p>
        </p:txBody>
      </p:sp>
      <p:cxnSp>
        <p:nvCxnSpPr>
          <p:cNvPr id="8" name="Straight Connector 7"/>
          <p:cNvCxnSpPr>
            <a:stCxn id="11" idx="7"/>
          </p:cNvCxnSpPr>
          <p:nvPr/>
        </p:nvCxnSpPr>
        <p:spPr>
          <a:xfrm flipV="1">
            <a:off x="5109885" y="2472521"/>
            <a:ext cx="2817195" cy="796188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029197" y="2493363"/>
            <a:ext cx="1819049" cy="774747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7546079" y="1939121"/>
            <a:ext cx="1752600" cy="5334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Tones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84680" y="3212913"/>
            <a:ext cx="381000" cy="381000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932129" y="3240209"/>
            <a:ext cx="381000" cy="381000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5109886" y="4154609"/>
            <a:ext cx="940769" cy="121351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6022080" y="4154010"/>
            <a:ext cx="291051" cy="121411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164829" y="5291921"/>
            <a:ext cx="1771651" cy="6858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Finals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0" grpId="0" bldLvl="0" animBg="1"/>
      <p:bldP spid="15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8800"/>
              <a:t>Initials and Finals of       Chinese Pinyin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5030" y="25400"/>
            <a:ext cx="10515600" cy="1325563"/>
          </a:xfrm>
        </p:spPr>
        <p:txBody>
          <a:bodyPr/>
          <a:lstStyle/>
          <a:p>
            <a:r>
              <a:rPr lang="zh-CN" altLang="en-US" dirty="0"/>
              <a:t>韵</a:t>
            </a:r>
            <a:r>
              <a:rPr lang="zh-CN" altLang="en-US" dirty="0" smtClean="0"/>
              <a:t>母（</a:t>
            </a:r>
            <a:r>
              <a:rPr lang="en-US" altLang="zh-CN" dirty="0" smtClean="0"/>
              <a:t>finals</a:t>
            </a:r>
            <a:r>
              <a:rPr lang="zh-CN" altLang="en-US" dirty="0" smtClean="0"/>
              <a:t>）</a:t>
            </a:r>
            <a:endParaRPr lang="en-US" dirty="0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6265545" y="1024255"/>
            <a:ext cx="5626100" cy="593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3600" b="1" cap="none" dirty="0" smtClean="0">
                <a:solidFill>
                  <a:schemeClr val="accent2"/>
                </a:solidFill>
                <a:ea typeface="华文行楷" pitchFamily="2" charset="-122"/>
              </a:rPr>
              <a:t>f</a:t>
            </a:r>
            <a:r>
              <a:rPr lang="zh-CN" altLang="en-US" sz="3600" b="1" cap="none" dirty="0" smtClean="0">
                <a:solidFill>
                  <a:schemeClr val="accent2"/>
                </a:solidFill>
                <a:ea typeface="华文行楷" pitchFamily="2" charset="-122"/>
              </a:rPr>
              <a:t>inals(24)</a:t>
            </a:r>
          </a:p>
          <a:p>
            <a:pPr marL="0" indent="0">
              <a:buNone/>
            </a:pPr>
            <a:endParaRPr lang="zh-CN" altLang="en-US" sz="3600" b="1" cap="none" dirty="0" smtClean="0">
              <a:solidFill>
                <a:schemeClr val="accent2"/>
              </a:solidFill>
              <a:ea typeface="华文行楷" pitchFamily="2" charset="-122"/>
            </a:endParaRPr>
          </a:p>
          <a:p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</a:t>
            </a:r>
            <a:r>
              <a:rPr lang="zh-CN" altLang="en-US" sz="4400" b="1" cap="none" dirty="0" smtClean="0">
                <a:solidFill>
                  <a:schemeClr val="bg2">
                    <a:lumMod val="10000"/>
                  </a:schemeClr>
                </a:solidFill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  <a:ea typeface="黑体" panose="02010609060101010101" charset="-122"/>
                <a:sym typeface="MS PGothic" panose="020B0600070205080204" pitchFamily="34" charset="-128"/>
              </a:rPr>
              <a:t>   </a:t>
            </a:r>
            <a:r>
              <a:rPr lang="de-DE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o</a:t>
            </a:r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   </a:t>
            </a:r>
            <a:r>
              <a:rPr lang="de-DE" altLang="en-US" sz="105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 </a:t>
            </a:r>
            <a:r>
              <a:rPr lang="de-DE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e</a:t>
            </a:r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</a:t>
            </a:r>
            <a:r>
              <a:rPr lang="de-DE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</a:t>
            </a:r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   </a:t>
            </a:r>
            <a:r>
              <a:rPr lang="de-DE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i </a:t>
            </a:r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     </a:t>
            </a:r>
            <a:r>
              <a:rPr lang="de-DE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u </a:t>
            </a:r>
            <a:r>
              <a:rPr lang="zh-CN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     </a:t>
            </a:r>
            <a:r>
              <a:rPr lang="de-DE" altLang="en-US" sz="4000" b="1" cap="none" dirty="0" smtClean="0">
                <a:solidFill>
                  <a:schemeClr val="bg2">
                    <a:lumMod val="10000"/>
                  </a:schemeClr>
                </a:solidFill>
                <a:ea typeface="黑体" panose="02010609060101010101" charset="-122"/>
                <a:sym typeface="MS PGothic" panose="020B0600070205080204" pitchFamily="34" charset="-128"/>
              </a:rPr>
              <a:t>ü</a:t>
            </a:r>
            <a:endParaRPr lang="de-DE" altLang="en-US" sz="4000" b="1" cap="none" dirty="0" smtClean="0">
              <a:solidFill>
                <a:srgbClr val="E82033"/>
              </a:solidFill>
              <a:ea typeface="黑体" panose="02010609060101010101" charset="-122"/>
              <a:sym typeface="MS PGothic" panose="020B0600070205080204" pitchFamily="34" charset="-128"/>
            </a:endParaRPr>
          </a:p>
          <a:p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 </a:t>
            </a:r>
            <a:r>
              <a:rPr lang="zh-CN" altLang="en-US" sz="4400" cap="none" dirty="0" smtClean="0">
                <a:latin typeface="Aharoni" panose="02010803020104030203" pitchFamily="2" charset="-79"/>
                <a:ea typeface="黑体" panose="02010609060101010101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i   ei    ui    </a:t>
            </a:r>
            <a:r>
              <a:rPr lang="zh-CN" altLang="en-US" sz="4400" cap="none" dirty="0" smtClean="0"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o      ou    iu</a:t>
            </a:r>
          </a:p>
          <a:p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 ie   </a:t>
            </a:r>
            <a:r>
              <a:rPr lang="de-DE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ü</a:t>
            </a:r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e   er    </a:t>
            </a:r>
            <a:r>
              <a:rPr lang="zh-CN" altLang="en-US" sz="4400" cap="none" dirty="0" smtClean="0">
                <a:latin typeface="Aharoni" panose="02010803020104030203" pitchFamily="2" charset="-79"/>
                <a:ea typeface="黑体" panose="02010609060101010101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n    en    in</a:t>
            </a:r>
          </a:p>
          <a:p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 </a:t>
            </a:r>
            <a:r>
              <a:rPr lang="zh-CN" altLang="en-US" sz="4000" cap="none" dirty="0" smtClean="0">
                <a:solidFill>
                  <a:schemeClr val="tx1"/>
                </a:solidFill>
                <a:ea typeface="黑体" panose="02010609060101010101" charset="-122"/>
                <a:sym typeface="MS PGothic" panose="020B0600070205080204" pitchFamily="34" charset="-128"/>
              </a:rPr>
              <a:t>un  </a:t>
            </a:r>
            <a:r>
              <a:rPr lang="de-DE" altLang="en-US" sz="4000" cap="none" dirty="0" smtClean="0">
                <a:solidFill>
                  <a:schemeClr val="tx1"/>
                </a:solidFill>
                <a:ea typeface="黑体" panose="02010609060101010101" charset="-122"/>
                <a:sym typeface="MS PGothic" panose="020B0600070205080204" pitchFamily="34" charset="-128"/>
              </a:rPr>
              <a:t>ü</a:t>
            </a:r>
            <a:r>
              <a:rPr lang="zh-CN" altLang="en-US" sz="4000" cap="none" dirty="0" smtClean="0">
                <a:solidFill>
                  <a:schemeClr val="tx1"/>
                </a:solidFill>
                <a:ea typeface="黑体" panose="02010609060101010101" charset="-122"/>
                <a:sym typeface="MS PGothic" panose="020B0600070205080204" pitchFamily="34" charset="-128"/>
              </a:rPr>
              <a:t>n  </a:t>
            </a:r>
            <a:r>
              <a:rPr lang="zh-CN" altLang="en-US" sz="4400" cap="none" dirty="0" smtClean="0">
                <a:solidFill>
                  <a:schemeClr val="tx1"/>
                </a:solidFill>
                <a:latin typeface="Aharoni" panose="02010803020104030203" pitchFamily="2" charset="-79"/>
                <a:ea typeface="黑体" panose="02010609060101010101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 smtClean="0">
                <a:solidFill>
                  <a:schemeClr val="tx1"/>
                </a:solidFill>
                <a:ea typeface="黑体" panose="02010609060101010101" charset="-122"/>
                <a:sym typeface="MS PGothic" panose="020B0600070205080204" pitchFamily="34" charset="-128"/>
              </a:rPr>
              <a:t>ng  eng </a:t>
            </a:r>
            <a:r>
              <a:rPr lang="zh-CN" altLang="en-US" sz="4000" cap="none" dirty="0" smtClean="0">
                <a:ea typeface="黑体" panose="02010609060101010101" charset="-122"/>
                <a:sym typeface="MS PGothic" panose="020B0600070205080204" pitchFamily="34" charset="-128"/>
              </a:rPr>
              <a:t> ing  ong</a:t>
            </a:r>
          </a:p>
          <a:p>
            <a:endParaRPr lang="zh-CN" altLang="en-US" sz="1400" b="1" cap="none" dirty="0">
              <a:solidFill>
                <a:schemeClr val="tx2"/>
              </a:solidFill>
              <a:ea typeface="华文行楷" pitchFamily="2" charset="-122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7039" y="5883279"/>
            <a:ext cx="2743200" cy="365125"/>
          </a:xfrm>
        </p:spPr>
        <p:txBody>
          <a:bodyPr/>
          <a:lstStyle/>
          <a:p>
            <a:fld id="{4D59670A-5BEA-4060-A7A2-5ABB2771E9A8}" type="datetime10">
              <a:rPr lang="en-US" smtClean="0">
                <a:solidFill>
                  <a:prstClr val="black"/>
                </a:solidFill>
              </a:rPr>
              <a:t>15:39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Title 1"/>
          <p:cNvSpPr>
            <a:spLocks noGrp="1"/>
          </p:cNvSpPr>
          <p:nvPr/>
        </p:nvSpPr>
        <p:spPr>
          <a:xfrm>
            <a:off x="398145" y="25146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/>
              <a:t>声母（</a:t>
            </a:r>
            <a:r>
              <a:rPr lang="en-US" altLang="zh-CN" dirty="0" smtClean="0"/>
              <a:t>initials</a:t>
            </a:r>
            <a:r>
              <a:rPr lang="zh-CN" altLang="en-US" dirty="0" smtClean="0"/>
              <a:t>）</a:t>
            </a:r>
            <a:endParaRPr lang="en-US" dirty="0"/>
          </a:p>
        </p:txBody>
      </p:sp>
      <p:sp>
        <p:nvSpPr>
          <p:cNvPr id="8" name="Text Box 3"/>
          <p:cNvSpPr txBox="1">
            <a:spLocks noGrp="1" noChangeArrowheads="1"/>
          </p:cNvSpPr>
          <p:nvPr/>
        </p:nvSpPr>
        <p:spPr bwMode="auto">
          <a:xfrm>
            <a:off x="483235" y="1577340"/>
            <a:ext cx="5026025" cy="513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rtlCol="0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zh-CN" altLang="en-US" sz="3600" b="1" cap="none" dirty="0" smtClean="0">
                <a:solidFill>
                  <a:schemeClr val="accent2"/>
                </a:solidFill>
                <a:sym typeface="Arial" panose="020B0604020202020204" pitchFamily="34" charset="0"/>
              </a:rPr>
              <a:t>initials(23)</a:t>
            </a:r>
            <a:endParaRPr lang="zh-CN" altLang="en-US" sz="3600" cap="none" dirty="0" smtClean="0">
              <a:solidFill>
                <a:schemeClr val="accent2"/>
              </a:solidFill>
              <a:sym typeface="Arial" panose="020B0604020202020204" pitchFamily="34" charset="0"/>
            </a:endParaRPr>
          </a:p>
          <a:p>
            <a:r>
              <a:rPr lang="zh-CN" altLang="en-US" sz="4400" cap="none" dirty="0" smtClean="0">
                <a:sym typeface="Arial" panose="020B0604020202020204" pitchFamily="34" charset="0"/>
              </a:rPr>
              <a:t> </a:t>
            </a:r>
            <a:r>
              <a:rPr lang="zh-CN" altLang="en-US" sz="4000" cap="none" dirty="0" smtClean="0">
                <a:sym typeface="Arial" panose="020B0604020202020204" pitchFamily="34" charset="0"/>
              </a:rPr>
              <a:t>b    p    m    f    d   </a:t>
            </a:r>
            <a:r>
              <a:rPr lang="zh-CN" altLang="en-US" sz="4000" cap="none" dirty="0" smtClean="0">
                <a:solidFill>
                  <a:srgbClr val="FF0000"/>
                </a:solidFill>
                <a:sym typeface="Arial" panose="020B0604020202020204" pitchFamily="34" charset="0"/>
              </a:rPr>
              <a:t> </a:t>
            </a:r>
            <a:r>
              <a:rPr lang="zh-CN" altLang="en-US" sz="4000" cap="none" dirty="0" smtClean="0">
                <a:solidFill>
                  <a:schemeClr val="tx1"/>
                </a:solidFill>
                <a:sym typeface="Arial" panose="020B0604020202020204" pitchFamily="34" charset="0"/>
              </a:rPr>
              <a:t>t </a:t>
            </a:r>
            <a:r>
              <a:rPr lang="zh-CN" altLang="en-US" sz="4000" cap="none" dirty="0" smtClean="0">
                <a:sym typeface="Arial" panose="020B0604020202020204" pitchFamily="34" charset="0"/>
              </a:rPr>
              <a:t>         n     l</a:t>
            </a:r>
          </a:p>
          <a:p>
            <a:r>
              <a:rPr lang="zh-CN" altLang="en-US" sz="4000" cap="none" dirty="0" smtClean="0">
                <a:sym typeface="Arial" panose="020B0604020202020204" pitchFamily="34" charset="0"/>
              </a:rPr>
              <a:t> g    k    h    j    q    x</a:t>
            </a:r>
          </a:p>
          <a:p>
            <a:r>
              <a:rPr lang="zh-CN" altLang="en-US" sz="4000" cap="none" dirty="0" smtClean="0">
                <a:sym typeface="Arial" panose="020B0604020202020204" pitchFamily="34" charset="0"/>
              </a:rPr>
              <a:t> zh    ch    sh    r    z       </a:t>
            </a:r>
            <a:r>
              <a:rPr lang="zh-CN" altLang="en-US" sz="4000" cap="none" dirty="0" smtClean="0">
                <a:solidFill>
                  <a:schemeClr val="tx1"/>
                </a:solidFill>
                <a:sym typeface="Arial" panose="020B0604020202020204" pitchFamily="34" charset="0"/>
              </a:rPr>
              <a:t>c </a:t>
            </a:r>
            <a:r>
              <a:rPr lang="zh-CN" altLang="en-US" sz="4000" cap="none" dirty="0" smtClean="0">
                <a:sym typeface="Arial" panose="020B0604020202020204" pitchFamily="34" charset="0"/>
              </a:rPr>
              <a:t>   s</a:t>
            </a:r>
          </a:p>
          <a:p>
            <a:r>
              <a:rPr lang="zh-CN" altLang="en-US" sz="4000" cap="none" dirty="0" smtClean="0">
                <a:sym typeface="Arial" panose="020B0604020202020204" pitchFamily="34" charset="0"/>
              </a:rPr>
              <a:t> y    w</a:t>
            </a:r>
          </a:p>
          <a:p>
            <a:endParaRPr lang="zh-CN" altLang="en-US" sz="48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整体认读音</a:t>
            </a:r>
            <a:r>
              <a:rPr lang="zh-CN" altLang="en-US" dirty="0" smtClean="0"/>
              <a:t>节（</a:t>
            </a:r>
            <a:r>
              <a:rPr lang="en-US" altLang="zh-CN" dirty="0"/>
              <a:t> whole-syllable </a:t>
            </a:r>
            <a:r>
              <a:rPr lang="zh-CN" altLang="en-US" dirty="0" smtClean="0"/>
              <a:t>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3708" y="2023626"/>
            <a:ext cx="5623504" cy="4182744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altLang="en-US" sz="3200" b="1" cap="none" dirty="0">
                <a:solidFill>
                  <a:schemeClr val="accent2"/>
                </a:solidFill>
                <a:ea typeface="华文行楷" pitchFamily="2" charset="-122"/>
              </a:rPr>
              <a:t>w</a:t>
            </a:r>
            <a:r>
              <a:rPr lang="en-US" altLang="en-US" sz="3200" b="1" cap="none" dirty="0" smtClean="0">
                <a:solidFill>
                  <a:schemeClr val="accent2"/>
                </a:solidFill>
                <a:ea typeface="华文行楷" pitchFamily="2" charset="-122"/>
              </a:rPr>
              <a:t>hole-syllable</a:t>
            </a:r>
            <a:r>
              <a:rPr lang="zh-CN" altLang="en-US" sz="3200" b="1" cap="none" dirty="0" smtClean="0">
                <a:solidFill>
                  <a:schemeClr val="accent2"/>
                </a:solidFill>
                <a:ea typeface="华文行楷" pitchFamily="2" charset="-122"/>
              </a:rPr>
              <a:t>s(</a:t>
            </a:r>
            <a:r>
              <a:rPr lang="en-US" altLang="zh-CN" sz="3200" b="1" cap="none" dirty="0" smtClean="0">
                <a:solidFill>
                  <a:schemeClr val="accent2"/>
                </a:solidFill>
                <a:ea typeface="华文行楷" pitchFamily="2" charset="-122"/>
              </a:rPr>
              <a:t>16</a:t>
            </a:r>
            <a:r>
              <a:rPr lang="zh-CN" altLang="en-US" sz="3200" b="1" cap="none" dirty="0" smtClean="0">
                <a:solidFill>
                  <a:schemeClr val="accent2"/>
                </a:solidFill>
                <a:ea typeface="华文行楷" pitchFamily="2" charset="-122"/>
              </a:rPr>
              <a:t>)</a:t>
            </a:r>
            <a:endParaRPr lang="en-US" altLang="zh-CN" sz="3200" b="1" cap="none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cap="none" dirty="0" err="1">
                <a:ea typeface="华文行楷" pitchFamily="2" charset="-122"/>
              </a:rPr>
              <a:t>z</a:t>
            </a:r>
            <a:r>
              <a:rPr lang="en-US" sz="3200" b="1" cap="none" dirty="0" err="1">
                <a:ea typeface="华文行楷" pitchFamily="2" charset="-122"/>
              </a:rPr>
              <a:t>hi</a:t>
            </a:r>
            <a:r>
              <a:rPr lang="en-US" sz="3200" b="1" cap="none" dirty="0">
                <a:ea typeface="华文行楷" pitchFamily="2" charset="-122"/>
              </a:rPr>
              <a:t>    chi     </a:t>
            </a:r>
            <a:r>
              <a:rPr lang="en-US" sz="3200" b="1" cap="none" dirty="0" err="1">
                <a:ea typeface="华文行楷" pitchFamily="2" charset="-122"/>
              </a:rPr>
              <a:t>shi</a:t>
            </a:r>
            <a:r>
              <a:rPr lang="en-US" sz="3200" b="1" cap="none" dirty="0">
                <a:ea typeface="华文行楷" pitchFamily="2" charset="-122"/>
              </a:rPr>
              <a:t>    </a:t>
            </a:r>
            <a:r>
              <a:rPr lang="en-US" sz="3200" b="1" cap="none" dirty="0" err="1">
                <a:ea typeface="华文行楷" pitchFamily="2" charset="-122"/>
              </a:rPr>
              <a:t>ri</a:t>
            </a:r>
            <a:endParaRPr lang="en-US" sz="3200" b="1" cap="none" dirty="0">
              <a:ea typeface="华文行楷" pitchFamily="2" charset="-122"/>
            </a:endParaRPr>
          </a:p>
          <a:p>
            <a:r>
              <a:rPr lang="en-US" altLang="zh-CN" sz="3200" b="1" cap="none" dirty="0" err="1">
                <a:ea typeface="华文行楷" pitchFamily="2" charset="-122"/>
              </a:rPr>
              <a:t>z</a:t>
            </a:r>
            <a:r>
              <a:rPr lang="en-US" sz="3200" b="1" cap="none" dirty="0" err="1">
                <a:ea typeface="华文行楷" pitchFamily="2" charset="-122"/>
              </a:rPr>
              <a:t>i</a:t>
            </a:r>
            <a:r>
              <a:rPr lang="en-US" sz="3200" b="1" cap="none" dirty="0">
                <a:ea typeface="华文行楷" pitchFamily="2" charset="-122"/>
              </a:rPr>
              <a:t>    ci    </a:t>
            </a:r>
            <a:r>
              <a:rPr lang="en-US" sz="3200" b="1" cap="none" dirty="0" err="1">
                <a:ea typeface="华文行楷" pitchFamily="2" charset="-122"/>
              </a:rPr>
              <a:t>si</a:t>
            </a:r>
            <a:endParaRPr lang="en-US" sz="3200" b="1" cap="none" dirty="0">
              <a:ea typeface="华文行楷" pitchFamily="2" charset="-122"/>
            </a:endParaRPr>
          </a:p>
          <a:p>
            <a:r>
              <a:rPr lang="en-US" sz="3200" b="1" cap="none" dirty="0" err="1">
                <a:ea typeface="华文行楷" pitchFamily="2" charset="-122"/>
              </a:rPr>
              <a:t>yi</a:t>
            </a:r>
            <a:r>
              <a:rPr lang="en-US" sz="3200" b="1" cap="none" dirty="0">
                <a:ea typeface="华文行楷" pitchFamily="2" charset="-122"/>
              </a:rPr>
              <a:t>    </a:t>
            </a:r>
            <a:r>
              <a:rPr lang="en-US" sz="3200" b="1" cap="none" dirty="0" err="1">
                <a:ea typeface="华文行楷" pitchFamily="2" charset="-122"/>
              </a:rPr>
              <a:t>wu</a:t>
            </a:r>
            <a:r>
              <a:rPr lang="en-US" sz="3200" b="1" cap="none" dirty="0">
                <a:ea typeface="华文行楷" pitchFamily="2" charset="-122"/>
              </a:rPr>
              <a:t>    </a:t>
            </a:r>
            <a:r>
              <a:rPr lang="en-US" sz="3200" b="1" cap="none" dirty="0" err="1">
                <a:ea typeface="华文行楷" pitchFamily="2" charset="-122"/>
              </a:rPr>
              <a:t>yu</a:t>
            </a:r>
            <a:endParaRPr lang="en-US" sz="3200" b="1" cap="none" dirty="0">
              <a:ea typeface="华文行楷" pitchFamily="2" charset="-122"/>
            </a:endParaRPr>
          </a:p>
          <a:p>
            <a:r>
              <a:rPr lang="en-US" sz="3200" b="1" cap="none" dirty="0">
                <a:ea typeface="华文行楷" pitchFamily="2" charset="-122"/>
              </a:rPr>
              <a:t>ye    </a:t>
            </a:r>
            <a:r>
              <a:rPr lang="en-US" sz="3200" b="1" cap="none" dirty="0" err="1">
                <a:ea typeface="华文行楷" pitchFamily="2" charset="-122"/>
              </a:rPr>
              <a:t>yue</a:t>
            </a:r>
            <a:r>
              <a:rPr lang="en-US" sz="3200" b="1" cap="none" dirty="0">
                <a:ea typeface="华文行楷" pitchFamily="2" charset="-122"/>
              </a:rPr>
              <a:t>    yuan</a:t>
            </a:r>
          </a:p>
          <a:p>
            <a:r>
              <a:rPr lang="en-US" sz="3200" b="1" cap="none" dirty="0">
                <a:ea typeface="华文行楷" pitchFamily="2" charset="-122"/>
              </a:rPr>
              <a:t>yin    </a:t>
            </a:r>
            <a:r>
              <a:rPr lang="en-US" sz="3200" b="1" cap="none" dirty="0" err="1">
                <a:ea typeface="华文行楷" pitchFamily="2" charset="-122"/>
              </a:rPr>
              <a:t>yun</a:t>
            </a:r>
            <a:r>
              <a:rPr lang="en-US" sz="3200" b="1" cap="none" dirty="0">
                <a:ea typeface="华文行楷" pitchFamily="2" charset="-122"/>
              </a:rPr>
              <a:t>    </a:t>
            </a:r>
            <a:r>
              <a:rPr lang="en-US" sz="3200" b="1" cap="none" dirty="0" err="1">
                <a:ea typeface="华文行楷" pitchFamily="2" charset="-122"/>
              </a:rPr>
              <a:t>ying</a:t>
            </a:r>
            <a:endParaRPr lang="en-US" sz="3200" b="1" cap="none" dirty="0">
              <a:ea typeface="华文行楷" pitchFamily="2" charset="-122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7036" y="5883279"/>
            <a:ext cx="2743200" cy="365125"/>
          </a:xfrm>
        </p:spPr>
        <p:txBody>
          <a:bodyPr/>
          <a:lstStyle/>
          <a:p>
            <a:fld id="{4D59670A-5BEA-4060-A7A2-5ABB2771E9A8}" type="datetime10">
              <a:rPr lang="en-US" smtClean="0">
                <a:solidFill>
                  <a:prstClr val="black"/>
                </a:solidFill>
              </a:rPr>
              <a:t>15:39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34845" y="1617345"/>
            <a:ext cx="755904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/>
              <a:t>（</a:t>
            </a:r>
            <a:r>
              <a:rPr lang="en-US" altLang="zh-CN"/>
              <a:t>whole-syllable means these letters together only makes one syllable sound</a:t>
            </a:r>
            <a:r>
              <a:rPr lang="zh-CN" altLang="en-US"/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 smtClean="0"/>
              <a:t>拼音太极</a:t>
            </a:r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zh-CN" b="1" dirty="0"/>
              <a:t>https://www.youtube.com/watch?v=qKep0hxW_hE</a:t>
            </a:r>
          </a:p>
          <a:p>
            <a:r>
              <a:rPr kumimoji="1" lang="en-US" altLang="zh-CN" b="1" dirty="0">
                <a:hlinkClick r:id="rId2"/>
              </a:rPr>
              <a:t>https://</a:t>
            </a:r>
            <a:r>
              <a:rPr kumimoji="1" lang="en-US" altLang="zh-CN" b="1" dirty="0" err="1">
                <a:hlinkClick r:id="rId2"/>
              </a:rPr>
              <a:t>youtu.be</a:t>
            </a:r>
            <a:r>
              <a:rPr kumimoji="1" lang="en-US" altLang="zh-CN" b="1" dirty="0">
                <a:hlinkClick r:id="rId2"/>
              </a:rPr>
              <a:t>/O_T-QR0Fxlw</a:t>
            </a:r>
          </a:p>
          <a:p>
            <a:endParaRPr kumimoji="1" lang="zh-CN" altLang="en-US" b="1" dirty="0"/>
          </a:p>
          <a:p>
            <a:r>
              <a:rPr kumimoji="1" lang="zh-CN" altLang="en-US" b="1" dirty="0"/>
              <a:t>声母韵母歌</a:t>
            </a:r>
          </a:p>
          <a:p>
            <a:r>
              <a:rPr kumimoji="1" lang="zh-CN" altLang="en-US" b="1" dirty="0"/>
              <a:t>https://www.youtube.com/watch?v=H6jX4oZrlwo</a:t>
            </a:r>
          </a:p>
          <a:p>
            <a:r>
              <a:rPr kumimoji="1" lang="en-US" altLang="zh-CN" b="1" dirty="0"/>
              <a:t>pronunciation</a:t>
            </a:r>
          </a:p>
          <a:p>
            <a:r>
              <a:rPr kumimoji="1" lang="zh-CN" altLang="en-US" b="1" dirty="0"/>
              <a:t>声调</a:t>
            </a:r>
          </a:p>
          <a:p>
            <a:r>
              <a:rPr kumimoji="1" lang="zh-CN" altLang="en-US" b="1" dirty="0"/>
              <a:t>https://www.youtube.com/watch?v=--2tfkFeM9E</a:t>
            </a:r>
          </a:p>
          <a:p>
            <a:r>
              <a:rPr kumimoji="1" lang="zh-CN" altLang="en-US" b="1" dirty="0"/>
              <a:t>https://www.youtube.com/watch?v=zYAFn5DQ3vw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700" y="30797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dirty="0"/>
              <a:t>What is </a:t>
            </a:r>
            <a:r>
              <a:rPr lang="en-US" altLang="zh-CN" dirty="0" smtClean="0"/>
              <a:t>tones</a:t>
            </a:r>
            <a:r>
              <a:rPr lang="zh-CN" altLang="en-US" dirty="0" smtClean="0"/>
              <a:t>（声调）？</a:t>
            </a:r>
            <a:br>
              <a:rPr lang="zh-CN" altLang="en-US" dirty="0" smtClean="0"/>
            </a:br>
            <a:r>
              <a:rPr lang="en-US" altLang="zh-CN" sz="1600" dirty="0" smtClean="0">
                <a:solidFill>
                  <a:srgbClr val="FF0000"/>
                </a:solidFill>
              </a:rPr>
              <a:t>different tone can suggest totally different characters in Chinese.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75" y="2367092"/>
            <a:ext cx="5241367" cy="305106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zh-CN" altLang="en-US" sz="2800" dirty="0"/>
              <a:t>声调的作</a:t>
            </a:r>
            <a:r>
              <a:rPr lang="zh-CN" altLang="en-US" sz="2800" dirty="0" smtClean="0"/>
              <a:t>用（</a:t>
            </a:r>
            <a:r>
              <a:rPr lang="en-US" altLang="zh-CN" sz="2800" dirty="0" smtClean="0"/>
              <a:t>function</a:t>
            </a:r>
            <a:r>
              <a:rPr lang="zh-CN" altLang="en-US" sz="2800" dirty="0" smtClean="0"/>
              <a:t>）</a:t>
            </a:r>
            <a:endParaRPr lang="en-US" altLang="zh-CN" sz="2800" dirty="0"/>
          </a:p>
          <a:p>
            <a:pPr>
              <a:lnSpc>
                <a:spcPct val="80000"/>
              </a:lnSpc>
            </a:pPr>
            <a:r>
              <a:rPr lang="en-US" altLang="zh-CN" sz="2800" dirty="0"/>
              <a:t>        </a:t>
            </a:r>
            <a:r>
              <a:rPr lang="en-US" altLang="zh-CN" sz="2800" cap="none" dirty="0" err="1" smtClean="0"/>
              <a:t>tāng</a:t>
            </a:r>
            <a:r>
              <a:rPr lang="en-US" altLang="zh-CN" sz="2800" b="1" cap="none" dirty="0" smtClean="0"/>
              <a:t>  </a:t>
            </a:r>
            <a:r>
              <a:rPr lang="zh-CN" altLang="en-US" sz="2800" cap="none" dirty="0" smtClean="0"/>
              <a:t>汤</a:t>
            </a:r>
            <a:r>
              <a:rPr lang="en-US" altLang="zh-CN" sz="2800" cap="none" dirty="0" smtClean="0"/>
              <a:t>——soup</a:t>
            </a:r>
          </a:p>
          <a:p>
            <a:pPr>
              <a:lnSpc>
                <a:spcPct val="80000"/>
              </a:lnSpc>
            </a:pPr>
            <a:r>
              <a:rPr lang="en-US" altLang="zh-CN" sz="2800" cap="none" dirty="0" smtClean="0"/>
              <a:t>        </a:t>
            </a:r>
            <a:r>
              <a:rPr lang="en-US" altLang="zh-CN" sz="2800" cap="none" dirty="0" err="1" smtClean="0"/>
              <a:t>táng</a:t>
            </a:r>
            <a:r>
              <a:rPr lang="en-US" altLang="zh-CN" sz="2800" b="1" cap="none" dirty="0" smtClean="0"/>
              <a:t>  </a:t>
            </a:r>
            <a:r>
              <a:rPr lang="zh-CN" altLang="en-US" sz="2800" cap="none" dirty="0" smtClean="0"/>
              <a:t>糖</a:t>
            </a:r>
            <a:r>
              <a:rPr lang="en-US" altLang="zh-CN" sz="2800" cap="none" dirty="0" smtClean="0"/>
              <a:t>——sugar</a:t>
            </a:r>
          </a:p>
          <a:p>
            <a:pPr>
              <a:lnSpc>
                <a:spcPct val="80000"/>
              </a:lnSpc>
            </a:pPr>
            <a:r>
              <a:rPr lang="en-US" altLang="zh-CN" sz="2800" cap="none" dirty="0" smtClean="0"/>
              <a:t>        </a:t>
            </a:r>
            <a:r>
              <a:rPr lang="en-US" altLang="zh-CN" sz="2800" cap="none" dirty="0" err="1" smtClean="0"/>
              <a:t>tǎng</a:t>
            </a:r>
            <a:r>
              <a:rPr lang="en-US" altLang="zh-CN" sz="2800" b="1" cap="none" dirty="0" smtClean="0"/>
              <a:t>  </a:t>
            </a:r>
            <a:r>
              <a:rPr lang="zh-CN" altLang="en-US" sz="2800" cap="none" dirty="0" smtClean="0"/>
              <a:t>躺</a:t>
            </a:r>
            <a:r>
              <a:rPr lang="en-US" altLang="zh-CN" sz="2800" cap="none" dirty="0" smtClean="0"/>
              <a:t>——lie down</a:t>
            </a:r>
          </a:p>
          <a:p>
            <a:pPr>
              <a:lnSpc>
                <a:spcPct val="80000"/>
              </a:lnSpc>
            </a:pPr>
            <a:r>
              <a:rPr lang="en-US" altLang="zh-CN" sz="2800" cap="none" dirty="0" smtClean="0"/>
              <a:t>        </a:t>
            </a:r>
            <a:r>
              <a:rPr lang="en-US" altLang="zh-CN" sz="2800" cap="none" dirty="0" err="1" smtClean="0"/>
              <a:t>tà</a:t>
            </a:r>
            <a:r>
              <a:rPr lang="en-US" altLang="zh-CN" sz="2800" cap="none" dirty="0" err="1"/>
              <a:t>nɡ</a:t>
            </a:r>
            <a:r>
              <a:rPr lang="en-US" altLang="zh-CN" sz="2800" cap="none" dirty="0"/>
              <a:t> </a:t>
            </a:r>
            <a:r>
              <a:rPr lang="zh-CN" altLang="en-US" sz="2800" cap="none" dirty="0" smtClean="0"/>
              <a:t> 烫</a:t>
            </a:r>
            <a:r>
              <a:rPr lang="en-US" altLang="zh-CN" sz="2800" cap="none" dirty="0" smtClean="0"/>
              <a:t>——hot</a:t>
            </a:r>
          </a:p>
          <a:p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20691" y="5883279"/>
            <a:ext cx="2743200" cy="365125"/>
          </a:xfrm>
        </p:spPr>
        <p:txBody>
          <a:bodyPr/>
          <a:lstStyle/>
          <a:p>
            <a:fld id="{4D59670A-5BEA-4060-A7A2-5ABB2771E9A8}" type="datetime10">
              <a:rPr lang="en-US" smtClean="0">
                <a:solidFill>
                  <a:prstClr val="black"/>
                </a:solidFill>
              </a:rPr>
              <a:t>15:39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88" y="1742026"/>
            <a:ext cx="2322763" cy="15492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951" y="3291290"/>
            <a:ext cx="2001479" cy="15091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347" y="4800408"/>
            <a:ext cx="2553983" cy="16226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503" y="4800408"/>
            <a:ext cx="2356844" cy="17794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92225" y="4752340"/>
            <a:ext cx="1866265" cy="1938020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00B0F0"/>
                </a:solidFill>
                <a:latin typeface="+mn-ea"/>
              </a:rPr>
              <a:t>laa</a:t>
            </a:r>
          </a:p>
          <a:p>
            <a:pPr algn="ctr"/>
            <a:r>
              <a:rPr lang="en-US" altLang="zh-CN" sz="6000" b="1" dirty="0">
                <a:solidFill>
                  <a:srgbClr val="00B0F0"/>
                </a:solidFill>
                <a:latin typeface="+mn-ea"/>
              </a:rPr>
              <a:t>ā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898265" y="4752340"/>
            <a:ext cx="2376805" cy="1845310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00B0F0"/>
                </a:solidFill>
                <a:latin typeface="+mn-ea"/>
              </a:rPr>
              <a:t>what</a:t>
            </a:r>
            <a:r>
              <a:rPr lang="zh-CN" altLang="en-US" sz="5400" b="1" dirty="0">
                <a:solidFill>
                  <a:srgbClr val="00B0F0"/>
                </a:solidFill>
                <a:latin typeface="+mn-ea"/>
              </a:rPr>
              <a:t>？</a:t>
            </a:r>
          </a:p>
          <a:p>
            <a:pPr algn="ctr"/>
            <a:r>
              <a:rPr lang="zh-CN" altLang="en-US" sz="6000" b="1" dirty="0">
                <a:solidFill>
                  <a:srgbClr val="00B0F0"/>
                </a:solidFill>
                <a:latin typeface="+mn-ea"/>
              </a:rPr>
              <a:t>á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0590" y="4844415"/>
            <a:ext cx="3526155" cy="2491740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00B0F0"/>
                </a:solidFill>
                <a:latin typeface="+mn-ea"/>
              </a:rPr>
              <a:t>Uh huh？</a:t>
            </a:r>
          </a:p>
          <a:p>
            <a:pPr algn="ctr"/>
            <a:r>
              <a:rPr lang="zh-CN" altLang="en-US" sz="6000" b="1" dirty="0">
                <a:solidFill>
                  <a:srgbClr val="00B0F0"/>
                </a:solidFill>
                <a:latin typeface="+mn-ea"/>
              </a:rPr>
              <a:t>ǎ</a:t>
            </a:r>
          </a:p>
          <a:p>
            <a:pPr algn="ctr"/>
            <a:endParaRPr lang="zh-CN" altLang="en-US" sz="4800" b="1" dirty="0">
              <a:solidFill>
                <a:srgbClr val="00B0F0"/>
              </a:solidFill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516745" y="4697095"/>
            <a:ext cx="1397635" cy="1938020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00B0F0"/>
                </a:solidFill>
                <a:latin typeface="+mn-ea"/>
              </a:rPr>
              <a:t>no</a:t>
            </a:r>
            <a:r>
              <a:rPr lang="zh-CN" altLang="en-US" sz="6000" b="1" dirty="0">
                <a:solidFill>
                  <a:srgbClr val="00B0F0"/>
                </a:solidFill>
                <a:latin typeface="+mn-ea"/>
              </a:rPr>
              <a:t>！à 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2001520" y="5784215"/>
            <a:ext cx="87249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47870" y="5798185"/>
            <a:ext cx="87249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122160" y="5804535"/>
            <a:ext cx="87249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682480" y="5819140"/>
            <a:ext cx="87249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内容占位符 19" descr="897128308162866168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r="40" b="3182"/>
          <a:stretch>
            <a:fillRect/>
          </a:stretch>
        </p:blipFill>
        <p:spPr>
          <a:xfrm>
            <a:off x="962025" y="1690370"/>
            <a:ext cx="2408555" cy="3006725"/>
          </a:xfrm>
          <a:prstGeom prst="rect">
            <a:avLst/>
          </a:prstGeom>
        </p:spPr>
      </p:pic>
      <p:pic>
        <p:nvPicPr>
          <p:cNvPr id="22" name="内容占位符 21" descr="1516516970(1)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555365" y="1689735"/>
            <a:ext cx="2526665" cy="3007360"/>
          </a:xfrm>
          <a:prstGeom prst="rect">
            <a:avLst/>
          </a:prstGeom>
        </p:spPr>
      </p:pic>
      <p:pic>
        <p:nvPicPr>
          <p:cNvPr id="24" name="图片 23" descr="3164908530869223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070" y="1689100"/>
            <a:ext cx="2566035" cy="3007995"/>
          </a:xfrm>
          <a:prstGeom prst="rect">
            <a:avLst/>
          </a:prstGeom>
        </p:spPr>
      </p:pic>
      <p:pic>
        <p:nvPicPr>
          <p:cNvPr id="25" name="图片 24" descr="19647666405890897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0015" y="1691005"/>
            <a:ext cx="2343785" cy="30067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454910" y="685736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/>
              <a:t>Finger catching game</a:t>
            </a:r>
            <a:br>
              <a:rPr lang="en-US" altLang="zh-CN"/>
            </a:b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CN"/>
              <a:t>Make a circle and when heard second tone</a:t>
            </a:r>
            <a:r>
              <a:rPr lang="zh-CN" altLang="en-US"/>
              <a:t>，</a:t>
            </a:r>
            <a:r>
              <a:rPr lang="en-US" altLang="zh-CN"/>
              <a:t>catch the finger.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39950" y="703580"/>
            <a:ext cx="7314565" cy="5569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/>
              <a:t> </a:t>
            </a:r>
            <a:r>
              <a:rPr lang="en-US" altLang="zh-CN" sz="6600"/>
              <a:t>   </a:t>
            </a:r>
            <a:r>
              <a:rPr lang="en-US" altLang="zh-CN" sz="11500"/>
              <a:t> </a:t>
            </a:r>
            <a:r>
              <a:rPr lang="en-US" altLang="zh-CN" sz="11500">
                <a:solidFill>
                  <a:srgbClr val="0070C0"/>
                </a:solidFill>
              </a:rPr>
              <a:t>n</a:t>
            </a:r>
            <a:r>
              <a:rPr lang="en-US" altLang="zh-CN" sz="11500">
                <a:solidFill>
                  <a:srgbClr val="FF0000"/>
                </a:solidFill>
                <a:latin typeface="Chinese Pinyin" charset="0"/>
              </a:rPr>
              <a:t>^</a:t>
            </a:r>
            <a:r>
              <a:rPr lang="en-US" altLang="zh-CN" sz="115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1150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115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ǎo</a:t>
            </a:r>
            <a:endParaRPr lang="en-US" altLang="zh-CN" sz="115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15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15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你  好</a:t>
            </a:r>
            <a:r>
              <a:rPr lang="en-US" altLang="zh-CN" sz="115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!</a:t>
            </a:r>
            <a:endParaRPr lang="en-US" altLang="zh-CN" sz="115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7200">
                <a:latin typeface="宋体" panose="02010600030101010101" pitchFamily="2" charset="-122"/>
                <a:ea typeface="宋体" panose="02010600030101010101" pitchFamily="2" charset="-122"/>
              </a:rPr>
              <a:t>  （</a:t>
            </a:r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</a:rPr>
              <a:t>hello</a:t>
            </a:r>
            <a:r>
              <a:rPr lang="zh-CN" altLang="en-US" sz="720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>
                <a:sym typeface="+mn-ea"/>
              </a:rPr>
              <a:t>    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276475" y="847725"/>
            <a:ext cx="5669280" cy="6924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7200">
                <a:sym typeface="+mn-ea"/>
              </a:rPr>
              <a:t>     </a:t>
            </a:r>
            <a:r>
              <a:rPr lang="en-US" altLang="zh-CN" sz="7200">
                <a:solidFill>
                  <a:srgbClr val="0070C0"/>
                </a:solidFill>
                <a:sym typeface="+mn-ea"/>
              </a:rPr>
              <a:t>n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ǐ</a:t>
            </a:r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ǎo</a:t>
            </a:r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m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</a:t>
            </a:r>
            <a:endParaRPr lang="en-US" altLang="zh-CN" sz="72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--</a:t>
            </a:r>
            <a:r>
              <a:rPr lang="zh-CN" altLang="en-US" sz="72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你 好</a:t>
            </a:r>
            <a:r>
              <a:rPr lang="zh-CN" altLang="en-US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吗？</a:t>
            </a:r>
            <a:endParaRPr lang="en-US" altLang="zh-CN" sz="7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How are you doing recently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？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endParaRPr lang="en-US" altLang="zh-CN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66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en-US" altLang="zh-CN" sz="66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w</a:t>
            </a:r>
            <a:r>
              <a:rPr lang="en-US" altLang="zh-CN" sz="6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ǒ</a:t>
            </a:r>
            <a:r>
              <a:rPr lang="en-US" altLang="zh-CN" sz="66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66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6n</a:t>
            </a:r>
            <a:r>
              <a:rPr lang="en-US" altLang="zh-CN" sz="6600">
                <a:latin typeface="Chinese Pinyin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6600">
                <a:solidFill>
                  <a:schemeClr val="accent1">
                    <a:lumMod val="75000"/>
                  </a:schemeClr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2o</a:t>
            </a:r>
            <a:endParaRPr lang="en-US" altLang="zh-CN" sz="6600">
              <a:latin typeface="Chinese Pinyin" charset="0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66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</a:t>
            </a:r>
            <a:r>
              <a:rPr lang="zh-CN" altLang="en-US" sz="66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我 很 好。</a:t>
            </a:r>
            <a:endParaRPr lang="en-US" altLang="zh-CN" sz="66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I am fine.</a:t>
            </a:r>
          </a:p>
          <a:p>
            <a:pPr algn="l"/>
            <a:endParaRPr lang="en-US" altLang="zh-CN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60385" y="-864235"/>
            <a:ext cx="2971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ù</a:t>
            </a:r>
          </a:p>
        </p:txBody>
      </p:sp>
      <p:cxnSp>
        <p:nvCxnSpPr>
          <p:cNvPr id="2" name="直接箭头连接符 1"/>
          <p:cNvCxnSpPr/>
          <p:nvPr/>
        </p:nvCxnSpPr>
        <p:spPr>
          <a:xfrm flipV="1">
            <a:off x="7579995" y="1129665"/>
            <a:ext cx="1457960" cy="373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4"/>
          <p:cNvSpPr/>
          <p:nvPr/>
        </p:nvSpPr>
        <p:spPr>
          <a:xfrm>
            <a:off x="9020175" y="485775"/>
            <a:ext cx="1101090" cy="116840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tx1"/>
                </a:solidFill>
              </a:rPr>
              <a:t>Neutral</a:t>
            </a:r>
          </a:p>
          <a:p>
            <a:pPr algn="ctr"/>
            <a:r>
              <a:rPr lang="en-US" altLang="zh-CN" b="1">
                <a:solidFill>
                  <a:schemeClr val="tx1"/>
                </a:solidFill>
              </a:rPr>
              <a:t>Tone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2680970" y="445135"/>
            <a:ext cx="9202420" cy="6754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</a:t>
            </a:r>
            <a:r>
              <a:rPr lang="en-US" altLang="zh-CN" sz="115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ài</a:t>
            </a:r>
            <a:r>
              <a:rPr lang="en-US" altLang="zh-CN" sz="115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115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</a:t>
            </a:r>
            <a:r>
              <a:rPr lang="en-US" altLang="zh-CN" sz="115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iàn</a:t>
            </a:r>
            <a:endParaRPr lang="en-US" altLang="zh-CN" sz="115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115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再  见</a:t>
            </a:r>
            <a:r>
              <a:rPr lang="en-US" altLang="zh-CN" sz="115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115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！</a:t>
            </a:r>
            <a:endParaRPr lang="zh-CN" altLang="en-US" sz="115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8800">
                <a:latin typeface="宋体" panose="02010600030101010101" pitchFamily="2" charset="-122"/>
                <a:ea typeface="宋体" panose="02010600030101010101" pitchFamily="2" charset="-122"/>
              </a:rPr>
              <a:t> （</a:t>
            </a:r>
            <a:r>
              <a:rPr lang="en-US" altLang="zh-CN" sz="8800">
                <a:latin typeface="宋体" panose="02010600030101010101" pitchFamily="2" charset="-122"/>
                <a:ea typeface="宋体" panose="02010600030101010101" pitchFamily="2" charset="-122"/>
              </a:rPr>
              <a:t>bye</a:t>
            </a:r>
            <a:r>
              <a:rPr lang="zh-CN" altLang="en-US" sz="880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115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115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607945" y="223520"/>
            <a:ext cx="5305425" cy="54463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5400"/>
              <a:t>     </a:t>
            </a:r>
            <a:r>
              <a:rPr lang="en-US" altLang="zh-CN" sz="3600"/>
              <a:t> </a:t>
            </a:r>
            <a:r>
              <a:rPr lang="en-US" altLang="zh-CN" sz="6600">
                <a:solidFill>
                  <a:srgbClr val="0070C0"/>
                </a:solidFill>
              </a:rPr>
              <a:t>x</a:t>
            </a:r>
            <a:r>
              <a:rPr lang="en-US" altLang="zh-CN" sz="6600">
                <a:solidFill>
                  <a:srgbClr val="FF0000"/>
                </a:solidFill>
              </a:rPr>
              <a:t>i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</a:rPr>
              <a:t>7</a:t>
            </a:r>
            <a:r>
              <a:rPr lang="en-US" altLang="zh-CN" sz="6600">
                <a:latin typeface="Chinese Pinyin" charset="0"/>
              </a:rPr>
              <a:t> </a:t>
            </a:r>
            <a:r>
              <a:rPr lang="en-US" altLang="zh-CN" sz="6600">
                <a:solidFill>
                  <a:srgbClr val="0070C0"/>
                </a:solidFill>
                <a:latin typeface="Chinese Pinyin" charset="0"/>
              </a:rPr>
              <a:t>x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</a:rPr>
              <a:t>ie</a:t>
            </a:r>
            <a:endParaRPr lang="en-US" altLang="zh-CN" sz="6600">
              <a:latin typeface="Chinese Pinyin" charset="0"/>
            </a:endParaRPr>
          </a:p>
          <a:p>
            <a:pPr algn="l"/>
            <a:r>
              <a:rPr lang="zh-CN" altLang="en-US" sz="6600">
                <a:latin typeface="宋体" panose="02010600030101010101" pitchFamily="2" charset="-122"/>
                <a:ea typeface="宋体" panose="02010600030101010101" pitchFamily="2" charset="-122"/>
              </a:rPr>
              <a:t>－</a:t>
            </a:r>
            <a:r>
              <a:rPr lang="zh-CN" altLang="en-US" sz="6600">
                <a:solidFill>
                  <a:schemeClr val="tx1"/>
                </a:solidFill>
                <a:latin typeface="Chinese Pinyin" charset="0"/>
              </a:rPr>
              <a:t>谢 谢！</a:t>
            </a:r>
            <a:endParaRPr lang="zh-CN" altLang="en-US" sz="6600">
              <a:solidFill>
                <a:srgbClr val="FF0000"/>
              </a:solidFill>
              <a:latin typeface="Chinese Pinyin" charset="0"/>
            </a:endParaRPr>
          </a:p>
          <a:p>
            <a:pPr algn="l"/>
            <a:r>
              <a:rPr lang="en-US" altLang="zh-CN" sz="6600">
                <a:latin typeface="Chinese Pinyin" charset="0"/>
              </a:rPr>
              <a:t>(Thank you</a:t>
            </a:r>
            <a:r>
              <a:rPr lang="zh-CN" altLang="en-US" sz="6600">
                <a:latin typeface="Chinese Pinyin" charset="0"/>
              </a:rPr>
              <a:t>！</a:t>
            </a:r>
            <a:r>
              <a:rPr lang="en-US" altLang="zh-CN" sz="6600">
                <a:latin typeface="Chinese Pinyin" charset="0"/>
              </a:rPr>
              <a:t>)</a:t>
            </a:r>
            <a:endParaRPr lang="en-US" altLang="zh-CN" sz="9600">
              <a:latin typeface="Chinese Pinyin" charset="0"/>
            </a:endParaRPr>
          </a:p>
          <a:p>
            <a:pPr algn="l"/>
            <a:endParaRPr lang="zh-CN" altLang="en-US" sz="9600">
              <a:latin typeface="Chinese Pinyin" charset="0"/>
            </a:endParaRPr>
          </a:p>
          <a:p>
            <a:pPr algn="l"/>
            <a:r>
              <a:rPr lang="en-US" altLang="zh-CN" sz="5400">
                <a:latin typeface="Chinese Pinyin" charset="0"/>
              </a:rPr>
              <a:t> </a:t>
            </a:r>
            <a:endParaRPr lang="zh-CN" altLang="en-US" sz="5400">
              <a:latin typeface="Chinese Pinyin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03170" y="3307715"/>
            <a:ext cx="745744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9600">
                <a:latin typeface="Chinese Pinyin" charset="0"/>
                <a:sym typeface="+mn-ea"/>
              </a:rPr>
              <a:t> </a:t>
            </a:r>
            <a:r>
              <a:rPr lang="en-US" altLang="zh-CN" sz="6600">
                <a:solidFill>
                  <a:srgbClr val="0070C0"/>
                </a:solidFill>
                <a:latin typeface="Chinese Pinyin" charset="0"/>
                <a:sym typeface="+mn-ea"/>
              </a:rPr>
              <a:t>b</a:t>
            </a:r>
            <a:r>
              <a:rPr lang="en-US" altLang="zh-CN" sz="6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ú</a:t>
            </a:r>
            <a:r>
              <a:rPr lang="en-US" altLang="zh-CN" sz="66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66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y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-ng</a:t>
            </a:r>
            <a:r>
              <a:rPr lang="en-US" altLang="zh-CN" sz="6600">
                <a:latin typeface="Chinese Pinyin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6600">
                <a:solidFill>
                  <a:srgbClr val="0070C0"/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i</a:t>
            </a:r>
            <a:r>
              <a:rPr lang="en-US" altLang="zh-CN" sz="6600">
                <a:solidFill>
                  <a:srgbClr val="FF0000"/>
                </a:solidFill>
                <a:latin typeface="Chinese Pinyin" charset="0"/>
                <a:sym typeface="+mn-ea"/>
              </a:rPr>
              <a:t>7</a:t>
            </a:r>
            <a:endParaRPr lang="en-US" altLang="zh-CN" sz="6600">
              <a:latin typeface="Chinese Pinyin" charset="0"/>
              <a:ea typeface="宋体" panose="02010600030101010101" pitchFamily="2" charset="-122"/>
            </a:endParaRPr>
          </a:p>
          <a:p>
            <a:pPr algn="l"/>
            <a:r>
              <a:rPr lang="zh-CN" altLang="en-US" sz="66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－</a:t>
            </a:r>
            <a:r>
              <a:rPr lang="zh-CN" altLang="en-US" sz="6600">
                <a:solidFill>
                  <a:schemeClr val="tx1"/>
                </a:solidFill>
                <a:latin typeface="Chinese Pinyin" charset="0"/>
                <a:sym typeface="+mn-ea"/>
              </a:rPr>
              <a:t>不 用 谢！</a:t>
            </a:r>
            <a:endParaRPr lang="zh-CN" altLang="en-US" sz="5400">
              <a:solidFill>
                <a:srgbClr val="FF0000"/>
              </a:solidFill>
              <a:latin typeface="Chinese Pinyin" charset="0"/>
            </a:endParaRPr>
          </a:p>
          <a:p>
            <a:pPr algn="l"/>
            <a:r>
              <a:rPr lang="zh-CN" altLang="en-US" sz="5400">
                <a:latin typeface="Chinese Pinyin" charset="0"/>
                <a:sym typeface="+mn-ea"/>
              </a:rPr>
              <a:t>（</a:t>
            </a:r>
            <a:r>
              <a:rPr lang="en-US" altLang="zh-CN" sz="5400">
                <a:latin typeface="Chinese Pinyin" charset="0"/>
                <a:sym typeface="+mn-ea"/>
              </a:rPr>
              <a:t>No thanks</a:t>
            </a:r>
            <a:r>
              <a:rPr lang="zh-CN" altLang="en-US" sz="5400">
                <a:latin typeface="Chinese Pinyin" charset="0"/>
                <a:sym typeface="+mn-ea"/>
              </a:rPr>
              <a:t>）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741930" y="410210"/>
            <a:ext cx="5631180" cy="68624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uì</a:t>
            </a:r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ù</a:t>
            </a:r>
            <a:r>
              <a:rPr lang="en-US" altLang="zh-CN" sz="72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ǐ</a:t>
            </a:r>
            <a:endParaRPr lang="en-US" altLang="zh-CN" sz="72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7200">
                <a:latin typeface="宋体" panose="02010600030101010101" pitchFamily="2" charset="-122"/>
                <a:ea typeface="宋体" panose="02010600030101010101" pitchFamily="2" charset="-122"/>
              </a:rPr>
              <a:t>－</a:t>
            </a:r>
            <a:r>
              <a:rPr lang="zh-CN" altLang="en-US" sz="7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  不 起</a:t>
            </a:r>
            <a:endParaRPr lang="zh-CN" altLang="en-US" sz="48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4800">
                <a:latin typeface="宋体" panose="02010600030101010101" pitchFamily="2" charset="-122"/>
                <a:ea typeface="宋体" panose="02010600030101010101" pitchFamily="2" charset="-122"/>
              </a:rPr>
              <a:t>  （</a:t>
            </a:r>
            <a:r>
              <a:rPr lang="en-US" altLang="zh-CN" sz="4800">
                <a:latin typeface="宋体" panose="02010600030101010101" pitchFamily="2" charset="-122"/>
                <a:ea typeface="宋体" panose="02010600030101010101" pitchFamily="2" charset="-122"/>
              </a:rPr>
              <a:t>sorry</a:t>
            </a:r>
            <a:r>
              <a:rPr lang="zh-CN" altLang="en-US" sz="480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</a:p>
          <a:p>
            <a:endParaRPr lang="zh-CN" altLang="en-US" sz="6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6600">
                <a:latin typeface="宋体" panose="02010600030101010101" pitchFamily="2" charset="-122"/>
                <a:ea typeface="宋体" panose="02010600030101010101" pitchFamily="2" charset="-122"/>
              </a:rPr>
              <a:t>－</a:t>
            </a:r>
            <a:r>
              <a:rPr lang="en-US" altLang="zh-CN" sz="66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en-US" altLang="zh-CN" sz="6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éi</a:t>
            </a:r>
            <a:r>
              <a:rPr lang="en-US" altLang="zh-CN" sz="66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66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en-US" altLang="zh-CN" sz="6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uān</a:t>
            </a:r>
            <a:r>
              <a:rPr lang="en-US" altLang="zh-CN" sz="66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660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sz="6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endParaRPr lang="en-US" altLang="zh-CN" sz="66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66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6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66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  关   系</a:t>
            </a:r>
            <a:endParaRPr lang="zh-CN" altLang="en-US" sz="66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Never mind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6745" y="528955"/>
            <a:ext cx="370078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>
                <a:solidFill>
                  <a:srgbClr val="0070C0"/>
                </a:solidFill>
              </a:rPr>
              <a:t>Initials</a:t>
            </a:r>
            <a:r>
              <a:rPr lang="zh-CN" altLang="en-US" sz="6600">
                <a:solidFill>
                  <a:srgbClr val="0070C0"/>
                </a:solidFill>
              </a:rPr>
              <a:t>：</a:t>
            </a:r>
            <a:r>
              <a:rPr lang="en-US" altLang="zh-CN" sz="6600">
                <a:solidFill>
                  <a:srgbClr val="0070C0"/>
                </a:solidFill>
              </a:rPr>
              <a:t>h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2745" y="2644775"/>
            <a:ext cx="823595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>
                <a:solidFill>
                  <a:srgbClr val="0070C0"/>
                </a:solidFill>
              </a:rPr>
              <a:t>h</a:t>
            </a:r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958850" y="2644775"/>
            <a:ext cx="1990725" cy="895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917190" y="1485900"/>
            <a:ext cx="1410335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>
                <a:solidFill>
                  <a:srgbClr val="FF0000"/>
                </a:solidFill>
              </a:rPr>
              <a:t>ao</a:t>
            </a:r>
          </a:p>
        </p:txBody>
      </p:sp>
      <p:cxnSp>
        <p:nvCxnSpPr>
          <p:cNvPr id="6" name="直接箭头连接符 5"/>
          <p:cNvCxnSpPr/>
          <p:nvPr/>
        </p:nvCxnSpPr>
        <p:spPr>
          <a:xfrm flipV="1">
            <a:off x="4105275" y="2257425"/>
            <a:ext cx="1641475" cy="260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5746750" y="1356360"/>
            <a:ext cx="2011680" cy="249174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960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9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ǎo</a:t>
            </a:r>
          </a:p>
          <a:p>
            <a:r>
              <a:rPr lang="zh-CN" altLang="en-US" sz="60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好</a:t>
            </a:r>
          </a:p>
        </p:txBody>
      </p:sp>
      <p:cxnSp>
        <p:nvCxnSpPr>
          <p:cNvPr id="8" name="直接箭头连接符 7"/>
          <p:cNvCxnSpPr/>
          <p:nvPr/>
        </p:nvCxnSpPr>
        <p:spPr>
          <a:xfrm>
            <a:off x="1152525" y="3767455"/>
            <a:ext cx="1864995" cy="15259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017520" y="4666615"/>
            <a:ext cx="122237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>
                <a:solidFill>
                  <a:srgbClr val="FF0000"/>
                </a:solidFill>
              </a:rPr>
              <a:t>en</a:t>
            </a:r>
          </a:p>
        </p:txBody>
      </p:sp>
      <p:cxnSp>
        <p:nvCxnSpPr>
          <p:cNvPr id="10" name="直接箭头连接符 9"/>
          <p:cNvCxnSpPr/>
          <p:nvPr/>
        </p:nvCxnSpPr>
        <p:spPr>
          <a:xfrm flipV="1">
            <a:off x="3961130" y="5314950"/>
            <a:ext cx="1641475" cy="260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5746750" y="4666615"/>
            <a:ext cx="1706880" cy="22453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80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</a:t>
            </a:r>
            <a:r>
              <a:rPr lang="en-US" altLang="zh-CN" sz="8000">
                <a:solidFill>
                  <a:srgbClr val="FF0000"/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6n</a:t>
            </a:r>
          </a:p>
          <a:p>
            <a:r>
              <a:rPr lang="zh-CN" altLang="en-US" sz="6000">
                <a:solidFill>
                  <a:schemeClr val="tx1">
                    <a:lumMod val="95000"/>
                    <a:lumOff val="5000"/>
                  </a:schemeClr>
                </a:solidFill>
                <a:latin typeface="Chinese Pinyin" charset="0"/>
                <a:ea typeface="宋体" panose="02010600030101010101" pitchFamily="2" charset="-122"/>
                <a:sym typeface="+mn-ea"/>
              </a:rPr>
              <a:t> 很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656830" y="965200"/>
            <a:ext cx="44557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4800"/>
              <a:t>h</a:t>
            </a:r>
            <a:r>
              <a:rPr lang="zh-CN" altLang="en-US" sz="4800"/>
              <a:t>āo háo hǎo hào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647305" y="4463415"/>
            <a:ext cx="446532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/>
              <a:t>h</a:t>
            </a:r>
            <a:r>
              <a:rPr lang="en-US" altLang="zh-CN" sz="4800">
                <a:latin typeface="Chinese Pinyin New" charset="0"/>
                <a:cs typeface="Chinese Pinyin New" charset="0"/>
              </a:rPr>
              <a:t>4n h5n h6n h7n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7170" y="227330"/>
            <a:ext cx="3929380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6600">
                <a:solidFill>
                  <a:srgbClr val="0070C0"/>
                </a:solidFill>
                <a:sym typeface="+mn-ea"/>
              </a:rPr>
              <a:t>Initials</a:t>
            </a:r>
            <a:r>
              <a:rPr lang="zh-CN" altLang="en-US" sz="6600">
                <a:solidFill>
                  <a:srgbClr val="0070C0"/>
                </a:solidFill>
                <a:sym typeface="+mn-ea"/>
              </a:rPr>
              <a:t>：</a:t>
            </a:r>
            <a:r>
              <a:rPr lang="en-US" altLang="zh-CN" sz="6600">
                <a:solidFill>
                  <a:srgbClr val="0070C0"/>
                </a:solidFill>
                <a:sym typeface="+mn-ea"/>
              </a:rPr>
              <a:t>m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17170" y="2767965"/>
            <a:ext cx="994410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>
                <a:solidFill>
                  <a:srgbClr val="0070C0"/>
                </a:solidFill>
              </a:rPr>
              <a:t>m</a:t>
            </a:r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1258570" y="2207260"/>
            <a:ext cx="1674495" cy="11804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>
            <a:off x="1258570" y="3684270"/>
            <a:ext cx="1640205" cy="13036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933065" y="1199515"/>
            <a:ext cx="86106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ɑ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898775" y="4292600"/>
            <a:ext cx="995680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>
                <a:solidFill>
                  <a:srgbClr val="FF0000"/>
                </a:solidFill>
              </a:rPr>
              <a:t>ei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848860" y="1008380"/>
            <a:ext cx="1097280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m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</a:t>
            </a:r>
          </a:p>
          <a:p>
            <a:pPr algn="l"/>
            <a:r>
              <a:rPr lang="zh-CN" altLang="en-US" sz="7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吗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3607435" y="1974850"/>
            <a:ext cx="1241425" cy="17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55740" y="808990"/>
            <a:ext cx="459994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6000"/>
              <a:t>m</a:t>
            </a:r>
            <a:r>
              <a:rPr lang="zh-CN" altLang="en-US" sz="6000"/>
              <a:t>ā má mǎ mà</a:t>
            </a: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3746500" y="5106670"/>
            <a:ext cx="101790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764405" y="4292600"/>
            <a:ext cx="1554480" cy="23069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720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m</a:t>
            </a:r>
            <a:r>
              <a:rPr lang="en-US" altLang="zh-CN" sz="7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éi</a:t>
            </a:r>
          </a:p>
          <a:p>
            <a:r>
              <a:rPr lang="zh-CN" altLang="en-US" sz="7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没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55740" y="3921125"/>
            <a:ext cx="45999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/>
              <a:t>m</a:t>
            </a:r>
            <a:r>
              <a:rPr lang="en-US" altLang="zh-CN" sz="4800">
                <a:latin typeface="Chinese Pinyin New" charset="0"/>
                <a:cs typeface="Chinese Pinyin New" charset="0"/>
              </a:rPr>
              <a:t>4i m5i m6i m7i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7370" y="-21590"/>
            <a:ext cx="327215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>
                <a:solidFill>
                  <a:srgbClr val="FF0000"/>
                </a:solidFill>
              </a:rPr>
              <a:t>Final</a:t>
            </a:r>
            <a:r>
              <a:rPr lang="zh-CN" altLang="en-US" sz="7200">
                <a:solidFill>
                  <a:srgbClr val="FF0000"/>
                </a:solidFill>
              </a:rPr>
              <a:t>： </a:t>
            </a:r>
            <a:r>
              <a:rPr lang="en-US" altLang="zh-CN" sz="720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26155" y="1797685"/>
            <a:ext cx="666750" cy="2646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600">
                <a:solidFill>
                  <a:srgbClr val="FF0000"/>
                </a:solidFill>
              </a:rPr>
              <a:t>i</a:t>
            </a:r>
          </a:p>
        </p:txBody>
      </p:sp>
      <p:cxnSp>
        <p:nvCxnSpPr>
          <p:cNvPr id="5" name="直接箭头连接符 4"/>
          <p:cNvCxnSpPr/>
          <p:nvPr/>
        </p:nvCxnSpPr>
        <p:spPr>
          <a:xfrm flipH="1" flipV="1">
            <a:off x="1711325" y="1797685"/>
            <a:ext cx="1814830" cy="10394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897890" y="583565"/>
            <a:ext cx="949960" cy="1861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>
                <a:solidFill>
                  <a:srgbClr val="0070C0"/>
                </a:solidFill>
              </a:rPr>
              <a:t>n</a:t>
            </a:r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6052820" y="3479165"/>
            <a:ext cx="17145" cy="171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 flipV="1">
            <a:off x="4086225" y="3767455"/>
            <a:ext cx="2238375" cy="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69965" y="94615"/>
            <a:ext cx="6475730" cy="44462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1500">
                <a:solidFill>
                  <a:srgbClr val="0070C0"/>
                </a:solidFill>
                <a:sym typeface="+mn-ea"/>
              </a:rPr>
              <a:t> </a:t>
            </a:r>
            <a:r>
              <a:rPr lang="en-US" altLang="zh-CN" sz="9600">
                <a:solidFill>
                  <a:srgbClr val="0070C0"/>
                </a:solidFill>
                <a:sym typeface="+mn-ea"/>
              </a:rPr>
              <a:t>n</a:t>
            </a:r>
            <a:r>
              <a:rPr lang="en-US" altLang="zh-CN" sz="9600">
                <a:solidFill>
                  <a:srgbClr val="FF0000"/>
                </a:solidFill>
                <a:sym typeface="+mn-ea"/>
              </a:rPr>
              <a:t>ǐ</a:t>
            </a:r>
            <a:r>
              <a:rPr lang="en-US" altLang="zh-CN" sz="11500">
                <a:solidFill>
                  <a:srgbClr val="FF0000"/>
                </a:solidFill>
                <a:sym typeface="+mn-ea"/>
              </a:rPr>
              <a:t>   </a:t>
            </a:r>
            <a:r>
              <a:rPr lang="en-US" altLang="zh-CN" sz="6600">
                <a:solidFill>
                  <a:schemeClr val="tx1"/>
                </a:solidFill>
                <a:sym typeface="+mn-ea"/>
              </a:rPr>
              <a:t>nī ní nǐ nì</a:t>
            </a:r>
            <a:r>
              <a:rPr lang="en-US" altLang="zh-CN" sz="6600">
                <a:solidFill>
                  <a:srgbClr val="FF0000"/>
                </a:solidFill>
                <a:sym typeface="+mn-ea"/>
              </a:rPr>
              <a:t> </a:t>
            </a:r>
            <a:endParaRPr lang="en-US" altLang="zh-CN" sz="11500">
              <a:solidFill>
                <a:srgbClr val="FF0000"/>
              </a:solidFill>
              <a:sym typeface="+mn-ea"/>
            </a:endParaRPr>
          </a:p>
          <a:p>
            <a:r>
              <a:rPr lang="zh-CN" altLang="en-US" sz="6600">
                <a:sym typeface="+mn-ea"/>
              </a:rPr>
              <a:t>  </a:t>
            </a:r>
            <a:r>
              <a:rPr lang="zh-CN" altLang="en-US" sz="6000">
                <a:sym typeface="+mn-ea"/>
              </a:rPr>
              <a:t>你</a:t>
            </a:r>
            <a:endParaRPr lang="zh-CN" altLang="en-US" sz="6600">
              <a:sym typeface="+mn-ea"/>
            </a:endParaRPr>
          </a:p>
          <a:p>
            <a:endParaRPr lang="en-US" altLang="zh-CN" sz="6600">
              <a:sym typeface="+mn-ea"/>
            </a:endParaRPr>
          </a:p>
          <a:p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</a:p>
        </p:txBody>
      </p:sp>
      <p:cxnSp>
        <p:nvCxnSpPr>
          <p:cNvPr id="11" name="直接箭头连接符 10"/>
          <p:cNvCxnSpPr/>
          <p:nvPr/>
        </p:nvCxnSpPr>
        <p:spPr>
          <a:xfrm flipH="1" flipV="1">
            <a:off x="1711325" y="3773170"/>
            <a:ext cx="1916430" cy="133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897255" y="2582545"/>
            <a:ext cx="949960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>
                <a:solidFill>
                  <a:srgbClr val="0070C0"/>
                </a:solidFill>
              </a:rPr>
              <a:t>q</a:t>
            </a: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4192905" y="1369060"/>
            <a:ext cx="2249805" cy="1468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324600" y="2582545"/>
            <a:ext cx="5991860" cy="2399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9600">
                <a:solidFill>
                  <a:srgbClr val="0070C0"/>
                </a:solidFill>
                <a:sym typeface="+mn-ea"/>
              </a:rPr>
              <a:t>q</a:t>
            </a:r>
            <a:r>
              <a:rPr lang="en-US" altLang="zh-CN" sz="9600">
                <a:solidFill>
                  <a:srgbClr val="FF0000"/>
                </a:solidFill>
                <a:sym typeface="+mn-ea"/>
              </a:rPr>
              <a:t>ǐ    </a:t>
            </a:r>
            <a:r>
              <a:rPr lang="en-US" altLang="zh-CN" sz="6600">
                <a:solidFill>
                  <a:schemeClr val="tx1"/>
                </a:solidFill>
                <a:sym typeface="+mn-ea"/>
              </a:rPr>
              <a:t>q</a:t>
            </a:r>
            <a:r>
              <a:rPr lang="zh-CN" altLang="en-US" sz="6600">
                <a:solidFill>
                  <a:schemeClr val="tx1"/>
                </a:solidFill>
                <a:sym typeface="+mn-ea"/>
              </a:rPr>
              <a:t>ī qí qǐ qì</a:t>
            </a:r>
            <a:endParaRPr lang="zh-CN" altLang="en-US" sz="9600">
              <a:solidFill>
                <a:schemeClr val="tx1"/>
              </a:solidFill>
              <a:sym typeface="+mn-ea"/>
            </a:endParaRPr>
          </a:p>
          <a:p>
            <a:pPr algn="l"/>
            <a:r>
              <a:rPr lang="zh-CN" altLang="en-US" sz="5400">
                <a:sym typeface="+mn-ea"/>
              </a:rPr>
              <a:t> 起</a:t>
            </a:r>
            <a:endParaRPr lang="zh-CN" altLang="en-US" sz="5400">
              <a:solidFill>
                <a:srgbClr val="FF0000"/>
              </a:solidFill>
              <a:sym typeface="+mn-ea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1864360" y="3878580"/>
            <a:ext cx="1967230" cy="2179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1031875" y="5056505"/>
            <a:ext cx="815340" cy="1861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>
                <a:solidFill>
                  <a:srgbClr val="0070C0"/>
                </a:solidFill>
              </a:rPr>
              <a:t>x</a:t>
            </a:r>
            <a:endParaRPr lang="en-US" altLang="zh-CN" sz="19900">
              <a:solidFill>
                <a:srgbClr val="0070C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3345" y="4443730"/>
            <a:ext cx="991235" cy="2691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>
                <a:solidFill>
                  <a:srgbClr val="0070C0"/>
                </a:solidFill>
              </a:rPr>
              <a:t>x</a:t>
            </a:r>
            <a:r>
              <a:rPr lang="en-US" altLang="zh-CN" sz="9600">
                <a:solidFill>
                  <a:srgbClr val="FF0000"/>
                </a:solidFill>
              </a:rPr>
              <a:t>i</a:t>
            </a:r>
            <a:r>
              <a:rPr lang="en-US" altLang="zh-CN" sz="11500">
                <a:solidFill>
                  <a:srgbClr val="FF0000"/>
                </a:solidFill>
              </a:rPr>
              <a:t> </a:t>
            </a:r>
          </a:p>
          <a:p>
            <a:r>
              <a:rPr lang="zh-CN" altLang="en-US" sz="5400"/>
              <a:t>系</a:t>
            </a:r>
            <a:endParaRPr lang="zh-CN" altLang="en-US" sz="54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3899535" y="3794125"/>
            <a:ext cx="2560320" cy="24587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8558530" y="5433695"/>
            <a:ext cx="297307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6600"/>
              <a:t>xī xí xǐ xì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74470" y="1122045"/>
            <a:ext cx="4912995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/>
              <a:t>1.</a:t>
            </a:r>
            <a:r>
              <a:rPr lang="zh-CN" altLang="en-US" sz="4800"/>
              <a:t>根据英文说中文</a:t>
            </a:r>
          </a:p>
          <a:p>
            <a:endParaRPr lang="zh-CN" altLang="en-US" sz="4800"/>
          </a:p>
          <a:p>
            <a:r>
              <a:rPr lang="en-US" altLang="zh-CN" sz="4800"/>
              <a:t>2.</a:t>
            </a:r>
            <a:r>
              <a:rPr lang="zh-CN" altLang="en-US" sz="4800"/>
              <a:t>拍苍蝇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47310" y="3244850"/>
            <a:ext cx="18973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hello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！）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370965" y="1456055"/>
            <a:ext cx="1427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latin typeface="Chinese Pinyin" charset="0"/>
                <a:sym typeface="+mn-ea"/>
              </a:rPr>
              <a:t>Thank you</a:t>
            </a:r>
            <a:r>
              <a:rPr lang="zh-CN" altLang="en-US">
                <a:latin typeface="Chinese Pinyin" charset="0"/>
                <a:sym typeface="+mn-ea"/>
              </a:rPr>
              <a:t>！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979930" y="4545330"/>
            <a:ext cx="1325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Never mind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652010" y="3981450"/>
            <a:ext cx="9829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bye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31720" y="4112895"/>
            <a:ext cx="7543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sorry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06315" y="1244600"/>
            <a:ext cx="14401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I am fine.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806315" y="876300"/>
            <a:ext cx="1783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How are you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？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70965" y="1964690"/>
            <a:ext cx="16078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>
                <a:latin typeface="Chinese Pinyin" charset="0"/>
                <a:sym typeface="+mn-ea"/>
              </a:rPr>
              <a:t>（</a:t>
            </a:r>
            <a:r>
              <a:rPr lang="en-US" altLang="zh-CN">
                <a:latin typeface="Chinese Pinyin" charset="0"/>
                <a:sym typeface="+mn-ea"/>
              </a:rPr>
              <a:t>No thanks</a:t>
            </a:r>
            <a:r>
              <a:rPr lang="zh-CN" altLang="en-US">
                <a:latin typeface="Chinese Pinyin" charset="0"/>
                <a:sym typeface="+mn-ea"/>
              </a:rPr>
              <a:t>）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08125" y="884555"/>
            <a:ext cx="5262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/>
              <a:t>情景剧台本或自我发挥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7685" y="-237490"/>
            <a:ext cx="2882265" cy="7570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/>
              <a:t>1. </a:t>
            </a:r>
            <a:r>
              <a:rPr lang="en-US" altLang="zh-CN" sz="4400"/>
              <a:t>  </a:t>
            </a:r>
            <a:r>
              <a:rPr lang="en-US" altLang="zh-CN" sz="1400"/>
              <a:t>   n</a:t>
            </a:r>
            <a:r>
              <a:rPr lang="en-US" altLang="zh-CN" sz="1400">
                <a:latin typeface="Chinese Pinyin" charset="0"/>
              </a:rPr>
              <a:t>^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</a:rPr>
              <a:t> hǎo</a:t>
            </a:r>
          </a:p>
          <a:p>
            <a:pPr algn="l"/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A: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你  好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!</a:t>
            </a: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</a:rPr>
              <a:t>hello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</a:rPr>
              <a:t>！）</a:t>
            </a: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sym typeface="+mn-ea"/>
              </a:rPr>
              <a:t>            n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ǐ hǎo ma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B: 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你 好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吗</a:t>
            </a:r>
            <a:endParaRPr lang="en-US" altLang="zh-CN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How are you doing recently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？</a:t>
            </a: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A: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wǒ h</a:t>
            </a:r>
            <a:r>
              <a:rPr lang="en-US" altLang="zh-CN" sz="1400">
                <a:latin typeface="Chinese Pinyin" charset="0"/>
                <a:ea typeface="宋体" panose="02010600030101010101" pitchFamily="2" charset="-122"/>
                <a:sym typeface="+mn-ea"/>
              </a:rPr>
              <a:t>6n h2o</a:t>
            </a: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我 很 好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.</a:t>
            </a: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I am fine.</a:t>
            </a: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(fA is too excited to drop his/her book to the ground, and B quickly pick it up and give it back to A)</a:t>
            </a: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1400">
                <a:sym typeface="+mn-ea"/>
              </a:rPr>
              <a:t>   A: xi</a:t>
            </a:r>
            <a:r>
              <a:rPr lang="en-US" altLang="zh-CN" sz="1400">
                <a:latin typeface="Chinese Pinyin" charset="0"/>
                <a:sym typeface="+mn-ea"/>
              </a:rPr>
              <a:t>7 xie</a:t>
            </a:r>
            <a:endParaRPr lang="en-US" altLang="zh-CN" sz="1400">
              <a:latin typeface="Chinese Pinyin" charset="0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－</a:t>
            </a:r>
            <a:r>
              <a:rPr lang="zh-CN" altLang="en-US" sz="1400">
                <a:solidFill>
                  <a:srgbClr val="FF0000"/>
                </a:solidFill>
                <a:latin typeface="Chinese Pinyin" charset="0"/>
                <a:sym typeface="+mn-ea"/>
              </a:rPr>
              <a:t>谢 谢！</a:t>
            </a:r>
            <a:endParaRPr lang="zh-CN" altLang="en-US" sz="1400">
              <a:solidFill>
                <a:srgbClr val="FF0000"/>
              </a:solidFill>
              <a:latin typeface="Chinese Pinyin" charset="0"/>
            </a:endParaRPr>
          </a:p>
          <a:p>
            <a:pPr algn="l"/>
            <a:r>
              <a:rPr lang="en-US" altLang="zh-CN" sz="1400">
                <a:latin typeface="Chinese Pinyin" charset="0"/>
                <a:sym typeface="+mn-ea"/>
              </a:rPr>
              <a:t>(Thank you</a:t>
            </a:r>
            <a:r>
              <a:rPr lang="zh-CN" altLang="en-US" sz="1400">
                <a:latin typeface="Chinese Pinyin" charset="0"/>
                <a:sym typeface="+mn-ea"/>
              </a:rPr>
              <a:t>！</a:t>
            </a:r>
            <a:r>
              <a:rPr lang="en-US" altLang="zh-CN" sz="1400">
                <a:latin typeface="Chinese Pinyin" charset="0"/>
                <a:sym typeface="+mn-ea"/>
              </a:rPr>
              <a:t>)</a:t>
            </a:r>
            <a:endParaRPr lang="en-US" altLang="zh-CN" sz="1400">
              <a:latin typeface="Chinese Pinyin" charset="0"/>
            </a:endParaRPr>
          </a:p>
          <a:p>
            <a:pPr algn="l"/>
            <a:endParaRPr lang="zh-CN" altLang="en-US" sz="1400">
              <a:latin typeface="Chinese Pinyin" charset="0"/>
            </a:endParaRPr>
          </a:p>
          <a:p>
            <a:pPr algn="l"/>
            <a:r>
              <a:rPr lang="en-US" altLang="zh-CN" sz="1400">
                <a:latin typeface="Chinese Pinyin" charset="0"/>
                <a:sym typeface="+mn-ea"/>
              </a:rPr>
              <a:t> B</a:t>
            </a:r>
            <a:r>
              <a:rPr lang="zh-CN" altLang="en-US" sz="1400">
                <a:latin typeface="Chinese Pinyin" charset="0"/>
                <a:sym typeface="+mn-ea"/>
              </a:rPr>
              <a:t>：</a:t>
            </a:r>
            <a:r>
              <a:rPr lang="en-US" altLang="zh-CN" sz="1400">
                <a:latin typeface="Chinese Pinyin" charset="0"/>
                <a:sym typeface="+mn-ea"/>
              </a:rPr>
              <a:t>b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ú y</a:t>
            </a:r>
            <a:r>
              <a:rPr lang="en-US" altLang="zh-CN" sz="1400">
                <a:latin typeface="Chinese Pinyin" charset="0"/>
                <a:ea typeface="宋体" panose="02010600030101010101" pitchFamily="2" charset="-122"/>
                <a:sym typeface="+mn-ea"/>
              </a:rPr>
              <a:t>-ng xi</a:t>
            </a:r>
            <a:r>
              <a:rPr lang="en-US" altLang="zh-CN" sz="1400">
                <a:latin typeface="Chinese Pinyin" charset="0"/>
                <a:sym typeface="+mn-ea"/>
              </a:rPr>
              <a:t>7</a:t>
            </a:r>
            <a:endParaRPr lang="en-US" altLang="zh-CN" sz="1400">
              <a:latin typeface="Chinese Pinyin" charset="0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－</a:t>
            </a:r>
            <a:r>
              <a:rPr lang="zh-CN" altLang="en-US" sz="1400">
                <a:solidFill>
                  <a:srgbClr val="FF0000"/>
                </a:solidFill>
                <a:latin typeface="Chinese Pinyin" charset="0"/>
                <a:sym typeface="+mn-ea"/>
              </a:rPr>
              <a:t>不 用 谢！</a:t>
            </a:r>
            <a:endParaRPr lang="zh-CN" altLang="en-US" sz="1400">
              <a:solidFill>
                <a:srgbClr val="FF0000"/>
              </a:solidFill>
              <a:latin typeface="Chinese Pinyin" charset="0"/>
            </a:endParaRPr>
          </a:p>
          <a:p>
            <a:pPr algn="l"/>
            <a:r>
              <a:rPr lang="zh-CN" altLang="en-US" sz="1400">
                <a:latin typeface="Chinese Pinyin" charset="0"/>
                <a:sym typeface="+mn-ea"/>
              </a:rPr>
              <a:t>（</a:t>
            </a:r>
            <a:r>
              <a:rPr lang="en-US" altLang="zh-CN" sz="1400">
                <a:latin typeface="Chinese Pinyin" charset="0"/>
                <a:sym typeface="+mn-ea"/>
              </a:rPr>
              <a:t>No thanks</a:t>
            </a:r>
            <a:r>
              <a:rPr lang="zh-CN" altLang="en-US" sz="1400">
                <a:latin typeface="Chinese Pinyin" charset="0"/>
                <a:sym typeface="+mn-ea"/>
              </a:rPr>
              <a:t>）</a:t>
            </a:r>
          </a:p>
          <a:p>
            <a:pPr algn="l"/>
            <a:r>
              <a:rPr lang="en-US" altLang="zh-CN" sz="1400">
                <a:latin typeface="Chinese Pinyin" charset="0"/>
                <a:sym typeface="+mn-ea"/>
              </a:rPr>
              <a:t>AB </a:t>
            </a:r>
            <a:r>
              <a:rPr lang="zh-CN" altLang="en-US" sz="1400">
                <a:latin typeface="Chinese Pinyin" charset="0"/>
                <a:sym typeface="+mn-ea"/>
              </a:rPr>
              <a:t>：</a:t>
            </a:r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zài jiàn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再  见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！</a:t>
            </a:r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bye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1400">
              <a:latin typeface="Chinese Pinyin" charset="0"/>
              <a:sym typeface="+mn-ea"/>
            </a:endParaRPr>
          </a:p>
          <a:p>
            <a:pPr algn="l"/>
            <a:endParaRPr lang="en-US" altLang="zh-CN" sz="1400">
              <a:latin typeface="Chinese Pinyin" charset="0"/>
              <a:sym typeface="+mn-ea"/>
            </a:endParaRPr>
          </a:p>
          <a:p>
            <a:pPr algn="l"/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88485" y="2259965"/>
            <a:ext cx="29063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372860" y="5080"/>
            <a:ext cx="2540000" cy="67703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1400">
                <a:sym typeface="+mn-ea"/>
              </a:rPr>
              <a:t> 2.          n</a:t>
            </a:r>
            <a:r>
              <a:rPr lang="en-US" altLang="zh-CN" sz="1400">
                <a:latin typeface="Chinese Pinyin" charset="0"/>
                <a:sym typeface="+mn-ea"/>
              </a:rPr>
              <a:t>^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hǎo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A: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你  好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!</a:t>
            </a:r>
            <a:endParaRPr lang="en-US" altLang="zh-CN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hello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！）</a:t>
            </a:r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sym typeface="+mn-ea"/>
              </a:rPr>
              <a:t>            n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ǐ hǎo ma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B: 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你 好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吗</a:t>
            </a:r>
            <a:endParaRPr lang="en-US" altLang="zh-CN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How are you doing recently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？</a:t>
            </a: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A: 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wǒ h</a:t>
            </a:r>
            <a:r>
              <a:rPr lang="en-US" altLang="zh-CN" sz="1400">
                <a:latin typeface="Chinese Pinyin" charset="0"/>
                <a:ea typeface="宋体" panose="02010600030101010101" pitchFamily="2" charset="-122"/>
                <a:sym typeface="+mn-ea"/>
              </a:rPr>
              <a:t>6n h2o</a:t>
            </a: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我 很 好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.</a:t>
            </a: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I am fine.</a:t>
            </a:r>
          </a:p>
          <a:p>
            <a:pPr algn="l"/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l"/>
            <a:r>
              <a:rPr lang="en-US" altLang="zh-CN" sz="1400"/>
              <a:t>   AB:      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zài jiàn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再  见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！</a:t>
            </a:r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bye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</a:p>
          <a:p>
            <a:pPr algn="l"/>
            <a:r>
              <a:rPr lang="en-US" altLang="zh-CN" sz="1400"/>
              <a:t>(After you said good bye and you are leaving and A happens to bump against B</a:t>
            </a:r>
            <a:r>
              <a:rPr lang="zh-CN" altLang="en-US" sz="1400"/>
              <a:t>）</a:t>
            </a:r>
          </a:p>
          <a:p>
            <a:pPr algn="l"/>
            <a:r>
              <a:rPr lang="en-US" altLang="zh-CN" sz="1400"/>
              <a:t>A</a:t>
            </a:r>
            <a:r>
              <a:rPr lang="zh-CN" altLang="en-US" sz="1400"/>
              <a:t>：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duì bù qǐ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－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  不 起</a:t>
            </a:r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sorry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－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méi guān xi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没  关   系</a:t>
            </a:r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Never mind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zh-CN" altLang="en-US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zài jiàn</a:t>
            </a:r>
            <a:endParaRPr lang="en-US" altLang="zh-CN" sz="1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再  见</a:t>
            </a:r>
            <a:r>
              <a:rPr lang="en-US" altLang="zh-CN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1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！</a:t>
            </a:r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endParaRPr lang="zh-CN" altLang="en-US" sz="1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bye</a:t>
            </a:r>
            <a:r>
              <a:rPr lang="zh-CN" altLang="en-US" sz="14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</TotalTime>
  <Words>1419</Words>
  <Application>Microsoft Office PowerPoint</Application>
  <PresentationFormat>Widescreen</PresentationFormat>
  <Paragraphs>298</Paragraphs>
  <Slides>53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73" baseType="lpstr">
      <vt:lpstr>Aharoni</vt:lpstr>
      <vt:lpstr>Chinese Pinyin</vt:lpstr>
      <vt:lpstr>Chinese Pinyin New</vt:lpstr>
      <vt:lpstr>方正姚体</vt:lpstr>
      <vt:lpstr>Hakuu</vt:lpstr>
      <vt:lpstr>微软雅黑</vt:lpstr>
      <vt:lpstr>MS PGothic</vt:lpstr>
      <vt:lpstr>黑体</vt:lpstr>
      <vt:lpstr>宋体</vt:lpstr>
      <vt:lpstr>华文行楷</vt:lpstr>
      <vt:lpstr>华文新魏</vt:lpstr>
      <vt:lpstr>楷体</vt:lpstr>
      <vt:lpstr>Arial</vt:lpstr>
      <vt:lpstr>Calibri</vt:lpstr>
      <vt:lpstr>Comic Sans MS</vt:lpstr>
      <vt:lpstr>Times New Roman</vt:lpstr>
      <vt:lpstr>Trebuchet MS</vt:lpstr>
      <vt:lpstr>Wingdings</vt:lpstr>
      <vt:lpstr>Wingdings 3</vt:lpstr>
      <vt:lpstr>Facet</vt:lpstr>
      <vt:lpstr>生存汉语 Survival Chinese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Beijing</vt:lpstr>
      <vt:lpstr>PowerPoint Presentation</vt:lpstr>
      <vt:lpstr>拼音（pinyin）</vt:lpstr>
      <vt:lpstr>PowerPoint Presentation</vt:lpstr>
      <vt:lpstr>韵母（finals）</vt:lpstr>
      <vt:lpstr>整体认读音节（ whole-syllable ）</vt:lpstr>
      <vt:lpstr>拼音太极</vt:lpstr>
      <vt:lpstr>What is tones（声调）？ different tone can suggest totally different characters in Chinese.</vt:lpstr>
      <vt:lpstr>PowerPoint Presentation</vt:lpstr>
      <vt:lpstr>Finger catching game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Jing Quan</dc:creator>
  <cp:lastModifiedBy>Jing Quan</cp:lastModifiedBy>
  <cp:revision>11</cp:revision>
  <dcterms:created xsi:type="dcterms:W3CDTF">2015-05-05T08:02:00Z</dcterms:created>
  <dcterms:modified xsi:type="dcterms:W3CDTF">2019-02-18T15:40:09Z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2052-11.1.0.8408</vt:lpwstr>
  </property>
</Properties>
</file>