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7" r:id="rId6"/>
    <p:sldId id="268" r:id="rId7"/>
    <p:sldId id="260" r:id="rId8"/>
    <p:sldId id="269" r:id="rId9"/>
    <p:sldId id="270" r:id="rId10"/>
    <p:sldId id="266" r:id="rId11"/>
    <p:sldId id="271"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6600"/>
    <a:srgbClr val="663300"/>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213" autoAdjust="0"/>
  </p:normalViewPr>
  <p:slideViewPr>
    <p:cSldViewPr>
      <p:cViewPr varScale="1">
        <p:scale>
          <a:sx n="35" d="100"/>
          <a:sy n="35" d="100"/>
        </p:scale>
        <p:origin x="118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17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Langa" userId="78399af39473720c" providerId="LiveId" clId="{13117128-FE8F-427D-A2D0-C4D69CFD44AA}"/>
    <pc:docChg chg="modSld">
      <pc:chgData name="Ana Langa" userId="78399af39473720c" providerId="LiveId" clId="{13117128-FE8F-427D-A2D0-C4D69CFD44AA}" dt="2026-04-01T11:08:33.355" v="28" actId="20577"/>
      <pc:docMkLst>
        <pc:docMk/>
      </pc:docMkLst>
      <pc:sldChg chg="modNotesTx">
        <pc:chgData name="Ana Langa" userId="78399af39473720c" providerId="LiveId" clId="{13117128-FE8F-427D-A2D0-C4D69CFD44AA}" dt="2026-04-01T11:08:33.355" v="28" actId="20577"/>
        <pc:sldMkLst>
          <pc:docMk/>
          <pc:sldMk cId="0" sldId="260"/>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D:\Nabonita\2026\March\24\2500\SCS%2015045_(Financial%20Calculation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GB"/>
              <a:t>Break-even Analysis</a:t>
            </a:r>
          </a:p>
        </c:rich>
      </c:tx>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lineChart>
        <c:grouping val="standard"/>
        <c:varyColors val="0"/>
        <c:ser>
          <c:idx val="0"/>
          <c:order val="0"/>
          <c:tx>
            <c:strRef>
              <c:f>'Break-Even'!$E$16</c:f>
              <c:strCache>
                <c:ptCount val="1"/>
                <c:pt idx="0">
                  <c:v>Sales Revenue</c:v>
                </c:pt>
              </c:strCache>
            </c:strRef>
          </c:tx>
          <c:spPr>
            <a:ln w="2222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'Break-Even'!$F$16:$J$16</c:f>
              <c:numCache>
                <c:formatCode>[$£-809]#,##0.00</c:formatCode>
                <c:ptCount val="5"/>
                <c:pt idx="0" formatCode="[$£-809]#,##0">
                  <c:v>55710</c:v>
                </c:pt>
                <c:pt idx="1">
                  <c:v>58495.5</c:v>
                </c:pt>
                <c:pt idx="2" formatCode="[$£-809]#,##0">
                  <c:v>61420.275000000001</c:v>
                </c:pt>
                <c:pt idx="3" formatCode="[$£-809]#,##0">
                  <c:v>64491.28875</c:v>
                </c:pt>
                <c:pt idx="4" formatCode="[$£-809]#,##0">
                  <c:v>67715.853187500004</c:v>
                </c:pt>
              </c:numCache>
            </c:numRef>
          </c:val>
          <c:smooth val="0"/>
          <c:extLst>
            <c:ext xmlns:c16="http://schemas.microsoft.com/office/drawing/2014/chart" uri="{C3380CC4-5D6E-409C-BE32-E72D297353CC}">
              <c16:uniqueId val="{00000000-F061-400E-B7E2-0F6B1667F0ED}"/>
            </c:ext>
          </c:extLst>
        </c:ser>
        <c:ser>
          <c:idx val="1"/>
          <c:order val="1"/>
          <c:tx>
            <c:strRef>
              <c:f>'Break-Even'!$E$17</c:f>
              <c:strCache>
                <c:ptCount val="1"/>
                <c:pt idx="0">
                  <c:v>Total Cost</c:v>
                </c:pt>
              </c:strCache>
            </c:strRef>
          </c:tx>
          <c:spPr>
            <a:ln w="22225" cap="rnd">
              <a:solidFill>
                <a:schemeClr val="accent4"/>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'Break-Even'!$F$17:$J$17</c:f>
              <c:numCache>
                <c:formatCode>[$£-809]#,##0</c:formatCode>
                <c:ptCount val="5"/>
                <c:pt idx="0">
                  <c:v>70429</c:v>
                </c:pt>
                <c:pt idx="1">
                  <c:v>50965.17</c:v>
                </c:pt>
                <c:pt idx="2">
                  <c:v>51508.429300000011</c:v>
                </c:pt>
                <c:pt idx="3">
                  <c:v>52058.885594999992</c:v>
                </c:pt>
                <c:pt idx="4">
                  <c:v>52616.648404239997</c:v>
                </c:pt>
              </c:numCache>
            </c:numRef>
          </c:val>
          <c:smooth val="0"/>
          <c:extLst>
            <c:ext xmlns:c16="http://schemas.microsoft.com/office/drawing/2014/chart" uri="{C3380CC4-5D6E-409C-BE32-E72D297353CC}">
              <c16:uniqueId val="{00000001-F061-400E-B7E2-0F6B1667F0ED}"/>
            </c:ext>
          </c:extLst>
        </c:ser>
        <c:dLbls>
          <c:dLblPos val="ctr"/>
          <c:showLegendKey val="0"/>
          <c:showVal val="1"/>
          <c:showCatName val="0"/>
          <c:showSerName val="0"/>
          <c:showPercent val="0"/>
          <c:showBubbleSize val="0"/>
        </c:dLbls>
        <c:smooth val="0"/>
        <c:axId val="-1903195696"/>
        <c:axId val="-1903202224"/>
      </c:lineChart>
      <c:catAx>
        <c:axId val="-1903195696"/>
        <c:scaling>
          <c:orientation val="minMax"/>
        </c:scaling>
        <c:delete val="0"/>
        <c:axPos val="b"/>
        <c:majorGridlines>
          <c:spPr>
            <a:ln w="9525" cap="flat" cmpd="sng" algn="ctr">
              <a:solidFill>
                <a:schemeClr val="dk1">
                  <a:lumMod val="15000"/>
                  <a:lumOff val="85000"/>
                  <a:alpha val="54000"/>
                </a:schemeClr>
              </a:solidFill>
              <a:round/>
            </a:ln>
            <a:effectLst/>
          </c:spPr>
        </c:majorGridlines>
        <c:minorGridlines>
          <c:spPr>
            <a:ln w="9525" cap="flat" cmpd="sng" algn="ctr">
              <a:solidFill>
                <a:schemeClr val="dk1">
                  <a:lumMod val="15000"/>
                  <a:lumOff val="85000"/>
                  <a:alpha val="51000"/>
                </a:schemeClr>
              </a:solidFill>
              <a:round/>
            </a:ln>
            <a:effectLst/>
          </c:spPr>
        </c:minorGridlines>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mn-lt"/>
                <a:ea typeface="+mn-ea"/>
                <a:cs typeface="+mn-cs"/>
              </a:defRPr>
            </a:pPr>
            <a:endParaRPr lang="en-US"/>
          </a:p>
        </c:txPr>
        <c:crossAx val="-1903202224"/>
        <c:crosses val="autoZero"/>
        <c:auto val="1"/>
        <c:lblAlgn val="ctr"/>
        <c:lblOffset val="100"/>
        <c:noMultiLvlLbl val="0"/>
      </c:catAx>
      <c:valAx>
        <c:axId val="-1903202224"/>
        <c:scaling>
          <c:orientation val="minMax"/>
        </c:scaling>
        <c:delete val="0"/>
        <c:axPos val="l"/>
        <c:majorGridlines>
          <c:spPr>
            <a:ln w="9525" cap="flat" cmpd="sng" algn="ctr">
              <a:solidFill>
                <a:schemeClr val="dk1">
                  <a:lumMod val="15000"/>
                  <a:lumOff val="85000"/>
                  <a:alpha val="54000"/>
                </a:schemeClr>
              </a:solidFill>
              <a:round/>
            </a:ln>
            <a:effectLst/>
          </c:spPr>
        </c:majorGridlines>
        <c:numFmt formatCode="[$£-809]#,##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1903195696"/>
        <c:crosses val="autoZero"/>
        <c:crossBetween val="between"/>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2">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alpha val="54000"/>
          </a:schemeClr>
        </a:solidFill>
        <a:round/>
      </a:ln>
    </cs:spPr>
  </cs:gridlineMajor>
  <cs:gridlineMinor>
    <cs:lnRef idx="0"/>
    <cs:fillRef idx="0"/>
    <cs:effectRef idx="0"/>
    <cs:fontRef idx="minor">
      <a:schemeClr val="dk1"/>
    </cs:fontRef>
    <cs:spPr>
      <a:ln w="9525" cap="flat" cmpd="sng" algn="ctr">
        <a:solidFill>
          <a:schemeClr val="dk1">
            <a:lumMod val="15000"/>
            <a:lumOff val="85000"/>
            <a:alpha val="51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A5288D-CD45-4E1F-BC0A-6F1134C99E78}" type="doc">
      <dgm:prSet loTypeId="urn:microsoft.com/office/officeart/2005/8/layout/vList5" loCatId="list" qsTypeId="urn:microsoft.com/office/officeart/2005/8/quickstyle/simple3" qsCatId="simple" csTypeId="urn:microsoft.com/office/officeart/2005/8/colors/accent0_3" csCatId="mainScheme" phldr="1"/>
      <dgm:spPr/>
      <dgm:t>
        <a:bodyPr/>
        <a:lstStyle/>
        <a:p>
          <a:endParaRPr lang="en-GB"/>
        </a:p>
      </dgm:t>
    </dgm:pt>
    <dgm:pt modelId="{4B17BE66-AEAA-4412-B7E9-EDB307771F50}">
      <dgm:prSet custT="1"/>
      <dgm:spPr/>
      <dgm:t>
        <a:bodyPr/>
        <a:lstStyle/>
        <a:p>
          <a:pPr algn="just" rtl="0">
            <a:lnSpc>
              <a:spcPct val="150000"/>
            </a:lnSpc>
          </a:pPr>
          <a:r>
            <a:rPr lang="en-GB" sz="2200" b="1" i="1" dirty="0">
              <a:latin typeface="Arial" panose="020B0604020202020204" pitchFamily="34" charset="0"/>
              <a:cs typeface="Arial" panose="020B0604020202020204" pitchFamily="34" charset="0"/>
            </a:rPr>
            <a:t>Main product</a:t>
          </a:r>
          <a:r>
            <a:rPr lang="en-GB" sz="2200" dirty="0">
              <a:latin typeface="Arial" panose="020B0604020202020204" pitchFamily="34" charset="0"/>
              <a:cs typeface="Arial" panose="020B0604020202020204" pitchFamily="34" charset="0"/>
            </a:rPr>
            <a:t>:  Printing customised T-shirt for both men and women</a:t>
          </a:r>
        </a:p>
      </dgm:t>
    </dgm:pt>
    <dgm:pt modelId="{7A4B26D8-91D6-4799-8A91-A9F88E824223}" type="parTrans" cxnId="{6F0CF8A9-935D-4D2A-A67E-00F9AA2D8A09}">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459BACF7-C0B5-4A97-8621-31AF1E4036D0}" type="sibTrans" cxnId="{6F0CF8A9-935D-4D2A-A67E-00F9AA2D8A09}">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1FF06642-D9E5-4E43-9C33-FF0F1F6EC306}">
      <dgm:prSet custT="1"/>
      <dgm:spPr/>
      <dgm:t>
        <a:bodyPr/>
        <a:lstStyle/>
        <a:p>
          <a:pPr algn="just" rtl="0">
            <a:lnSpc>
              <a:spcPct val="150000"/>
            </a:lnSpc>
          </a:pPr>
          <a:r>
            <a:rPr lang="en-GB" sz="2200" b="1" i="1" dirty="0">
              <a:latin typeface="Arial" panose="020B0604020202020204" pitchFamily="34" charset="0"/>
              <a:cs typeface="Arial" panose="020B0604020202020204" pitchFamily="34" charset="0"/>
            </a:rPr>
            <a:t>USP</a:t>
          </a:r>
          <a:r>
            <a:rPr lang="en-GB" sz="2200" dirty="0">
              <a:latin typeface="Arial" panose="020B0604020202020204" pitchFamily="34" charset="0"/>
              <a:cs typeface="Arial" panose="020B0604020202020204" pitchFamily="34" charset="0"/>
            </a:rPr>
            <a:t>: “</a:t>
          </a:r>
          <a:r>
            <a:rPr lang="en-GB" sz="2200" i="1" dirty="0">
              <a:latin typeface="Arial" panose="020B0604020202020204" pitchFamily="34" charset="0"/>
              <a:cs typeface="Arial" panose="020B0604020202020204" pitchFamily="34" charset="0"/>
            </a:rPr>
            <a:t>Choose Your Style</a:t>
          </a:r>
          <a:r>
            <a:rPr lang="en-GB" sz="2200" dirty="0">
              <a:latin typeface="Arial" panose="020B0604020202020204" pitchFamily="34" charset="0"/>
              <a:cs typeface="Arial" panose="020B0604020202020204" pitchFamily="34" charset="0"/>
            </a:rPr>
            <a:t>”</a:t>
          </a:r>
        </a:p>
      </dgm:t>
    </dgm:pt>
    <dgm:pt modelId="{97DFCCD6-F42B-429D-9E7E-1B1528BB9A27}" type="parTrans" cxnId="{24B851D5-0EB8-4FD7-8FC9-C7CD540868CF}">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9D1ABA03-80D7-401D-97D7-2A86A9EBB7FC}" type="sibTrans" cxnId="{24B851D5-0EB8-4FD7-8FC9-C7CD540868CF}">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80E16082-DC84-4FDA-88D5-D88F29A75B3B}">
      <dgm:prSet custT="1"/>
      <dgm:spPr/>
      <dgm:t>
        <a:bodyPr/>
        <a:lstStyle/>
        <a:p>
          <a:pPr algn="just" rtl="0">
            <a:lnSpc>
              <a:spcPct val="150000"/>
            </a:lnSpc>
          </a:pPr>
          <a:r>
            <a:rPr lang="en-GB" sz="2200" b="1" i="1" dirty="0">
              <a:latin typeface="Arial" panose="020B0604020202020204" pitchFamily="34" charset="0"/>
              <a:cs typeface="Arial" panose="020B0604020202020204" pitchFamily="34" charset="0"/>
            </a:rPr>
            <a:t>Legal and management structure</a:t>
          </a:r>
          <a:r>
            <a:rPr lang="en-GB" sz="2200" dirty="0">
              <a:latin typeface="Arial" panose="020B0604020202020204" pitchFamily="34" charset="0"/>
              <a:cs typeface="Arial" panose="020B0604020202020204" pitchFamily="34" charset="0"/>
            </a:rPr>
            <a:t>: Flat organisational structure and "private limited company” as legal structure </a:t>
          </a:r>
        </a:p>
      </dgm:t>
    </dgm:pt>
    <dgm:pt modelId="{C82D315D-9640-47C3-9EDB-A2BA19A9ACCC}" type="parTrans" cxnId="{3AEAAF5A-D259-47D5-9111-2BE8336A93AE}">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76F97533-D1C6-4F4D-AD7D-DD7B8590900E}" type="sibTrans" cxnId="{3AEAAF5A-D259-47D5-9111-2BE8336A93AE}">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67C3607B-26CD-41B5-8A5B-D349AD21D679}" type="pres">
      <dgm:prSet presAssocID="{D9A5288D-CD45-4E1F-BC0A-6F1134C99E78}" presName="Name0" presStyleCnt="0">
        <dgm:presLayoutVars>
          <dgm:dir/>
          <dgm:animLvl val="lvl"/>
          <dgm:resizeHandles val="exact"/>
        </dgm:presLayoutVars>
      </dgm:prSet>
      <dgm:spPr/>
    </dgm:pt>
    <dgm:pt modelId="{8298877B-DB60-4738-9E5F-3E30B8DE45D2}" type="pres">
      <dgm:prSet presAssocID="{4B17BE66-AEAA-4412-B7E9-EDB307771F50}" presName="linNode" presStyleCnt="0"/>
      <dgm:spPr/>
    </dgm:pt>
    <dgm:pt modelId="{A62E89B3-1D39-49BA-9C70-2EDAF299FB7A}" type="pres">
      <dgm:prSet presAssocID="{4B17BE66-AEAA-4412-B7E9-EDB307771F50}" presName="parentText" presStyleLbl="node1" presStyleIdx="0" presStyleCnt="3" custScaleX="277778">
        <dgm:presLayoutVars>
          <dgm:chMax val="1"/>
          <dgm:bulletEnabled val="1"/>
        </dgm:presLayoutVars>
      </dgm:prSet>
      <dgm:spPr/>
    </dgm:pt>
    <dgm:pt modelId="{97F526C5-4481-47FB-8B88-68F14D65AE09}" type="pres">
      <dgm:prSet presAssocID="{459BACF7-C0B5-4A97-8621-31AF1E4036D0}" presName="sp" presStyleCnt="0"/>
      <dgm:spPr/>
    </dgm:pt>
    <dgm:pt modelId="{8AFD73B8-83D8-4FED-A1B7-E4001CD1A47F}" type="pres">
      <dgm:prSet presAssocID="{1FF06642-D9E5-4E43-9C33-FF0F1F6EC306}" presName="linNode" presStyleCnt="0"/>
      <dgm:spPr/>
    </dgm:pt>
    <dgm:pt modelId="{DC7EA6CC-7A85-4F82-B91A-E4834AD0F752}" type="pres">
      <dgm:prSet presAssocID="{1FF06642-D9E5-4E43-9C33-FF0F1F6EC306}" presName="parentText" presStyleLbl="node1" presStyleIdx="1" presStyleCnt="3" custScaleX="277778">
        <dgm:presLayoutVars>
          <dgm:chMax val="1"/>
          <dgm:bulletEnabled val="1"/>
        </dgm:presLayoutVars>
      </dgm:prSet>
      <dgm:spPr/>
    </dgm:pt>
    <dgm:pt modelId="{BE47E5EE-71E3-489E-B965-5E2AE655C7F4}" type="pres">
      <dgm:prSet presAssocID="{9D1ABA03-80D7-401D-97D7-2A86A9EBB7FC}" presName="sp" presStyleCnt="0"/>
      <dgm:spPr/>
    </dgm:pt>
    <dgm:pt modelId="{D40E8678-98CA-4E18-B9D0-556C46EF3418}" type="pres">
      <dgm:prSet presAssocID="{80E16082-DC84-4FDA-88D5-D88F29A75B3B}" presName="linNode" presStyleCnt="0"/>
      <dgm:spPr/>
    </dgm:pt>
    <dgm:pt modelId="{167D3800-2709-4824-B1E2-BE4BC9EF4AEC}" type="pres">
      <dgm:prSet presAssocID="{80E16082-DC84-4FDA-88D5-D88F29A75B3B}" presName="parentText" presStyleLbl="node1" presStyleIdx="2" presStyleCnt="3" custScaleX="277778">
        <dgm:presLayoutVars>
          <dgm:chMax val="1"/>
          <dgm:bulletEnabled val="1"/>
        </dgm:presLayoutVars>
      </dgm:prSet>
      <dgm:spPr/>
    </dgm:pt>
  </dgm:ptLst>
  <dgm:cxnLst>
    <dgm:cxn modelId="{E352090A-916B-4FE4-B405-D02E11FE55E2}" type="presOf" srcId="{4B17BE66-AEAA-4412-B7E9-EDB307771F50}" destId="{A62E89B3-1D39-49BA-9C70-2EDAF299FB7A}" srcOrd="0" destOrd="0" presId="urn:microsoft.com/office/officeart/2005/8/layout/vList5"/>
    <dgm:cxn modelId="{1F7F8726-6302-442A-87C2-FFED6D77FDFC}" type="presOf" srcId="{D9A5288D-CD45-4E1F-BC0A-6F1134C99E78}" destId="{67C3607B-26CD-41B5-8A5B-D349AD21D679}" srcOrd="0" destOrd="0" presId="urn:microsoft.com/office/officeart/2005/8/layout/vList5"/>
    <dgm:cxn modelId="{3AEAAF5A-D259-47D5-9111-2BE8336A93AE}" srcId="{D9A5288D-CD45-4E1F-BC0A-6F1134C99E78}" destId="{80E16082-DC84-4FDA-88D5-D88F29A75B3B}" srcOrd="2" destOrd="0" parTransId="{C82D315D-9640-47C3-9EDB-A2BA19A9ACCC}" sibTransId="{76F97533-D1C6-4F4D-AD7D-DD7B8590900E}"/>
    <dgm:cxn modelId="{6F0CF8A9-935D-4D2A-A67E-00F9AA2D8A09}" srcId="{D9A5288D-CD45-4E1F-BC0A-6F1134C99E78}" destId="{4B17BE66-AEAA-4412-B7E9-EDB307771F50}" srcOrd="0" destOrd="0" parTransId="{7A4B26D8-91D6-4799-8A91-A9F88E824223}" sibTransId="{459BACF7-C0B5-4A97-8621-31AF1E4036D0}"/>
    <dgm:cxn modelId="{D7F6D7D0-B18D-41F9-8A2C-3BE90A42BD77}" type="presOf" srcId="{80E16082-DC84-4FDA-88D5-D88F29A75B3B}" destId="{167D3800-2709-4824-B1E2-BE4BC9EF4AEC}" srcOrd="0" destOrd="0" presId="urn:microsoft.com/office/officeart/2005/8/layout/vList5"/>
    <dgm:cxn modelId="{24B851D5-0EB8-4FD7-8FC9-C7CD540868CF}" srcId="{D9A5288D-CD45-4E1F-BC0A-6F1134C99E78}" destId="{1FF06642-D9E5-4E43-9C33-FF0F1F6EC306}" srcOrd="1" destOrd="0" parTransId="{97DFCCD6-F42B-429D-9E7E-1B1528BB9A27}" sibTransId="{9D1ABA03-80D7-401D-97D7-2A86A9EBB7FC}"/>
    <dgm:cxn modelId="{8E98B5DA-04D2-495A-A3E9-839A8711CC77}" type="presOf" srcId="{1FF06642-D9E5-4E43-9C33-FF0F1F6EC306}" destId="{DC7EA6CC-7A85-4F82-B91A-E4834AD0F752}" srcOrd="0" destOrd="0" presId="urn:microsoft.com/office/officeart/2005/8/layout/vList5"/>
    <dgm:cxn modelId="{F2AAB6D8-9396-479A-AC45-1BF0931EF936}" type="presParOf" srcId="{67C3607B-26CD-41B5-8A5B-D349AD21D679}" destId="{8298877B-DB60-4738-9E5F-3E30B8DE45D2}" srcOrd="0" destOrd="0" presId="urn:microsoft.com/office/officeart/2005/8/layout/vList5"/>
    <dgm:cxn modelId="{0761AEC1-7A38-4FE2-BFAA-251112D1D64D}" type="presParOf" srcId="{8298877B-DB60-4738-9E5F-3E30B8DE45D2}" destId="{A62E89B3-1D39-49BA-9C70-2EDAF299FB7A}" srcOrd="0" destOrd="0" presId="urn:microsoft.com/office/officeart/2005/8/layout/vList5"/>
    <dgm:cxn modelId="{D0BC3276-EA48-4725-BF6D-FA92BBA643F4}" type="presParOf" srcId="{67C3607B-26CD-41B5-8A5B-D349AD21D679}" destId="{97F526C5-4481-47FB-8B88-68F14D65AE09}" srcOrd="1" destOrd="0" presId="urn:microsoft.com/office/officeart/2005/8/layout/vList5"/>
    <dgm:cxn modelId="{D733D315-A09F-4F7A-BEC5-C960A7E5BF95}" type="presParOf" srcId="{67C3607B-26CD-41B5-8A5B-D349AD21D679}" destId="{8AFD73B8-83D8-4FED-A1B7-E4001CD1A47F}" srcOrd="2" destOrd="0" presId="urn:microsoft.com/office/officeart/2005/8/layout/vList5"/>
    <dgm:cxn modelId="{3EF59BFC-BE2D-4EB8-BDE4-A6B8FE78B9BB}" type="presParOf" srcId="{8AFD73B8-83D8-4FED-A1B7-E4001CD1A47F}" destId="{DC7EA6CC-7A85-4F82-B91A-E4834AD0F752}" srcOrd="0" destOrd="0" presId="urn:microsoft.com/office/officeart/2005/8/layout/vList5"/>
    <dgm:cxn modelId="{9B8A379E-DDBF-4D34-9620-D144D981E984}" type="presParOf" srcId="{67C3607B-26CD-41B5-8A5B-D349AD21D679}" destId="{BE47E5EE-71E3-489E-B965-5E2AE655C7F4}" srcOrd="3" destOrd="0" presId="urn:microsoft.com/office/officeart/2005/8/layout/vList5"/>
    <dgm:cxn modelId="{C860EE11-B6E3-4B12-BF21-20522D1F84C4}" type="presParOf" srcId="{67C3607B-26CD-41B5-8A5B-D349AD21D679}" destId="{D40E8678-98CA-4E18-B9D0-556C46EF3418}" srcOrd="4" destOrd="0" presId="urn:microsoft.com/office/officeart/2005/8/layout/vList5"/>
    <dgm:cxn modelId="{79E8A444-197E-4963-8842-DF5FF0DBC3FD}" type="presParOf" srcId="{D40E8678-98CA-4E18-B9D0-556C46EF3418}" destId="{167D3800-2709-4824-B1E2-BE4BC9EF4AEC}" srcOrd="0"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47E9B2-E7E1-481C-A20A-A58E6F1951FF}" type="doc">
      <dgm:prSet loTypeId="urn:microsoft.com/office/officeart/2005/8/layout/vList2" loCatId="list" qsTypeId="urn:microsoft.com/office/officeart/2005/8/quickstyle/simple5" qsCatId="simple" csTypeId="urn:microsoft.com/office/officeart/2005/8/colors/accent2_1" csCatId="accent2"/>
      <dgm:spPr/>
      <dgm:t>
        <a:bodyPr/>
        <a:lstStyle/>
        <a:p>
          <a:endParaRPr lang="en-GB"/>
        </a:p>
      </dgm:t>
    </dgm:pt>
    <dgm:pt modelId="{87D625BE-E9B7-4519-A829-EFA975D253C7}">
      <dgm:prSet custT="1"/>
      <dgm:spPr/>
      <dgm:t>
        <a:bodyPr/>
        <a:lstStyle/>
        <a:p>
          <a:pPr algn="just" rtl="0">
            <a:lnSpc>
              <a:spcPct val="150000"/>
            </a:lnSpc>
          </a:pPr>
          <a:r>
            <a:rPr lang="en-GB" sz="2200">
              <a:latin typeface="Arial" panose="020B0604020202020204" pitchFamily="34" charset="0"/>
              <a:cs typeface="Arial" panose="020B0604020202020204" pitchFamily="34" charset="0"/>
            </a:rPr>
            <a:t>Musician of Style Burst is “create a sustainable future of fashion”</a:t>
          </a:r>
        </a:p>
      </dgm:t>
    </dgm:pt>
    <dgm:pt modelId="{6BB41F55-2733-4DE6-BAE1-E3E825808599}" type="parTrans" cxnId="{D6D1DB79-8CEE-41BD-ACB9-E0BFAC25C1AD}">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22C80FEB-3253-44BE-A318-4BC21864EE6C}" type="sibTrans" cxnId="{D6D1DB79-8CEE-41BD-ACB9-E0BFAC25C1AD}">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FD1A6370-EB83-4398-A5F8-B1110224FCDC}">
      <dgm:prSet custT="1"/>
      <dgm:spPr/>
      <dgm:t>
        <a:bodyPr/>
        <a:lstStyle/>
        <a:p>
          <a:pPr algn="just" rtl="0">
            <a:lnSpc>
              <a:spcPct val="150000"/>
            </a:lnSpc>
          </a:pPr>
          <a:r>
            <a:rPr lang="en-GB" sz="2200" dirty="0">
              <a:latin typeface="Arial" panose="020B0604020202020204" pitchFamily="34" charset="0"/>
              <a:cs typeface="Arial" panose="020B0604020202020204" pitchFamily="34" charset="0"/>
            </a:rPr>
            <a:t>The allocated initial cost will be  £15,000 as per estimation </a:t>
          </a:r>
        </a:p>
      </dgm:t>
    </dgm:pt>
    <dgm:pt modelId="{990AF076-E099-482D-A2CF-CED8C6E51D4C}" type="parTrans" cxnId="{7E8E2089-7DDC-4A26-8B53-2B421F84E77D}">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D1D72848-5F7C-4391-B34C-069A4162E4CA}" type="sibTrans" cxnId="{7E8E2089-7DDC-4A26-8B53-2B421F84E77D}">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4952AA77-1E80-4376-A247-79111B112BED}">
      <dgm:prSet custT="1"/>
      <dgm:spPr/>
      <dgm:t>
        <a:bodyPr/>
        <a:lstStyle/>
        <a:p>
          <a:pPr algn="just" rtl="0">
            <a:lnSpc>
              <a:spcPct val="150000"/>
            </a:lnSpc>
          </a:pPr>
          <a:r>
            <a:rPr lang="en-GB" sz="2200">
              <a:latin typeface="Arial" panose="020B0604020202020204" pitchFamily="34" charset="0"/>
              <a:cs typeface="Arial" panose="020B0604020202020204" pitchFamily="34" charset="0"/>
            </a:rPr>
            <a:t>The uniqueness of this brand will be sustainability and technological advancements </a:t>
          </a:r>
        </a:p>
      </dgm:t>
    </dgm:pt>
    <dgm:pt modelId="{7C8C14D9-0C92-4007-BFAC-46ACCBBBB858}" type="parTrans" cxnId="{8E1ABFCC-14CD-44B7-BE0E-6EA15FA71160}">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33A68792-904F-4B14-87C3-6D18396657D6}" type="sibTrans" cxnId="{8E1ABFCC-14CD-44B7-BE0E-6EA15FA71160}">
      <dgm:prSet/>
      <dgm:spPr/>
      <dgm:t>
        <a:bodyPr/>
        <a:lstStyle/>
        <a:p>
          <a:pPr algn="just">
            <a:lnSpc>
              <a:spcPct val="150000"/>
            </a:lnSpc>
          </a:pPr>
          <a:endParaRPr lang="en-GB" sz="2200">
            <a:latin typeface="Arial" panose="020B0604020202020204" pitchFamily="34" charset="0"/>
            <a:cs typeface="Arial" panose="020B0604020202020204" pitchFamily="34" charset="0"/>
          </a:endParaRPr>
        </a:p>
      </dgm:t>
    </dgm:pt>
    <dgm:pt modelId="{E9368EEB-EA12-4832-9245-63A0CCB1D384}" type="pres">
      <dgm:prSet presAssocID="{E047E9B2-E7E1-481C-A20A-A58E6F1951FF}" presName="linear" presStyleCnt="0">
        <dgm:presLayoutVars>
          <dgm:animLvl val="lvl"/>
          <dgm:resizeHandles val="exact"/>
        </dgm:presLayoutVars>
      </dgm:prSet>
      <dgm:spPr/>
    </dgm:pt>
    <dgm:pt modelId="{14AE830B-0E7D-4F94-9CB4-1F6FD71EBB41}" type="pres">
      <dgm:prSet presAssocID="{87D625BE-E9B7-4519-A829-EFA975D253C7}" presName="parentText" presStyleLbl="node1" presStyleIdx="0" presStyleCnt="3">
        <dgm:presLayoutVars>
          <dgm:chMax val="0"/>
          <dgm:bulletEnabled val="1"/>
        </dgm:presLayoutVars>
      </dgm:prSet>
      <dgm:spPr/>
    </dgm:pt>
    <dgm:pt modelId="{4FFC7F86-0262-440A-A58F-3ACFD0E3E695}" type="pres">
      <dgm:prSet presAssocID="{22C80FEB-3253-44BE-A318-4BC21864EE6C}" presName="spacer" presStyleCnt="0"/>
      <dgm:spPr/>
    </dgm:pt>
    <dgm:pt modelId="{F4A079E2-D707-43DF-BD9C-9B2E7B91B78B}" type="pres">
      <dgm:prSet presAssocID="{FD1A6370-EB83-4398-A5F8-B1110224FCDC}" presName="parentText" presStyleLbl="node1" presStyleIdx="1" presStyleCnt="3">
        <dgm:presLayoutVars>
          <dgm:chMax val="0"/>
          <dgm:bulletEnabled val="1"/>
        </dgm:presLayoutVars>
      </dgm:prSet>
      <dgm:spPr/>
    </dgm:pt>
    <dgm:pt modelId="{97C3EB4B-BF20-43B9-8630-7D26391025A8}" type="pres">
      <dgm:prSet presAssocID="{D1D72848-5F7C-4391-B34C-069A4162E4CA}" presName="spacer" presStyleCnt="0"/>
      <dgm:spPr/>
    </dgm:pt>
    <dgm:pt modelId="{4E0EECAD-6D3A-437D-B05B-9C48DB116C79}" type="pres">
      <dgm:prSet presAssocID="{4952AA77-1E80-4376-A247-79111B112BED}" presName="parentText" presStyleLbl="node1" presStyleIdx="2" presStyleCnt="3">
        <dgm:presLayoutVars>
          <dgm:chMax val="0"/>
          <dgm:bulletEnabled val="1"/>
        </dgm:presLayoutVars>
      </dgm:prSet>
      <dgm:spPr/>
    </dgm:pt>
  </dgm:ptLst>
  <dgm:cxnLst>
    <dgm:cxn modelId="{69D0A21F-7153-4483-9F7E-14EEFB205853}" type="presOf" srcId="{87D625BE-E9B7-4519-A829-EFA975D253C7}" destId="{14AE830B-0E7D-4F94-9CB4-1F6FD71EBB41}" srcOrd="0" destOrd="0" presId="urn:microsoft.com/office/officeart/2005/8/layout/vList2"/>
    <dgm:cxn modelId="{78DD5920-7CAC-47AE-B1D5-709F9AD01F8E}" type="presOf" srcId="{FD1A6370-EB83-4398-A5F8-B1110224FCDC}" destId="{F4A079E2-D707-43DF-BD9C-9B2E7B91B78B}" srcOrd="0" destOrd="0" presId="urn:microsoft.com/office/officeart/2005/8/layout/vList2"/>
    <dgm:cxn modelId="{EC4BB963-AF26-4285-9AF7-3B955D0D8A54}" type="presOf" srcId="{E047E9B2-E7E1-481C-A20A-A58E6F1951FF}" destId="{E9368EEB-EA12-4832-9245-63A0CCB1D384}" srcOrd="0" destOrd="0" presId="urn:microsoft.com/office/officeart/2005/8/layout/vList2"/>
    <dgm:cxn modelId="{12508471-2B16-4E3D-831E-60F7894CFA38}" type="presOf" srcId="{4952AA77-1E80-4376-A247-79111B112BED}" destId="{4E0EECAD-6D3A-437D-B05B-9C48DB116C79}" srcOrd="0" destOrd="0" presId="urn:microsoft.com/office/officeart/2005/8/layout/vList2"/>
    <dgm:cxn modelId="{D6D1DB79-8CEE-41BD-ACB9-E0BFAC25C1AD}" srcId="{E047E9B2-E7E1-481C-A20A-A58E6F1951FF}" destId="{87D625BE-E9B7-4519-A829-EFA975D253C7}" srcOrd="0" destOrd="0" parTransId="{6BB41F55-2733-4DE6-BAE1-E3E825808599}" sibTransId="{22C80FEB-3253-44BE-A318-4BC21864EE6C}"/>
    <dgm:cxn modelId="{7E8E2089-7DDC-4A26-8B53-2B421F84E77D}" srcId="{E047E9B2-E7E1-481C-A20A-A58E6F1951FF}" destId="{FD1A6370-EB83-4398-A5F8-B1110224FCDC}" srcOrd="1" destOrd="0" parTransId="{990AF076-E099-482D-A2CF-CED8C6E51D4C}" sibTransId="{D1D72848-5F7C-4391-B34C-069A4162E4CA}"/>
    <dgm:cxn modelId="{8E1ABFCC-14CD-44B7-BE0E-6EA15FA71160}" srcId="{E047E9B2-E7E1-481C-A20A-A58E6F1951FF}" destId="{4952AA77-1E80-4376-A247-79111B112BED}" srcOrd="2" destOrd="0" parTransId="{7C8C14D9-0C92-4007-BFAC-46ACCBBBB858}" sibTransId="{33A68792-904F-4B14-87C3-6D18396657D6}"/>
    <dgm:cxn modelId="{553EE995-C5C0-4309-91FE-EC7C2E572349}" type="presParOf" srcId="{E9368EEB-EA12-4832-9245-63A0CCB1D384}" destId="{14AE830B-0E7D-4F94-9CB4-1F6FD71EBB41}" srcOrd="0" destOrd="0" presId="urn:microsoft.com/office/officeart/2005/8/layout/vList2"/>
    <dgm:cxn modelId="{D28CBB00-9FF0-46E2-B70B-AFB8D9DB41B5}" type="presParOf" srcId="{E9368EEB-EA12-4832-9245-63A0CCB1D384}" destId="{4FFC7F86-0262-440A-A58F-3ACFD0E3E695}" srcOrd="1" destOrd="0" presId="urn:microsoft.com/office/officeart/2005/8/layout/vList2"/>
    <dgm:cxn modelId="{47662F0E-4EEF-4740-BE06-7BF82C608281}" type="presParOf" srcId="{E9368EEB-EA12-4832-9245-63A0CCB1D384}" destId="{F4A079E2-D707-43DF-BD9C-9B2E7B91B78B}" srcOrd="2" destOrd="0" presId="urn:microsoft.com/office/officeart/2005/8/layout/vList2"/>
    <dgm:cxn modelId="{21968B61-7FB1-497C-859A-3F6DFBEA6362}" type="presParOf" srcId="{E9368EEB-EA12-4832-9245-63A0CCB1D384}" destId="{97C3EB4B-BF20-43B9-8630-7D26391025A8}" srcOrd="3" destOrd="0" presId="urn:microsoft.com/office/officeart/2005/8/layout/vList2"/>
    <dgm:cxn modelId="{BD2DED70-D67A-4B74-8BAA-0122CE6F798D}" type="presParOf" srcId="{E9368EEB-EA12-4832-9245-63A0CCB1D384}" destId="{4E0EECAD-6D3A-437D-B05B-9C48DB116C79}"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E89B3-1D39-49BA-9C70-2EDAF299FB7A}">
      <dsp:nvSpPr>
        <dsp:cNvPr id="0" name=""/>
        <dsp:cNvSpPr/>
      </dsp:nvSpPr>
      <dsp:spPr>
        <a:xfrm>
          <a:off x="4269" y="1890"/>
          <a:ext cx="8743148" cy="1247796"/>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just" defTabSz="977900" rtl="0">
            <a:lnSpc>
              <a:spcPct val="150000"/>
            </a:lnSpc>
            <a:spcBef>
              <a:spcPct val="0"/>
            </a:spcBef>
            <a:spcAft>
              <a:spcPct val="35000"/>
            </a:spcAft>
            <a:buNone/>
          </a:pPr>
          <a:r>
            <a:rPr lang="en-GB" sz="2200" b="1" i="1" kern="1200" dirty="0">
              <a:latin typeface="Arial" panose="020B0604020202020204" pitchFamily="34" charset="0"/>
              <a:cs typeface="Arial" panose="020B0604020202020204" pitchFamily="34" charset="0"/>
            </a:rPr>
            <a:t>Main product</a:t>
          </a:r>
          <a:r>
            <a:rPr lang="en-GB" sz="2200" kern="1200" dirty="0">
              <a:latin typeface="Arial" panose="020B0604020202020204" pitchFamily="34" charset="0"/>
              <a:cs typeface="Arial" panose="020B0604020202020204" pitchFamily="34" charset="0"/>
            </a:rPr>
            <a:t>:  Printing customised T-shirt for both men and women</a:t>
          </a:r>
        </a:p>
      </dsp:txBody>
      <dsp:txXfrm>
        <a:off x="65181" y="62802"/>
        <a:ext cx="8621324" cy="1125972"/>
      </dsp:txXfrm>
    </dsp:sp>
    <dsp:sp modelId="{DC7EA6CC-7A85-4F82-B91A-E4834AD0F752}">
      <dsp:nvSpPr>
        <dsp:cNvPr id="0" name=""/>
        <dsp:cNvSpPr/>
      </dsp:nvSpPr>
      <dsp:spPr>
        <a:xfrm>
          <a:off x="4269" y="1312076"/>
          <a:ext cx="8743148" cy="1247796"/>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just" defTabSz="977900" rtl="0">
            <a:lnSpc>
              <a:spcPct val="150000"/>
            </a:lnSpc>
            <a:spcBef>
              <a:spcPct val="0"/>
            </a:spcBef>
            <a:spcAft>
              <a:spcPct val="35000"/>
            </a:spcAft>
            <a:buNone/>
          </a:pPr>
          <a:r>
            <a:rPr lang="en-GB" sz="2200" b="1" i="1" kern="1200" dirty="0">
              <a:latin typeface="Arial" panose="020B0604020202020204" pitchFamily="34" charset="0"/>
              <a:cs typeface="Arial" panose="020B0604020202020204" pitchFamily="34" charset="0"/>
            </a:rPr>
            <a:t>USP</a:t>
          </a:r>
          <a:r>
            <a:rPr lang="en-GB" sz="2200" kern="1200" dirty="0">
              <a:latin typeface="Arial" panose="020B0604020202020204" pitchFamily="34" charset="0"/>
              <a:cs typeface="Arial" panose="020B0604020202020204" pitchFamily="34" charset="0"/>
            </a:rPr>
            <a:t>: “</a:t>
          </a:r>
          <a:r>
            <a:rPr lang="en-GB" sz="2200" i="1" kern="1200" dirty="0">
              <a:latin typeface="Arial" panose="020B0604020202020204" pitchFamily="34" charset="0"/>
              <a:cs typeface="Arial" panose="020B0604020202020204" pitchFamily="34" charset="0"/>
            </a:rPr>
            <a:t>Choose Your Style</a:t>
          </a:r>
          <a:r>
            <a:rPr lang="en-GB" sz="2200" kern="1200" dirty="0">
              <a:latin typeface="Arial" panose="020B0604020202020204" pitchFamily="34" charset="0"/>
              <a:cs typeface="Arial" panose="020B0604020202020204" pitchFamily="34" charset="0"/>
            </a:rPr>
            <a:t>”</a:t>
          </a:r>
        </a:p>
      </dsp:txBody>
      <dsp:txXfrm>
        <a:off x="65181" y="1372988"/>
        <a:ext cx="8621324" cy="1125972"/>
      </dsp:txXfrm>
    </dsp:sp>
    <dsp:sp modelId="{167D3800-2709-4824-B1E2-BE4BC9EF4AEC}">
      <dsp:nvSpPr>
        <dsp:cNvPr id="0" name=""/>
        <dsp:cNvSpPr/>
      </dsp:nvSpPr>
      <dsp:spPr>
        <a:xfrm>
          <a:off x="4269" y="2622262"/>
          <a:ext cx="8743148" cy="1247796"/>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just" defTabSz="977900" rtl="0">
            <a:lnSpc>
              <a:spcPct val="150000"/>
            </a:lnSpc>
            <a:spcBef>
              <a:spcPct val="0"/>
            </a:spcBef>
            <a:spcAft>
              <a:spcPct val="35000"/>
            </a:spcAft>
            <a:buNone/>
          </a:pPr>
          <a:r>
            <a:rPr lang="en-GB" sz="2200" b="1" i="1" kern="1200" dirty="0">
              <a:latin typeface="Arial" panose="020B0604020202020204" pitchFamily="34" charset="0"/>
              <a:cs typeface="Arial" panose="020B0604020202020204" pitchFamily="34" charset="0"/>
            </a:rPr>
            <a:t>Legal and management structure</a:t>
          </a:r>
          <a:r>
            <a:rPr lang="en-GB" sz="2200" kern="1200" dirty="0">
              <a:latin typeface="Arial" panose="020B0604020202020204" pitchFamily="34" charset="0"/>
              <a:cs typeface="Arial" panose="020B0604020202020204" pitchFamily="34" charset="0"/>
            </a:rPr>
            <a:t>: Flat organisational structure and "private limited company” as legal structure </a:t>
          </a:r>
        </a:p>
      </dsp:txBody>
      <dsp:txXfrm>
        <a:off x="65181" y="2683174"/>
        <a:ext cx="8621324" cy="1125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E830B-0E7D-4F94-9CB4-1F6FD71EBB41}">
      <dsp:nvSpPr>
        <dsp:cNvPr id="0" name=""/>
        <dsp:cNvSpPr/>
      </dsp:nvSpPr>
      <dsp:spPr>
        <a:xfrm>
          <a:off x="0" y="6256"/>
          <a:ext cx="11875436" cy="102960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150000"/>
            </a:lnSpc>
            <a:spcBef>
              <a:spcPct val="0"/>
            </a:spcBef>
            <a:spcAft>
              <a:spcPct val="35000"/>
            </a:spcAft>
            <a:buNone/>
          </a:pPr>
          <a:r>
            <a:rPr lang="en-GB" sz="2200" kern="1200">
              <a:latin typeface="Arial" panose="020B0604020202020204" pitchFamily="34" charset="0"/>
              <a:cs typeface="Arial" panose="020B0604020202020204" pitchFamily="34" charset="0"/>
            </a:rPr>
            <a:t>Musician of Style Burst is “create a sustainable future of fashion”</a:t>
          </a:r>
        </a:p>
      </dsp:txBody>
      <dsp:txXfrm>
        <a:off x="50261" y="56517"/>
        <a:ext cx="11774914" cy="929078"/>
      </dsp:txXfrm>
    </dsp:sp>
    <dsp:sp modelId="{F4A079E2-D707-43DF-BD9C-9B2E7B91B78B}">
      <dsp:nvSpPr>
        <dsp:cNvPr id="0" name=""/>
        <dsp:cNvSpPr/>
      </dsp:nvSpPr>
      <dsp:spPr>
        <a:xfrm>
          <a:off x="0" y="1194256"/>
          <a:ext cx="11875436" cy="102960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150000"/>
            </a:lnSpc>
            <a:spcBef>
              <a:spcPct val="0"/>
            </a:spcBef>
            <a:spcAft>
              <a:spcPct val="35000"/>
            </a:spcAft>
            <a:buNone/>
          </a:pPr>
          <a:r>
            <a:rPr lang="en-GB" sz="2200" kern="1200" dirty="0">
              <a:latin typeface="Arial" panose="020B0604020202020204" pitchFamily="34" charset="0"/>
              <a:cs typeface="Arial" panose="020B0604020202020204" pitchFamily="34" charset="0"/>
            </a:rPr>
            <a:t>The allocated initial cost will be  £15,000 as per estimation </a:t>
          </a:r>
        </a:p>
      </dsp:txBody>
      <dsp:txXfrm>
        <a:off x="50261" y="1244517"/>
        <a:ext cx="11774914" cy="929078"/>
      </dsp:txXfrm>
    </dsp:sp>
    <dsp:sp modelId="{4E0EECAD-6D3A-437D-B05B-9C48DB116C79}">
      <dsp:nvSpPr>
        <dsp:cNvPr id="0" name=""/>
        <dsp:cNvSpPr/>
      </dsp:nvSpPr>
      <dsp:spPr>
        <a:xfrm>
          <a:off x="0" y="2382256"/>
          <a:ext cx="11875436" cy="1029600"/>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150000"/>
            </a:lnSpc>
            <a:spcBef>
              <a:spcPct val="0"/>
            </a:spcBef>
            <a:spcAft>
              <a:spcPct val="35000"/>
            </a:spcAft>
            <a:buNone/>
          </a:pPr>
          <a:r>
            <a:rPr lang="en-GB" sz="2200" kern="1200">
              <a:latin typeface="Arial" panose="020B0604020202020204" pitchFamily="34" charset="0"/>
              <a:cs typeface="Arial" panose="020B0604020202020204" pitchFamily="34" charset="0"/>
            </a:rPr>
            <a:t>The uniqueness of this brand will be sustainability and technological advancements </a:t>
          </a:r>
        </a:p>
      </dsp:txBody>
      <dsp:txXfrm>
        <a:off x="50261" y="2432517"/>
        <a:ext cx="11774914" cy="92907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D27847-F073-45B1-B950-72C20D616A1D}" type="datetimeFigureOut">
              <a:rPr lang="en-GB" smtClean="0"/>
              <a:t>01/04/2026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C7581C-DD97-4ED4-ABE6-70DB53636955}" type="slidenum">
              <a:rPr lang="en-GB" smtClean="0"/>
              <a:t>‹#›</a:t>
            </a:fld>
            <a:endParaRPr lang="en-GB"/>
          </a:p>
        </p:txBody>
      </p:sp>
    </p:spTree>
    <p:extLst>
      <p:ext uri="{BB962C8B-B14F-4D97-AF65-F5344CB8AC3E}">
        <p14:creationId xmlns:p14="http://schemas.microsoft.com/office/powerpoint/2010/main" val="740973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1</a:t>
            </a:fld>
            <a:endParaRPr lang="en-GB"/>
          </a:p>
        </p:txBody>
      </p:sp>
    </p:spTree>
    <p:extLst>
      <p:ext uri="{BB962C8B-B14F-4D97-AF65-F5344CB8AC3E}">
        <p14:creationId xmlns:p14="http://schemas.microsoft.com/office/powerpoint/2010/main" val="3860606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Entrepreneurship involves the higher willingness to assume the risk to understand an economic activity, mainly a new one. . However, a significant entrepreneur business plan helps in providing a depth analysis and consideration of the business to get opportunities (Müller </a:t>
            </a:r>
            <a:r>
              <a:rPr lang="en-GB" sz="1200" i="1" kern="1200" dirty="0">
                <a:solidFill>
                  <a:schemeClr val="tx1"/>
                </a:solidFill>
                <a:effectLst/>
                <a:latin typeface="Arial" panose="020B0604020202020204" pitchFamily="34" charset="0"/>
                <a:ea typeface="+mn-ea"/>
                <a:cs typeface="Arial" panose="020B0604020202020204" pitchFamily="34" charset="0"/>
              </a:rPr>
              <a:t>et al.</a:t>
            </a:r>
            <a:r>
              <a:rPr lang="en-GB" sz="1200" kern="1200" dirty="0">
                <a:solidFill>
                  <a:schemeClr val="tx1"/>
                </a:solidFill>
                <a:effectLst/>
                <a:latin typeface="Arial" panose="020B0604020202020204" pitchFamily="34" charset="0"/>
                <a:ea typeface="+mn-ea"/>
                <a:cs typeface="Arial" panose="020B0604020202020204" pitchFamily="34" charset="0"/>
              </a:rPr>
              <a:t>, 2022). In this presentation, I am going to highlight a business plan for a new business that is Style Burst, a sustainable T-shirt printing firm in the UK. The entity will manufacture the sustainable T-shirts using eco-friendly materials such as organic fibre, organic hemp, and </a:t>
            </a:r>
            <a:r>
              <a:rPr lang="en-GB" sz="1200" kern="1200" dirty="0" err="1">
                <a:solidFill>
                  <a:schemeClr val="tx1"/>
                </a:solidFill>
                <a:effectLst/>
                <a:latin typeface="Arial" panose="020B0604020202020204" pitchFamily="34" charset="0"/>
                <a:ea typeface="+mn-ea"/>
                <a:cs typeface="Arial" panose="020B0604020202020204" pitchFamily="34" charset="0"/>
              </a:rPr>
              <a:t>tencels</a:t>
            </a:r>
            <a:r>
              <a:rPr lang="en-GB" sz="1200" kern="1200" dirty="0">
                <a:solidFill>
                  <a:schemeClr val="tx1"/>
                </a:solidFill>
                <a:effectLst/>
                <a:latin typeface="Arial" panose="020B0604020202020204" pitchFamily="34" charset="0"/>
                <a:ea typeface="+mn-ea"/>
                <a:cs typeface="Arial" panose="020B0604020202020204" pitchFamily="34" charset="0"/>
              </a:rPr>
              <a:t> and even will use the 3d Printing technology to ensure social, and environmental aspects of Triple bottom line to achieve economic aspects.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2</a:t>
            </a:fld>
            <a:endParaRPr lang="en-GB"/>
          </a:p>
        </p:txBody>
      </p:sp>
    </p:spTree>
    <p:extLst>
      <p:ext uri="{BB962C8B-B14F-4D97-AF65-F5344CB8AC3E}">
        <p14:creationId xmlns:p14="http://schemas.microsoft.com/office/powerpoint/2010/main" val="2386817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Style Burst will offer printed customised sustainable T-shirts for both men and women. The customised T-shirt printing market in recent days grew from more than 35.39 billion in 2023 to more than 35.68 billion in 2024 and is expected to increase by approximately £7.84 billion by 2030 (Finance.yahoo.com, 2024). The higher market growth of the T-shirt printing market is the main reason behind the development of this business idea. The uniqueness of this business will be their focus on sustainability, and using 3D printing technology. The USP of the brand will be “</a:t>
            </a:r>
            <a:r>
              <a:rPr lang="en-GB" sz="1200" i="1" kern="1200" dirty="0">
                <a:solidFill>
                  <a:schemeClr val="tx1"/>
                </a:solidFill>
                <a:effectLst/>
                <a:latin typeface="Arial" panose="020B0604020202020204" pitchFamily="34" charset="0"/>
                <a:ea typeface="+mn-ea"/>
                <a:cs typeface="Arial" panose="020B0604020202020204" pitchFamily="34" charset="0"/>
              </a:rPr>
              <a:t>Choose Your Style</a:t>
            </a:r>
            <a:r>
              <a:rPr lang="en-GB" sz="1200" kern="1200" dirty="0">
                <a:solidFill>
                  <a:schemeClr val="tx1"/>
                </a:solidFill>
                <a:effectLst/>
                <a:latin typeface="Arial" panose="020B0604020202020204" pitchFamily="34" charset="0"/>
                <a:ea typeface="+mn-ea"/>
                <a:cs typeface="Arial" panose="020B0604020202020204" pitchFamily="34" charset="0"/>
              </a:rPr>
              <a:t>” and even the mission of the firm will “</a:t>
            </a:r>
            <a:r>
              <a:rPr lang="en-GB" sz="1200" i="1" kern="1200" dirty="0">
                <a:solidFill>
                  <a:schemeClr val="tx1"/>
                </a:solidFill>
                <a:effectLst/>
                <a:latin typeface="Arial" panose="020B0604020202020204" pitchFamily="34" charset="0"/>
                <a:ea typeface="+mn-ea"/>
                <a:cs typeface="Arial" panose="020B0604020202020204" pitchFamily="34" charset="0"/>
              </a:rPr>
              <a:t>create a sustainable future of fashion</a:t>
            </a:r>
            <a:r>
              <a:rPr lang="en-GB" sz="1200" kern="1200" dirty="0">
                <a:solidFill>
                  <a:schemeClr val="tx1"/>
                </a:solidFill>
                <a:effectLst/>
                <a:latin typeface="Arial" panose="020B0604020202020204" pitchFamily="34" charset="0"/>
                <a:ea typeface="+mn-ea"/>
                <a:cs typeface="Arial" panose="020B0604020202020204" pitchFamily="34" charset="0"/>
              </a:rPr>
              <a:t>.” The legal structure, which will be followed by the entity, is “private limited company” and the organisational structure, which will be adapted, is “flat organisational structure” to ensure the flexibility in the business.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3</a:t>
            </a:fld>
            <a:endParaRPr lang="en-GB"/>
          </a:p>
        </p:txBody>
      </p:sp>
    </p:spTree>
    <p:extLst>
      <p:ext uri="{BB962C8B-B14F-4D97-AF65-F5344CB8AC3E}">
        <p14:creationId xmlns:p14="http://schemas.microsoft.com/office/powerpoint/2010/main" val="3456397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PESTLE factors, which I have identified as the most essential factors for the Style Burst to enhance the business opportunity, are social, technological, and environmental factors. In terms of social factors, the demand of the customers towards durable fashion items and even higher quality products are too high in the UK (Mintel, 2024). Moreover, the demand for the customised or personalised clothes is even too high due to the rising popularity of e-commerce. However, in terms of the environment, “WRAP's Textiles 2030 initiative” in the UK aims to reduce 50% of the carbon footprint in the fashion industry within 2030 (WRAP, 2023). However, Xiao and </a:t>
            </a:r>
            <a:r>
              <a:rPr lang="en-GB" sz="1200" kern="1200" dirty="0" err="1">
                <a:solidFill>
                  <a:schemeClr val="tx1"/>
                </a:solidFill>
                <a:effectLst/>
                <a:latin typeface="Arial" panose="020B0604020202020204" pitchFamily="34" charset="0"/>
                <a:ea typeface="+mn-ea"/>
                <a:cs typeface="Arial" panose="020B0604020202020204" pitchFamily="34" charset="0"/>
              </a:rPr>
              <a:t>Kan</a:t>
            </a:r>
            <a:r>
              <a:rPr lang="en-GB" sz="1200" kern="1200" dirty="0">
                <a:solidFill>
                  <a:schemeClr val="tx1"/>
                </a:solidFill>
                <a:effectLst/>
                <a:latin typeface="Arial" panose="020B0604020202020204" pitchFamily="34" charset="0"/>
                <a:ea typeface="+mn-ea"/>
                <a:cs typeface="Arial" panose="020B0604020202020204" pitchFamily="34" charset="0"/>
              </a:rPr>
              <a:t>, (2022) has highlighted that “Three-dimensional printing (3DP)” or 3D printing utilises “computer-aided design (CAD)”, “computer-assisted manufacturing (CAM)” and others to manufacture sustainable clothing and lower cost manufacturing processes.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4</a:t>
            </a:fld>
            <a:endParaRPr lang="en-GB"/>
          </a:p>
        </p:txBody>
      </p:sp>
    </p:spTree>
    <p:extLst>
      <p:ext uri="{BB962C8B-B14F-4D97-AF65-F5344CB8AC3E}">
        <p14:creationId xmlns:p14="http://schemas.microsoft.com/office/powerpoint/2010/main" val="3310863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identified three factors will create significant opportunities for Style Burst to achieve sustainable and competitive advantages. For example, technological factors like the use of 3D printing will assist the new entity to ensure low cost manufacturing and sustainable manufacturing which will help to offer lower or value based pricing products to their customers. “WRAP's Textiles 2030 initiative” also will help Style Burst to ensure sustainability in the firm to get higher customer trust and meet environmental aspects of the triple bottom line. On the other hand, focusing on customised and sustainable printing T-shirt manufacturing by Style Burst will help them to meet rapid customer demand in the UK.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5</a:t>
            </a:fld>
            <a:endParaRPr lang="en-GB"/>
          </a:p>
        </p:txBody>
      </p:sp>
    </p:spTree>
    <p:extLst>
      <p:ext uri="{BB962C8B-B14F-4D97-AF65-F5344CB8AC3E}">
        <p14:creationId xmlns:p14="http://schemas.microsoft.com/office/powerpoint/2010/main" val="20558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have mainly selected here the promotional and pricing strategies, which are too suitable to Style Burst to reach to the wide range of customers. </a:t>
            </a:r>
            <a:r>
              <a:rPr lang="en-GB" sz="1200" kern="1200" dirty="0" err="1">
                <a:solidFill>
                  <a:schemeClr val="tx1"/>
                </a:solidFill>
                <a:effectLst/>
                <a:latin typeface="Arial" panose="020B0604020202020204" pitchFamily="34" charset="0"/>
                <a:ea typeface="+mn-ea"/>
                <a:cs typeface="Arial" panose="020B0604020202020204" pitchFamily="34" charset="0"/>
              </a:rPr>
              <a:t>Mishnick</a:t>
            </a:r>
            <a:r>
              <a:rPr lang="en-GB" sz="1200" kern="1200" dirty="0">
                <a:solidFill>
                  <a:schemeClr val="tx1"/>
                </a:solidFill>
                <a:effectLst/>
                <a:latin typeface="Arial" panose="020B0604020202020204" pitchFamily="34" charset="0"/>
                <a:ea typeface="+mn-ea"/>
                <a:cs typeface="Arial" panose="020B0604020202020204" pitchFamily="34" charset="0"/>
              </a:rPr>
              <a:t> and Wise, (2024) have reflected that the use of the social media platforms in the 2025 are too high and social media platforms are used as a marketing tool that allows the organisms to reach to the larger audience and gain feedback through interaction. Therefore, using social media platforms like Facebook, Instagram, TikTok, and Snapchat will be highly justified for Style Burst to reach a wider audience. However, Kerr </a:t>
            </a:r>
            <a:r>
              <a:rPr lang="en-GB" sz="1200" i="1" kern="1200" dirty="0">
                <a:solidFill>
                  <a:schemeClr val="tx1"/>
                </a:solidFill>
                <a:effectLst/>
                <a:latin typeface="Arial" panose="020B0604020202020204" pitchFamily="34" charset="0"/>
                <a:ea typeface="+mn-ea"/>
                <a:cs typeface="Arial" panose="020B0604020202020204" pitchFamily="34" charset="0"/>
              </a:rPr>
              <a:t>et al.</a:t>
            </a:r>
            <a:r>
              <a:rPr lang="en-GB" sz="1200" kern="1200" dirty="0">
                <a:solidFill>
                  <a:schemeClr val="tx1"/>
                </a:solidFill>
                <a:effectLst/>
                <a:latin typeface="Arial" panose="020B0604020202020204" pitchFamily="34" charset="0"/>
                <a:ea typeface="+mn-ea"/>
                <a:cs typeface="Arial" panose="020B0604020202020204" pitchFamily="34" charset="0"/>
              </a:rPr>
              <a:t> (2025) have reflected that since 2021, the UK has been experiencing a higher cost of living crisis. Therefore, using value based piercing strategy such as offering prices as per the perceived value of the customer will help the Style Burst to achieve a wider customer base in future.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6</a:t>
            </a:fld>
            <a:endParaRPr lang="en-GB"/>
          </a:p>
        </p:txBody>
      </p:sp>
    </p:spTree>
    <p:extLst>
      <p:ext uri="{BB962C8B-B14F-4D97-AF65-F5344CB8AC3E}">
        <p14:creationId xmlns:p14="http://schemas.microsoft.com/office/powerpoint/2010/main" val="3549053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this slide, I am highlighting the funding requirements for the Style Burst. Funding is highly essential in start-up firms to provide capital for maintaining, launching, and expanding the business (</a:t>
            </a:r>
            <a:r>
              <a:rPr lang="en-GB" sz="1200" kern="1200" dirty="0" err="1">
                <a:solidFill>
                  <a:schemeClr val="tx1"/>
                </a:solidFill>
                <a:effectLst/>
                <a:latin typeface="Arial" panose="020B0604020202020204" pitchFamily="34" charset="0"/>
                <a:ea typeface="+mn-ea"/>
                <a:cs typeface="Arial" panose="020B0604020202020204" pitchFamily="34" charset="0"/>
              </a:rPr>
              <a:t>Butow</a:t>
            </a:r>
            <a:r>
              <a:rPr lang="en-GB" sz="1200" kern="1200" dirty="0">
                <a:solidFill>
                  <a:schemeClr val="tx1"/>
                </a:solidFill>
                <a:effectLst/>
                <a:latin typeface="Arial" panose="020B0604020202020204" pitchFamily="34" charset="0"/>
                <a:ea typeface="+mn-ea"/>
                <a:cs typeface="Arial" panose="020B0604020202020204" pitchFamily="34" charset="0"/>
              </a:rPr>
              <a:t> and Butler, 2024). The funding for this new business will be allocated for land acquisition, marketing, inventory management, logistics, and even payroll. The initial cost, which will be needed for the Style Burst will be £15,000. Based on the calculated break-even analysis, the firm will face loss in the first year.  </a:t>
            </a:r>
            <a:r>
              <a:rPr lang="en-GB" sz="1200" kern="1200">
                <a:solidFill>
                  <a:schemeClr val="tx1"/>
                </a:solidFill>
                <a:effectLst/>
                <a:latin typeface="Arial" panose="020B0604020202020204" pitchFamily="34" charset="0"/>
                <a:ea typeface="+mn-ea"/>
                <a:cs typeface="Arial" panose="020B0604020202020204" pitchFamily="34" charset="0"/>
              </a:rPr>
              <a:t>However , </a:t>
            </a:r>
            <a:r>
              <a:rPr lang="en-GB" sz="1200" kern="1200" dirty="0">
                <a:solidFill>
                  <a:schemeClr val="tx1"/>
                </a:solidFill>
                <a:effectLst/>
                <a:latin typeface="Arial" panose="020B0604020202020204" pitchFamily="34" charset="0"/>
                <a:ea typeface="+mn-ea"/>
                <a:cs typeface="Arial" panose="020B0604020202020204" pitchFamily="34" charset="0"/>
              </a:rPr>
              <a:t>in the next five years, the firm will get profitability. </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7</a:t>
            </a:fld>
            <a:endParaRPr lang="en-GB"/>
          </a:p>
        </p:txBody>
      </p:sp>
    </p:spTree>
    <p:extLst>
      <p:ext uri="{BB962C8B-B14F-4D97-AF65-F5344CB8AC3E}">
        <p14:creationId xmlns:p14="http://schemas.microsoft.com/office/powerpoint/2010/main" val="2292260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As per the entire evaluation, it is concluded that the USP of the Style Burst will be “Choose Your Style” and the mission will be “create a sustainable future of fashion.” The entity will offer sustainable T-shirts, which will customise and will use “3D printing technology” which will be applied value based pricing strategy. The promotion of the products of Style Burst will be done through social media platforms and the projected initial cost of their business will be £15,000. </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8</a:t>
            </a:fld>
            <a:endParaRPr lang="en-GB"/>
          </a:p>
        </p:txBody>
      </p:sp>
    </p:spTree>
    <p:extLst>
      <p:ext uri="{BB962C8B-B14F-4D97-AF65-F5344CB8AC3E}">
        <p14:creationId xmlns:p14="http://schemas.microsoft.com/office/powerpoint/2010/main" val="42368981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0C7581C-DD97-4ED4-ABE6-70DB53636955}" type="slidenum">
              <a:rPr lang="en-GB" smtClean="0"/>
              <a:t>9</a:t>
            </a:fld>
            <a:endParaRPr lang="en-GB"/>
          </a:p>
        </p:txBody>
      </p:sp>
    </p:spTree>
    <p:extLst>
      <p:ext uri="{BB962C8B-B14F-4D97-AF65-F5344CB8AC3E}">
        <p14:creationId xmlns:p14="http://schemas.microsoft.com/office/powerpoint/2010/main" val="3548504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sv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8.png"/><Relationship Id="rId10" Type="http://schemas.microsoft.com/office/2007/relationships/diagramDrawing" Target="../diagrams/drawing1.xml"/><Relationship Id="rId4" Type="http://schemas.openxmlformats.org/officeDocument/2006/relationships/image" Target="../media/image6.sv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chart" Target="../charts/chart1.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svg"/><Relationship Id="rId7"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sv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42005"/>
        </a:solidFill>
        <a:effectLst/>
      </p:bgPr>
    </p:bg>
    <p:spTree>
      <p:nvGrpSpPr>
        <p:cNvPr id="1" name=""/>
        <p:cNvGrpSpPr/>
        <p:nvPr/>
      </p:nvGrpSpPr>
      <p:grpSpPr>
        <a:xfrm>
          <a:off x="0" y="0"/>
          <a:ext cx="0" cy="0"/>
          <a:chOff x="0" y="0"/>
          <a:chExt cx="0" cy="0"/>
        </a:xfrm>
      </p:grpSpPr>
      <p:sp>
        <p:nvSpPr>
          <p:cNvPr id="2" name="Freeform 2"/>
          <p:cNvSpPr/>
          <p:nvPr/>
        </p:nvSpPr>
        <p:spPr>
          <a:xfrm>
            <a:off x="438504" y="-139092"/>
            <a:ext cx="17410993" cy="9162535"/>
          </a:xfrm>
          <a:custGeom>
            <a:avLst/>
            <a:gdLst/>
            <a:ahLst/>
            <a:cxnLst/>
            <a:rect l="l" t="t" r="r" b="b"/>
            <a:pathLst>
              <a:path w="17410993" h="9162535">
                <a:moveTo>
                  <a:pt x="0" y="0"/>
                </a:moveTo>
                <a:lnTo>
                  <a:pt x="17410992" y="0"/>
                </a:lnTo>
                <a:lnTo>
                  <a:pt x="17410992" y="9162535"/>
                </a:lnTo>
                <a:lnTo>
                  <a:pt x="0" y="9162535"/>
                </a:lnTo>
                <a:lnTo>
                  <a:pt x="0" y="0"/>
                </a:lnTo>
                <a:close/>
              </a:path>
            </a:pathLst>
          </a:custGeom>
          <a:blipFill>
            <a:blip r:embed="rId3">
              <a:alphaModFix amt="25000"/>
            </a:blip>
            <a:stretch>
              <a:fillRect/>
            </a:stretch>
          </a:blipFill>
        </p:spPr>
        <p:txBody>
          <a:bodyPr/>
          <a:lstStyle/>
          <a:p>
            <a:endParaRPr lang="en-US"/>
          </a:p>
        </p:txBody>
      </p:sp>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15315328" y="2917194"/>
            <a:ext cx="3524793" cy="4858737"/>
          </a:xfrm>
          <a:custGeom>
            <a:avLst/>
            <a:gdLst/>
            <a:ahLst/>
            <a:cxnLst/>
            <a:rect l="l" t="t" r="r" b="b"/>
            <a:pathLst>
              <a:path w="3524793" h="4858737">
                <a:moveTo>
                  <a:pt x="0" y="0"/>
                </a:moveTo>
                <a:lnTo>
                  <a:pt x="3524793" y="0"/>
                </a:lnTo>
                <a:lnTo>
                  <a:pt x="3524793" y="4858736"/>
                </a:lnTo>
                <a:lnTo>
                  <a:pt x="0" y="48587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15181978" y="2955294"/>
            <a:ext cx="3524793" cy="4858737"/>
          </a:xfrm>
          <a:custGeom>
            <a:avLst/>
            <a:gdLst/>
            <a:ahLst/>
            <a:cxnLst/>
            <a:rect l="l" t="t" r="r" b="b"/>
            <a:pathLst>
              <a:path w="3524793" h="4858737">
                <a:moveTo>
                  <a:pt x="0" y="0"/>
                </a:moveTo>
                <a:lnTo>
                  <a:pt x="3524793" y="0"/>
                </a:lnTo>
                <a:lnTo>
                  <a:pt x="3524793" y="4858736"/>
                </a:lnTo>
                <a:lnTo>
                  <a:pt x="0" y="485873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0" y="0"/>
            <a:ext cx="18288000" cy="10292106"/>
          </a:xfrm>
          <a:custGeom>
            <a:avLst/>
            <a:gdLst/>
            <a:ahLst/>
            <a:cxnLst/>
            <a:rect l="l" t="t" r="r" b="b"/>
            <a:pathLst>
              <a:path w="18564548" h="10396147">
                <a:moveTo>
                  <a:pt x="0" y="0"/>
                </a:moveTo>
                <a:lnTo>
                  <a:pt x="18564548" y="0"/>
                </a:lnTo>
                <a:lnTo>
                  <a:pt x="18564548" y="10396147"/>
                </a:lnTo>
                <a:lnTo>
                  <a:pt x="0" y="10396147"/>
                </a:lnTo>
                <a:lnTo>
                  <a:pt x="0" y="0"/>
                </a:lnTo>
                <a:close/>
              </a:path>
            </a:pathLst>
          </a:custGeom>
          <a:blipFill>
            <a:blip r:embed="rId7"/>
            <a:stretch>
              <a:fillRect/>
            </a:stretch>
          </a:blipFill>
        </p:spPr>
        <p:txBody>
          <a:bodyPr/>
          <a:lstStyle/>
          <a:p>
            <a:endParaRPr lang="en-US"/>
          </a:p>
        </p:txBody>
      </p:sp>
      <p:grpSp>
        <p:nvGrpSpPr>
          <p:cNvPr id="73" name="Group 73"/>
          <p:cNvGrpSpPr/>
          <p:nvPr/>
        </p:nvGrpSpPr>
        <p:grpSpPr>
          <a:xfrm>
            <a:off x="5773677" y="9359428"/>
            <a:ext cx="6781205" cy="438150"/>
            <a:chOff x="0" y="0"/>
            <a:chExt cx="1785996" cy="115398"/>
          </a:xfrm>
        </p:grpSpPr>
        <p:sp>
          <p:nvSpPr>
            <p:cNvPr id="74" name="Freeform 74"/>
            <p:cNvSpPr/>
            <p:nvPr/>
          </p:nvSpPr>
          <p:spPr>
            <a:xfrm>
              <a:off x="0" y="0"/>
              <a:ext cx="1785996" cy="115398"/>
            </a:xfrm>
            <a:custGeom>
              <a:avLst/>
              <a:gdLst/>
              <a:ahLst/>
              <a:cxnLst/>
              <a:rect l="l" t="t" r="r" b="b"/>
              <a:pathLst>
                <a:path w="1785996" h="115398">
                  <a:moveTo>
                    <a:pt x="0" y="0"/>
                  </a:moveTo>
                  <a:lnTo>
                    <a:pt x="1785996" y="0"/>
                  </a:lnTo>
                  <a:lnTo>
                    <a:pt x="1785996" y="115398"/>
                  </a:lnTo>
                  <a:lnTo>
                    <a:pt x="0" y="115398"/>
                  </a:lnTo>
                  <a:close/>
                </a:path>
              </a:pathLst>
            </a:custGeom>
            <a:solidFill>
              <a:srgbClr val="6E7075"/>
            </a:solidFill>
          </p:spPr>
          <p:txBody>
            <a:bodyPr/>
            <a:lstStyle/>
            <a:p>
              <a:endParaRPr lang="en-US"/>
            </a:p>
          </p:txBody>
        </p:sp>
        <p:sp>
          <p:nvSpPr>
            <p:cNvPr id="75" name="TextBox 75"/>
            <p:cNvSpPr txBox="1"/>
            <p:nvPr/>
          </p:nvSpPr>
          <p:spPr>
            <a:xfrm>
              <a:off x="0" y="-47625"/>
              <a:ext cx="1785996" cy="163023"/>
            </a:xfrm>
            <a:prstGeom prst="rect">
              <a:avLst/>
            </a:prstGeom>
          </p:spPr>
          <p:txBody>
            <a:bodyPr lIns="50800" tIns="50800" rIns="50800" bIns="50800" rtlCol="0" anchor="ctr"/>
            <a:lstStyle/>
            <a:p>
              <a:pPr algn="ctr">
                <a:lnSpc>
                  <a:spcPts val="2659"/>
                </a:lnSpc>
              </a:pPr>
              <a:endParaRPr/>
            </a:p>
          </p:txBody>
        </p:sp>
      </p:grpSp>
      <p:sp>
        <p:nvSpPr>
          <p:cNvPr id="5" name="Rectangle 4"/>
          <p:cNvSpPr/>
          <p:nvPr/>
        </p:nvSpPr>
        <p:spPr>
          <a:xfrm>
            <a:off x="5334000" y="707595"/>
            <a:ext cx="7696200" cy="6971139"/>
          </a:xfrm>
          <a:prstGeom prst="rect">
            <a:avLst/>
          </a:prstGeom>
        </p:spPr>
        <p:txBody>
          <a:bodyPr wrap="square">
            <a:spAutoFit/>
          </a:bodyPr>
          <a:lstStyle/>
          <a:p>
            <a:pPr algn="ctr">
              <a:lnSpc>
                <a:spcPct val="150000"/>
              </a:lnSpc>
            </a:pPr>
            <a:r>
              <a:rPr lang="en-GB" sz="2800" b="1" dirty="0">
                <a:latin typeface="Arial" panose="020B0604020202020204" pitchFamily="34" charset="0"/>
                <a:ea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Certificate in Higher Education Business Skills for the Workplace</a:t>
            </a:r>
            <a:endParaRPr lang="en-IN" sz="2800" dirty="0">
              <a:latin typeface="Arial" panose="020B0604020202020204" pitchFamily="34" charset="0"/>
              <a:cs typeface="Arial" panose="020B0604020202020204" pitchFamily="34" charset="0"/>
            </a:endParaRPr>
          </a:p>
          <a:p>
            <a:pPr algn="ctr">
              <a:lnSpc>
                <a:spcPct val="150000"/>
              </a:lnSpc>
            </a:pPr>
            <a:r>
              <a:rPr lang="en-GB" sz="2800" b="1" dirty="0">
                <a:latin typeface="Arial" panose="020B0604020202020204" pitchFamily="34" charset="0"/>
                <a:cs typeface="Arial" panose="020B0604020202020204" pitchFamily="34" charset="0"/>
              </a:rPr>
              <a:t>LCLM4006: Enterprise and Entrepreneurship</a:t>
            </a:r>
            <a:endParaRPr lang="en-IN" sz="2800" dirty="0">
              <a:latin typeface="Arial" panose="020B0604020202020204" pitchFamily="34" charset="0"/>
              <a:cs typeface="Arial" panose="020B0604020202020204" pitchFamily="34" charset="0"/>
            </a:endParaRPr>
          </a:p>
          <a:p>
            <a:pPr algn="ctr">
              <a:lnSpc>
                <a:spcPct val="150000"/>
              </a:lnSpc>
            </a:pPr>
            <a:r>
              <a:rPr lang="en-GB" sz="2800" b="1" dirty="0">
                <a:latin typeface="Arial" panose="020B0604020202020204" pitchFamily="34" charset="0"/>
                <a:cs typeface="Arial" panose="020B0604020202020204" pitchFamily="34" charset="0"/>
              </a:rPr>
              <a:t>Task 2:  Individual Presentation Pitch</a:t>
            </a:r>
            <a:endParaRPr lang="en-IN" sz="2800" dirty="0">
              <a:latin typeface="Arial" panose="020B0604020202020204" pitchFamily="34" charset="0"/>
              <a:cs typeface="Arial" panose="020B0604020202020204" pitchFamily="34" charset="0"/>
            </a:endParaRPr>
          </a:p>
          <a:p>
            <a:pPr algn="ctr">
              <a:lnSpc>
                <a:spcPct val="150000"/>
              </a:lnSpc>
            </a:pPr>
            <a:r>
              <a:rPr lang="en-GB" sz="2800" b="1" dirty="0">
                <a:latin typeface="Arial" panose="020B0604020202020204" pitchFamily="34" charset="0"/>
                <a:cs typeface="Arial" panose="020B0604020202020204" pitchFamily="34" charset="0"/>
              </a:rPr>
              <a:t>Business idea: Sustainable printing T-shirt using 3D printing technology: Style Burst </a:t>
            </a:r>
            <a:endParaRPr lang="en-IN" sz="2800" dirty="0">
              <a:latin typeface="Arial" panose="020B0604020202020204" pitchFamily="34" charset="0"/>
              <a:cs typeface="Arial" panose="020B0604020202020204" pitchFamily="34" charset="0"/>
            </a:endParaRPr>
          </a:p>
          <a:p>
            <a:r>
              <a:rPr lang="en-GB" b="1" dirty="0"/>
              <a:t> </a:t>
            </a:r>
            <a:endParaRPr lang="en-IN" dirty="0"/>
          </a:p>
          <a:p>
            <a:pPr algn="ctr">
              <a:lnSpc>
                <a:spcPct val="150000"/>
              </a:lnSpc>
            </a:pPr>
            <a:r>
              <a:rPr lang="en-GB" sz="2400" b="1" dirty="0">
                <a:latin typeface="Arial" panose="020B0604020202020204" pitchFamily="34" charset="0"/>
                <a:cs typeface="Arial" panose="020B0604020202020204" pitchFamily="34" charset="0"/>
              </a:rPr>
              <a:t>Student Name: </a:t>
            </a:r>
            <a:endParaRPr lang="en-IN" sz="2400"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Student ID: </a:t>
            </a:r>
            <a:endParaRPr lang="en-IN" sz="2400"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Lecturer’s name: </a:t>
            </a:r>
            <a:endParaRPr lang="en-IN" sz="2400" dirty="0">
              <a:latin typeface="Arial" panose="020B0604020202020204" pitchFamily="34" charset="0"/>
              <a:cs typeface="Arial" panose="020B0604020202020204" pitchFamily="34" charset="0"/>
            </a:endParaRPr>
          </a:p>
          <a:p>
            <a:pPr algn="ctr">
              <a:lnSpc>
                <a:spcPct val="150000"/>
              </a:lnSpc>
            </a:pPr>
            <a:endParaRPr lang="en-GB" dirty="0">
              <a:latin typeface="Arial" panose="020B0604020202020204" pitchFamily="34" charset="0"/>
              <a:ea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42005"/>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85112" cy="8577008"/>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34219" y="1385002"/>
            <a:ext cx="15010038" cy="1141338"/>
          </a:xfrm>
          <a:prstGeom prst="rect">
            <a:avLst/>
          </a:prstGeom>
        </p:spPr>
        <p:txBody>
          <a:bodyPr wrap="square" lIns="0" tIns="0" rIns="0" bIns="0" rtlCol="0" anchor="t">
            <a:spAutoFit/>
          </a:bodyPr>
          <a:lstStyle/>
          <a:p>
            <a:pPr algn="ctr">
              <a:lnSpc>
                <a:spcPts val="8880"/>
              </a:lnSpc>
            </a:pPr>
            <a:r>
              <a:rPr lang="en-GB" sz="8000" b="1" dirty="0">
                <a:latin typeface="Arial" panose="020B0604020202020204" pitchFamily="34" charset="0"/>
                <a:cs typeface="Arial" panose="020B0604020202020204" pitchFamily="34" charset="0"/>
              </a:rPr>
              <a:t>Introduction </a:t>
            </a:r>
            <a:endParaRPr lang="en-US" sz="8000" b="1" dirty="0">
              <a:solidFill>
                <a:srgbClr val="FFFFFF"/>
              </a:solidFill>
              <a:latin typeface="Arial" panose="020B0604020202020204" pitchFamily="34" charset="0"/>
              <a:ea typeface="Libre Baskerville Bold"/>
              <a:cs typeface="Arial" panose="020B0604020202020204" pitchFamily="34" charset="0"/>
              <a:sym typeface="Libre Baskerville Bold"/>
            </a:endParaRPr>
          </a:p>
        </p:txBody>
      </p:sp>
      <p:sp>
        <p:nvSpPr>
          <p:cNvPr id="5" name="Rectangle 4"/>
          <p:cNvSpPr/>
          <p:nvPr/>
        </p:nvSpPr>
        <p:spPr>
          <a:xfrm>
            <a:off x="8871587" y="3728525"/>
            <a:ext cx="8046471" cy="3076548"/>
          </a:xfrm>
          <a:prstGeom prst="rect">
            <a:avLst/>
          </a:prstGeom>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A business plan is essential for an entrepreneur to set clear goals and guidelines to achieve competitive advantages (Müller </a:t>
            </a:r>
            <a:r>
              <a:rPr lang="en-GB" sz="2200" i="1" dirty="0">
                <a:latin typeface="Arial" panose="020B0604020202020204" pitchFamily="34" charset="0"/>
                <a:ea typeface="Arial" panose="020B0604020202020204" pitchFamily="34" charset="0"/>
              </a:rPr>
              <a:t>et al.</a:t>
            </a:r>
            <a:r>
              <a:rPr lang="en-GB" sz="2200" dirty="0">
                <a:latin typeface="Arial" panose="020B0604020202020204" pitchFamily="34" charset="0"/>
                <a:ea typeface="Arial" panose="020B0604020202020204" pitchFamily="34" charset="0"/>
              </a:rPr>
              <a:t>, 2022)</a:t>
            </a:r>
          </a:p>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The presentation aims to “highlight a business plan for a new business that is Style Burst”</a:t>
            </a:r>
          </a:p>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The new entity is a sustainable T-shirt printing firm in the UK</a:t>
            </a:r>
            <a:endParaRPr lang="en-GB" sz="2200" u="none" strike="noStrike" dirty="0">
              <a:effectLst/>
              <a:latin typeface="Arial" panose="020B0604020202020204" pitchFamily="34" charset="0"/>
              <a:ea typeface="Arial" panose="020B0604020202020204" pitchFamily="34" charset="0"/>
            </a:endParaRPr>
          </a:p>
        </p:txBody>
      </p:sp>
      <p:pic>
        <p:nvPicPr>
          <p:cNvPr id="33" name="image8.png"/>
          <p:cNvPicPr/>
          <p:nvPr/>
        </p:nvPicPr>
        <p:blipFill>
          <a:blip r:embed="rId5"/>
          <a:srcRect/>
          <a:stretch>
            <a:fillRect/>
          </a:stretch>
        </p:blipFill>
        <p:spPr>
          <a:xfrm>
            <a:off x="2432424" y="3725044"/>
            <a:ext cx="5847303" cy="3251069"/>
          </a:xfrm>
          <a:prstGeom prst="rect">
            <a:avLst/>
          </a:prstGeom>
          <a:ln w="25400">
            <a:solidFill>
              <a:srgbClr val="000000"/>
            </a:solidFill>
            <a:prstDash val="soli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42005"/>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4" name="Group 14"/>
          <p:cNvGrpSpPr/>
          <p:nvPr/>
        </p:nvGrpSpPr>
        <p:grpSpPr>
          <a:xfrm>
            <a:off x="1643744" y="1230697"/>
            <a:ext cx="15000513" cy="1390650"/>
            <a:chOff x="0" y="0"/>
            <a:chExt cx="3950752" cy="366262"/>
          </a:xfrm>
        </p:grpSpPr>
        <p:sp>
          <p:nvSpPr>
            <p:cNvPr id="15" name="Freeform 15"/>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6" name="TextBox 16"/>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1663221" y="1385002"/>
            <a:ext cx="14961558" cy="1141338"/>
          </a:xfrm>
          <a:prstGeom prst="rect">
            <a:avLst/>
          </a:prstGeom>
        </p:spPr>
        <p:txBody>
          <a:bodyPr wrap="square" lIns="0" tIns="0" rIns="0" bIns="0" rtlCol="0" anchor="t">
            <a:spAutoFit/>
          </a:bodyPr>
          <a:lstStyle/>
          <a:p>
            <a:pPr algn="ctr">
              <a:lnSpc>
                <a:spcPts val="8880"/>
              </a:lnSpc>
            </a:pPr>
            <a:r>
              <a:rPr lang="en-GB" sz="8000" b="1" dirty="0">
                <a:latin typeface="Arial" panose="020B0604020202020204" pitchFamily="34" charset="0"/>
                <a:cs typeface="Arial" panose="020B0604020202020204" pitchFamily="34" charset="0"/>
              </a:rPr>
              <a:t>Overview of business idea </a:t>
            </a:r>
            <a:endParaRPr lang="en-US" sz="8000" b="1" dirty="0">
              <a:solidFill>
                <a:srgbClr val="FFFFFF"/>
              </a:solidFill>
              <a:latin typeface="Arial" panose="020B0604020202020204" pitchFamily="34" charset="0"/>
              <a:ea typeface="Libre Baskerville Bold"/>
              <a:cs typeface="Arial" panose="020B0604020202020204" pitchFamily="34" charset="0"/>
              <a:sym typeface="Libre Baskerville Bold"/>
            </a:endParaRPr>
          </a:p>
        </p:txBody>
      </p:sp>
      <p:pic>
        <p:nvPicPr>
          <p:cNvPr id="22" name="image4.png"/>
          <p:cNvPicPr/>
          <p:nvPr/>
        </p:nvPicPr>
        <p:blipFill>
          <a:blip r:embed="rId5"/>
          <a:srcRect/>
          <a:stretch>
            <a:fillRect/>
          </a:stretch>
        </p:blipFill>
        <p:spPr>
          <a:xfrm>
            <a:off x="1782628" y="3044102"/>
            <a:ext cx="5868236" cy="5650960"/>
          </a:xfrm>
          <a:prstGeom prst="rect">
            <a:avLst/>
          </a:prstGeom>
          <a:ln w="25400">
            <a:solidFill>
              <a:srgbClr val="000000"/>
            </a:solidFill>
            <a:prstDash val="solid"/>
          </a:ln>
        </p:spPr>
      </p:pic>
      <p:graphicFrame>
        <p:nvGraphicFramePr>
          <p:cNvPr id="23" name="Diagram 22"/>
          <p:cNvGraphicFramePr/>
          <p:nvPr>
            <p:extLst>
              <p:ext uri="{D42A27DB-BD31-4B8C-83A1-F6EECF244321}">
                <p14:modId xmlns:p14="http://schemas.microsoft.com/office/powerpoint/2010/main" val="1399125435"/>
              </p:ext>
            </p:extLst>
          </p:nvPr>
        </p:nvGraphicFramePr>
        <p:xfrm>
          <a:off x="7962468" y="3643130"/>
          <a:ext cx="8751688" cy="387194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42005"/>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43744" y="1385002"/>
            <a:ext cx="15000511" cy="1141338"/>
          </a:xfrm>
          <a:prstGeom prst="rect">
            <a:avLst/>
          </a:prstGeom>
        </p:spPr>
        <p:txBody>
          <a:bodyPr wrap="square" lIns="0" tIns="0" rIns="0" bIns="0" rtlCol="0" anchor="t">
            <a:spAutoFit/>
          </a:bodyPr>
          <a:lstStyle/>
          <a:p>
            <a:pPr algn="ctr">
              <a:lnSpc>
                <a:spcPts val="8880"/>
              </a:lnSpc>
            </a:pPr>
            <a:r>
              <a:rPr lang="en-GB" sz="8000" b="1" dirty="0">
                <a:latin typeface="Arial" panose="020B0604020202020204" pitchFamily="34" charset="0"/>
                <a:cs typeface="Arial" panose="020B0604020202020204" pitchFamily="34" charset="0"/>
              </a:rPr>
              <a:t>PESTLE analysis </a:t>
            </a:r>
            <a:endParaRPr lang="en-US" sz="8000" b="1" dirty="0">
              <a:latin typeface="Arial" panose="020B0604020202020204" pitchFamily="34" charset="0"/>
              <a:ea typeface="Libre Baskerville Bold"/>
              <a:cs typeface="Arial" panose="020B0604020202020204" pitchFamily="34" charset="0"/>
              <a:sym typeface="Libre Baskerville Bold"/>
            </a:endParaRPr>
          </a:p>
        </p:txBody>
      </p:sp>
      <p:graphicFrame>
        <p:nvGraphicFramePr>
          <p:cNvPr id="4" name="Table 3"/>
          <p:cNvGraphicFramePr>
            <a:graphicFrameLocks noGrp="1"/>
          </p:cNvGraphicFramePr>
          <p:nvPr>
            <p:extLst>
              <p:ext uri="{D42A27DB-BD31-4B8C-83A1-F6EECF244321}">
                <p14:modId xmlns:p14="http://schemas.microsoft.com/office/powerpoint/2010/main" val="4041869741"/>
              </p:ext>
            </p:extLst>
          </p:nvPr>
        </p:nvGraphicFramePr>
        <p:xfrm>
          <a:off x="1643742" y="3079925"/>
          <a:ext cx="8965643" cy="4217862"/>
        </p:xfrm>
        <a:graphic>
          <a:graphicData uri="http://schemas.openxmlformats.org/drawingml/2006/table">
            <a:tbl>
              <a:tblPr>
                <a:tableStyleId>{5C22544A-7EE6-4342-B048-85BDC9FD1C3A}</a:tableStyleId>
              </a:tblPr>
              <a:tblGrid>
                <a:gridCol w="2318658">
                  <a:extLst>
                    <a:ext uri="{9D8B030D-6E8A-4147-A177-3AD203B41FA5}">
                      <a16:colId xmlns:a16="http://schemas.microsoft.com/office/drawing/2014/main" val="20000"/>
                    </a:ext>
                  </a:extLst>
                </a:gridCol>
                <a:gridCol w="6646985">
                  <a:extLst>
                    <a:ext uri="{9D8B030D-6E8A-4147-A177-3AD203B41FA5}">
                      <a16:colId xmlns:a16="http://schemas.microsoft.com/office/drawing/2014/main" val="20001"/>
                    </a:ext>
                  </a:extLst>
                </a:gridCol>
              </a:tblGrid>
              <a:tr h="0">
                <a:tc>
                  <a:txBody>
                    <a:bodyPr/>
                    <a:lstStyle/>
                    <a:p>
                      <a:pPr marL="0" marR="0" algn="just">
                        <a:lnSpc>
                          <a:spcPct val="150000"/>
                        </a:lnSpc>
                        <a:spcBef>
                          <a:spcPts val="0"/>
                        </a:spcBef>
                        <a:spcAft>
                          <a:spcPts val="0"/>
                        </a:spcAft>
                      </a:pPr>
                      <a:r>
                        <a:rPr lang="en-GB" sz="2200" b="1" dirty="0">
                          <a:effectLst/>
                          <a:latin typeface="Arial" panose="020B0604020202020204" pitchFamily="34" charset="0"/>
                          <a:cs typeface="Arial" panose="020B0604020202020204" pitchFamily="34" charset="0"/>
                        </a:rPr>
                        <a:t>Social factor</a:t>
                      </a:r>
                      <a:endParaRPr lang="en-GB" sz="22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2200" dirty="0">
                          <a:effectLst/>
                          <a:latin typeface="Arial" panose="020B0604020202020204" pitchFamily="34" charset="0"/>
                          <a:cs typeface="Arial" panose="020B0604020202020204" pitchFamily="34" charset="0"/>
                        </a:rPr>
                        <a:t>The demand of sustainable and customised clothing is too high in the UK </a:t>
                      </a:r>
                      <a:endParaRPr lang="en-GB" sz="2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GB" sz="2200" b="1">
                          <a:effectLst/>
                          <a:latin typeface="Arial" panose="020B0604020202020204" pitchFamily="34" charset="0"/>
                          <a:cs typeface="Arial" panose="020B0604020202020204" pitchFamily="34" charset="0"/>
                        </a:rPr>
                        <a:t>Environmental factor</a:t>
                      </a:r>
                      <a:endParaRPr lang="en-GB" sz="2200" b="1">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2200" dirty="0">
                          <a:effectLst/>
                          <a:latin typeface="Arial" panose="020B0604020202020204" pitchFamily="34" charset="0"/>
                          <a:cs typeface="Arial" panose="020B0604020202020204" pitchFamily="34" charset="0"/>
                        </a:rPr>
                        <a:t> “WRAP's Textiles 2030 initiative” aims to reduce carbon footprint by 50% within 2030</a:t>
                      </a:r>
                      <a:endParaRPr lang="en-GB" sz="2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marR="0" algn="just">
                        <a:lnSpc>
                          <a:spcPct val="150000"/>
                        </a:lnSpc>
                        <a:spcBef>
                          <a:spcPts val="0"/>
                        </a:spcBef>
                        <a:spcAft>
                          <a:spcPts val="0"/>
                        </a:spcAft>
                      </a:pPr>
                      <a:r>
                        <a:rPr lang="en-GB" sz="2200" b="1" dirty="0">
                          <a:effectLst/>
                          <a:latin typeface="Arial" panose="020B0604020202020204" pitchFamily="34" charset="0"/>
                          <a:cs typeface="Arial" panose="020B0604020202020204" pitchFamily="34" charset="0"/>
                        </a:rPr>
                        <a:t>Technological factor </a:t>
                      </a:r>
                      <a:endParaRPr lang="en-GB" sz="22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2200" dirty="0">
                          <a:effectLst/>
                          <a:latin typeface="Arial" panose="020B0604020202020204" pitchFamily="34" charset="0"/>
                          <a:cs typeface="Arial" panose="020B0604020202020204" pitchFamily="34" charset="0"/>
                        </a:rPr>
                        <a:t>3D printing use is too high fashion industry to manufacturer low cost and sustainable clothes using “computer-aided design (CAD)”, and  “computer-assisted manufacturing (CAM)”  models</a:t>
                      </a:r>
                      <a:endParaRPr lang="en-GB" sz="2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28" name="image5.png"/>
          <p:cNvPicPr/>
          <p:nvPr/>
        </p:nvPicPr>
        <p:blipFill>
          <a:blip r:embed="rId5"/>
          <a:srcRect/>
          <a:stretch>
            <a:fillRect/>
          </a:stretch>
        </p:blipFill>
        <p:spPr>
          <a:xfrm>
            <a:off x="10980247" y="3149731"/>
            <a:ext cx="5664008" cy="3969138"/>
          </a:xfrm>
          <a:prstGeom prst="rect">
            <a:avLst/>
          </a:prstGeom>
          <a:ln w="25400">
            <a:solidFill>
              <a:srgbClr val="000000"/>
            </a:solidFill>
            <a:prstDash val="solid"/>
          </a:ln>
        </p:spPr>
      </p:pic>
      <p:sp>
        <p:nvSpPr>
          <p:cNvPr id="5" name="Rectangle 4"/>
          <p:cNvSpPr/>
          <p:nvPr/>
        </p:nvSpPr>
        <p:spPr>
          <a:xfrm>
            <a:off x="11763038" y="7328675"/>
            <a:ext cx="3905236" cy="537391"/>
          </a:xfrm>
          <a:prstGeom prst="rect">
            <a:avLst/>
          </a:prstGeom>
        </p:spPr>
        <p:txBody>
          <a:bodyPr wrap="none">
            <a:spAutoFit/>
          </a:bodyPr>
          <a:lstStyle/>
          <a:p>
            <a:pPr algn="just">
              <a:lnSpc>
                <a:spcPct val="150000"/>
              </a:lnSpc>
            </a:pPr>
            <a:r>
              <a:rPr lang="en-GB" sz="2200" dirty="0">
                <a:latin typeface="Arial" panose="020B0604020202020204" pitchFamily="34" charset="0"/>
                <a:ea typeface="Arial" panose="020B0604020202020204" pitchFamily="34" charset="0"/>
              </a:rPr>
              <a:t>(Source: Xiao and </a:t>
            </a:r>
            <a:r>
              <a:rPr lang="en-GB" sz="2200" dirty="0" err="1">
                <a:latin typeface="Arial" panose="020B0604020202020204" pitchFamily="34" charset="0"/>
                <a:ea typeface="Arial" panose="020B0604020202020204" pitchFamily="34" charset="0"/>
              </a:rPr>
              <a:t>Kan</a:t>
            </a:r>
            <a:r>
              <a:rPr lang="en-GB" sz="2200" dirty="0">
                <a:latin typeface="Arial" panose="020B0604020202020204" pitchFamily="34" charset="0"/>
                <a:ea typeface="Arial" panose="020B0604020202020204" pitchFamily="34" charset="0"/>
              </a:rPr>
              <a:t>, 2022)</a:t>
            </a:r>
            <a:endParaRPr lang="en-GB" sz="2200" dirty="0">
              <a:effectLst/>
              <a:latin typeface="Arial" panose="020B0604020202020204" pitchFamily="34" charset="0"/>
              <a:ea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63300"/>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43744" y="1385002"/>
            <a:ext cx="15000511" cy="1141338"/>
          </a:xfrm>
          <a:prstGeom prst="rect">
            <a:avLst/>
          </a:prstGeom>
        </p:spPr>
        <p:txBody>
          <a:bodyPr wrap="square" lIns="0" tIns="0" rIns="0" bIns="0" rtlCol="0" anchor="t">
            <a:spAutoFit/>
          </a:bodyPr>
          <a:lstStyle/>
          <a:p>
            <a:pPr algn="ctr">
              <a:lnSpc>
                <a:spcPts val="8880"/>
              </a:lnSpc>
            </a:pPr>
            <a:r>
              <a:rPr lang="en-GB" sz="8000" b="1" dirty="0">
                <a:latin typeface="Arial" panose="020B0604020202020204" pitchFamily="34" charset="0"/>
                <a:cs typeface="Arial" panose="020B0604020202020204" pitchFamily="34" charset="0"/>
              </a:rPr>
              <a:t>PESTLE analysis </a:t>
            </a:r>
            <a:endParaRPr lang="en-US" sz="8000" b="1" dirty="0">
              <a:latin typeface="Arial" panose="020B0604020202020204" pitchFamily="34" charset="0"/>
              <a:ea typeface="Libre Baskerville Bold"/>
              <a:cs typeface="Arial" panose="020B0604020202020204" pitchFamily="34" charset="0"/>
              <a:sym typeface="Libre Baskerville Bold"/>
            </a:endParaRPr>
          </a:p>
        </p:txBody>
      </p:sp>
      <p:pic>
        <p:nvPicPr>
          <p:cNvPr id="15" name="image2.png"/>
          <p:cNvPicPr/>
          <p:nvPr/>
        </p:nvPicPr>
        <p:blipFill>
          <a:blip r:embed="rId5"/>
          <a:srcRect/>
          <a:stretch>
            <a:fillRect/>
          </a:stretch>
        </p:blipFill>
        <p:spPr>
          <a:xfrm>
            <a:off x="1637880" y="2802173"/>
            <a:ext cx="4798362" cy="5691882"/>
          </a:xfrm>
          <a:prstGeom prst="rect">
            <a:avLst/>
          </a:prstGeom>
          <a:ln w="25400">
            <a:solidFill>
              <a:srgbClr val="000000"/>
            </a:solidFill>
            <a:prstDash val="solid"/>
          </a:ln>
        </p:spPr>
      </p:pic>
      <p:sp>
        <p:nvSpPr>
          <p:cNvPr id="2" name="Rectangle 1"/>
          <p:cNvSpPr/>
          <p:nvPr/>
        </p:nvSpPr>
        <p:spPr>
          <a:xfrm>
            <a:off x="2527417" y="8554144"/>
            <a:ext cx="3019288" cy="537391"/>
          </a:xfrm>
          <a:prstGeom prst="rect">
            <a:avLst/>
          </a:prstGeom>
        </p:spPr>
        <p:txBody>
          <a:bodyPr wrap="none">
            <a:spAutoFit/>
          </a:bodyPr>
          <a:lstStyle/>
          <a:p>
            <a:pPr algn="just">
              <a:lnSpc>
                <a:spcPct val="150000"/>
              </a:lnSpc>
            </a:pPr>
            <a:r>
              <a:rPr lang="en-GB" sz="2200" dirty="0">
                <a:latin typeface="Arial" panose="020B0604020202020204" pitchFamily="34" charset="0"/>
                <a:ea typeface="Arial" panose="020B0604020202020204" pitchFamily="34" charset="0"/>
              </a:rPr>
              <a:t>(Source: WRAP, 2023)</a:t>
            </a:r>
            <a:endParaRPr lang="en-GB" sz="2200" dirty="0">
              <a:effectLst/>
              <a:latin typeface="Arial" panose="020B0604020202020204" pitchFamily="34" charset="0"/>
              <a:ea typeface="Arial" panose="020B0604020202020204" pitchFamily="34" charset="0"/>
            </a:endParaRPr>
          </a:p>
        </p:txBody>
      </p:sp>
      <p:sp>
        <p:nvSpPr>
          <p:cNvPr id="6" name="Rectangle 5"/>
          <p:cNvSpPr/>
          <p:nvPr/>
        </p:nvSpPr>
        <p:spPr>
          <a:xfrm>
            <a:off x="6633061" y="3760425"/>
            <a:ext cx="10011194" cy="3139321"/>
          </a:xfrm>
          <a:prstGeom prst="rect">
            <a:avLst/>
          </a:prstGeom>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Higher demand of sustainable and customised clothes will help Style Burst to increase customer engagement </a:t>
            </a:r>
          </a:p>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“WRAP's Textiles 2030 initiative” will create opportunity for Style Burst to meet UK’s environmental goals </a:t>
            </a:r>
          </a:p>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The use of 3D printing will help the Style Burst to meet the market trends related to low cost and sustainable fashion manufacturing </a:t>
            </a:r>
            <a:endParaRPr lang="en-GB" sz="22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09040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63300"/>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43744" y="1385002"/>
            <a:ext cx="15000511" cy="1060355"/>
          </a:xfrm>
          <a:prstGeom prst="rect">
            <a:avLst/>
          </a:prstGeom>
        </p:spPr>
        <p:txBody>
          <a:bodyPr wrap="square" lIns="0" tIns="0" rIns="0" bIns="0" rtlCol="0" anchor="t">
            <a:spAutoFit/>
          </a:bodyPr>
          <a:lstStyle/>
          <a:p>
            <a:pPr algn="ctr">
              <a:lnSpc>
                <a:spcPts val="8880"/>
              </a:lnSpc>
            </a:pPr>
            <a:r>
              <a:rPr lang="en-GB" sz="7000" b="1" dirty="0">
                <a:latin typeface="Arial" panose="020B0604020202020204" pitchFamily="34" charset="0"/>
                <a:cs typeface="Arial" panose="020B0604020202020204" pitchFamily="34" charset="0"/>
              </a:rPr>
              <a:t>Two major marketing strategies</a:t>
            </a:r>
            <a:endParaRPr lang="en-US" sz="7000" b="1" dirty="0">
              <a:latin typeface="Arial" panose="020B0604020202020204" pitchFamily="34" charset="0"/>
              <a:ea typeface="Libre Baskerville Bold"/>
              <a:cs typeface="Arial" panose="020B0604020202020204" pitchFamily="34" charset="0"/>
              <a:sym typeface="Libre Baskerville Bold"/>
            </a:endParaRPr>
          </a:p>
        </p:txBody>
      </p:sp>
      <p:pic>
        <p:nvPicPr>
          <p:cNvPr id="16" name="image7.png"/>
          <p:cNvPicPr/>
          <p:nvPr/>
        </p:nvPicPr>
        <p:blipFill>
          <a:blip r:embed="rId5"/>
          <a:srcRect b="11783"/>
          <a:stretch>
            <a:fillRect/>
          </a:stretch>
        </p:blipFill>
        <p:spPr>
          <a:xfrm>
            <a:off x="9933278" y="2871261"/>
            <a:ext cx="6131560" cy="5583465"/>
          </a:xfrm>
          <a:prstGeom prst="rect">
            <a:avLst/>
          </a:prstGeom>
          <a:ln w="25400">
            <a:solidFill>
              <a:srgbClr val="000000"/>
            </a:solidFill>
            <a:prstDash val="solid"/>
          </a:ln>
        </p:spPr>
      </p:pic>
      <p:sp>
        <p:nvSpPr>
          <p:cNvPr id="4" name="Rectangle 3"/>
          <p:cNvSpPr/>
          <p:nvPr/>
        </p:nvSpPr>
        <p:spPr>
          <a:xfrm>
            <a:off x="11077867" y="8551213"/>
            <a:ext cx="4564070" cy="537391"/>
          </a:xfrm>
          <a:prstGeom prst="rect">
            <a:avLst/>
          </a:prstGeom>
        </p:spPr>
        <p:txBody>
          <a:bodyPr wrap="none">
            <a:spAutoFit/>
          </a:bodyPr>
          <a:lstStyle/>
          <a:p>
            <a:pPr algn="just">
              <a:lnSpc>
                <a:spcPct val="150000"/>
              </a:lnSpc>
            </a:pPr>
            <a:r>
              <a:rPr lang="en-GB" sz="2200" dirty="0">
                <a:latin typeface="Arial" panose="020B0604020202020204" pitchFamily="34" charset="0"/>
                <a:ea typeface="Arial" panose="020B0604020202020204" pitchFamily="34" charset="0"/>
              </a:rPr>
              <a:t>(Source: </a:t>
            </a:r>
            <a:r>
              <a:rPr lang="en-GB" sz="2200" dirty="0" err="1">
                <a:latin typeface="Arial" panose="020B0604020202020204" pitchFamily="34" charset="0"/>
                <a:ea typeface="Arial" panose="020B0604020202020204" pitchFamily="34" charset="0"/>
              </a:rPr>
              <a:t>Mishnick</a:t>
            </a:r>
            <a:r>
              <a:rPr lang="en-GB" sz="2200" dirty="0">
                <a:latin typeface="Arial" panose="020B0604020202020204" pitchFamily="34" charset="0"/>
                <a:ea typeface="Arial" panose="020B0604020202020204" pitchFamily="34" charset="0"/>
              </a:rPr>
              <a:t> and Wise, 2024)</a:t>
            </a:r>
            <a:endParaRPr lang="en-GB" sz="2200" dirty="0">
              <a:effectLst/>
              <a:latin typeface="Arial" panose="020B0604020202020204" pitchFamily="34" charset="0"/>
              <a:ea typeface="Arial" panose="020B0604020202020204" pitchFamily="34" charset="0"/>
            </a:endParaRPr>
          </a:p>
        </p:txBody>
      </p:sp>
      <p:sp>
        <p:nvSpPr>
          <p:cNvPr id="5" name="Rectangle 4"/>
          <p:cNvSpPr/>
          <p:nvPr/>
        </p:nvSpPr>
        <p:spPr>
          <a:xfrm>
            <a:off x="1846425" y="3731684"/>
            <a:ext cx="7807731" cy="3139321"/>
          </a:xfrm>
          <a:prstGeom prst="rect">
            <a:avLst/>
          </a:prstGeom>
        </p:spPr>
        <p:txBody>
          <a:bodyPr wrap="square">
            <a:spAutoFit/>
          </a:bodyPr>
          <a:lstStyle/>
          <a:p>
            <a:pPr marL="342900" marR="0" lvl="0" indent="-342900" algn="just">
              <a:lnSpc>
                <a:spcPct val="150000"/>
              </a:lnSpc>
              <a:spcBef>
                <a:spcPts val="0"/>
              </a:spcBef>
              <a:spcAft>
                <a:spcPts val="0"/>
              </a:spcAft>
              <a:buFont typeface="Arial" panose="020B0604020202020204" pitchFamily="34" charset="0"/>
              <a:buChar char="●"/>
            </a:pPr>
            <a:r>
              <a:rPr lang="en-GB" sz="2200" dirty="0">
                <a:latin typeface="Arial" panose="020B0604020202020204" pitchFamily="34" charset="0"/>
                <a:ea typeface="Arial" panose="020B0604020202020204" pitchFamily="34" charset="0"/>
              </a:rPr>
              <a:t>In recent competitive manufacturing environment, focusing on proper marketing strategies are essential to achieve long term goals  (Kaur </a:t>
            </a:r>
            <a:r>
              <a:rPr lang="en-GB" sz="2200" i="1" dirty="0">
                <a:latin typeface="Arial" panose="020B0604020202020204" pitchFamily="34" charset="0"/>
                <a:ea typeface="Arial" panose="020B0604020202020204" pitchFamily="34" charset="0"/>
              </a:rPr>
              <a:t>et al.</a:t>
            </a:r>
            <a:r>
              <a:rPr lang="en-GB" sz="2200" dirty="0">
                <a:latin typeface="Arial" panose="020B0604020202020204" pitchFamily="34" charset="0"/>
                <a:ea typeface="Arial" panose="020B0604020202020204" pitchFamily="34" charset="0"/>
              </a:rPr>
              <a:t>, 2022)</a:t>
            </a:r>
          </a:p>
          <a:p>
            <a:pPr marL="342900" marR="0" lvl="0" indent="-342900" algn="just">
              <a:lnSpc>
                <a:spcPct val="150000"/>
              </a:lnSpc>
              <a:spcBef>
                <a:spcPts val="0"/>
              </a:spcBef>
              <a:spcAft>
                <a:spcPts val="0"/>
              </a:spcAft>
              <a:buFont typeface="Arial" panose="020B0604020202020204" pitchFamily="34" charset="0"/>
              <a:buChar char="●"/>
            </a:pPr>
            <a:r>
              <a:rPr lang="en-GB" sz="2200" b="1" i="1" dirty="0">
                <a:latin typeface="Arial" panose="020B0604020202020204" pitchFamily="34" charset="0"/>
                <a:ea typeface="Arial" panose="020B0604020202020204" pitchFamily="34" charset="0"/>
              </a:rPr>
              <a:t>Promotional strategy</a:t>
            </a:r>
            <a:r>
              <a:rPr lang="en-GB" sz="2200" dirty="0">
                <a:latin typeface="Arial" panose="020B0604020202020204" pitchFamily="34" charset="0"/>
                <a:ea typeface="Arial" panose="020B0604020202020204" pitchFamily="34" charset="0"/>
              </a:rPr>
              <a:t>: Use of the social media marketing strategy </a:t>
            </a:r>
          </a:p>
          <a:p>
            <a:pPr marL="342900" marR="0" lvl="0" indent="-342900" algn="just">
              <a:lnSpc>
                <a:spcPct val="150000"/>
              </a:lnSpc>
              <a:spcBef>
                <a:spcPts val="0"/>
              </a:spcBef>
              <a:spcAft>
                <a:spcPts val="0"/>
              </a:spcAft>
              <a:buFont typeface="Arial" panose="020B0604020202020204" pitchFamily="34" charset="0"/>
              <a:buChar char="●"/>
            </a:pPr>
            <a:r>
              <a:rPr lang="en-GB" sz="2200" b="1" i="1" dirty="0">
                <a:latin typeface="Arial" panose="020B0604020202020204" pitchFamily="34" charset="0"/>
                <a:ea typeface="Arial" panose="020B0604020202020204" pitchFamily="34" charset="0"/>
              </a:rPr>
              <a:t>Pricing strategy</a:t>
            </a:r>
            <a:r>
              <a:rPr lang="en-GB" sz="2200" dirty="0">
                <a:latin typeface="Arial" panose="020B0604020202020204" pitchFamily="34" charset="0"/>
                <a:ea typeface="Arial" panose="020B0604020202020204" pitchFamily="34" charset="0"/>
              </a:rPr>
              <a:t>: Use of the value based pricing strategy  </a:t>
            </a:r>
            <a:endParaRPr lang="en-GB" sz="22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148970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42005"/>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34219" y="1385002"/>
            <a:ext cx="15010038" cy="1031180"/>
          </a:xfrm>
          <a:prstGeom prst="rect">
            <a:avLst/>
          </a:prstGeom>
        </p:spPr>
        <p:txBody>
          <a:bodyPr wrap="square" lIns="0" tIns="0" rIns="0" bIns="0" rtlCol="0" anchor="t">
            <a:spAutoFit/>
          </a:bodyPr>
          <a:lstStyle/>
          <a:p>
            <a:pPr algn="ctr">
              <a:lnSpc>
                <a:spcPts val="8880"/>
              </a:lnSpc>
            </a:pPr>
            <a:r>
              <a:rPr lang="en-GB" sz="6000" b="1" dirty="0">
                <a:latin typeface="Arial" panose="020B0604020202020204" pitchFamily="34" charset="0"/>
                <a:cs typeface="Arial" panose="020B0604020202020204" pitchFamily="34" charset="0"/>
              </a:rPr>
              <a:t>Funding requirements and allocations</a:t>
            </a:r>
            <a:endParaRPr lang="en-US" sz="6000" b="1" dirty="0">
              <a:solidFill>
                <a:srgbClr val="FFFFFF"/>
              </a:solidFill>
              <a:latin typeface="Arial" panose="020B0604020202020204" pitchFamily="34" charset="0"/>
              <a:ea typeface="Libre Baskerville Bold"/>
              <a:cs typeface="Arial" panose="020B0604020202020204" pitchFamily="34" charset="0"/>
              <a:sym typeface="Libre Baskerville Bold"/>
            </a:endParaRPr>
          </a:p>
        </p:txBody>
      </p:sp>
      <p:graphicFrame>
        <p:nvGraphicFramePr>
          <p:cNvPr id="25" name="Chart 24"/>
          <p:cNvGraphicFramePr>
            <a:graphicFrameLocks/>
          </p:cNvGraphicFramePr>
          <p:nvPr>
            <p:extLst>
              <p:ext uri="{D42A27DB-BD31-4B8C-83A1-F6EECF244321}">
                <p14:modId xmlns:p14="http://schemas.microsoft.com/office/powerpoint/2010/main" val="3872458"/>
              </p:ext>
            </p:extLst>
          </p:nvPr>
        </p:nvGraphicFramePr>
        <p:xfrm>
          <a:off x="10046677" y="3096020"/>
          <a:ext cx="6667479" cy="4686020"/>
        </p:xfrm>
        <a:graphic>
          <a:graphicData uri="http://schemas.openxmlformats.org/drawingml/2006/chart">
            <c:chart xmlns:c="http://schemas.openxmlformats.org/drawingml/2006/chart" xmlns:r="http://schemas.openxmlformats.org/officeDocument/2006/relationships" r:id="rId5"/>
          </a:graphicData>
        </a:graphic>
      </p:graphicFrame>
      <p:pic>
        <p:nvPicPr>
          <p:cNvPr id="26" name="image1.png"/>
          <p:cNvPicPr/>
          <p:nvPr/>
        </p:nvPicPr>
        <p:blipFill>
          <a:blip r:embed="rId6"/>
          <a:srcRect/>
          <a:stretch>
            <a:fillRect/>
          </a:stretch>
        </p:blipFill>
        <p:spPr>
          <a:xfrm>
            <a:off x="1643742" y="3012013"/>
            <a:ext cx="8206114" cy="4770027"/>
          </a:xfrm>
          <a:prstGeom prst="rect">
            <a:avLst/>
          </a:prstGeom>
          <a:ln w="25400">
            <a:solidFill>
              <a:srgbClr val="000000"/>
            </a:solidFill>
            <a:prstDash val="solid"/>
          </a:ln>
        </p:spPr>
      </p:pic>
      <p:sp>
        <p:nvSpPr>
          <p:cNvPr id="5" name="Rectangle 4"/>
          <p:cNvSpPr/>
          <p:nvPr/>
        </p:nvSpPr>
        <p:spPr>
          <a:xfrm>
            <a:off x="1400719" y="8016753"/>
            <a:ext cx="7736413" cy="537391"/>
          </a:xfrm>
          <a:prstGeom prst="rect">
            <a:avLst/>
          </a:prstGeom>
        </p:spPr>
        <p:txBody>
          <a:bodyPr wrap="none">
            <a:spAutoFit/>
          </a:bodyPr>
          <a:lstStyle/>
          <a:p>
            <a:pPr marL="342900" indent="-342900" algn="just">
              <a:lnSpc>
                <a:spcPct val="150000"/>
              </a:lnSpc>
              <a:buFont typeface="Arial" panose="020B0604020202020204" pitchFamily="34" charset="0"/>
              <a:buChar char="•"/>
            </a:pPr>
            <a:r>
              <a:rPr lang="en-GB" sz="2200" dirty="0">
                <a:latin typeface="Arial" panose="020B0604020202020204" pitchFamily="34" charset="0"/>
                <a:ea typeface="Arial" panose="020B0604020202020204" pitchFamily="34" charset="0"/>
              </a:rPr>
              <a:t>The required initial cost for the Style Burst will be £15,000</a:t>
            </a:r>
            <a:endParaRPr lang="en-GB" sz="2200" dirty="0">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63300"/>
        </a:solidFill>
        <a:effectLst/>
      </p:bgPr>
    </p:bg>
    <p:spTree>
      <p:nvGrpSpPr>
        <p:cNvPr id="1" name=""/>
        <p:cNvGrpSpPr/>
        <p:nvPr/>
      </p:nvGrpSpPr>
      <p:grpSpPr>
        <a:xfrm>
          <a:off x="0" y="0"/>
          <a:ext cx="0" cy="0"/>
          <a:chOff x="0" y="0"/>
          <a:chExt cx="0" cy="0"/>
        </a:xfrm>
      </p:grpSpPr>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34219" y="1385002"/>
            <a:ext cx="15010038" cy="1141338"/>
          </a:xfrm>
          <a:prstGeom prst="rect">
            <a:avLst/>
          </a:prstGeom>
        </p:spPr>
        <p:txBody>
          <a:bodyPr wrap="square" lIns="0" tIns="0" rIns="0" bIns="0" rtlCol="0" anchor="t">
            <a:spAutoFit/>
          </a:bodyPr>
          <a:lstStyle/>
          <a:p>
            <a:pPr algn="ctr">
              <a:lnSpc>
                <a:spcPts val="8880"/>
              </a:lnSpc>
            </a:pPr>
            <a:r>
              <a:rPr lang="en-GB" sz="8000" b="1" dirty="0">
                <a:latin typeface="Arial" panose="020B0604020202020204" pitchFamily="34" charset="0"/>
                <a:cs typeface="Arial" panose="020B0604020202020204" pitchFamily="34" charset="0"/>
              </a:rPr>
              <a:t>Conclusion </a:t>
            </a:r>
            <a:endParaRPr lang="en-US" sz="8000" b="1" dirty="0">
              <a:solidFill>
                <a:srgbClr val="FFFFFF"/>
              </a:solidFill>
              <a:latin typeface="Arial" panose="020B0604020202020204" pitchFamily="34" charset="0"/>
              <a:ea typeface="Libre Baskerville Bold"/>
              <a:cs typeface="Arial" panose="020B0604020202020204" pitchFamily="34" charset="0"/>
              <a:sym typeface="Libre Baskerville Bold"/>
            </a:endParaRPr>
          </a:p>
        </p:txBody>
      </p:sp>
      <p:graphicFrame>
        <p:nvGraphicFramePr>
          <p:cNvPr id="4" name="Diagram 3"/>
          <p:cNvGraphicFramePr/>
          <p:nvPr>
            <p:extLst>
              <p:ext uri="{D42A27DB-BD31-4B8C-83A1-F6EECF244321}">
                <p14:modId xmlns:p14="http://schemas.microsoft.com/office/powerpoint/2010/main" val="1165285025"/>
              </p:ext>
            </p:extLst>
          </p:nvPr>
        </p:nvGraphicFramePr>
        <p:xfrm>
          <a:off x="3201520" y="3574341"/>
          <a:ext cx="11875436" cy="34181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4775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63300"/>
        </a:solidFill>
        <a:effectLst/>
      </p:bgPr>
    </p:bg>
    <p:spTree>
      <p:nvGrpSpPr>
        <p:cNvPr id="1" name=""/>
        <p:cNvGrpSpPr/>
        <p:nvPr/>
      </p:nvGrpSpPr>
      <p:grpSpPr>
        <a:xfrm>
          <a:off x="0" y="0"/>
          <a:ext cx="0" cy="0"/>
          <a:chOff x="0" y="0"/>
          <a:chExt cx="0" cy="0"/>
        </a:xfrm>
      </p:grpSpPr>
      <p:grpSp>
        <p:nvGrpSpPr>
          <p:cNvPr id="7" name="Group 7"/>
          <p:cNvGrpSpPr/>
          <p:nvPr/>
        </p:nvGrpSpPr>
        <p:grpSpPr>
          <a:xfrm>
            <a:off x="856206" y="864521"/>
            <a:ext cx="16575587" cy="8557959"/>
            <a:chOff x="0" y="0"/>
            <a:chExt cx="4365587" cy="2253948"/>
          </a:xfrm>
        </p:grpSpPr>
        <p:sp>
          <p:nvSpPr>
            <p:cNvPr id="8" name="Freeform 8"/>
            <p:cNvSpPr/>
            <p:nvPr/>
          </p:nvSpPr>
          <p:spPr>
            <a:xfrm>
              <a:off x="0" y="0"/>
              <a:ext cx="4365587" cy="2253948"/>
            </a:xfrm>
            <a:custGeom>
              <a:avLst/>
              <a:gdLst/>
              <a:ahLst/>
              <a:cxnLst/>
              <a:rect l="l" t="t" r="r" b="b"/>
              <a:pathLst>
                <a:path w="4365587" h="2253948">
                  <a:moveTo>
                    <a:pt x="0" y="0"/>
                  </a:moveTo>
                  <a:lnTo>
                    <a:pt x="4365587" y="0"/>
                  </a:lnTo>
                  <a:lnTo>
                    <a:pt x="4365587" y="2253948"/>
                  </a:lnTo>
                  <a:lnTo>
                    <a:pt x="0" y="2253948"/>
                  </a:lnTo>
                  <a:close/>
                </a:path>
              </a:pathLst>
            </a:custGeom>
            <a:solidFill>
              <a:srgbClr val="EBECED"/>
            </a:solidFill>
          </p:spPr>
          <p:txBody>
            <a:bodyPr/>
            <a:lstStyle/>
            <a:p>
              <a:endParaRPr lang="en-US"/>
            </a:p>
          </p:txBody>
        </p:sp>
        <p:sp>
          <p:nvSpPr>
            <p:cNvPr id="9" name="TextBox 9"/>
            <p:cNvSpPr txBox="1"/>
            <p:nvPr/>
          </p:nvSpPr>
          <p:spPr>
            <a:xfrm>
              <a:off x="0" y="-47625"/>
              <a:ext cx="4365587" cy="2301573"/>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5986994" y="7987205"/>
            <a:ext cx="1454324" cy="1454324"/>
          </a:xfrm>
          <a:custGeom>
            <a:avLst/>
            <a:gdLst/>
            <a:ahLst/>
            <a:cxnLst/>
            <a:rect l="l" t="t" r="r" b="b"/>
            <a:pathLst>
              <a:path w="1454324" h="1454324">
                <a:moveTo>
                  <a:pt x="0" y="0"/>
                </a:moveTo>
                <a:lnTo>
                  <a:pt x="1454325" y="0"/>
                </a:lnTo>
                <a:lnTo>
                  <a:pt x="1454325" y="1454324"/>
                </a:lnTo>
                <a:lnTo>
                  <a:pt x="0" y="14543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1" name="Group 11"/>
          <p:cNvGrpSpPr/>
          <p:nvPr/>
        </p:nvGrpSpPr>
        <p:grpSpPr>
          <a:xfrm>
            <a:off x="1643744" y="1230697"/>
            <a:ext cx="15000513" cy="1390650"/>
            <a:chOff x="0" y="0"/>
            <a:chExt cx="3950752" cy="366262"/>
          </a:xfrm>
        </p:grpSpPr>
        <p:sp>
          <p:nvSpPr>
            <p:cNvPr id="12" name="Freeform 12"/>
            <p:cNvSpPr/>
            <p:nvPr/>
          </p:nvSpPr>
          <p:spPr>
            <a:xfrm>
              <a:off x="0" y="0"/>
              <a:ext cx="3950752" cy="366262"/>
            </a:xfrm>
            <a:custGeom>
              <a:avLst/>
              <a:gdLst/>
              <a:ahLst/>
              <a:cxnLst/>
              <a:rect l="l" t="t" r="r" b="b"/>
              <a:pathLst>
                <a:path w="3950752" h="366262">
                  <a:moveTo>
                    <a:pt x="0" y="0"/>
                  </a:moveTo>
                  <a:lnTo>
                    <a:pt x="3950752" y="0"/>
                  </a:lnTo>
                  <a:lnTo>
                    <a:pt x="3950752" y="366262"/>
                  </a:lnTo>
                  <a:lnTo>
                    <a:pt x="0" y="366262"/>
                  </a:lnTo>
                  <a:close/>
                </a:path>
              </a:pathLst>
            </a:custGeom>
            <a:solidFill>
              <a:srgbClr val="6E7075"/>
            </a:solidFill>
          </p:spPr>
          <p:txBody>
            <a:bodyPr/>
            <a:lstStyle/>
            <a:p>
              <a:endParaRPr lang="en-US"/>
            </a:p>
          </p:txBody>
        </p:sp>
        <p:sp>
          <p:nvSpPr>
            <p:cNvPr id="13" name="TextBox 13"/>
            <p:cNvSpPr txBox="1"/>
            <p:nvPr/>
          </p:nvSpPr>
          <p:spPr>
            <a:xfrm>
              <a:off x="0" y="-47625"/>
              <a:ext cx="3950752" cy="41388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634219" y="1385002"/>
            <a:ext cx="15010038" cy="1141338"/>
          </a:xfrm>
          <a:prstGeom prst="rect">
            <a:avLst/>
          </a:prstGeom>
        </p:spPr>
        <p:txBody>
          <a:bodyPr wrap="square" lIns="0" tIns="0" rIns="0" bIns="0" rtlCol="0" anchor="t">
            <a:spAutoFit/>
          </a:bodyPr>
          <a:lstStyle/>
          <a:p>
            <a:pPr algn="ctr">
              <a:lnSpc>
                <a:spcPts val="8880"/>
              </a:lnSpc>
            </a:pPr>
            <a:r>
              <a:rPr lang="en-GB" sz="8000" b="1" dirty="0">
                <a:latin typeface="Arial" panose="020B0604020202020204" pitchFamily="34" charset="0"/>
                <a:cs typeface="Arial" panose="020B0604020202020204" pitchFamily="34" charset="0"/>
              </a:rPr>
              <a:t>Reference List </a:t>
            </a:r>
            <a:endParaRPr lang="en-US" sz="8000" b="1" dirty="0">
              <a:solidFill>
                <a:srgbClr val="FFFFFF"/>
              </a:solidFill>
              <a:latin typeface="Arial" panose="020B0604020202020204" pitchFamily="34" charset="0"/>
              <a:ea typeface="Libre Baskerville Bold"/>
              <a:cs typeface="Arial" panose="020B0604020202020204" pitchFamily="34" charset="0"/>
              <a:sym typeface="Libre Baskerville Bold"/>
            </a:endParaRPr>
          </a:p>
        </p:txBody>
      </p:sp>
      <p:sp>
        <p:nvSpPr>
          <p:cNvPr id="2" name="Rectangle 1"/>
          <p:cNvSpPr/>
          <p:nvPr/>
        </p:nvSpPr>
        <p:spPr>
          <a:xfrm>
            <a:off x="1733426" y="3049752"/>
            <a:ext cx="15010038" cy="5546198"/>
          </a:xfrm>
          <a:prstGeom prst="rect">
            <a:avLst/>
          </a:prstGeom>
        </p:spPr>
        <p:txBody>
          <a:bodyPr wrap="square">
            <a:spAutoFit/>
          </a:bodyPr>
          <a:lstStyle/>
          <a:p>
            <a:pPr marL="171450" indent="-171450" algn="just">
              <a:lnSpc>
                <a:spcPct val="150000"/>
              </a:lnSpc>
              <a:buFont typeface="Arial" panose="020B0604020202020204" pitchFamily="34" charset="0"/>
              <a:buChar char="•"/>
            </a:pPr>
            <a:r>
              <a:rPr lang="en-GB" sz="1400" dirty="0" err="1">
                <a:latin typeface="Arial" panose="020B0604020202020204" pitchFamily="34" charset="0"/>
                <a:ea typeface="Arial" panose="020B0604020202020204" pitchFamily="34" charset="0"/>
              </a:rPr>
              <a:t>Butow</a:t>
            </a:r>
            <a:r>
              <a:rPr lang="en-GB" sz="1400" dirty="0">
                <a:latin typeface="Arial" panose="020B0604020202020204" pitchFamily="34" charset="0"/>
                <a:ea typeface="Arial" panose="020B0604020202020204" pitchFamily="34" charset="0"/>
              </a:rPr>
              <a:t>, E. and Butler, M. (2024) </a:t>
            </a:r>
            <a:r>
              <a:rPr lang="en-GB" sz="1400" i="1" dirty="0">
                <a:latin typeface="Arial" panose="020B0604020202020204" pitchFamily="34" charset="0"/>
                <a:ea typeface="Arial" panose="020B0604020202020204" pitchFamily="34" charset="0"/>
              </a:rPr>
              <a:t>Funding a New Business For Dummies</a:t>
            </a:r>
            <a:r>
              <a:rPr lang="en-GB" sz="1400" dirty="0">
                <a:latin typeface="Arial" panose="020B0604020202020204" pitchFamily="34" charset="0"/>
                <a:ea typeface="Arial" panose="020B0604020202020204" pitchFamily="34" charset="0"/>
              </a:rPr>
              <a:t>. For Dummies.</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Finance.yahoo.com (2024) </a:t>
            </a:r>
            <a:r>
              <a:rPr lang="en-GB" sz="1400" i="1" dirty="0">
                <a:latin typeface="Arial" panose="020B0604020202020204" pitchFamily="34" charset="0"/>
                <a:ea typeface="Arial" panose="020B0604020202020204" pitchFamily="34" charset="0"/>
              </a:rPr>
              <a:t>Custom T-shirt Printing Market Trends and Opportunities, 2025-2030 - Increasing Demand for Personalized Clothing and Individual Expression Driving the Market to Reach $10.5 Billion by 2030</a:t>
            </a:r>
            <a:r>
              <a:rPr lang="en-GB" sz="1400" dirty="0">
                <a:latin typeface="Arial" panose="020B0604020202020204" pitchFamily="34" charset="0"/>
                <a:ea typeface="Arial" panose="020B0604020202020204" pitchFamily="34" charset="0"/>
              </a:rPr>
              <a:t>, </a:t>
            </a:r>
            <a:r>
              <a:rPr lang="en-GB" sz="1400" i="1" dirty="0">
                <a:latin typeface="Arial" panose="020B0604020202020204" pitchFamily="34" charset="0"/>
                <a:ea typeface="Arial" panose="020B0604020202020204" pitchFamily="34" charset="0"/>
              </a:rPr>
              <a:t>Yahoo Finance</a:t>
            </a:r>
            <a:r>
              <a:rPr lang="en-GB" sz="1400" dirty="0">
                <a:latin typeface="Arial" panose="020B0604020202020204" pitchFamily="34" charset="0"/>
                <a:ea typeface="Arial" panose="020B0604020202020204" pitchFamily="34" charset="0"/>
              </a:rPr>
              <a:t>. Yahoo Finance UK. Available at: https://uk.finance.yahoo.com/news/custom-t-shirt-printing-market-104000477.html (Accessed: 24 March 2026).</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Kaur, R., Singh, R., </a:t>
            </a:r>
            <a:r>
              <a:rPr lang="en-GB" sz="1400" dirty="0" err="1">
                <a:latin typeface="Arial" panose="020B0604020202020204" pitchFamily="34" charset="0"/>
                <a:ea typeface="Arial" panose="020B0604020202020204" pitchFamily="34" charset="0"/>
              </a:rPr>
              <a:t>Gehlot</a:t>
            </a:r>
            <a:r>
              <a:rPr lang="en-GB" sz="1400" dirty="0">
                <a:latin typeface="Arial" panose="020B0604020202020204" pitchFamily="34" charset="0"/>
                <a:ea typeface="Arial" panose="020B0604020202020204" pitchFamily="34" charset="0"/>
              </a:rPr>
              <a:t>, A., </a:t>
            </a:r>
            <a:r>
              <a:rPr lang="en-GB" sz="1400" dirty="0" err="1">
                <a:latin typeface="Arial" panose="020B0604020202020204" pitchFamily="34" charset="0"/>
                <a:ea typeface="Arial" panose="020B0604020202020204" pitchFamily="34" charset="0"/>
              </a:rPr>
              <a:t>Priyadarshi</a:t>
            </a:r>
            <a:r>
              <a:rPr lang="en-GB" sz="1400" dirty="0">
                <a:latin typeface="Arial" panose="020B0604020202020204" pitchFamily="34" charset="0"/>
                <a:ea typeface="Arial" panose="020B0604020202020204" pitchFamily="34" charset="0"/>
              </a:rPr>
              <a:t>, N. and </a:t>
            </a:r>
            <a:r>
              <a:rPr lang="en-GB" sz="1400" dirty="0" err="1">
                <a:latin typeface="Arial" panose="020B0604020202020204" pitchFamily="34" charset="0"/>
                <a:ea typeface="Arial" panose="020B0604020202020204" pitchFamily="34" charset="0"/>
              </a:rPr>
              <a:t>Twala</a:t>
            </a:r>
            <a:r>
              <a:rPr lang="en-GB" sz="1400" dirty="0">
                <a:latin typeface="Arial" panose="020B0604020202020204" pitchFamily="34" charset="0"/>
                <a:ea typeface="Arial" panose="020B0604020202020204" pitchFamily="34" charset="0"/>
              </a:rPr>
              <a:t>, B. (2022) ‘Marketing Strategies 4.0: Recent Trends and Technologies in Marketing’, </a:t>
            </a:r>
            <a:r>
              <a:rPr lang="en-GB" sz="1400" i="1" dirty="0">
                <a:latin typeface="Arial" panose="020B0604020202020204" pitchFamily="34" charset="0"/>
                <a:ea typeface="Arial" panose="020B0604020202020204" pitchFamily="34" charset="0"/>
              </a:rPr>
              <a:t>Sustainability</a:t>
            </a:r>
            <a:r>
              <a:rPr lang="en-GB" sz="1400" dirty="0">
                <a:latin typeface="Arial" panose="020B0604020202020204" pitchFamily="34" charset="0"/>
                <a:ea typeface="Arial" panose="020B0604020202020204" pitchFamily="34" charset="0"/>
              </a:rPr>
              <a:t>, 14(24), p. 16356. Available at: https://doi.org/10.3390/su142416356.</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Kerr, R., Lightfoot, K., Moss, R.H., </a:t>
            </a:r>
            <a:r>
              <a:rPr lang="en-GB" sz="1400" dirty="0" err="1">
                <a:latin typeface="Arial" panose="020B0604020202020204" pitchFamily="34" charset="0"/>
                <a:ea typeface="Arial" panose="020B0604020202020204" pitchFamily="34" charset="0"/>
              </a:rPr>
              <a:t>Sawsaa</a:t>
            </a:r>
            <a:r>
              <a:rPr lang="en-GB" sz="1400" dirty="0">
                <a:latin typeface="Arial" panose="020B0604020202020204" pitchFamily="34" charset="0"/>
                <a:ea typeface="Arial" panose="020B0604020202020204" pitchFamily="34" charset="0"/>
              </a:rPr>
              <a:t>, A., Rosemary and Dogra, S. (2025) ‘“They’re Making the Rich Richer and the Poor Poorer”: The UK Cost of Living Crisis and Social Inequality’, </a:t>
            </a:r>
            <a:r>
              <a:rPr lang="en-GB" sz="1400" i="1" dirty="0">
                <a:latin typeface="Arial" panose="020B0604020202020204" pitchFamily="34" charset="0"/>
                <a:ea typeface="Arial" panose="020B0604020202020204" pitchFamily="34" charset="0"/>
              </a:rPr>
              <a:t>Journal of Poverty</a:t>
            </a:r>
            <a:r>
              <a:rPr lang="en-GB" sz="1400" dirty="0">
                <a:latin typeface="Arial" panose="020B0604020202020204" pitchFamily="34" charset="0"/>
                <a:ea typeface="Arial" panose="020B0604020202020204" pitchFamily="34" charset="0"/>
              </a:rPr>
              <a:t>, pp. 1–18. Available at: https://doi.org/10.1080/10875549.2025.2548774.</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Mintel (2024) </a:t>
            </a:r>
            <a:r>
              <a:rPr lang="en-GB" sz="1400" i="1" dirty="0">
                <a:latin typeface="Arial" panose="020B0604020202020204" pitchFamily="34" charset="0"/>
                <a:ea typeface="Arial" panose="020B0604020202020204" pitchFamily="34" charset="0"/>
              </a:rPr>
              <a:t>UK Fashion and Sustainability Market Report 2024</a:t>
            </a:r>
            <a:r>
              <a:rPr lang="en-GB" sz="1400" dirty="0">
                <a:latin typeface="Arial" panose="020B0604020202020204" pitchFamily="34" charset="0"/>
                <a:ea typeface="Arial" panose="020B0604020202020204" pitchFamily="34" charset="0"/>
              </a:rPr>
              <a:t>, </a:t>
            </a:r>
            <a:r>
              <a:rPr lang="en-GB" sz="1400" i="1" dirty="0">
                <a:latin typeface="Arial" panose="020B0604020202020204" pitchFamily="34" charset="0"/>
                <a:ea typeface="Arial" panose="020B0604020202020204" pitchFamily="34" charset="0"/>
              </a:rPr>
              <a:t>Mintel</a:t>
            </a:r>
            <a:r>
              <a:rPr lang="en-GB" sz="1400" dirty="0">
                <a:latin typeface="Arial" panose="020B0604020202020204" pitchFamily="34" charset="0"/>
                <a:ea typeface="Arial" panose="020B0604020202020204" pitchFamily="34" charset="0"/>
              </a:rPr>
              <a:t>. Available at: https://store.mintel.com/report/uk-fashion-sustainability-market-report (Accessed: 12 March 2026).</a:t>
            </a:r>
          </a:p>
          <a:p>
            <a:pPr marL="171450" indent="-171450" algn="just">
              <a:lnSpc>
                <a:spcPct val="150000"/>
              </a:lnSpc>
              <a:buFont typeface="Arial" panose="020B0604020202020204" pitchFamily="34" charset="0"/>
              <a:buChar char="•"/>
            </a:pPr>
            <a:r>
              <a:rPr lang="en-GB" sz="1400" dirty="0" err="1">
                <a:latin typeface="Arial" panose="020B0604020202020204" pitchFamily="34" charset="0"/>
                <a:ea typeface="Arial" panose="020B0604020202020204" pitchFamily="34" charset="0"/>
              </a:rPr>
              <a:t>Mishnick</a:t>
            </a:r>
            <a:r>
              <a:rPr lang="en-GB" sz="1400" dirty="0">
                <a:latin typeface="Arial" panose="020B0604020202020204" pitchFamily="34" charset="0"/>
                <a:ea typeface="Arial" panose="020B0604020202020204" pitchFamily="34" charset="0"/>
              </a:rPr>
              <a:t>, N. and Wise, D. (2024) ‘Social Media Engagement: An Analysis of the Impact of Social Media Campaigns on Facebook, Instagram, and LinkedIn’, </a:t>
            </a:r>
            <a:r>
              <a:rPr lang="en-GB" sz="1400" i="1" dirty="0">
                <a:latin typeface="Arial" panose="020B0604020202020204" pitchFamily="34" charset="0"/>
                <a:ea typeface="Arial" panose="020B0604020202020204" pitchFamily="34" charset="0"/>
              </a:rPr>
              <a:t>International journal of technology in education</a:t>
            </a:r>
            <a:r>
              <a:rPr lang="en-GB" sz="1400" dirty="0">
                <a:latin typeface="Arial" panose="020B0604020202020204" pitchFamily="34" charset="0"/>
                <a:ea typeface="Arial" panose="020B0604020202020204" pitchFamily="34" charset="0"/>
              </a:rPr>
              <a:t>, 7(3), pp. 535–549. Available at: https://doi.org/10.46328/ijte.699.</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Müller, S., Kirst, A.L., Bergmann, H. and Bird, B. (2022) ‘Entrepreneurs’ actions and venture success: a structured literature review and suggestions for future research’, </a:t>
            </a:r>
            <a:r>
              <a:rPr lang="en-GB" sz="1400" i="1" dirty="0">
                <a:latin typeface="Arial" panose="020B0604020202020204" pitchFamily="34" charset="0"/>
                <a:ea typeface="Arial" panose="020B0604020202020204" pitchFamily="34" charset="0"/>
              </a:rPr>
              <a:t>Small Business Economics</a:t>
            </a:r>
            <a:r>
              <a:rPr lang="en-GB" sz="1400" dirty="0">
                <a:latin typeface="Arial" panose="020B0604020202020204" pitchFamily="34" charset="0"/>
                <a:ea typeface="Arial" panose="020B0604020202020204" pitchFamily="34" charset="0"/>
              </a:rPr>
              <a:t>, 60(1). Available at: https://doi.org/10.1007/s11187-022-00644-3.</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WRAP (2023) </a:t>
            </a:r>
            <a:r>
              <a:rPr lang="en-GB" sz="1400" i="1" dirty="0">
                <a:latin typeface="Arial" panose="020B0604020202020204" pitchFamily="34" charset="0"/>
                <a:ea typeface="Arial" panose="020B0604020202020204" pitchFamily="34" charset="0"/>
              </a:rPr>
              <a:t>Textiles 2030 Annual Progress Update 2022-23</a:t>
            </a:r>
            <a:r>
              <a:rPr lang="en-GB" sz="1400" dirty="0">
                <a:latin typeface="Arial" panose="020B0604020202020204" pitchFamily="34" charset="0"/>
                <a:ea typeface="Arial" panose="020B0604020202020204" pitchFamily="34" charset="0"/>
              </a:rPr>
              <a:t>, </a:t>
            </a:r>
            <a:r>
              <a:rPr lang="en-GB" sz="1400" i="1" dirty="0">
                <a:latin typeface="Arial" panose="020B0604020202020204" pitchFamily="34" charset="0"/>
                <a:ea typeface="Arial" panose="020B0604020202020204" pitchFamily="34" charset="0"/>
              </a:rPr>
              <a:t>WRAP</a:t>
            </a:r>
            <a:r>
              <a:rPr lang="en-GB" sz="1400" dirty="0">
                <a:latin typeface="Arial" panose="020B0604020202020204" pitchFamily="34" charset="0"/>
                <a:ea typeface="Arial" panose="020B0604020202020204" pitchFamily="34" charset="0"/>
              </a:rPr>
              <a:t>. Available at: https://www.wrap.ngo/resources/report/textiles-2030-annual-progress-update-2022-23 (Accessed: 12 March 2026).</a:t>
            </a:r>
          </a:p>
          <a:p>
            <a:pPr marL="171450" indent="-171450" algn="just">
              <a:lnSpc>
                <a:spcPct val="150000"/>
              </a:lnSpc>
              <a:buFont typeface="Arial" panose="020B0604020202020204" pitchFamily="34" charset="0"/>
              <a:buChar char="•"/>
            </a:pPr>
            <a:r>
              <a:rPr lang="en-GB" sz="1400" dirty="0">
                <a:latin typeface="Arial" panose="020B0604020202020204" pitchFamily="34" charset="0"/>
                <a:ea typeface="Arial" panose="020B0604020202020204" pitchFamily="34" charset="0"/>
              </a:rPr>
              <a:t>Xiao, Y.-Q. and </a:t>
            </a:r>
            <a:r>
              <a:rPr lang="en-GB" sz="1400" dirty="0" err="1">
                <a:latin typeface="Arial" panose="020B0604020202020204" pitchFamily="34" charset="0"/>
                <a:ea typeface="Arial" panose="020B0604020202020204" pitchFamily="34" charset="0"/>
              </a:rPr>
              <a:t>Kan</a:t>
            </a:r>
            <a:r>
              <a:rPr lang="en-GB" sz="1400" dirty="0">
                <a:latin typeface="Arial" panose="020B0604020202020204" pitchFamily="34" charset="0"/>
                <a:ea typeface="Arial" panose="020B0604020202020204" pitchFamily="34" charset="0"/>
              </a:rPr>
              <a:t>, C.-W. (2022) ‘Review on Development and Application of 3D-Printing Technology in Textile and Fashion Design’, </a:t>
            </a:r>
            <a:r>
              <a:rPr lang="en-GB" sz="1400" i="1" dirty="0">
                <a:latin typeface="Arial" panose="020B0604020202020204" pitchFamily="34" charset="0"/>
                <a:ea typeface="Arial" panose="020B0604020202020204" pitchFamily="34" charset="0"/>
              </a:rPr>
              <a:t>Coatings</a:t>
            </a:r>
            <a:r>
              <a:rPr lang="en-GB" sz="1400" dirty="0">
                <a:latin typeface="Arial" panose="020B0604020202020204" pitchFamily="34" charset="0"/>
                <a:ea typeface="Arial" panose="020B0604020202020204" pitchFamily="34" charset="0"/>
              </a:rPr>
              <a:t>, 12(2), p. 267. Available at: https://doi.org/10.3390/coatings12020267.</a:t>
            </a:r>
            <a:endParaRPr lang="en-GB"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42750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42005"/>
        </a:solidFill>
        <a:effectLst/>
      </p:bgPr>
    </p:bg>
    <p:spTree>
      <p:nvGrpSpPr>
        <p:cNvPr id="1" name=""/>
        <p:cNvGrpSpPr/>
        <p:nvPr/>
      </p:nvGrpSpPr>
      <p:grpSpPr>
        <a:xfrm>
          <a:off x="0" y="0"/>
          <a:ext cx="0" cy="0"/>
          <a:chOff x="0" y="0"/>
          <a:chExt cx="0" cy="0"/>
        </a:xfrm>
      </p:grpSpPr>
      <p:sp>
        <p:nvSpPr>
          <p:cNvPr id="2" name="Freeform 2"/>
          <p:cNvSpPr/>
          <p:nvPr/>
        </p:nvSpPr>
        <p:spPr>
          <a:xfrm>
            <a:off x="438504" y="-139092"/>
            <a:ext cx="17410993" cy="9162535"/>
          </a:xfrm>
          <a:custGeom>
            <a:avLst/>
            <a:gdLst/>
            <a:ahLst/>
            <a:cxnLst/>
            <a:rect l="l" t="t" r="r" b="b"/>
            <a:pathLst>
              <a:path w="17410993" h="9162535">
                <a:moveTo>
                  <a:pt x="0" y="0"/>
                </a:moveTo>
                <a:lnTo>
                  <a:pt x="17410992" y="0"/>
                </a:lnTo>
                <a:lnTo>
                  <a:pt x="17410992" y="9162535"/>
                </a:lnTo>
                <a:lnTo>
                  <a:pt x="0" y="9162535"/>
                </a:lnTo>
                <a:lnTo>
                  <a:pt x="0" y="0"/>
                </a:lnTo>
                <a:close/>
              </a:path>
            </a:pathLst>
          </a:custGeom>
          <a:blipFill>
            <a:blip r:embed="rId2">
              <a:alphaModFix amt="25000"/>
            </a:blip>
            <a:stretch>
              <a:fillRect/>
            </a:stretch>
          </a:blipFill>
        </p:spPr>
        <p:txBody>
          <a:bodyPr/>
          <a:lstStyle/>
          <a:p>
            <a:endParaRPr lang="en-US"/>
          </a:p>
        </p:txBody>
      </p:sp>
      <p:sp>
        <p:nvSpPr>
          <p:cNvPr id="3" name="Freeform 3"/>
          <p:cNvSpPr/>
          <p:nvPr/>
        </p:nvSpPr>
        <p:spPr>
          <a:xfrm>
            <a:off x="1840563" y="707595"/>
            <a:ext cx="14606873" cy="7846549"/>
          </a:xfrm>
          <a:custGeom>
            <a:avLst/>
            <a:gdLst/>
            <a:ahLst/>
            <a:cxnLst/>
            <a:rect l="l" t="t" r="r" b="b"/>
            <a:pathLst>
              <a:path w="14606873" h="7846549">
                <a:moveTo>
                  <a:pt x="0" y="0"/>
                </a:moveTo>
                <a:lnTo>
                  <a:pt x="14606874" y="0"/>
                </a:lnTo>
                <a:lnTo>
                  <a:pt x="14606874" y="7846549"/>
                </a:lnTo>
                <a:lnTo>
                  <a:pt x="0" y="7846549"/>
                </a:lnTo>
                <a:lnTo>
                  <a:pt x="0" y="0"/>
                </a:lnTo>
                <a:close/>
              </a:path>
            </a:pathLst>
          </a:custGeom>
          <a:blipFill>
            <a:blip>
              <a:alphaModFix amt="19999"/>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15315328" y="2917194"/>
            <a:ext cx="3524793" cy="4858737"/>
          </a:xfrm>
          <a:custGeom>
            <a:avLst/>
            <a:gdLst/>
            <a:ahLst/>
            <a:cxnLst/>
            <a:rect l="l" t="t" r="r" b="b"/>
            <a:pathLst>
              <a:path w="3524793" h="4858737">
                <a:moveTo>
                  <a:pt x="0" y="0"/>
                </a:moveTo>
                <a:lnTo>
                  <a:pt x="3524793" y="0"/>
                </a:lnTo>
                <a:lnTo>
                  <a:pt x="3524793" y="4858736"/>
                </a:lnTo>
                <a:lnTo>
                  <a:pt x="0" y="48587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a:off x="15181978" y="2955294"/>
            <a:ext cx="3524793" cy="4858737"/>
          </a:xfrm>
          <a:custGeom>
            <a:avLst/>
            <a:gdLst/>
            <a:ahLst/>
            <a:cxnLst/>
            <a:rect l="l" t="t" r="r" b="b"/>
            <a:pathLst>
              <a:path w="3524793" h="4858737">
                <a:moveTo>
                  <a:pt x="0" y="0"/>
                </a:moveTo>
                <a:lnTo>
                  <a:pt x="3524793" y="0"/>
                </a:lnTo>
                <a:lnTo>
                  <a:pt x="3524793" y="4858736"/>
                </a:lnTo>
                <a:lnTo>
                  <a:pt x="0" y="48587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117995" y="-79540"/>
            <a:ext cx="18564548" cy="10396147"/>
          </a:xfrm>
          <a:custGeom>
            <a:avLst/>
            <a:gdLst/>
            <a:ahLst/>
            <a:cxnLst/>
            <a:rect l="l" t="t" r="r" b="b"/>
            <a:pathLst>
              <a:path w="18564548" h="10396147">
                <a:moveTo>
                  <a:pt x="0" y="0"/>
                </a:moveTo>
                <a:lnTo>
                  <a:pt x="18564548" y="0"/>
                </a:lnTo>
                <a:lnTo>
                  <a:pt x="18564548" y="10396147"/>
                </a:lnTo>
                <a:lnTo>
                  <a:pt x="0" y="10396147"/>
                </a:lnTo>
                <a:lnTo>
                  <a:pt x="0" y="0"/>
                </a:lnTo>
                <a:close/>
              </a:path>
            </a:pathLst>
          </a:custGeom>
          <a:blipFill>
            <a:blip r:embed="rId6"/>
            <a:stretch>
              <a:fillRect/>
            </a:stretch>
          </a:blipFill>
        </p:spPr>
        <p:txBody>
          <a:bodyPr/>
          <a:lstStyle/>
          <a:p>
            <a:endParaRPr lang="en-US"/>
          </a:p>
        </p:txBody>
      </p:sp>
      <p:grpSp>
        <p:nvGrpSpPr>
          <p:cNvPr id="9" name="Group 9"/>
          <p:cNvGrpSpPr/>
          <p:nvPr/>
        </p:nvGrpSpPr>
        <p:grpSpPr>
          <a:xfrm>
            <a:off x="5773677" y="1087822"/>
            <a:ext cx="6781205" cy="1543050"/>
            <a:chOff x="0" y="0"/>
            <a:chExt cx="1785996" cy="406400"/>
          </a:xfrm>
        </p:grpSpPr>
        <p:sp>
          <p:nvSpPr>
            <p:cNvPr id="10" name="Freeform 10"/>
            <p:cNvSpPr/>
            <p:nvPr/>
          </p:nvSpPr>
          <p:spPr>
            <a:xfrm>
              <a:off x="0" y="0"/>
              <a:ext cx="1785996" cy="406400"/>
            </a:xfrm>
            <a:custGeom>
              <a:avLst/>
              <a:gdLst/>
              <a:ahLst/>
              <a:cxnLst/>
              <a:rect l="l" t="t" r="r" b="b"/>
              <a:pathLst>
                <a:path w="1785996" h="406400">
                  <a:moveTo>
                    <a:pt x="0" y="0"/>
                  </a:moveTo>
                  <a:lnTo>
                    <a:pt x="1785996" y="0"/>
                  </a:lnTo>
                  <a:lnTo>
                    <a:pt x="1785996" y="406400"/>
                  </a:lnTo>
                  <a:lnTo>
                    <a:pt x="0" y="406400"/>
                  </a:lnTo>
                  <a:close/>
                </a:path>
              </a:pathLst>
            </a:custGeom>
            <a:solidFill>
              <a:srgbClr val="6E7075"/>
            </a:solidFill>
          </p:spPr>
          <p:txBody>
            <a:bodyPr/>
            <a:lstStyle/>
            <a:p>
              <a:endParaRPr lang="en-US"/>
            </a:p>
          </p:txBody>
        </p:sp>
        <p:sp>
          <p:nvSpPr>
            <p:cNvPr id="11" name="TextBox 11"/>
            <p:cNvSpPr txBox="1"/>
            <p:nvPr/>
          </p:nvSpPr>
          <p:spPr>
            <a:xfrm>
              <a:off x="0" y="-47625"/>
              <a:ext cx="1785996" cy="454025"/>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5773677" y="3194752"/>
            <a:ext cx="6781205" cy="5887813"/>
            <a:chOff x="0" y="0"/>
            <a:chExt cx="9041607" cy="7850417"/>
          </a:xfrm>
        </p:grpSpPr>
        <p:grpSp>
          <p:nvGrpSpPr>
            <p:cNvPr id="13" name="Group 13"/>
            <p:cNvGrpSpPr/>
            <p:nvPr/>
          </p:nvGrpSpPr>
          <p:grpSpPr>
            <a:xfrm>
              <a:off x="0" y="0"/>
              <a:ext cx="9041607" cy="5920017"/>
              <a:chOff x="0" y="0"/>
              <a:chExt cx="1785996" cy="1169386"/>
            </a:xfrm>
          </p:grpSpPr>
          <p:sp>
            <p:nvSpPr>
              <p:cNvPr id="14" name="Freeform 14"/>
              <p:cNvSpPr/>
              <p:nvPr/>
            </p:nvSpPr>
            <p:spPr>
              <a:xfrm>
                <a:off x="0" y="0"/>
                <a:ext cx="1785996" cy="1169386"/>
              </a:xfrm>
              <a:custGeom>
                <a:avLst/>
                <a:gdLst/>
                <a:ahLst/>
                <a:cxnLst/>
                <a:rect l="l" t="t" r="r" b="b"/>
                <a:pathLst>
                  <a:path w="1785996" h="1169386">
                    <a:moveTo>
                      <a:pt x="0" y="0"/>
                    </a:moveTo>
                    <a:lnTo>
                      <a:pt x="1785996" y="0"/>
                    </a:lnTo>
                    <a:lnTo>
                      <a:pt x="1785996" y="1169386"/>
                    </a:lnTo>
                    <a:lnTo>
                      <a:pt x="0" y="1169386"/>
                    </a:lnTo>
                    <a:close/>
                  </a:path>
                </a:pathLst>
              </a:custGeom>
              <a:solidFill>
                <a:srgbClr val="6E7075"/>
              </a:solidFill>
            </p:spPr>
            <p:txBody>
              <a:bodyPr/>
              <a:lstStyle/>
              <a:p>
                <a:endParaRPr lang="en-US"/>
              </a:p>
            </p:txBody>
          </p:sp>
          <p:sp>
            <p:nvSpPr>
              <p:cNvPr id="15" name="TextBox 15"/>
              <p:cNvSpPr txBox="1"/>
              <p:nvPr/>
            </p:nvSpPr>
            <p:spPr>
              <a:xfrm>
                <a:off x="0" y="-47625"/>
                <a:ext cx="1785996" cy="1217011"/>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0" y="6174017"/>
              <a:ext cx="4316149" cy="63500"/>
              <a:chOff x="0" y="0"/>
              <a:chExt cx="852573" cy="12543"/>
            </a:xfrm>
          </p:grpSpPr>
          <p:sp>
            <p:nvSpPr>
              <p:cNvPr id="17" name="Freeform 17"/>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18" name="TextBox 18"/>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0" y="6375629"/>
              <a:ext cx="4316149" cy="63500"/>
              <a:chOff x="0" y="0"/>
              <a:chExt cx="852573" cy="12543"/>
            </a:xfrm>
          </p:grpSpPr>
          <p:sp>
            <p:nvSpPr>
              <p:cNvPr id="20" name="Freeform 20"/>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21" name="TextBox 21"/>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0" y="6577242"/>
              <a:ext cx="4316149" cy="63500"/>
              <a:chOff x="0" y="0"/>
              <a:chExt cx="852573" cy="12543"/>
            </a:xfrm>
          </p:grpSpPr>
          <p:sp>
            <p:nvSpPr>
              <p:cNvPr id="23" name="Freeform 23"/>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24" name="TextBox 24"/>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25" name="Group 25"/>
            <p:cNvGrpSpPr/>
            <p:nvPr/>
          </p:nvGrpSpPr>
          <p:grpSpPr>
            <a:xfrm>
              <a:off x="0" y="6778854"/>
              <a:ext cx="4316149" cy="63500"/>
              <a:chOff x="0" y="0"/>
              <a:chExt cx="852573" cy="12543"/>
            </a:xfrm>
          </p:grpSpPr>
          <p:sp>
            <p:nvSpPr>
              <p:cNvPr id="26" name="Freeform 26"/>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27" name="TextBox 27"/>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28" name="Group 28"/>
            <p:cNvGrpSpPr/>
            <p:nvPr/>
          </p:nvGrpSpPr>
          <p:grpSpPr>
            <a:xfrm>
              <a:off x="0" y="6980467"/>
              <a:ext cx="4316149" cy="63500"/>
              <a:chOff x="0" y="0"/>
              <a:chExt cx="852573" cy="12543"/>
            </a:xfrm>
          </p:grpSpPr>
          <p:sp>
            <p:nvSpPr>
              <p:cNvPr id="29" name="Freeform 29"/>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30" name="TextBox 30"/>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0" y="7182079"/>
              <a:ext cx="4316149" cy="63500"/>
              <a:chOff x="0" y="0"/>
              <a:chExt cx="852573" cy="12543"/>
            </a:xfrm>
          </p:grpSpPr>
          <p:sp>
            <p:nvSpPr>
              <p:cNvPr id="32" name="Freeform 32"/>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33" name="TextBox 33"/>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34" name="Group 34"/>
            <p:cNvGrpSpPr/>
            <p:nvPr/>
          </p:nvGrpSpPr>
          <p:grpSpPr>
            <a:xfrm>
              <a:off x="0" y="7383692"/>
              <a:ext cx="4316149" cy="63500"/>
              <a:chOff x="0" y="0"/>
              <a:chExt cx="852573" cy="12543"/>
            </a:xfrm>
          </p:grpSpPr>
          <p:sp>
            <p:nvSpPr>
              <p:cNvPr id="35" name="Freeform 35"/>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36" name="TextBox 36"/>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37" name="Group 37"/>
            <p:cNvGrpSpPr/>
            <p:nvPr/>
          </p:nvGrpSpPr>
          <p:grpSpPr>
            <a:xfrm>
              <a:off x="0" y="7585304"/>
              <a:ext cx="4316149" cy="63500"/>
              <a:chOff x="0" y="0"/>
              <a:chExt cx="852573" cy="12543"/>
            </a:xfrm>
          </p:grpSpPr>
          <p:sp>
            <p:nvSpPr>
              <p:cNvPr id="38" name="Freeform 38"/>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39" name="TextBox 39"/>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40" name="Group 40"/>
            <p:cNvGrpSpPr/>
            <p:nvPr/>
          </p:nvGrpSpPr>
          <p:grpSpPr>
            <a:xfrm>
              <a:off x="0" y="7786917"/>
              <a:ext cx="4316149" cy="63500"/>
              <a:chOff x="0" y="0"/>
              <a:chExt cx="852573" cy="12543"/>
            </a:xfrm>
          </p:grpSpPr>
          <p:sp>
            <p:nvSpPr>
              <p:cNvPr id="41" name="Freeform 41"/>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42" name="TextBox 42"/>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43" name="Group 43"/>
            <p:cNvGrpSpPr/>
            <p:nvPr/>
          </p:nvGrpSpPr>
          <p:grpSpPr>
            <a:xfrm>
              <a:off x="4725458" y="6174017"/>
              <a:ext cx="4316149" cy="63500"/>
              <a:chOff x="0" y="0"/>
              <a:chExt cx="852573" cy="12543"/>
            </a:xfrm>
          </p:grpSpPr>
          <p:sp>
            <p:nvSpPr>
              <p:cNvPr id="44" name="Freeform 44"/>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45" name="TextBox 45"/>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46" name="Group 46"/>
            <p:cNvGrpSpPr/>
            <p:nvPr/>
          </p:nvGrpSpPr>
          <p:grpSpPr>
            <a:xfrm>
              <a:off x="4725458" y="6375629"/>
              <a:ext cx="4316149" cy="63500"/>
              <a:chOff x="0" y="0"/>
              <a:chExt cx="852573" cy="12543"/>
            </a:xfrm>
          </p:grpSpPr>
          <p:sp>
            <p:nvSpPr>
              <p:cNvPr id="47" name="Freeform 47"/>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48" name="TextBox 48"/>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49" name="Group 49"/>
            <p:cNvGrpSpPr/>
            <p:nvPr/>
          </p:nvGrpSpPr>
          <p:grpSpPr>
            <a:xfrm>
              <a:off x="4725458" y="6577242"/>
              <a:ext cx="4316149" cy="63500"/>
              <a:chOff x="0" y="0"/>
              <a:chExt cx="852573" cy="12543"/>
            </a:xfrm>
          </p:grpSpPr>
          <p:sp>
            <p:nvSpPr>
              <p:cNvPr id="50" name="Freeform 50"/>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51" name="TextBox 51"/>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52" name="Group 52"/>
            <p:cNvGrpSpPr/>
            <p:nvPr/>
          </p:nvGrpSpPr>
          <p:grpSpPr>
            <a:xfrm>
              <a:off x="4725458" y="6778854"/>
              <a:ext cx="4316149" cy="63500"/>
              <a:chOff x="0" y="0"/>
              <a:chExt cx="852573" cy="12543"/>
            </a:xfrm>
          </p:grpSpPr>
          <p:sp>
            <p:nvSpPr>
              <p:cNvPr id="53" name="Freeform 53"/>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54" name="TextBox 54"/>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55" name="Group 55"/>
            <p:cNvGrpSpPr/>
            <p:nvPr/>
          </p:nvGrpSpPr>
          <p:grpSpPr>
            <a:xfrm>
              <a:off x="4725458" y="6980467"/>
              <a:ext cx="4316149" cy="63500"/>
              <a:chOff x="0" y="0"/>
              <a:chExt cx="852573" cy="12543"/>
            </a:xfrm>
          </p:grpSpPr>
          <p:sp>
            <p:nvSpPr>
              <p:cNvPr id="56" name="Freeform 56"/>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57" name="TextBox 57"/>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58" name="Group 58"/>
            <p:cNvGrpSpPr/>
            <p:nvPr/>
          </p:nvGrpSpPr>
          <p:grpSpPr>
            <a:xfrm>
              <a:off x="4725458" y="7182079"/>
              <a:ext cx="4316149" cy="63500"/>
              <a:chOff x="0" y="0"/>
              <a:chExt cx="852573" cy="12543"/>
            </a:xfrm>
          </p:grpSpPr>
          <p:sp>
            <p:nvSpPr>
              <p:cNvPr id="59" name="Freeform 59"/>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60" name="TextBox 60"/>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61" name="Group 61"/>
            <p:cNvGrpSpPr/>
            <p:nvPr/>
          </p:nvGrpSpPr>
          <p:grpSpPr>
            <a:xfrm>
              <a:off x="4725458" y="7383692"/>
              <a:ext cx="4316149" cy="63500"/>
              <a:chOff x="0" y="0"/>
              <a:chExt cx="852573" cy="12543"/>
            </a:xfrm>
          </p:grpSpPr>
          <p:sp>
            <p:nvSpPr>
              <p:cNvPr id="62" name="Freeform 62"/>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p:spPr>
            <p:txBody>
              <a:bodyPr/>
              <a:lstStyle/>
              <a:p>
                <a:endParaRPr lang="en-US"/>
              </a:p>
            </p:txBody>
          </p:sp>
          <p:sp>
            <p:nvSpPr>
              <p:cNvPr id="63" name="TextBox 63"/>
              <p:cNvSpPr txBox="1"/>
              <p:nvPr/>
            </p:nvSpPr>
            <p:spPr>
              <a:xfrm>
                <a:off x="0" y="-47625"/>
                <a:ext cx="852573" cy="60168"/>
              </a:xfrm>
              <a:prstGeom prst="rect">
                <a:avLst/>
              </a:prstGeom>
            </p:spPr>
            <p:txBody>
              <a:bodyPr lIns="50800" tIns="50800" rIns="50800" bIns="50800" rtlCol="0" anchor="ctr"/>
              <a:lstStyle/>
              <a:p>
                <a:pPr algn="ctr">
                  <a:lnSpc>
                    <a:spcPts val="2659"/>
                  </a:lnSpc>
                </a:pPr>
                <a:endParaRPr/>
              </a:p>
            </p:txBody>
          </p:sp>
        </p:grpSp>
        <p:grpSp>
          <p:nvGrpSpPr>
            <p:cNvPr id="64" name="Group 64"/>
            <p:cNvGrpSpPr/>
            <p:nvPr/>
          </p:nvGrpSpPr>
          <p:grpSpPr>
            <a:xfrm>
              <a:off x="4725458" y="7585304"/>
              <a:ext cx="4316149" cy="63500"/>
              <a:chOff x="0" y="0"/>
              <a:chExt cx="852573" cy="12543"/>
            </a:xfrm>
          </p:grpSpPr>
          <p:sp>
            <p:nvSpPr>
              <p:cNvPr id="65" name="Freeform 65"/>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a:ln cap="sq">
                <a:noFill/>
                <a:prstDash val="solid"/>
                <a:miter/>
              </a:ln>
            </p:spPr>
            <p:txBody>
              <a:bodyPr/>
              <a:lstStyle/>
              <a:p>
                <a:endParaRPr lang="en-US"/>
              </a:p>
            </p:txBody>
          </p:sp>
          <p:sp>
            <p:nvSpPr>
              <p:cNvPr id="66" name="TextBox 66"/>
              <p:cNvSpPr txBox="1"/>
              <p:nvPr/>
            </p:nvSpPr>
            <p:spPr>
              <a:xfrm>
                <a:off x="0" y="-47625"/>
                <a:ext cx="852573" cy="60168"/>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67" name="Group 67"/>
            <p:cNvGrpSpPr/>
            <p:nvPr/>
          </p:nvGrpSpPr>
          <p:grpSpPr>
            <a:xfrm>
              <a:off x="4725458" y="7786917"/>
              <a:ext cx="4316149" cy="63500"/>
              <a:chOff x="0" y="0"/>
              <a:chExt cx="852573" cy="12543"/>
            </a:xfrm>
          </p:grpSpPr>
          <p:sp>
            <p:nvSpPr>
              <p:cNvPr id="68" name="Freeform 68"/>
              <p:cNvSpPr/>
              <p:nvPr/>
            </p:nvSpPr>
            <p:spPr>
              <a:xfrm>
                <a:off x="0" y="0"/>
                <a:ext cx="852573" cy="12543"/>
              </a:xfrm>
              <a:custGeom>
                <a:avLst/>
                <a:gdLst/>
                <a:ahLst/>
                <a:cxnLst/>
                <a:rect l="l" t="t" r="r" b="b"/>
                <a:pathLst>
                  <a:path w="852573" h="12543">
                    <a:moveTo>
                      <a:pt x="0" y="0"/>
                    </a:moveTo>
                    <a:lnTo>
                      <a:pt x="852573" y="0"/>
                    </a:lnTo>
                    <a:lnTo>
                      <a:pt x="852573" y="12543"/>
                    </a:lnTo>
                    <a:lnTo>
                      <a:pt x="0" y="12543"/>
                    </a:lnTo>
                    <a:close/>
                  </a:path>
                </a:pathLst>
              </a:custGeom>
              <a:solidFill>
                <a:srgbClr val="C8C8C8"/>
              </a:solidFill>
              <a:ln cap="sq">
                <a:noFill/>
                <a:prstDash val="solid"/>
                <a:miter/>
              </a:ln>
            </p:spPr>
            <p:txBody>
              <a:bodyPr/>
              <a:lstStyle/>
              <a:p>
                <a:endParaRPr lang="en-US"/>
              </a:p>
            </p:txBody>
          </p:sp>
          <p:sp>
            <p:nvSpPr>
              <p:cNvPr id="69" name="TextBox 69"/>
              <p:cNvSpPr txBox="1"/>
              <p:nvPr/>
            </p:nvSpPr>
            <p:spPr>
              <a:xfrm>
                <a:off x="0" y="-47625"/>
                <a:ext cx="852573" cy="60168"/>
              </a:xfrm>
              <a:prstGeom prst="rect">
                <a:avLst/>
              </a:prstGeom>
            </p:spPr>
            <p:txBody>
              <a:bodyPr lIns="50800" tIns="50800" rIns="50800" bIns="50800" rtlCol="0" anchor="ctr"/>
              <a:lstStyle/>
              <a:p>
                <a:pPr marL="0" lvl="0" indent="0" algn="ctr">
                  <a:lnSpc>
                    <a:spcPts val="2659"/>
                  </a:lnSpc>
                  <a:spcBef>
                    <a:spcPct val="0"/>
                  </a:spcBef>
                </a:pPr>
                <a:endParaRPr/>
              </a:p>
            </p:txBody>
          </p:sp>
        </p:grpSp>
      </p:grpSp>
      <p:grpSp>
        <p:nvGrpSpPr>
          <p:cNvPr id="70" name="Group 70"/>
          <p:cNvGrpSpPr/>
          <p:nvPr/>
        </p:nvGrpSpPr>
        <p:grpSpPr>
          <a:xfrm>
            <a:off x="5773677" y="2823915"/>
            <a:ext cx="6781205" cy="152400"/>
            <a:chOff x="0" y="0"/>
            <a:chExt cx="1785996" cy="40138"/>
          </a:xfrm>
        </p:grpSpPr>
        <p:sp>
          <p:nvSpPr>
            <p:cNvPr id="71" name="Freeform 71"/>
            <p:cNvSpPr/>
            <p:nvPr/>
          </p:nvSpPr>
          <p:spPr>
            <a:xfrm>
              <a:off x="0" y="0"/>
              <a:ext cx="1785996" cy="40138"/>
            </a:xfrm>
            <a:custGeom>
              <a:avLst/>
              <a:gdLst/>
              <a:ahLst/>
              <a:cxnLst/>
              <a:rect l="l" t="t" r="r" b="b"/>
              <a:pathLst>
                <a:path w="1785996" h="40138">
                  <a:moveTo>
                    <a:pt x="0" y="0"/>
                  </a:moveTo>
                  <a:lnTo>
                    <a:pt x="1785996" y="0"/>
                  </a:lnTo>
                  <a:lnTo>
                    <a:pt x="1785996" y="40138"/>
                  </a:lnTo>
                  <a:lnTo>
                    <a:pt x="0" y="40138"/>
                  </a:lnTo>
                  <a:close/>
                </a:path>
              </a:pathLst>
            </a:custGeom>
            <a:solidFill>
              <a:srgbClr val="D2D2DB"/>
            </a:solidFill>
          </p:spPr>
          <p:txBody>
            <a:bodyPr/>
            <a:lstStyle/>
            <a:p>
              <a:endParaRPr lang="en-US"/>
            </a:p>
          </p:txBody>
        </p:sp>
        <p:sp>
          <p:nvSpPr>
            <p:cNvPr id="72" name="TextBox 72"/>
            <p:cNvSpPr txBox="1"/>
            <p:nvPr/>
          </p:nvSpPr>
          <p:spPr>
            <a:xfrm>
              <a:off x="0" y="-47625"/>
              <a:ext cx="1785996" cy="87763"/>
            </a:xfrm>
            <a:prstGeom prst="rect">
              <a:avLst/>
            </a:prstGeom>
          </p:spPr>
          <p:txBody>
            <a:bodyPr lIns="50800" tIns="50800" rIns="50800" bIns="50800" rtlCol="0" anchor="ctr"/>
            <a:lstStyle/>
            <a:p>
              <a:pPr algn="ctr">
                <a:lnSpc>
                  <a:spcPts val="2659"/>
                </a:lnSpc>
              </a:pPr>
              <a:endParaRPr/>
            </a:p>
          </p:txBody>
        </p:sp>
      </p:grpSp>
      <p:grpSp>
        <p:nvGrpSpPr>
          <p:cNvPr id="73" name="Group 73"/>
          <p:cNvGrpSpPr/>
          <p:nvPr/>
        </p:nvGrpSpPr>
        <p:grpSpPr>
          <a:xfrm>
            <a:off x="5773677" y="9359428"/>
            <a:ext cx="6781205" cy="438150"/>
            <a:chOff x="0" y="0"/>
            <a:chExt cx="1785996" cy="115398"/>
          </a:xfrm>
        </p:grpSpPr>
        <p:sp>
          <p:nvSpPr>
            <p:cNvPr id="74" name="Freeform 74"/>
            <p:cNvSpPr/>
            <p:nvPr/>
          </p:nvSpPr>
          <p:spPr>
            <a:xfrm>
              <a:off x="0" y="0"/>
              <a:ext cx="1785996" cy="115398"/>
            </a:xfrm>
            <a:custGeom>
              <a:avLst/>
              <a:gdLst/>
              <a:ahLst/>
              <a:cxnLst/>
              <a:rect l="l" t="t" r="r" b="b"/>
              <a:pathLst>
                <a:path w="1785996" h="115398">
                  <a:moveTo>
                    <a:pt x="0" y="0"/>
                  </a:moveTo>
                  <a:lnTo>
                    <a:pt x="1785996" y="0"/>
                  </a:lnTo>
                  <a:lnTo>
                    <a:pt x="1785996" y="115398"/>
                  </a:lnTo>
                  <a:lnTo>
                    <a:pt x="0" y="115398"/>
                  </a:lnTo>
                  <a:close/>
                </a:path>
              </a:pathLst>
            </a:custGeom>
            <a:solidFill>
              <a:srgbClr val="6E7075"/>
            </a:solidFill>
          </p:spPr>
          <p:txBody>
            <a:bodyPr/>
            <a:lstStyle/>
            <a:p>
              <a:endParaRPr lang="en-US"/>
            </a:p>
          </p:txBody>
        </p:sp>
        <p:sp>
          <p:nvSpPr>
            <p:cNvPr id="75" name="TextBox 75"/>
            <p:cNvSpPr txBox="1"/>
            <p:nvPr/>
          </p:nvSpPr>
          <p:spPr>
            <a:xfrm>
              <a:off x="0" y="-47625"/>
              <a:ext cx="1785996" cy="163023"/>
            </a:xfrm>
            <a:prstGeom prst="rect">
              <a:avLst/>
            </a:prstGeom>
          </p:spPr>
          <p:txBody>
            <a:bodyPr lIns="50800" tIns="50800" rIns="50800" bIns="50800" rtlCol="0" anchor="ctr"/>
            <a:lstStyle/>
            <a:p>
              <a:pPr algn="ctr">
                <a:lnSpc>
                  <a:spcPts val="2659"/>
                </a:lnSpc>
              </a:pPr>
              <a:endParaRPr/>
            </a:p>
          </p:txBody>
        </p:sp>
      </p:grpSp>
      <p:sp>
        <p:nvSpPr>
          <p:cNvPr id="78" name="TextBox 78"/>
          <p:cNvSpPr txBox="1"/>
          <p:nvPr/>
        </p:nvSpPr>
        <p:spPr>
          <a:xfrm>
            <a:off x="5860841" y="3576390"/>
            <a:ext cx="6566317" cy="3126105"/>
          </a:xfrm>
          <a:prstGeom prst="rect">
            <a:avLst/>
          </a:prstGeom>
        </p:spPr>
        <p:txBody>
          <a:bodyPr lIns="0" tIns="0" rIns="0" bIns="0" rtlCol="0" anchor="t">
            <a:spAutoFit/>
          </a:bodyPr>
          <a:lstStyle/>
          <a:p>
            <a:pPr algn="ctr">
              <a:lnSpc>
                <a:spcPts val="12210"/>
              </a:lnSpc>
            </a:pPr>
            <a:r>
              <a:rPr lang="en-US" sz="11000" b="1" dirty="0">
                <a:latin typeface="Arial" panose="020B0604020202020204" pitchFamily="34" charset="0"/>
                <a:ea typeface="Libre Baskerville Bold"/>
                <a:cs typeface="Arial" panose="020B0604020202020204" pitchFamily="34" charset="0"/>
                <a:sym typeface="Libre Baskerville Bold"/>
              </a:rPr>
              <a:t>Thank You</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63300"/>
        </a:solidFill>
        <a:effectLst/>
      </p:bgPr>
    </p:bg>
    <p:spTree>
      <p:nvGrpSpPr>
        <p:cNvPr id="1" name=""/>
        <p:cNvGrpSpPr/>
        <p:nvPr/>
      </p:nvGrpSpPr>
      <p:grpSpPr>
        <a:xfrm>
          <a:off x="0" y="0"/>
          <a:ext cx="0" cy="0"/>
          <a:chOff x="0" y="0"/>
          <a:chExt cx="0" cy="0"/>
        </a:xfrm>
      </p:grpSpPr>
      <p:sp>
        <p:nvSpPr>
          <p:cNvPr id="2" name="Freeform 2"/>
          <p:cNvSpPr/>
          <p:nvPr/>
        </p:nvSpPr>
        <p:spPr>
          <a:xfrm>
            <a:off x="609600" y="342900"/>
            <a:ext cx="17410993" cy="9162535"/>
          </a:xfrm>
          <a:custGeom>
            <a:avLst/>
            <a:gdLst/>
            <a:ahLst/>
            <a:cxnLst/>
            <a:rect l="l" t="t" r="r" b="b"/>
            <a:pathLst>
              <a:path w="17410993" h="9162535">
                <a:moveTo>
                  <a:pt x="0" y="0"/>
                </a:moveTo>
                <a:lnTo>
                  <a:pt x="17410992" y="0"/>
                </a:lnTo>
                <a:lnTo>
                  <a:pt x="17410992" y="9162535"/>
                </a:lnTo>
                <a:lnTo>
                  <a:pt x="0" y="9162535"/>
                </a:lnTo>
                <a:lnTo>
                  <a:pt x="0" y="0"/>
                </a:lnTo>
                <a:close/>
              </a:path>
            </a:pathLst>
          </a:custGeom>
          <a:blipFill>
            <a:blip r:embed="rId2">
              <a:alphaModFix amt="25000"/>
            </a:blip>
            <a:stretch>
              <a:fillRect/>
            </a:stretch>
          </a:blipFill>
        </p:spPr>
        <p:txBody>
          <a:bodyPr/>
          <a:lstStyle/>
          <a:p>
            <a:endParaRPr lang="en-US"/>
          </a:p>
        </p:txBody>
      </p:sp>
      <p:sp>
        <p:nvSpPr>
          <p:cNvPr id="6" name="Freeform 6"/>
          <p:cNvSpPr/>
          <p:nvPr/>
        </p:nvSpPr>
        <p:spPr>
          <a:xfrm>
            <a:off x="15315328" y="2917194"/>
            <a:ext cx="3524793" cy="4858737"/>
          </a:xfrm>
          <a:custGeom>
            <a:avLst/>
            <a:gdLst/>
            <a:ahLst/>
            <a:cxnLst/>
            <a:rect l="l" t="t" r="r" b="b"/>
            <a:pathLst>
              <a:path w="3524793" h="4858737">
                <a:moveTo>
                  <a:pt x="0" y="0"/>
                </a:moveTo>
                <a:lnTo>
                  <a:pt x="3524793" y="0"/>
                </a:lnTo>
                <a:lnTo>
                  <a:pt x="3524793" y="4858736"/>
                </a:lnTo>
                <a:lnTo>
                  <a:pt x="0" y="485873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15315327" y="3527753"/>
            <a:ext cx="2972673" cy="4340940"/>
          </a:xfrm>
          <a:custGeom>
            <a:avLst/>
            <a:gdLst/>
            <a:ahLst/>
            <a:cxnLst/>
            <a:rect l="l" t="t" r="r" b="b"/>
            <a:pathLst>
              <a:path w="3524793" h="4858737">
                <a:moveTo>
                  <a:pt x="0" y="0"/>
                </a:moveTo>
                <a:lnTo>
                  <a:pt x="3524793" y="0"/>
                </a:lnTo>
                <a:lnTo>
                  <a:pt x="3524793" y="4858736"/>
                </a:lnTo>
                <a:lnTo>
                  <a:pt x="0" y="48587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TextBox 11"/>
          <p:cNvSpPr txBox="1"/>
          <p:nvPr/>
        </p:nvSpPr>
        <p:spPr>
          <a:xfrm>
            <a:off x="5773677" y="906996"/>
            <a:ext cx="6781205" cy="1723876"/>
          </a:xfrm>
          <a:prstGeom prst="rect">
            <a:avLst/>
          </a:prstGeom>
        </p:spPr>
        <p:txBody>
          <a:bodyPr lIns="50800" tIns="50800" rIns="50800" bIns="50800" rtlCol="0" anchor="ctr"/>
          <a:lstStyle/>
          <a:p>
            <a:pPr algn="ctr">
              <a:lnSpc>
                <a:spcPts val="2659"/>
              </a:lnSpc>
            </a:pPr>
            <a:endParaRPr/>
          </a:p>
        </p:txBody>
      </p:sp>
      <p:sp>
        <p:nvSpPr>
          <p:cNvPr id="4" name="Rectangle 3"/>
          <p:cNvSpPr/>
          <p:nvPr/>
        </p:nvSpPr>
        <p:spPr>
          <a:xfrm>
            <a:off x="1504596" y="1555655"/>
            <a:ext cx="15620999" cy="1323439"/>
          </a:xfrm>
          <a:prstGeom prst="rect">
            <a:avLst/>
          </a:prstGeom>
        </p:spPr>
        <p:txBody>
          <a:bodyPr wrap="square">
            <a:spAutoFit/>
          </a:bodyPr>
          <a:lstStyle/>
          <a:p>
            <a:pPr algn="ctr"/>
            <a:r>
              <a:rPr lang="en-GB" sz="8000" b="1" dirty="0">
                <a:latin typeface="Arial" panose="020B0604020202020204" pitchFamily="34" charset="0"/>
                <a:ea typeface="Arial" panose="020B0604020202020204" pitchFamily="34" charset="0"/>
              </a:rPr>
              <a:t>GAI declaration </a:t>
            </a:r>
            <a:endParaRPr lang="en-GB" sz="8000" b="1" dirty="0"/>
          </a:p>
        </p:txBody>
      </p:sp>
      <p:sp>
        <p:nvSpPr>
          <p:cNvPr id="5" name="Rectangle 4"/>
          <p:cNvSpPr/>
          <p:nvPr/>
        </p:nvSpPr>
        <p:spPr>
          <a:xfrm>
            <a:off x="1943018" y="3816171"/>
            <a:ext cx="13372310" cy="1107996"/>
          </a:xfrm>
          <a:prstGeom prst="rect">
            <a:avLst/>
          </a:prstGeom>
          <a:solidFill>
            <a:srgbClr val="996600"/>
          </a:solidFill>
        </p:spPr>
        <p:txBody>
          <a:bodyPr wrap="square">
            <a:spAutoFit/>
          </a:bodyPr>
          <a:lstStyle/>
          <a:p>
            <a:pPr algn="just">
              <a:lnSpc>
                <a:spcPct val="150000"/>
              </a:lnSpc>
            </a:pPr>
            <a:r>
              <a:rPr lang="en-GB" sz="2200" dirty="0">
                <a:latin typeface="Arial" panose="020B0604020202020204" pitchFamily="34" charset="0"/>
                <a:ea typeface="Arial" panose="020B0604020202020204" pitchFamily="34" charset="0"/>
              </a:rPr>
              <a:t>I declare that the work is entirely my own, and I have ensured that Generative AI, such as ChatGPT was not used in this work. I have utilised secondary sources of information to find the resort information.</a:t>
            </a:r>
            <a:endParaRPr lang="en-GB" sz="2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231022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1857</Words>
  <Application>Microsoft Office PowerPoint</Application>
  <PresentationFormat>Custom</PresentationFormat>
  <Paragraphs>73</Paragraphs>
  <Slides>11</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Brown and Grey Vintage Illustration Newspaper Quill History Project Presentation</dc:title>
  <dc:creator>user</dc:creator>
  <cp:lastModifiedBy>Ana Langa</cp:lastModifiedBy>
  <cp:revision>16</cp:revision>
  <dcterms:created xsi:type="dcterms:W3CDTF">2006-08-16T00:00:00Z</dcterms:created>
  <dcterms:modified xsi:type="dcterms:W3CDTF">2026-04-01T11:08:38Z</dcterms:modified>
  <dc:identifier>DAHEM2kODsQ</dc:identifier>
</cp:coreProperties>
</file>