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79" r:id="rId2"/>
    <p:sldId id="259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210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404299-BECA-40C0-AA7B-FBFDD94D6FF1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8D7D34-30C8-4175-9C22-BCF5347D4B8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7FE9068-5106-4931-A402-26DF11CAA689}" type="slidenum">
              <a:rPr lang="en-US"/>
              <a:pPr/>
              <a:t>4</a:t>
            </a:fld>
            <a:endParaRPr lang="en-US"/>
          </a:p>
        </p:txBody>
      </p:sp>
      <p:sp>
        <p:nvSpPr>
          <p:cNvPr id="66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B716B5-A633-4D21-AA50-92B609D15BAF}" type="slidenum">
              <a:rPr lang="en-US"/>
              <a:pPr/>
              <a:t>7</a:t>
            </a:fld>
            <a:endParaRPr lang="en-US"/>
          </a:p>
        </p:txBody>
      </p:sp>
      <p:sp>
        <p:nvSpPr>
          <p:cNvPr id="67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3BF40F2-A3B6-457A-B5A0-529462D0323F}" type="slidenum">
              <a:rPr lang="en-US"/>
              <a:pPr/>
              <a:t>18</a:t>
            </a:fld>
            <a:endParaRPr lang="en-US"/>
          </a:p>
        </p:txBody>
      </p:sp>
      <p:sp>
        <p:nvSpPr>
          <p:cNvPr id="68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8300318-FC3A-4777-879F-C2D157A8C175}" type="slidenum">
              <a:rPr lang="en-US"/>
              <a:pPr/>
              <a:t>19</a:t>
            </a:fld>
            <a:endParaRPr lang="en-US"/>
          </a:p>
        </p:txBody>
      </p:sp>
      <p:sp>
        <p:nvSpPr>
          <p:cNvPr id="68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ACBF16-32CA-4605-8566-A49A4E9E89B0}" type="slidenum">
              <a:rPr lang="en-US"/>
              <a:pPr/>
              <a:t>20</a:t>
            </a:fld>
            <a:endParaRPr lang="en-US"/>
          </a:p>
        </p:txBody>
      </p:sp>
      <p:sp>
        <p:nvSpPr>
          <p:cNvPr id="68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6436CB6-1594-40A7-B80A-DC6B0BD321E1}" type="slidenum">
              <a:rPr lang="en-US"/>
              <a:pPr/>
              <a:t>21</a:t>
            </a:fld>
            <a:endParaRPr lang="en-US"/>
          </a:p>
        </p:txBody>
      </p:sp>
      <p:sp>
        <p:nvSpPr>
          <p:cNvPr id="69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AA569A-A1E5-4A80-A230-87ED3286EAE2}" type="slidenum">
              <a:rPr lang="en-US"/>
              <a:pPr/>
              <a:t>22</a:t>
            </a:fld>
            <a:endParaRPr lang="en-US"/>
          </a:p>
        </p:txBody>
      </p:sp>
      <p:sp>
        <p:nvSpPr>
          <p:cNvPr id="69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D06934-AD72-4F01-ACB4-C920EA2D8083}" type="slidenum">
              <a:rPr lang="en-US"/>
              <a:pPr/>
              <a:t>23</a:t>
            </a:fld>
            <a:endParaRPr lang="en-US"/>
          </a:p>
        </p:txBody>
      </p:sp>
      <p:sp>
        <p:nvSpPr>
          <p:cNvPr id="69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91A53AB-1472-4A5B-A720-ED9D5F0BEB6D}" type="slidenum">
              <a:rPr lang="en-US"/>
              <a:pPr/>
              <a:t>24</a:t>
            </a:fld>
            <a:endParaRPr lang="en-US"/>
          </a:p>
        </p:txBody>
      </p:sp>
      <p:sp>
        <p:nvSpPr>
          <p:cNvPr id="69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5F760-CD94-4572-80D9-286DD08A6068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607D5-A851-46B6-9AF3-9FEA8E3071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5F760-CD94-4572-80D9-286DD08A6068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607D5-A851-46B6-9AF3-9FEA8E3071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5F760-CD94-4572-80D9-286DD08A6068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607D5-A851-46B6-9AF3-9FEA8E3071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5F760-CD94-4572-80D9-286DD08A6068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607D5-A851-46B6-9AF3-9FEA8E3071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5F760-CD94-4572-80D9-286DD08A6068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607D5-A851-46B6-9AF3-9FEA8E3071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5F760-CD94-4572-80D9-286DD08A6068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607D5-A851-46B6-9AF3-9FEA8E3071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5F760-CD94-4572-80D9-286DD08A6068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607D5-A851-46B6-9AF3-9FEA8E3071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5F760-CD94-4572-80D9-286DD08A6068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607D5-A851-46B6-9AF3-9FEA8E3071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5F760-CD94-4572-80D9-286DD08A6068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607D5-A851-46B6-9AF3-9FEA8E3071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5F760-CD94-4572-80D9-286DD08A6068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607D5-A851-46B6-9AF3-9FEA8E3071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5F760-CD94-4572-80D9-286DD08A6068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607D5-A851-46B6-9AF3-9FEA8E3071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5F760-CD94-4572-80D9-286DD08A6068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607D5-A851-46B6-9AF3-9FEA8E30715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71604" y="1357298"/>
            <a:ext cx="557216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Hashing</a:t>
            </a:r>
          </a:p>
          <a:p>
            <a:endParaRPr lang="en-GB" dirty="0" smtClean="0"/>
          </a:p>
          <a:p>
            <a:r>
              <a:rPr lang="en-GB" dirty="0" smtClean="0"/>
              <a:t>Notes derived from</a:t>
            </a:r>
          </a:p>
          <a:p>
            <a:r>
              <a:rPr lang="en-GB" dirty="0" smtClean="0"/>
              <a:t>Sedgwick, Algorithms in C++</a:t>
            </a:r>
          </a:p>
          <a:p>
            <a:r>
              <a:rPr lang="en-US" dirty="0" err="1" smtClean="0"/>
              <a:t>Rada</a:t>
            </a:r>
            <a:r>
              <a:rPr lang="en-US" dirty="0" smtClean="0"/>
              <a:t> </a:t>
            </a:r>
            <a:r>
              <a:rPr lang="en-US" dirty="0" err="1" smtClean="0"/>
              <a:t>Mihalcea</a:t>
            </a:r>
            <a:r>
              <a:rPr lang="en-US" dirty="0" smtClean="0"/>
              <a:t>, Dr </a:t>
            </a:r>
            <a:r>
              <a:rPr lang="en-US" dirty="0" err="1" smtClean="0"/>
              <a:t>Taid</a:t>
            </a:r>
            <a:r>
              <a:rPr lang="en-US" dirty="0" smtClean="0"/>
              <a:t>, UST, HK. and others</a:t>
            </a:r>
            <a:endParaRPr lang="en-US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57290" y="642918"/>
            <a:ext cx="650085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b="1" dirty="0" smtClean="0"/>
              <a:t>Hashing</a:t>
            </a:r>
          </a:p>
          <a:p>
            <a:r>
              <a:rPr lang="en-US" sz="4400" dirty="0" smtClean="0"/>
              <a:t>Mapping data into a  </a:t>
            </a:r>
            <a:r>
              <a:rPr lang="en-US" sz="4400" dirty="0"/>
              <a:t>(dynamic) set of elements in which we do ‘search’, ‘insert’, and ‘delete</a:t>
            </a:r>
            <a:r>
              <a:rPr lang="en-US" sz="4400" dirty="0" smtClean="0"/>
              <a:t>’. </a:t>
            </a:r>
          </a:p>
          <a:p>
            <a:r>
              <a:rPr lang="en-US" sz="4400" dirty="0" smtClean="0"/>
              <a:t>A “hashing function” is used to map the data into the table.</a:t>
            </a:r>
            <a:endParaRPr lang="en-GB" sz="4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142976" y="357166"/>
            <a:ext cx="678661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/>
              <a:t>Use </a:t>
            </a:r>
            <a:r>
              <a:rPr lang="en-US" sz="3200" i="1" dirty="0" smtClean="0"/>
              <a:t>hash function</a:t>
            </a:r>
            <a:r>
              <a:rPr lang="en-US" sz="3200" dirty="0" smtClean="0"/>
              <a:t> to map keys into positions in a </a:t>
            </a:r>
            <a:r>
              <a:rPr lang="en-US" sz="3200" i="1" dirty="0" smtClean="0"/>
              <a:t>hash table</a:t>
            </a:r>
          </a:p>
          <a:p>
            <a:pPr>
              <a:buFontTx/>
              <a:buNone/>
            </a:pPr>
            <a:r>
              <a:rPr lang="en-US" sz="3200" u="sng" dirty="0" smtClean="0"/>
              <a:t>Ideally</a:t>
            </a:r>
            <a:endParaRPr lang="en-US" sz="3200" dirty="0" smtClean="0"/>
          </a:p>
          <a:p>
            <a:r>
              <a:rPr lang="en-US" sz="3200" dirty="0" smtClean="0"/>
              <a:t>If element </a:t>
            </a:r>
            <a:r>
              <a:rPr lang="en-US" sz="3200" i="1" dirty="0" smtClean="0"/>
              <a:t>e</a:t>
            </a:r>
            <a:r>
              <a:rPr lang="en-US" sz="3200" dirty="0" smtClean="0"/>
              <a:t> has key </a:t>
            </a:r>
            <a:r>
              <a:rPr lang="en-US" sz="3200" i="1" dirty="0" smtClean="0"/>
              <a:t>k</a:t>
            </a:r>
            <a:r>
              <a:rPr lang="en-US" sz="3200" dirty="0" smtClean="0"/>
              <a:t> and </a:t>
            </a:r>
            <a:r>
              <a:rPr lang="en-US" sz="3200" i="1" dirty="0" smtClean="0"/>
              <a:t>h</a:t>
            </a:r>
            <a:r>
              <a:rPr lang="en-US" sz="3200" dirty="0" smtClean="0"/>
              <a:t> is hash function, then </a:t>
            </a:r>
            <a:r>
              <a:rPr lang="en-US" sz="3200" i="1" dirty="0" smtClean="0"/>
              <a:t>e</a:t>
            </a:r>
            <a:r>
              <a:rPr lang="en-US" sz="3200" dirty="0" smtClean="0"/>
              <a:t> is stored in position </a:t>
            </a:r>
            <a:r>
              <a:rPr lang="en-US" sz="3200" i="1" dirty="0" smtClean="0"/>
              <a:t>h(k)</a:t>
            </a:r>
            <a:r>
              <a:rPr lang="en-US" sz="3200" dirty="0" smtClean="0"/>
              <a:t> of table</a:t>
            </a:r>
          </a:p>
          <a:p>
            <a:r>
              <a:rPr lang="en-US" sz="3200" dirty="0" smtClean="0"/>
              <a:t>To search for </a:t>
            </a:r>
            <a:r>
              <a:rPr lang="en-US" sz="3200" i="1" dirty="0" smtClean="0"/>
              <a:t>e</a:t>
            </a:r>
            <a:r>
              <a:rPr lang="en-US" sz="3200" dirty="0" smtClean="0"/>
              <a:t>, compute </a:t>
            </a:r>
            <a:r>
              <a:rPr lang="en-US" sz="3200" i="1" dirty="0" smtClean="0"/>
              <a:t>h(k)</a:t>
            </a:r>
            <a:r>
              <a:rPr lang="en-US" sz="3200" dirty="0" smtClean="0"/>
              <a:t> to locate position. If no element, dictionary does not contain </a:t>
            </a:r>
            <a:r>
              <a:rPr lang="en-US" sz="3200" i="1" dirty="0" smtClean="0"/>
              <a:t>e</a:t>
            </a:r>
            <a:r>
              <a:rPr lang="en-US" sz="3200" dirty="0" smtClean="0"/>
              <a:t>.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General Idea</a:t>
            </a:r>
          </a:p>
        </p:txBody>
      </p:sp>
      <p:sp>
        <p:nvSpPr>
          <p:cNvPr id="66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524000"/>
            <a:ext cx="4724400" cy="4953000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The ideal hash table data structure is an array of some fixed size, containing the items</a:t>
            </a:r>
          </a:p>
          <a:p>
            <a:pPr>
              <a:lnSpc>
                <a:spcPct val="90000"/>
              </a:lnSpc>
            </a:pPr>
            <a:r>
              <a:rPr lang="en-US" dirty="0"/>
              <a:t>A search is performed based on</a:t>
            </a:r>
            <a:r>
              <a:rPr lang="en-US" b="1" dirty="0"/>
              <a:t> key</a:t>
            </a:r>
          </a:p>
          <a:p>
            <a:pPr>
              <a:lnSpc>
                <a:spcPct val="90000"/>
              </a:lnSpc>
            </a:pPr>
            <a:r>
              <a:rPr lang="en-US" dirty="0"/>
              <a:t>Each key is mapped into some position in the range </a:t>
            </a:r>
            <a:r>
              <a:rPr lang="en-US" b="1" dirty="0">
                <a:latin typeface="Courier New" pitchFamily="49" charset="0"/>
              </a:rPr>
              <a:t>0</a:t>
            </a:r>
            <a:r>
              <a:rPr lang="en-US" dirty="0"/>
              <a:t> to</a:t>
            </a:r>
            <a:r>
              <a:rPr lang="en-US" b="1" dirty="0">
                <a:latin typeface="Courier New" pitchFamily="49" charset="0"/>
              </a:rPr>
              <a:t> TableSize-1</a:t>
            </a:r>
          </a:p>
          <a:p>
            <a:pPr>
              <a:lnSpc>
                <a:spcPct val="90000"/>
              </a:lnSpc>
            </a:pPr>
            <a:r>
              <a:rPr lang="en-US" dirty="0"/>
              <a:t>The mapping is </a:t>
            </a:r>
            <a:r>
              <a:rPr lang="en-US" b="1" dirty="0"/>
              <a:t>called hash function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  <p:pic>
        <p:nvPicPr>
          <p:cNvPr id="665604" name="Picture 4" descr="fig05_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38800" y="1447800"/>
            <a:ext cx="3171825" cy="4781550"/>
          </a:xfrm>
          <a:prstGeom prst="rect">
            <a:avLst/>
          </a:prstGeom>
          <a:noFill/>
        </p:spPr>
      </p:pic>
      <p:sp>
        <p:nvSpPr>
          <p:cNvPr id="665605" name="Text Box 5"/>
          <p:cNvSpPr txBox="1">
            <a:spLocks noChangeArrowheads="1"/>
          </p:cNvSpPr>
          <p:nvPr/>
        </p:nvSpPr>
        <p:spPr bwMode="auto">
          <a:xfrm>
            <a:off x="6553200" y="6248400"/>
            <a:ext cx="1693863" cy="396875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buFont typeface="Monotype Sorts" pitchFamily="2" charset="2"/>
              <a:buNone/>
            </a:pPr>
            <a:r>
              <a:rPr lang="en-US"/>
              <a:t>A hash table</a:t>
            </a:r>
          </a:p>
        </p:txBody>
      </p:sp>
      <p:sp>
        <p:nvSpPr>
          <p:cNvPr id="665606" name="Oval 6"/>
          <p:cNvSpPr>
            <a:spLocks noChangeArrowheads="1"/>
          </p:cNvSpPr>
          <p:nvPr/>
        </p:nvSpPr>
        <p:spPr bwMode="auto">
          <a:xfrm>
            <a:off x="6626225" y="2897188"/>
            <a:ext cx="1527175" cy="457200"/>
          </a:xfrm>
          <a:prstGeom prst="ellipse">
            <a:avLst/>
          </a:prstGeom>
          <a:noFill/>
          <a:ln w="317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07" name="Text Box 7"/>
          <p:cNvSpPr txBox="1">
            <a:spLocks noChangeArrowheads="1"/>
          </p:cNvSpPr>
          <p:nvPr/>
        </p:nvSpPr>
        <p:spPr bwMode="auto">
          <a:xfrm>
            <a:off x="7162800" y="2514600"/>
            <a:ext cx="1270000" cy="396875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buFont typeface="Monotype Sorts" pitchFamily="2" charset="2"/>
              <a:buNone/>
            </a:pPr>
            <a:r>
              <a:rPr lang="en-US" b="0">
                <a:solidFill>
                  <a:srgbClr val="FF0000"/>
                </a:solidFill>
              </a:rPr>
              <a:t>Data item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14348" y="500042"/>
            <a:ext cx="721523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ym typeface="Symbol" pitchFamily="18" charset="2"/>
              </a:rPr>
              <a:t>Two classes:</a:t>
            </a:r>
          </a:p>
          <a:p>
            <a:pPr lvl="1"/>
            <a:r>
              <a:rPr lang="en-US" sz="3200" dirty="0" smtClean="0">
                <a:sym typeface="Symbol" pitchFamily="18" charset="2"/>
              </a:rPr>
              <a:t>(1) Open hashing, a.k.a. separate chaining</a:t>
            </a:r>
          </a:p>
          <a:p>
            <a:pPr lvl="1"/>
            <a:r>
              <a:rPr lang="en-US" sz="3200" dirty="0" smtClean="0">
                <a:sym typeface="Symbol" pitchFamily="18" charset="2"/>
              </a:rPr>
              <a:t>(2) Closed hashing, a.k.a. open addressing</a:t>
            </a:r>
          </a:p>
          <a:p>
            <a:r>
              <a:rPr lang="en-US" sz="3200" dirty="0" smtClean="0">
                <a:sym typeface="Symbol" pitchFamily="18" charset="2"/>
              </a:rPr>
              <a:t>Difference has to do with whether collisions are stored </a:t>
            </a:r>
            <a:r>
              <a:rPr lang="en-US" sz="3200" i="1" dirty="0" smtClean="0">
                <a:sym typeface="Symbol" pitchFamily="18" charset="2"/>
              </a:rPr>
              <a:t>outside the table</a:t>
            </a:r>
            <a:r>
              <a:rPr lang="en-US" sz="3200" dirty="0" smtClean="0">
                <a:sym typeface="Symbol" pitchFamily="18" charset="2"/>
              </a:rPr>
              <a:t> (open hashing) or whether collisions result in storing one of the records at </a:t>
            </a:r>
            <a:r>
              <a:rPr lang="en-US" sz="3200" i="1" dirty="0" smtClean="0">
                <a:sym typeface="Symbol" pitchFamily="18" charset="2"/>
              </a:rPr>
              <a:t>another slot in the table</a:t>
            </a:r>
            <a:r>
              <a:rPr lang="en-US" sz="3200" dirty="0" smtClean="0">
                <a:sym typeface="Symbol" pitchFamily="18" charset="2"/>
              </a:rPr>
              <a:t> (closed hashing)</a:t>
            </a:r>
            <a:endParaRPr lang="en-US" sz="3200" dirty="0">
              <a:sym typeface="Symbol" pitchFamily="18" charset="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09600" y="228600"/>
            <a:ext cx="7848600" cy="9906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609600" y="1524000"/>
            <a:ext cx="7848600" cy="49530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Insertion, deletion and finds all take O(1) (worst-case) time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Problem: waste too much space if the space is too large compared with the actual number of elements to be stored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E.g. 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Our student 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IDs are 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6-digit 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integers, so the size is 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10</a:t>
            </a:r>
            <a:r>
              <a:rPr lang="en-US" sz="2800" baseline="30000" dirty="0" smtClean="0"/>
              <a:t>6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but we only have about 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2000 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students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7848600" cy="990600"/>
          </a:xfrm>
        </p:spPr>
        <p:txBody>
          <a:bodyPr/>
          <a:lstStyle/>
          <a:p>
            <a:r>
              <a:rPr lang="en-US"/>
              <a:t>Hashing</a:t>
            </a:r>
          </a:p>
        </p:txBody>
      </p:sp>
      <p:graphicFrame>
        <p:nvGraphicFramePr>
          <p:cNvPr id="661507" name="Object 3"/>
          <p:cNvGraphicFramePr>
            <a:graphicFrameLocks noChangeAspect="1"/>
          </p:cNvGraphicFramePr>
          <p:nvPr>
            <p:ph idx="1"/>
          </p:nvPr>
        </p:nvGraphicFramePr>
        <p:xfrm>
          <a:off x="1600200" y="1066800"/>
          <a:ext cx="5591175" cy="3270250"/>
        </p:xfrm>
        <a:graphic>
          <a:graphicData uri="http://schemas.openxmlformats.org/presentationml/2006/ole">
            <p:oleObj spid="_x0000_s1026" name="Bitmap Image" r:id="rId4" imgW="3029373" imgH="1771429" progId="PBrush">
              <p:embed/>
            </p:oleObj>
          </a:graphicData>
        </a:graphic>
      </p:graphicFrame>
      <p:sp>
        <p:nvSpPr>
          <p:cNvPr id="661509" name="Text Box 5"/>
          <p:cNvSpPr txBox="1">
            <a:spLocks noChangeArrowheads="1"/>
          </p:cNvSpPr>
          <p:nvPr/>
        </p:nvSpPr>
        <p:spPr bwMode="auto">
          <a:xfrm>
            <a:off x="685800" y="4495800"/>
            <a:ext cx="8493928" cy="954107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buFont typeface="Monotype Sorts" pitchFamily="2" charset="2"/>
              <a:buNone/>
            </a:pPr>
            <a:r>
              <a:rPr lang="en-US" sz="2800" b="0" dirty="0"/>
              <a:t>Usually, m &lt;&lt; N</a:t>
            </a:r>
          </a:p>
          <a:p>
            <a:pPr>
              <a:buFont typeface="Monotype Sorts" pitchFamily="2" charset="2"/>
              <a:buNone/>
            </a:pPr>
            <a:r>
              <a:rPr lang="en-US" sz="2800" b="0" dirty="0"/>
              <a:t>h(</a:t>
            </a:r>
            <a:r>
              <a:rPr lang="en-US" sz="2800" b="0" dirty="0" err="1"/>
              <a:t>K</a:t>
            </a:r>
            <a:r>
              <a:rPr lang="en-US" sz="2800" b="0" baseline="-25000" dirty="0" err="1"/>
              <a:t>i</a:t>
            </a:r>
            <a:r>
              <a:rPr lang="en-US" sz="2800" b="0" dirty="0"/>
              <a:t>) = an integer in [0, …, m-1] called the hash value of </a:t>
            </a:r>
            <a:r>
              <a:rPr lang="en-US" sz="2800" b="0" dirty="0" err="1"/>
              <a:t>K</a:t>
            </a:r>
            <a:r>
              <a:rPr lang="en-US" sz="2800" b="0" baseline="-25000" dirty="0" err="1"/>
              <a:t>i</a:t>
            </a:r>
            <a:endParaRPr lang="en-US" sz="2800" b="0" baseline="-25000" dirty="0"/>
          </a:p>
        </p:txBody>
      </p:sp>
      <p:sp>
        <p:nvSpPr>
          <p:cNvPr id="661510" name="Text Box 6"/>
          <p:cNvSpPr txBox="1">
            <a:spLocks noChangeArrowheads="1"/>
          </p:cNvSpPr>
          <p:nvPr/>
        </p:nvSpPr>
        <p:spPr bwMode="auto">
          <a:xfrm>
            <a:off x="571472" y="5473005"/>
            <a:ext cx="8305800" cy="1384995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buFont typeface="Monotype Sorts" pitchFamily="2" charset="2"/>
              <a:buNone/>
            </a:pPr>
            <a:r>
              <a:rPr lang="en-US" sz="2800" dirty="0"/>
              <a:t>The keys are assumed to be natural numbers, if they are not, they can always be converted or interpreted in natural numbers.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28600"/>
            <a:ext cx="7848600" cy="990600"/>
          </a:xfrm>
        </p:spPr>
        <p:txBody>
          <a:bodyPr/>
          <a:lstStyle/>
          <a:p>
            <a:r>
              <a:rPr lang="en-US"/>
              <a:t>Collision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609600" y="1524000"/>
            <a:ext cx="7848600" cy="49530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Problem: </a:t>
            </a:r>
            <a:r>
              <a:rPr kumimoji="0" lang="en-US" sz="32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collision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two keys may hash to the same slot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can we ensure that any two distinct keys get different cells?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No, if N&gt;m, where m is the size of the hash table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Task 1: Design a good hash function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that is fast to compute and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can minimize the number of collisions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Task 2: Design a method to resolve the collisions when they occur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28600"/>
            <a:ext cx="7848600" cy="990600"/>
          </a:xfrm>
        </p:spPr>
        <p:txBody>
          <a:bodyPr/>
          <a:lstStyle/>
          <a:p>
            <a:r>
              <a:rPr lang="en-US"/>
              <a:t>Design Hash Function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609600" y="1524000"/>
            <a:ext cx="7848600" cy="4953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A simple and reasonable strategy: h(k) = k mod m</a:t>
            </a: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e.g. m=12, k=100, h(k)=4</a:t>
            </a: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Requires only a single division operation (quite fast)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Certain values of m should be avoided</a:t>
            </a: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e.g. if m=2</a:t>
            </a:r>
            <a:r>
              <a:rPr kumimoji="0" lang="en-US" sz="2000" b="0" i="0" u="none" strike="noStrike" kern="1200" cap="none" spc="0" normalizeH="0" baseline="3000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</a:t>
            </a: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, then h(k) is just the p lowest-order bits of k; the hash function does not depend on all the bits</a:t>
            </a: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Similarly, if the keys are decimal numbers, should not set m to be a power of 10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It’s a good practice to set the table size m to be a prime number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Monotype Sorts" pitchFamily="2" charset="2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Good values for m: primes not too close to exact powers of 2</a:t>
            </a: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e.g. the hash table is to hold 2000 numbers, and we don’t mind an average of 3 numbers being hashed to the same entry</a:t>
            </a: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choose m=701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09600" y="381000"/>
            <a:ext cx="7848600" cy="9906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Collision Handling: </a:t>
            </a:r>
            <a:br>
              <a:rPr kumimoji="0" lang="en-US" sz="4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(1) Separate Chaining (Open Hashing)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609600" y="1524000"/>
            <a:ext cx="7848600" cy="49530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Instead of a hash table, we use a table of linked list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keep a linked list of keys that hash to the same value</a:t>
            </a:r>
          </a:p>
        </p:txBody>
      </p:sp>
      <p:pic>
        <p:nvPicPr>
          <p:cNvPr id="4" name="Picture 4" descr="5"/>
          <p:cNvPicPr>
            <a:picLocks noChangeAspect="1" noChangeArrowheads="1"/>
          </p:cNvPicPr>
          <p:nvPr/>
        </p:nvPicPr>
        <p:blipFill>
          <a:blip r:embed="rId2"/>
          <a:srcRect b="10051"/>
          <a:stretch>
            <a:fillRect/>
          </a:stretch>
        </p:blipFill>
        <p:spPr bwMode="auto">
          <a:xfrm>
            <a:off x="1447800" y="3648075"/>
            <a:ext cx="3200400" cy="301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5486400" y="3886200"/>
            <a:ext cx="2162772" cy="1938992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buFont typeface="Monotype Sorts" pitchFamily="2" charset="2"/>
              <a:buNone/>
            </a:pPr>
            <a:r>
              <a:rPr lang="en-US" sz="2400" b="0"/>
              <a:t>Keys: </a:t>
            </a:r>
          </a:p>
          <a:p>
            <a:pPr>
              <a:buFont typeface="Monotype Sorts" pitchFamily="2" charset="2"/>
              <a:buNone/>
            </a:pPr>
            <a:r>
              <a:rPr lang="en-US" sz="2400" b="0"/>
              <a:t>Set of squares</a:t>
            </a:r>
          </a:p>
          <a:p>
            <a:pPr>
              <a:buFont typeface="Monotype Sorts" pitchFamily="2" charset="2"/>
              <a:buNone/>
            </a:pPr>
            <a:endParaRPr lang="en-US" sz="2400" b="0"/>
          </a:p>
          <a:p>
            <a:pPr>
              <a:buFont typeface="Monotype Sorts" pitchFamily="2" charset="2"/>
              <a:buNone/>
            </a:pPr>
            <a:r>
              <a:rPr lang="en-US" sz="2400" b="0"/>
              <a:t>Hash function:</a:t>
            </a:r>
          </a:p>
          <a:p>
            <a:pPr>
              <a:buFont typeface="Monotype Sorts" pitchFamily="2" charset="2"/>
              <a:buNone/>
            </a:pPr>
            <a:r>
              <a:rPr lang="en-US" sz="2400" b="0"/>
              <a:t>h(K) = K mod 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09600" y="228600"/>
            <a:ext cx="7848600" cy="9906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Separate Chaining Operations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642910" y="857232"/>
            <a:ext cx="7848600" cy="49530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To insert a key K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Compute h(K) to determine which list to traverse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If T[h(K)] contains a null pointer, initialize this entry to point to a linked list that contains K alone.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If T[h(K)] is a non-empty list, we add K at the beginning of this list.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To delete a key K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compute h(K), then search for K within the list at T[h(K)].  Delete K if it is found.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14414" y="500042"/>
            <a:ext cx="692948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If well designed, we expect that each search, insertion, and deletion can be  done in constant time.</a:t>
            </a:r>
          </a:p>
          <a:p>
            <a:endParaRPr lang="en-US" sz="2800" dirty="0" smtClean="0"/>
          </a:p>
          <a:p>
            <a:r>
              <a:rPr lang="en-US" sz="2800" dirty="0" smtClean="0"/>
              <a:t>Disadvantage: Memory allocation in linked list manipulation will slow down the program.  </a:t>
            </a:r>
          </a:p>
          <a:p>
            <a:endParaRPr lang="en-US" sz="2800" dirty="0" smtClean="0"/>
          </a:p>
          <a:p>
            <a:r>
              <a:rPr lang="en-US" sz="2800" dirty="0" smtClean="0"/>
              <a:t>Advantage: deletion is easy.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7848600" cy="9906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Times New Roman" charset="0"/>
              </a:rPr>
              <a:t>Collision Handling:</a:t>
            </a:r>
            <a:b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Times New Roman" charset="0"/>
              </a:rPr>
            </a:b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Times New Roman" charset="0"/>
              </a:rPr>
              <a:t>(2) Open Addressing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571472" y="1142984"/>
            <a:ext cx="7848600" cy="49530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Instead of following pointers, compute the sequence of slots to be examined</a:t>
            </a: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Times New Roman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Open addressing: 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relocate the key K to be inserted if it collides with an existing key.  </a:t>
            </a:r>
          </a:p>
          <a:p>
            <a:pPr marL="742950" marR="0" lvl="1" indent="-28575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We store K at an entry different from T[h(K)]. </a:t>
            </a:r>
          </a:p>
          <a:p>
            <a:pPr marL="742950" marR="0" lvl="1" indent="-28575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Two issues arise</a:t>
            </a:r>
          </a:p>
          <a:p>
            <a:pPr marL="742950" marR="0" lvl="1" indent="-28575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what is the relocation scheme?</a:t>
            </a:r>
          </a:p>
          <a:p>
            <a:pPr marL="742950" marR="0" lvl="1" indent="-28575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how to search for K later?</a:t>
            </a: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Times New Roman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Three common methods for resolving a collision in open addressing</a:t>
            </a:r>
          </a:p>
          <a:p>
            <a:pPr marL="742950" marR="0" lvl="1" indent="-28575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Linear probing</a:t>
            </a:r>
          </a:p>
          <a:p>
            <a:pPr marL="742950" marR="0" lvl="1" indent="-28575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Quadratic probing</a:t>
            </a:r>
          </a:p>
          <a:p>
            <a:pPr marL="742950" marR="0" lvl="1" indent="-28575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Double hashing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09600" y="228600"/>
            <a:ext cx="7848600" cy="9906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Open Addressing Strategy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609600" y="1524000"/>
            <a:ext cx="7848600" cy="49530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To insert a key K, compute h</a:t>
            </a:r>
            <a:r>
              <a:rPr kumimoji="0" lang="en-US" sz="3200" b="0" i="0" u="none" strike="noStrike" kern="1200" cap="none" spc="0" normalizeH="0" baseline="-2500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0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(K).  If T[h</a:t>
            </a:r>
            <a:r>
              <a:rPr kumimoji="0" lang="en-US" sz="3200" b="0" i="0" u="none" strike="noStrike" kern="1200" cap="none" spc="0" normalizeH="0" baseline="-2500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0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(K)] is empty, insert it there.  If collision occurs, probe alternative cell h</a:t>
            </a:r>
            <a:r>
              <a:rPr kumimoji="0" lang="en-US" sz="3200" b="0" i="0" u="none" strike="noStrike" kern="1200" cap="none" spc="0" normalizeH="0" baseline="-3000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1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(K), h</a:t>
            </a:r>
            <a:r>
              <a:rPr kumimoji="0" lang="en-US" sz="3200" b="0" i="0" u="none" strike="noStrike" kern="1200" cap="none" spc="0" normalizeH="0" baseline="-3000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2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(K), .... until an empty cell is found.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Times New Roman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h</a:t>
            </a:r>
            <a:r>
              <a:rPr kumimoji="0" lang="en-US" sz="3200" b="0" i="0" u="none" strike="noStrike" kern="1200" cap="none" spc="0" normalizeH="0" baseline="-3000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i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(K) = (hash(K) + f(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i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)) mod m, with f(0) = 0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Where f</a:t>
            </a:r>
            <a:r>
              <a:rPr lang="en-US" sz="2800" dirty="0">
                <a:cs typeface="Times New Roman" charset="0"/>
              </a:rPr>
              <a:t> </a:t>
            </a:r>
            <a:r>
              <a:rPr lang="en-US" sz="2800" dirty="0" smtClean="0">
                <a:cs typeface="Times New Roman" charset="0"/>
              </a:rPr>
              <a:t>is our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 </a:t>
            </a:r>
            <a:r>
              <a:rPr kumimoji="0" lang="en-US" sz="28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collision resolution strategy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09600" y="228600"/>
            <a:ext cx="7848600" cy="9906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Times New Roman" charset="0"/>
              </a:rPr>
              <a:t>Linear Probing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571472" y="785794"/>
            <a:ext cx="8572528" cy="5643602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urier New" pitchFamily="49" charset="0"/>
                <a:ea typeface="+mn-ea"/>
                <a:cs typeface="Times New Roman" charset="0"/>
              </a:rPr>
              <a:t>f(</a:t>
            </a:r>
            <a:r>
              <a:rPr kumimoji="0" lang="en-US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Courier New" pitchFamily="49" charset="0"/>
                <a:ea typeface="+mn-ea"/>
                <a:cs typeface="Times New Roman" charset="0"/>
              </a:rPr>
              <a:t>i</a:t>
            </a:r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urier New" pitchFamily="49" charset="0"/>
                <a:ea typeface="+mn-ea"/>
                <a:cs typeface="Times New Roman" charset="0"/>
              </a:rPr>
              <a:t>) =</a:t>
            </a:r>
            <a:r>
              <a:rPr kumimoji="0" lang="en-US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Courier New" pitchFamily="49" charset="0"/>
                <a:ea typeface="+mn-ea"/>
                <a:cs typeface="Times New Roman" charset="0"/>
              </a:rPr>
              <a:t>i</a:t>
            </a:r>
            <a:endParaRPr kumimoji="0" lang="en-US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urier New" pitchFamily="49" charset="0"/>
              <a:ea typeface="+mn-ea"/>
              <a:cs typeface="Times New Roman" charset="0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cells are probed sequentially (with wrap-around) </a:t>
            </a: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h</a:t>
            </a:r>
            <a:r>
              <a:rPr kumimoji="0" lang="en-US" sz="2800" b="1" i="0" u="none" strike="noStrike" kern="1200" cap="none" spc="0" normalizeH="0" baseline="-2500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i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(K) = (hash(K) +  </a:t>
            </a:r>
            <a:r>
              <a:rPr kumimoji="0" lang="en-US" sz="28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i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) mod m</a:t>
            </a: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Monotype Sorts" pitchFamily="2" charset="2"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Times New Roman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Insertion:</a:t>
            </a: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Let K be the new key to be inserted, compute hash(K)</a:t>
            </a: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For </a:t>
            </a:r>
            <a:r>
              <a:rPr kumimoji="0" lang="en-US" sz="28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i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= 0 to m-1</a:t>
            </a: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compute L = ( hash(K) + I ) mod m</a:t>
            </a: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T[L] is empty, then we put K there and stop. </a:t>
            </a:r>
          </a:p>
          <a:p>
            <a:pPr marL="742950" marR="0" lvl="1" indent="-28575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If we cannot find an empty entry to put K, it means that the table is full and we should report an error. 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Monotype Sorts" pitchFamily="2" charset="2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Times New Roman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609600" y="228600"/>
            <a:ext cx="7848600" cy="9906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Times New Roman" charset="0"/>
              </a:rPr>
              <a:t>Linear Probing Example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609600" y="1219200"/>
            <a:ext cx="7848600" cy="5257800"/>
          </a:xfrm>
          <a:prstGeom prst="rect">
            <a:avLst/>
          </a:prstGeom>
        </p:spPr>
        <p:txBody>
          <a:bodyPr/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Monotype Sorts" pitchFamily="2" charset="2"/>
              <a:buNone/>
              <a:tabLst/>
              <a:defRPr/>
            </a:pPr>
            <a:endParaRPr kumimoji="0" lang="en-US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Times New Roman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h</a:t>
            </a:r>
            <a:r>
              <a:rPr kumimoji="0" lang="en-US" sz="2400" b="0" i="0" u="none" strike="noStrike" kern="1200" cap="none" spc="0" normalizeH="0" baseline="-2500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i</a:t>
            </a:r>
            <a:r>
              <a:rPr kumimoji="0" 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(K) = (hash(K) +  i) mod m</a:t>
            </a:r>
            <a:endParaRPr kumimoji="0" lang="en-US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Times New Roman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imes New Roman" charset="0"/>
              </a:rPr>
              <a:t>E.g, inserting keys 89, 18, 49, 58, 69 with hash(K)=K mod 10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endParaRPr kumimoji="0" lang="en-US" sz="1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Times New Roman" charset="0"/>
            </a:endParaRPr>
          </a:p>
        </p:txBody>
      </p:sp>
      <p:pic>
        <p:nvPicPr>
          <p:cNvPr id="14" name="Picture 4" descr="5"/>
          <p:cNvPicPr>
            <a:picLocks noChangeAspect="1" noChangeArrowheads="1"/>
          </p:cNvPicPr>
          <p:nvPr/>
        </p:nvPicPr>
        <p:blipFill>
          <a:blip r:embed="rId2">
            <a:lum bright="-20000" contrast="60000"/>
          </a:blip>
          <a:srcRect l="1900" b="8032"/>
          <a:stretch>
            <a:fillRect/>
          </a:stretch>
        </p:blipFill>
        <p:spPr bwMode="auto">
          <a:xfrm>
            <a:off x="152400" y="2743200"/>
            <a:ext cx="6705600" cy="3716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 Box 5"/>
          <p:cNvSpPr txBox="1">
            <a:spLocks noChangeArrowheads="1"/>
          </p:cNvSpPr>
          <p:nvPr/>
        </p:nvSpPr>
        <p:spPr bwMode="auto">
          <a:xfrm>
            <a:off x="7086600" y="2971800"/>
            <a:ext cx="1920875" cy="1006475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buFont typeface="Monotype Sorts" pitchFamily="2" charset="2"/>
              <a:buNone/>
            </a:pPr>
            <a:r>
              <a:rPr lang="en-US" b="0"/>
              <a:t>To insert 58, probe T[8], T[9], T[0], T[1]</a:t>
            </a:r>
          </a:p>
        </p:txBody>
      </p:sp>
      <p:sp>
        <p:nvSpPr>
          <p:cNvPr id="16" name="Text Box 6"/>
          <p:cNvSpPr txBox="1">
            <a:spLocks noChangeArrowheads="1"/>
          </p:cNvSpPr>
          <p:nvPr/>
        </p:nvSpPr>
        <p:spPr bwMode="auto">
          <a:xfrm>
            <a:off x="7086600" y="4114800"/>
            <a:ext cx="1920875" cy="1006475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buFont typeface="Monotype Sorts" pitchFamily="2" charset="2"/>
              <a:buNone/>
            </a:pPr>
            <a:r>
              <a:rPr lang="en-US" b="0"/>
              <a:t>To insert 69, probe T[9], T[0], T[1], T[2] </a:t>
            </a:r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09600" y="457200"/>
            <a:ext cx="7848600" cy="9906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Times New Roman" charset="0"/>
              </a:rPr>
              <a:t>Primary Clustering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642910" y="1357298"/>
            <a:ext cx="7848600" cy="49530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We call a block of contiguously occupied table entries a cluster</a:t>
            </a: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On the average, when we insert a new key K, we may hit the middle of a cluster.  Therefore, the time to insert K would be proportional to half the size of a cluster.  That is, the larger the cluster, the slower the performance. </a:t>
            </a: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Linear probing has the following disadvantages: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Once h(K) falls into a cluster, this cluster will definitely grow in size by one.  Thus, this may worsen the performance of insertion in the future.</a:t>
            </a:r>
          </a:p>
          <a:p>
            <a:pPr marL="742950" marR="0" lvl="1" indent="-28575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If two clusters are only separated by one entry, then inserting one key into a cluster can merge the two clusters together.  Thus, the cluster size can increase drastically by a single insertion.  This means that the performance of insertion can deteriorate drastically after a single insertion.</a:t>
            </a:r>
          </a:p>
          <a:p>
            <a:pPr marL="742950" marR="0" lvl="1" indent="-28575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Large clusters are easy targets for collisions.</a:t>
            </a: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Times New Roman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Times New Roman" charset="0"/>
              </a:rPr>
              <a:t>Quadratic Probing Example</a:t>
            </a:r>
          </a:p>
        </p:txBody>
      </p:sp>
      <p:sp>
        <p:nvSpPr>
          <p:cNvPr id="64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371600"/>
            <a:ext cx="7848600" cy="5105400"/>
          </a:xfrm>
        </p:spPr>
        <p:txBody>
          <a:bodyPr/>
          <a:lstStyle/>
          <a:p>
            <a:r>
              <a:rPr lang="en-US" sz="2400" b="1" dirty="0">
                <a:latin typeface="Courier New" pitchFamily="49" charset="0"/>
                <a:cs typeface="Times New Roman" charset="0"/>
              </a:rPr>
              <a:t>f(</a:t>
            </a:r>
            <a:r>
              <a:rPr lang="en-US" sz="2400" b="1" dirty="0" err="1">
                <a:latin typeface="Courier New" pitchFamily="49" charset="0"/>
                <a:cs typeface="Times New Roman" charset="0"/>
              </a:rPr>
              <a:t>i</a:t>
            </a:r>
            <a:r>
              <a:rPr lang="en-US" sz="2400" b="1" dirty="0">
                <a:latin typeface="Courier New" pitchFamily="49" charset="0"/>
                <a:cs typeface="Times New Roman" charset="0"/>
              </a:rPr>
              <a:t>) = i</a:t>
            </a:r>
            <a:r>
              <a:rPr lang="en-US" sz="2400" b="1" baseline="30000" dirty="0">
                <a:latin typeface="Courier New" pitchFamily="49" charset="0"/>
                <a:cs typeface="Times New Roman" charset="0"/>
              </a:rPr>
              <a:t>2</a:t>
            </a:r>
          </a:p>
          <a:p>
            <a:r>
              <a:rPr lang="en-US" sz="2400" dirty="0">
                <a:cs typeface="Times New Roman" charset="0"/>
              </a:rPr>
              <a:t>h</a:t>
            </a:r>
            <a:r>
              <a:rPr lang="en-US" sz="2400" baseline="-25000" dirty="0">
                <a:cs typeface="Times New Roman" charset="0"/>
              </a:rPr>
              <a:t>i</a:t>
            </a:r>
            <a:r>
              <a:rPr lang="en-US" sz="2400" dirty="0">
                <a:cs typeface="Times New Roman" charset="0"/>
              </a:rPr>
              <a:t>(K) = ( hash(K) +  i</a:t>
            </a:r>
            <a:r>
              <a:rPr lang="en-US" sz="2400" baseline="30000" dirty="0">
                <a:cs typeface="Times New Roman" charset="0"/>
              </a:rPr>
              <a:t>2 </a:t>
            </a:r>
            <a:r>
              <a:rPr lang="en-US" sz="2400" dirty="0">
                <a:cs typeface="Times New Roman" charset="0"/>
              </a:rPr>
              <a:t>) mod m</a:t>
            </a:r>
            <a:endParaRPr lang="en-US" sz="2400" baseline="30000" dirty="0">
              <a:cs typeface="Times New Roman" charset="0"/>
            </a:endParaRPr>
          </a:p>
          <a:p>
            <a:r>
              <a:rPr lang="en-US" sz="2000" dirty="0">
                <a:cs typeface="Times New Roman" charset="0"/>
              </a:rPr>
              <a:t>E.g., inserting keys 89, 18, 49, 58, 69  with</a:t>
            </a:r>
            <a:r>
              <a:rPr lang="en-US" sz="2400" dirty="0">
                <a:cs typeface="Times New Roman" charset="0"/>
              </a:rPr>
              <a:t> </a:t>
            </a:r>
            <a:r>
              <a:rPr lang="en-US" sz="2000" dirty="0">
                <a:cs typeface="Times New Roman" charset="0"/>
              </a:rPr>
              <a:t>hash(K) = K mod 10</a:t>
            </a:r>
            <a:endParaRPr lang="en-US" sz="2400" dirty="0">
              <a:cs typeface="Times New Roman" charset="0"/>
            </a:endParaRPr>
          </a:p>
          <a:p>
            <a:endParaRPr lang="en-US" sz="2400" dirty="0">
              <a:cs typeface="Times New Roman" charset="0"/>
            </a:endParaRPr>
          </a:p>
        </p:txBody>
      </p:sp>
      <p:pic>
        <p:nvPicPr>
          <p:cNvPr id="647172" name="Picture 4" descr="5"/>
          <p:cNvPicPr>
            <a:picLocks noChangeAspect="1" noChangeArrowheads="1"/>
          </p:cNvPicPr>
          <p:nvPr/>
        </p:nvPicPr>
        <p:blipFill>
          <a:blip r:embed="rId3">
            <a:lum bright="-20000" contrast="40000"/>
          </a:blip>
          <a:srcRect l="1894" b="9320"/>
          <a:stretch>
            <a:fillRect/>
          </a:stretch>
        </p:blipFill>
        <p:spPr bwMode="auto">
          <a:xfrm>
            <a:off x="152400" y="2743200"/>
            <a:ext cx="7086600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7173" name="Text Box 5"/>
          <p:cNvSpPr txBox="1">
            <a:spLocks noChangeArrowheads="1"/>
          </p:cNvSpPr>
          <p:nvPr/>
        </p:nvSpPr>
        <p:spPr bwMode="auto">
          <a:xfrm>
            <a:off x="7223125" y="2971800"/>
            <a:ext cx="1920875" cy="825500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buFont typeface="Monotype Sorts" pitchFamily="2" charset="2"/>
              <a:buNone/>
            </a:pPr>
            <a:r>
              <a:rPr lang="en-US" sz="1600" b="0"/>
              <a:t>To insert 58, probe T[8], T[9], T[(8+4) mod 10]</a:t>
            </a:r>
          </a:p>
        </p:txBody>
      </p:sp>
      <p:sp>
        <p:nvSpPr>
          <p:cNvPr id="647174" name="Text Box 6"/>
          <p:cNvSpPr txBox="1">
            <a:spLocks noChangeArrowheads="1"/>
          </p:cNvSpPr>
          <p:nvPr/>
        </p:nvSpPr>
        <p:spPr bwMode="auto">
          <a:xfrm>
            <a:off x="7223125" y="4203700"/>
            <a:ext cx="1920875" cy="1069975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buFont typeface="Monotype Sorts" pitchFamily="2" charset="2"/>
              <a:buNone/>
            </a:pPr>
            <a:r>
              <a:rPr lang="en-US" sz="1600" b="0"/>
              <a:t>To insert 69, probe T[9], T[(9+1) mod 10], T[(9+4) mod 10]</a:t>
            </a:r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Quadratic Probing</a:t>
            </a:r>
          </a:p>
        </p:txBody>
      </p:sp>
      <p:sp>
        <p:nvSpPr>
          <p:cNvPr id="64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en-US" sz="2000" dirty="0"/>
              <a:t>Two keys with different home positions will have different probe sequences</a:t>
            </a:r>
          </a:p>
          <a:p>
            <a:pPr lvl="1"/>
            <a:r>
              <a:rPr lang="en-US" sz="1800" dirty="0"/>
              <a:t>e.g. m=101, h(k1)=30, h(k2)=29</a:t>
            </a:r>
          </a:p>
          <a:p>
            <a:pPr lvl="1"/>
            <a:r>
              <a:rPr lang="en-US" sz="1800" dirty="0"/>
              <a:t>probe sequence for k1: 30,30+1, 30+4, 30+9</a:t>
            </a:r>
          </a:p>
          <a:p>
            <a:pPr lvl="1"/>
            <a:r>
              <a:rPr lang="en-US" sz="1800" dirty="0"/>
              <a:t>probe sequence for k2: 29, 29+1, 29+4, 29+9</a:t>
            </a:r>
          </a:p>
          <a:p>
            <a:pPr lvl="1"/>
            <a:endParaRPr lang="en-US" sz="1800" dirty="0"/>
          </a:p>
          <a:p>
            <a:r>
              <a:rPr lang="en-US" sz="2000" dirty="0"/>
              <a:t>If the table size is prime, then a new key can always be inserted if the table is at least half empty (see proof in text book)</a:t>
            </a:r>
          </a:p>
          <a:p>
            <a:endParaRPr lang="en-US" sz="2000" dirty="0"/>
          </a:p>
          <a:p>
            <a:r>
              <a:rPr lang="en-US" sz="2000" b="1" i="1" dirty="0"/>
              <a:t>Secondary clustering</a:t>
            </a:r>
          </a:p>
          <a:p>
            <a:pPr lvl="1"/>
            <a:r>
              <a:rPr lang="en-US" sz="1800" dirty="0"/>
              <a:t>Keys that hash to the same home position will probe the same alternative cells</a:t>
            </a:r>
          </a:p>
          <a:p>
            <a:pPr lvl="1"/>
            <a:r>
              <a:rPr lang="en-US" sz="1800" dirty="0"/>
              <a:t>Simulation results suggest that it generally causes less than an extra half probe per search</a:t>
            </a:r>
          </a:p>
          <a:p>
            <a:pPr lvl="1"/>
            <a:r>
              <a:rPr lang="en-US" sz="1800" dirty="0"/>
              <a:t>To avoid secondary clustering, the probe sequence need to be a function of the original key value, not the home position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Double Hashing</a:t>
            </a:r>
          </a:p>
        </p:txBody>
      </p:sp>
      <p:sp>
        <p:nvSpPr>
          <p:cNvPr id="64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400" dirty="0"/>
              <a:t>To alleviate the problem of clustering, the sequence of probes for a key should be independent of its primary position =&gt; use two hash functions: hash() and hash2()</a:t>
            </a:r>
          </a:p>
          <a:p>
            <a:endParaRPr lang="en-US" sz="2000" dirty="0"/>
          </a:p>
          <a:p>
            <a:r>
              <a:rPr lang="en-US" sz="2400" b="1" dirty="0">
                <a:latin typeface="Courier New" pitchFamily="49" charset="0"/>
              </a:rPr>
              <a:t>f(</a:t>
            </a:r>
            <a:r>
              <a:rPr lang="en-US" sz="2400" b="1" dirty="0" err="1">
                <a:latin typeface="Courier New" pitchFamily="49" charset="0"/>
              </a:rPr>
              <a:t>i</a:t>
            </a:r>
            <a:r>
              <a:rPr lang="en-US" sz="2400" b="1" dirty="0">
                <a:latin typeface="Courier New" pitchFamily="49" charset="0"/>
              </a:rPr>
              <a:t>) = </a:t>
            </a:r>
            <a:r>
              <a:rPr lang="en-US" sz="2400" b="1" dirty="0" err="1">
                <a:latin typeface="Courier New" pitchFamily="49" charset="0"/>
              </a:rPr>
              <a:t>i</a:t>
            </a:r>
            <a:r>
              <a:rPr lang="en-US" sz="2400" b="1" dirty="0">
                <a:latin typeface="Courier New" pitchFamily="49" charset="0"/>
              </a:rPr>
              <a:t> * hash2(K)</a:t>
            </a:r>
          </a:p>
          <a:p>
            <a:pPr lvl="1"/>
            <a:r>
              <a:rPr lang="en-US" sz="2000" dirty="0"/>
              <a:t>E.g. hash2(K) = R - (K mod R), with R is a prime smaller than m</a:t>
            </a:r>
          </a:p>
          <a:p>
            <a:pPr>
              <a:buFont typeface="Monotype Sorts" pitchFamily="2" charset="2"/>
              <a:buNone/>
            </a:pP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Double Hashing Example</a:t>
            </a:r>
          </a:p>
        </p:txBody>
      </p:sp>
      <p:sp>
        <p:nvSpPr>
          <p:cNvPr id="66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/>
              <a:t>h</a:t>
            </a:r>
            <a:r>
              <a:rPr lang="en-US" sz="2000" baseline="-25000"/>
              <a:t>i</a:t>
            </a:r>
            <a:r>
              <a:rPr lang="en-US" sz="2000"/>
              <a:t>(K) = ( hash(K) + f(i) ) mod m;   hash(K) = K mod m</a:t>
            </a:r>
          </a:p>
          <a:p>
            <a:r>
              <a:rPr lang="en-US" sz="2000"/>
              <a:t>f(i) = i * hash2(K);    hash2(K) = R - (K mod R),</a:t>
            </a:r>
            <a:endParaRPr lang="en-US" sz="2000">
              <a:cs typeface="Times New Roman" charset="0"/>
            </a:endParaRPr>
          </a:p>
          <a:p>
            <a:r>
              <a:rPr lang="en-US" sz="2000">
                <a:cs typeface="Times New Roman" charset="0"/>
              </a:rPr>
              <a:t>Example: m=10, R = 7 and insert keys 89, 18, 49, 58, 69</a:t>
            </a:r>
          </a:p>
          <a:p>
            <a:endParaRPr lang="en-US" sz="2000"/>
          </a:p>
        </p:txBody>
      </p:sp>
      <p:pic>
        <p:nvPicPr>
          <p:cNvPr id="660484" name="Picture 4" descr="5"/>
          <p:cNvPicPr>
            <a:picLocks noChangeAspect="1" noChangeArrowheads="1"/>
          </p:cNvPicPr>
          <p:nvPr/>
        </p:nvPicPr>
        <p:blipFill>
          <a:blip r:embed="rId3">
            <a:lum bright="-20000" contrast="40000"/>
          </a:blip>
          <a:srcRect l="1888" t="3162" b="7906"/>
          <a:stretch>
            <a:fillRect/>
          </a:stretch>
        </p:blipFill>
        <p:spPr bwMode="auto">
          <a:xfrm>
            <a:off x="228600" y="2743200"/>
            <a:ext cx="6553200" cy="354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0485" name="Text Box 5"/>
          <p:cNvSpPr txBox="1">
            <a:spLocks noChangeArrowheads="1"/>
          </p:cNvSpPr>
          <p:nvPr/>
        </p:nvSpPr>
        <p:spPr bwMode="auto">
          <a:xfrm>
            <a:off x="6934200" y="2819400"/>
            <a:ext cx="1920875" cy="1069975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buFont typeface="Monotype Sorts" pitchFamily="2" charset="2"/>
              <a:buNone/>
            </a:pPr>
            <a:r>
              <a:rPr lang="en-US" sz="1600" b="0"/>
              <a:t>To insert 49, hash2(49)=7, 2</a:t>
            </a:r>
            <a:r>
              <a:rPr lang="en-US" sz="1600" b="0" baseline="30000"/>
              <a:t>nd</a:t>
            </a:r>
            <a:r>
              <a:rPr lang="en-US" sz="1600" b="0"/>
              <a:t> probe is T[(9+7) mod 10]</a:t>
            </a:r>
            <a:endParaRPr lang="en-US"/>
          </a:p>
        </p:txBody>
      </p:sp>
      <p:sp>
        <p:nvSpPr>
          <p:cNvPr id="660486" name="Text Box 6"/>
          <p:cNvSpPr txBox="1">
            <a:spLocks noChangeArrowheads="1"/>
          </p:cNvSpPr>
          <p:nvPr/>
        </p:nvSpPr>
        <p:spPr bwMode="auto">
          <a:xfrm>
            <a:off x="6934200" y="4111625"/>
            <a:ext cx="1920875" cy="1069975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buFont typeface="Monotype Sorts" pitchFamily="2" charset="2"/>
              <a:buNone/>
            </a:pPr>
            <a:r>
              <a:rPr lang="en-US" sz="1600" b="0"/>
              <a:t>To insert 58, hash2(58)=5, 2</a:t>
            </a:r>
            <a:r>
              <a:rPr lang="en-US" sz="1600" b="0" baseline="30000"/>
              <a:t>nd</a:t>
            </a:r>
            <a:r>
              <a:rPr lang="en-US" sz="1600" b="0"/>
              <a:t> probe is T[(8+5) mod 10]</a:t>
            </a:r>
            <a:endParaRPr lang="en-US"/>
          </a:p>
        </p:txBody>
      </p:sp>
      <p:sp>
        <p:nvSpPr>
          <p:cNvPr id="660487" name="Text Box 7"/>
          <p:cNvSpPr txBox="1">
            <a:spLocks noChangeArrowheads="1"/>
          </p:cNvSpPr>
          <p:nvPr/>
        </p:nvSpPr>
        <p:spPr bwMode="auto">
          <a:xfrm>
            <a:off x="6934200" y="5407025"/>
            <a:ext cx="1920875" cy="1069975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buFont typeface="Monotype Sorts" pitchFamily="2" charset="2"/>
              <a:buNone/>
            </a:pPr>
            <a:r>
              <a:rPr lang="en-US" sz="1600" b="0"/>
              <a:t>To insert 69, hash2(69)=1, 2</a:t>
            </a:r>
            <a:r>
              <a:rPr lang="en-US" sz="1600" b="0" baseline="30000"/>
              <a:t>nd</a:t>
            </a:r>
            <a:r>
              <a:rPr lang="en-US" sz="1600" b="0"/>
              <a:t> probe is T[(9+1) mod 10]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Choice of hash2()</a:t>
            </a:r>
          </a:p>
        </p:txBody>
      </p:sp>
      <p:sp>
        <p:nvSpPr>
          <p:cNvPr id="65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000"/>
              <a:t>Hash2() must never evaluate to zero</a:t>
            </a:r>
          </a:p>
          <a:p>
            <a:endParaRPr lang="en-US" sz="2000"/>
          </a:p>
          <a:p>
            <a:r>
              <a:rPr lang="en-US" sz="2000"/>
              <a:t>For any key K, hash2(K) must be relatively prime to the table size m.  Otherwise, we will only be able to examine a fraction of the table entries.  </a:t>
            </a:r>
          </a:p>
          <a:p>
            <a:pPr lvl="1"/>
            <a:r>
              <a:rPr lang="en-US" sz="1800"/>
              <a:t>E.g.,if hash(K) = 0 and hash2(K) = m/2, then we can only examine the entries T[0], T[m/2], and nothing else!</a:t>
            </a:r>
          </a:p>
          <a:p>
            <a:pPr lvl="1"/>
            <a:endParaRPr lang="en-US" sz="1800"/>
          </a:p>
          <a:p>
            <a:r>
              <a:rPr lang="en-US" sz="2000"/>
              <a:t>One solution is to make m prime, and choose R to be a prime smaller than m, and set</a:t>
            </a:r>
          </a:p>
          <a:p>
            <a:pPr>
              <a:buFont typeface="Monotype Sorts" pitchFamily="2" charset="2"/>
              <a:buNone/>
            </a:pPr>
            <a:r>
              <a:rPr lang="en-US" sz="2000"/>
              <a:t>             hash2(K) = R – (K mod R)</a:t>
            </a:r>
          </a:p>
          <a:p>
            <a:endParaRPr lang="en-US" sz="2000"/>
          </a:p>
          <a:p>
            <a:r>
              <a:rPr lang="en-US" sz="2000"/>
              <a:t>Quadratic probing, however, does not require the use of a second hash function </a:t>
            </a:r>
          </a:p>
          <a:p>
            <a:pPr lvl="1"/>
            <a:r>
              <a:rPr lang="en-US" sz="2000"/>
              <a:t>likely to be simpler and faster in practice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Times New Roman" charset="0"/>
              </a:rPr>
              <a:t>Deletion in Open Addressing</a:t>
            </a:r>
          </a:p>
        </p:txBody>
      </p:sp>
      <p:sp>
        <p:nvSpPr>
          <p:cNvPr id="64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400"/>
              <a:t>Actual deletion cannot be performed in open addressing hash tables</a:t>
            </a:r>
          </a:p>
          <a:p>
            <a:pPr lvl="1"/>
            <a:r>
              <a:rPr lang="en-US" sz="2000"/>
              <a:t>otherwise this will isolate records further down the probe sequence</a:t>
            </a:r>
          </a:p>
          <a:p>
            <a:pPr lvl="1"/>
            <a:endParaRPr lang="en-US" sz="2000"/>
          </a:p>
          <a:p>
            <a:r>
              <a:rPr lang="en-US" sz="2400"/>
              <a:t>Solution: Add an extra bit to each table entry, and mark a deleted slot by storing a special value DELETED (</a:t>
            </a:r>
            <a:r>
              <a:rPr lang="en-US" sz="2400" i="1"/>
              <a:t>tombstone</a:t>
            </a:r>
            <a:r>
              <a:rPr lang="en-US" sz="2400"/>
              <a:t>) or it’s called ‘lazy deletion’.</a:t>
            </a:r>
          </a:p>
          <a:p>
            <a:pPr>
              <a:buFont typeface="Monotype Sorts" pitchFamily="2" charset="2"/>
              <a:buNone/>
            </a:pP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Times New Roman" charset="0"/>
              </a:rPr>
              <a:t>Re-hashing</a:t>
            </a:r>
          </a:p>
        </p:txBody>
      </p:sp>
      <p:sp>
        <p:nvSpPr>
          <p:cNvPr id="69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400"/>
              <a:t>If the table is full</a:t>
            </a:r>
          </a:p>
          <a:p>
            <a:r>
              <a:rPr lang="en-US" sz="2400"/>
              <a:t>Double the size and re-hash everything with a new hashing function</a:t>
            </a:r>
          </a:p>
          <a:p>
            <a:endParaRPr lang="en-US" sz="2400"/>
          </a:p>
          <a:p>
            <a:pPr>
              <a:buFont typeface="Monotype Sorts" pitchFamily="2" charset="2"/>
              <a:buNone/>
            </a:pP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1759</Words>
  <Application>Microsoft Office PowerPoint</Application>
  <PresentationFormat>On-screen Show (4:3)</PresentationFormat>
  <Paragraphs>179</Paragraphs>
  <Slides>24</Slides>
  <Notes>9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6" baseType="lpstr">
      <vt:lpstr>Office Theme</vt:lpstr>
      <vt:lpstr>Bitmap Image</vt:lpstr>
      <vt:lpstr>Slide 1</vt:lpstr>
      <vt:lpstr>Slide 2</vt:lpstr>
      <vt:lpstr>Slide 3</vt:lpstr>
      <vt:lpstr>General Idea</vt:lpstr>
      <vt:lpstr>Slide 5</vt:lpstr>
      <vt:lpstr>Slide 6</vt:lpstr>
      <vt:lpstr>Hashing</vt:lpstr>
      <vt:lpstr>Collision</vt:lpstr>
      <vt:lpstr>Design Hash Function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Quadratic Probing Example</vt:lpstr>
      <vt:lpstr>Quadratic Probing</vt:lpstr>
      <vt:lpstr>Double Hashing</vt:lpstr>
      <vt:lpstr>Double Hashing Example</vt:lpstr>
      <vt:lpstr>Choice of hash2()</vt:lpstr>
      <vt:lpstr>Deletion in Open Addressing</vt:lpstr>
      <vt:lpstr>Re-hashing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sc-gd</dc:creator>
  <cp:lastModifiedBy>sc-gd</cp:lastModifiedBy>
  <cp:revision>7</cp:revision>
  <dcterms:created xsi:type="dcterms:W3CDTF">2012-02-13T12:29:23Z</dcterms:created>
  <dcterms:modified xsi:type="dcterms:W3CDTF">2012-02-13T16:05:35Z</dcterms:modified>
</cp:coreProperties>
</file>