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62" r:id="rId2"/>
    <p:sldId id="256" r:id="rId3"/>
    <p:sldId id="258" r:id="rId4"/>
    <p:sldId id="260" r:id="rId5"/>
    <p:sldId id="261" r:id="rId6"/>
  </p:sldIdLst>
  <p:sldSz cx="30267275" cy="21396325"/>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08"/>
    <p:restoredTop sz="94628"/>
  </p:normalViewPr>
  <p:slideViewPr>
    <p:cSldViewPr snapToGrid="0" snapToObjects="1">
      <p:cViewPr>
        <p:scale>
          <a:sx n="47" d="100"/>
          <a:sy n="47" d="100"/>
        </p:scale>
        <p:origin x="64" y="-216"/>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5BCAD085-E8A6-8845-BD4E-CB4CCA059FC4}" type="datetimeFigureOut">
              <a:rPr lang="en-US" smtClean="0"/>
              <a:t>5/16/26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680755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5/16/26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14314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5/16/26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606483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BCAD085-E8A6-8845-BD4E-CB4CCA059FC4}" type="datetimeFigureOut">
              <a:rPr lang="en-US" smtClean="0"/>
              <a:t>5/16/26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82244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BCAD085-E8A6-8845-BD4E-CB4CCA059FC4}" type="datetimeFigureOut">
              <a:rPr lang="en-US" smtClean="0"/>
              <a:t>5/16/26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901587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BCAD085-E8A6-8845-BD4E-CB4CCA059FC4}" type="datetimeFigureOut">
              <a:rPr lang="en-US" smtClean="0"/>
              <a:t>5/16/26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27027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5/16/26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129998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5/16/26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40726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5/16/26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89236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5/16/26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109279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5/16/26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122237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CAD085-E8A6-8845-BD4E-CB4CCA059FC4}" type="datetimeFigureOut">
              <a:rPr lang="en-US" smtClean="0"/>
              <a:t>5/16/26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2099775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2.gif"/><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3.gif"/></Relationships>
</file>

<file path=ppt/slides/_rels/slide3.xml.rels><?xml version="1.0" encoding="UTF-8" standalone="yes"?>
<Relationships xmlns="http://schemas.openxmlformats.org/package/2006/relationships"><Relationship Id="rId2" Type="http://schemas.openxmlformats.org/officeDocument/2006/relationships/image" Target="../media/image4.gif"/><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77929EF-115A-9F10-743C-00ABC36ECBDD}"/>
              </a:ext>
            </a:extLst>
          </p:cNvPr>
          <p:cNvSpPr txBox="1"/>
          <p:nvPr/>
        </p:nvSpPr>
        <p:spPr>
          <a:xfrm>
            <a:off x="337931" y="402986"/>
            <a:ext cx="28928290" cy="13696057"/>
          </a:xfrm>
          <a:prstGeom prst="rect">
            <a:avLst/>
          </a:prstGeom>
          <a:noFill/>
        </p:spPr>
        <p:txBody>
          <a:bodyPr wrap="square" rtlCol="0">
            <a:spAutoFit/>
          </a:bodyPr>
          <a:lstStyle/>
          <a:p>
            <a:r>
              <a:rPr lang="en-GB" sz="3400" dirty="0"/>
              <a:t>You are required to use this format of acknowledgement for all use of AI permitted.</a:t>
            </a:r>
          </a:p>
          <a:p>
            <a:r>
              <a:rPr lang="en-GB" sz="3400" dirty="0"/>
              <a:t> </a:t>
            </a:r>
          </a:p>
          <a:p>
            <a:r>
              <a:rPr lang="en-GB" sz="3400" dirty="0"/>
              <a:t>You are required to include this acknowledgement in a</a:t>
            </a:r>
            <a:r>
              <a:rPr lang="en-GB" sz="3400" b="1" dirty="0"/>
              <a:t> separate page at the beginning of your </a:t>
            </a:r>
            <a:r>
              <a:rPr lang="en-GB" sz="3400" b="1" dirty="0" err="1"/>
              <a:t>submission.</a:t>
            </a:r>
            <a:r>
              <a:rPr lang="en-GB" sz="3400" dirty="0" err="1"/>
              <a:t>This</a:t>
            </a:r>
            <a:r>
              <a:rPr lang="en-GB" sz="3400" dirty="0"/>
              <a:t> will not count towards your word count.</a:t>
            </a:r>
          </a:p>
          <a:p>
            <a:br>
              <a:rPr lang="en-GB" sz="3400" dirty="0"/>
            </a:br>
            <a:r>
              <a:rPr lang="en-GB" sz="3400" b="1" dirty="0"/>
              <a:t>Basic Acknowledgement format of AI tool use:</a:t>
            </a:r>
            <a:endParaRPr lang="en-GB" sz="3400" dirty="0"/>
          </a:p>
          <a:p>
            <a:br>
              <a:rPr lang="en-GB" sz="3400" dirty="0"/>
            </a:br>
            <a:r>
              <a:rPr lang="en-GB" sz="3400" dirty="0"/>
              <a:t>I acknowledge the use of [ChatGPT] [https://</a:t>
            </a:r>
            <a:r>
              <a:rPr lang="en-GB" sz="3400" dirty="0" err="1"/>
              <a:t>chatgpt.com</a:t>
            </a:r>
            <a:r>
              <a:rPr lang="en-GB" sz="3400" dirty="0"/>
              <a:t>/c/6a046d31-c490-8397-be7a-88b241d1bf62] on [06/05/2026] to [support my creative skills]. </a:t>
            </a:r>
          </a:p>
          <a:p>
            <a:r>
              <a:rPr lang="en-GB" sz="3400" dirty="0"/>
              <a:t>I used the prompt(s): </a:t>
            </a:r>
          </a:p>
          <a:p>
            <a:br>
              <a:rPr lang="en-GB" sz="3400" dirty="0"/>
            </a:br>
            <a:r>
              <a:rPr lang="en-GB" sz="3400" dirty="0"/>
              <a:t>1. [help me create an eye catching layout for a poster] </a:t>
            </a:r>
            <a:br>
              <a:rPr lang="en-GB" sz="3400" dirty="0"/>
            </a:br>
            <a:r>
              <a:rPr lang="en-GB" sz="3400" dirty="0"/>
              <a:t>2. [here is my essay plan, help me best structure these titles] </a:t>
            </a:r>
            <a:br>
              <a:rPr lang="en-GB" sz="3400" dirty="0"/>
            </a:br>
            <a:r>
              <a:rPr lang="en-GB" sz="3400" dirty="0"/>
              <a:t>3. [Explain to me the e.g. Disability Act 2010]</a:t>
            </a:r>
          </a:p>
          <a:p>
            <a:br>
              <a:rPr lang="en-GB" sz="3400" dirty="0"/>
            </a:br>
            <a:r>
              <a:rPr lang="en-GB" sz="3400" dirty="0"/>
              <a:t>I confirm that I have not presented any AI generated text as my own work</a:t>
            </a:r>
          </a:p>
          <a:p>
            <a:br>
              <a:rPr lang="en-GB" sz="3400" dirty="0"/>
            </a:br>
            <a:r>
              <a:rPr lang="en-GB" sz="3400" dirty="0"/>
              <a:t>I confirm I have copies of my drafts, notes, and other resources I used before, and after the use of AI tools which I may be asked to provide as evidence.</a:t>
            </a:r>
          </a:p>
          <a:p>
            <a:r>
              <a:rPr lang="en-GB" sz="3400" dirty="0"/>
              <a:t>You are required to use this format of acknowledgement for all use of AI permitted.</a:t>
            </a:r>
          </a:p>
          <a:p>
            <a:r>
              <a:rPr lang="en-GB" sz="3400" dirty="0"/>
              <a:t>You are required to include this acknowledgement on a </a:t>
            </a:r>
            <a:r>
              <a:rPr lang="en-GB" sz="3400" b="1" dirty="0"/>
              <a:t>separate page at the beginning of your submission. </a:t>
            </a:r>
            <a:r>
              <a:rPr lang="en-GB" sz="3400" dirty="0"/>
              <a:t>This will not count towards your word count.</a:t>
            </a:r>
          </a:p>
          <a:p>
            <a:r>
              <a:rPr lang="en-GB" sz="3400" b="1" dirty="0"/>
              <a:t>Basic Acknowledgement format of AI tool use:</a:t>
            </a:r>
            <a:endParaRPr lang="en-GB" sz="3400" dirty="0"/>
          </a:p>
          <a:p>
            <a:r>
              <a:rPr lang="en-GB" sz="3400" dirty="0"/>
              <a:t>I acknowledge the use of [Grammarly) [https://</a:t>
            </a:r>
            <a:r>
              <a:rPr lang="en-GB" sz="3400" dirty="0" err="1"/>
              <a:t>www.grammarly.com</a:t>
            </a:r>
            <a:r>
              <a:rPr lang="en-GB" sz="3400" dirty="0"/>
              <a:t>] on [06/05/2026] to (Purpose of my work].</a:t>
            </a:r>
          </a:p>
          <a:p>
            <a:r>
              <a:rPr lang="en-GB" sz="3400" dirty="0"/>
              <a:t>I used the prompt(s):</a:t>
            </a:r>
          </a:p>
          <a:p>
            <a:r>
              <a:rPr lang="en-GB" sz="3400" dirty="0"/>
              <a:t>[Helped me polish my reading by showing suggestions, I accepted suggestions]</a:t>
            </a:r>
          </a:p>
          <a:p>
            <a:r>
              <a:rPr lang="en-GB" sz="3400" dirty="0"/>
              <a:t>[Prompt]</a:t>
            </a:r>
          </a:p>
          <a:p>
            <a:r>
              <a:rPr lang="en-GB" sz="3400" dirty="0"/>
              <a:t>[Prompt]</a:t>
            </a:r>
          </a:p>
          <a:p>
            <a:r>
              <a:rPr lang="en-GB" sz="3400" dirty="0"/>
              <a:t>I confirm that I have not presented any AI generated text as my own work.</a:t>
            </a:r>
          </a:p>
          <a:p>
            <a:r>
              <a:rPr lang="en-GB" sz="3400" dirty="0"/>
              <a:t>I confirm that I have copies of my drafts, notes, and other resources I used before, and after the use of AI tools which I may be asked to provide as evidence</a:t>
            </a:r>
            <a:r>
              <a:rPr lang="en-GB" dirty="0"/>
              <a:t>.</a:t>
            </a:r>
          </a:p>
        </p:txBody>
      </p:sp>
    </p:spTree>
    <p:extLst>
      <p:ext uri="{BB962C8B-B14F-4D97-AF65-F5344CB8AC3E}">
        <p14:creationId xmlns:p14="http://schemas.microsoft.com/office/powerpoint/2010/main" val="184416949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8F0E8"/>
        </a:solidFill>
        <a:effectLst/>
      </p:bgPr>
    </p:bg>
    <p:spTree>
      <p:nvGrpSpPr>
        <p:cNvPr id="1" name=""/>
        <p:cNvGrpSpPr/>
        <p:nvPr/>
      </p:nvGrpSpPr>
      <p:grpSpPr>
        <a:xfrm>
          <a:off x="0" y="0"/>
          <a:ext cx="0" cy="0"/>
          <a:chOff x="0" y="0"/>
          <a:chExt cx="0" cy="0"/>
        </a:xfrm>
      </p:grpSpPr>
      <p:sp>
        <p:nvSpPr>
          <p:cNvPr id="2" name="TextBox 1"/>
          <p:cNvSpPr txBox="1"/>
          <p:nvPr/>
        </p:nvSpPr>
        <p:spPr>
          <a:xfrm>
            <a:off x="855519" y="807489"/>
            <a:ext cx="8185254" cy="553998"/>
          </a:xfrm>
          <a:prstGeom prst="rect">
            <a:avLst/>
          </a:prstGeom>
          <a:noFill/>
        </p:spPr>
        <p:txBody>
          <a:bodyPr wrap="none">
            <a:spAutoFit/>
          </a:bodyPr>
          <a:lstStyle/>
          <a:p>
            <a:pPr>
              <a:defRPr sz="3000" b="1">
                <a:solidFill>
                  <a:srgbClr val="4E2D82"/>
                </a:solidFill>
              </a:defRPr>
            </a:pPr>
            <a:r>
              <a:rPr dirty="0">
                <a:latin typeface="Baloo Bhaijaan" panose="03080902040302020200" pitchFamily="66" charset="-78"/>
                <a:cs typeface="Baloo Bhaijaan" panose="03080902040302020200" pitchFamily="66" charset="-78"/>
              </a:rPr>
              <a:t>AUTISM SPECTRUM DISORDER IN EDUCATION</a:t>
            </a:r>
          </a:p>
        </p:txBody>
      </p:sp>
      <p:sp>
        <p:nvSpPr>
          <p:cNvPr id="6" name="Rounded Rectangle 5"/>
          <p:cNvSpPr/>
          <p:nvPr/>
        </p:nvSpPr>
        <p:spPr>
          <a:xfrm>
            <a:off x="253539" y="2345574"/>
            <a:ext cx="6858000" cy="9488611"/>
          </a:xfrm>
          <a:prstGeom prst="roundRect">
            <a:avLst/>
          </a:prstGeom>
          <a:solidFill>
            <a:srgbClr val="FFFFFF"/>
          </a:solidFill>
          <a:ln>
            <a:solidFill>
              <a:srgbClr val="4E2D82"/>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Rounded Rectangle 6"/>
          <p:cNvSpPr/>
          <p:nvPr/>
        </p:nvSpPr>
        <p:spPr>
          <a:xfrm>
            <a:off x="365760" y="1645920"/>
            <a:ext cx="6858000" cy="640080"/>
          </a:xfrm>
          <a:prstGeom prst="roundRect">
            <a:avLst/>
          </a:prstGeom>
          <a:solidFill>
            <a:srgbClr val="4E2D82"/>
          </a:solidFill>
          <a:ln>
            <a:solidFill>
              <a:srgbClr val="4E2D82"/>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TextBox 7"/>
          <p:cNvSpPr txBox="1"/>
          <p:nvPr/>
        </p:nvSpPr>
        <p:spPr>
          <a:xfrm>
            <a:off x="2276179" y="1812874"/>
            <a:ext cx="2295821" cy="400110"/>
          </a:xfrm>
          <a:prstGeom prst="rect">
            <a:avLst/>
          </a:prstGeom>
          <a:noFill/>
        </p:spPr>
        <p:txBody>
          <a:bodyPr wrap="none">
            <a:spAutoFit/>
          </a:bodyPr>
          <a:lstStyle/>
          <a:p>
            <a:pPr>
              <a:defRPr sz="1600" b="1">
                <a:solidFill>
                  <a:srgbClr val="FFFFFF"/>
                </a:solidFill>
              </a:defRPr>
            </a:pPr>
            <a:r>
              <a:rPr sz="2000" dirty="0">
                <a:latin typeface="Baloo Bhaijaan" panose="03080902040302020200" pitchFamily="66" charset="-78"/>
                <a:cs typeface="Baloo Bhaijaan" panose="03080902040302020200" pitchFamily="66" charset="-78"/>
              </a:rPr>
              <a:t>WHAT IS AUTISM?</a:t>
            </a:r>
          </a:p>
        </p:txBody>
      </p:sp>
      <p:sp>
        <p:nvSpPr>
          <p:cNvPr id="10" name="Rounded Rectangle 9"/>
          <p:cNvSpPr/>
          <p:nvPr/>
        </p:nvSpPr>
        <p:spPr>
          <a:xfrm>
            <a:off x="7340139" y="2377440"/>
            <a:ext cx="6858000" cy="9325610"/>
          </a:xfrm>
          <a:prstGeom prst="roundRect">
            <a:avLst/>
          </a:prstGeom>
          <a:solidFill>
            <a:srgbClr val="FFFFFF"/>
          </a:solidFill>
          <a:ln>
            <a:solidFill>
              <a:srgbClr val="4E2D82"/>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Rounded Rectangle 10"/>
          <p:cNvSpPr/>
          <p:nvPr/>
        </p:nvSpPr>
        <p:spPr>
          <a:xfrm>
            <a:off x="7441969" y="1675015"/>
            <a:ext cx="6858000" cy="640080"/>
          </a:xfrm>
          <a:prstGeom prst="roundRect">
            <a:avLst/>
          </a:prstGeom>
          <a:solidFill>
            <a:srgbClr val="4E2D82"/>
          </a:solidFill>
          <a:ln>
            <a:solidFill>
              <a:srgbClr val="4E2D82"/>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2" name="TextBox 11"/>
          <p:cNvSpPr txBox="1"/>
          <p:nvPr/>
        </p:nvSpPr>
        <p:spPr>
          <a:xfrm>
            <a:off x="8703061" y="1780866"/>
            <a:ext cx="4107215" cy="400110"/>
          </a:xfrm>
          <a:prstGeom prst="rect">
            <a:avLst/>
          </a:prstGeom>
          <a:noFill/>
        </p:spPr>
        <p:txBody>
          <a:bodyPr wrap="none">
            <a:spAutoFit/>
          </a:bodyPr>
          <a:lstStyle/>
          <a:p>
            <a:pPr algn="ctr">
              <a:defRPr sz="1600" b="1">
                <a:solidFill>
                  <a:srgbClr val="FFFFFF"/>
                </a:solidFill>
              </a:defRPr>
            </a:pPr>
            <a:r>
              <a:rPr sz="2000" dirty="0">
                <a:latin typeface="Baloo Bhaijaan" panose="03080902040302020200" pitchFamily="66" charset="-78"/>
                <a:cs typeface="Baloo Bhaijaan" panose="03080902040302020200" pitchFamily="66" charset="-78"/>
              </a:rPr>
              <a:t>IDENTIFICATION AND DIAGNOSIS</a:t>
            </a:r>
          </a:p>
        </p:txBody>
      </p:sp>
      <p:sp>
        <p:nvSpPr>
          <p:cNvPr id="14" name="Rounded Rectangle 13"/>
          <p:cNvSpPr/>
          <p:nvPr/>
        </p:nvSpPr>
        <p:spPr>
          <a:xfrm>
            <a:off x="14473150" y="1021449"/>
            <a:ext cx="6858000" cy="9018661"/>
          </a:xfrm>
          <a:prstGeom prst="roundRect">
            <a:avLst/>
          </a:prstGeom>
          <a:solidFill>
            <a:srgbClr val="FFFFFF"/>
          </a:solidFill>
          <a:ln>
            <a:solidFill>
              <a:srgbClr val="3A73C8"/>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5" name="Rounded Rectangle 14"/>
          <p:cNvSpPr/>
          <p:nvPr/>
        </p:nvSpPr>
        <p:spPr>
          <a:xfrm>
            <a:off x="14424660" y="328260"/>
            <a:ext cx="6858000" cy="640080"/>
          </a:xfrm>
          <a:prstGeom prst="roundRect">
            <a:avLst/>
          </a:prstGeom>
          <a:solidFill>
            <a:srgbClr val="3A73C8"/>
          </a:solidFill>
          <a:ln>
            <a:solidFill>
              <a:srgbClr val="3A73C8"/>
            </a:solidFill>
          </a:ln>
        </p:spPr>
        <p:style>
          <a:lnRef idx="1">
            <a:schemeClr val="accent1"/>
          </a:lnRef>
          <a:fillRef idx="3">
            <a:schemeClr val="accent1"/>
          </a:fillRef>
          <a:effectRef idx="2">
            <a:schemeClr val="accent1"/>
          </a:effectRef>
          <a:fontRef idx="minor">
            <a:schemeClr val="lt1"/>
          </a:fontRef>
        </p:style>
        <p:txBody>
          <a:bodyPr rtlCol="0" anchor="ctr"/>
          <a:lstStyle/>
          <a:p>
            <a:pPr algn="ctr"/>
            <a:r>
              <a:rPr lang="en-GB" sz="2000" dirty="0">
                <a:latin typeface="Baloo Bhaijaan" panose="03080902040302020200" pitchFamily="66" charset="-78"/>
                <a:cs typeface="Baloo Bhaijaan" panose="03080902040302020200" pitchFamily="66" charset="-78"/>
              </a:rPr>
              <a:t>IDENTIFICATION AND DIAGNOSIS</a:t>
            </a:r>
            <a:endParaRPr sz="2000" dirty="0">
              <a:latin typeface="Baloo Bhaijaan" panose="03080902040302020200" pitchFamily="66" charset="-78"/>
              <a:cs typeface="Baloo Bhaijaan" panose="03080902040302020200" pitchFamily="66" charset="-78"/>
            </a:endParaRPr>
          </a:p>
        </p:txBody>
      </p:sp>
      <p:sp>
        <p:nvSpPr>
          <p:cNvPr id="18" name="Rounded Rectangle 17"/>
          <p:cNvSpPr/>
          <p:nvPr/>
        </p:nvSpPr>
        <p:spPr>
          <a:xfrm>
            <a:off x="21524420" y="1100686"/>
            <a:ext cx="8046720" cy="8893705"/>
          </a:xfrm>
          <a:prstGeom prst="roundRect">
            <a:avLst/>
          </a:prstGeom>
          <a:solidFill>
            <a:srgbClr val="FFFFFF"/>
          </a:solidFill>
          <a:ln>
            <a:solidFill>
              <a:srgbClr val="DC5A82"/>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19" name="Rounded Rectangle 18"/>
          <p:cNvSpPr/>
          <p:nvPr/>
        </p:nvSpPr>
        <p:spPr>
          <a:xfrm>
            <a:off x="21556980" y="338687"/>
            <a:ext cx="8046720" cy="640080"/>
          </a:xfrm>
          <a:prstGeom prst="roundRect">
            <a:avLst/>
          </a:prstGeom>
          <a:solidFill>
            <a:srgbClr val="DC5A82"/>
          </a:solidFill>
          <a:ln>
            <a:solidFill>
              <a:srgbClr val="DC5A82"/>
            </a:solidFill>
          </a:ln>
        </p:spPr>
        <p:style>
          <a:lnRef idx="1">
            <a:schemeClr val="accent1"/>
          </a:lnRef>
          <a:fillRef idx="3">
            <a:schemeClr val="accent1"/>
          </a:fillRef>
          <a:effectRef idx="2">
            <a:schemeClr val="accent1"/>
          </a:effectRef>
          <a:fontRef idx="minor">
            <a:schemeClr val="lt1"/>
          </a:fontRef>
        </p:style>
        <p:txBody>
          <a:bodyPr rtlCol="0" anchor="ctr"/>
          <a:lstStyle/>
          <a:p>
            <a:pPr algn="ctr">
              <a:defRPr sz="1600" b="1">
                <a:solidFill>
                  <a:srgbClr val="FFFFFF"/>
                </a:solidFill>
              </a:defRPr>
            </a:pPr>
            <a:r>
              <a:rPr lang="en-GB" sz="2000" dirty="0">
                <a:latin typeface="Baloo Bhaijaan" panose="03080902040302020200" pitchFamily="66" charset="-78"/>
                <a:cs typeface="Baloo Bhaijaan" panose="03080902040302020200" pitchFamily="66" charset="-78"/>
              </a:rPr>
              <a:t>Barriers</a:t>
            </a:r>
          </a:p>
        </p:txBody>
      </p:sp>
      <p:sp>
        <p:nvSpPr>
          <p:cNvPr id="20" name="TextBox 19"/>
          <p:cNvSpPr txBox="1"/>
          <p:nvPr/>
        </p:nvSpPr>
        <p:spPr>
          <a:xfrm>
            <a:off x="21854160" y="3291840"/>
            <a:ext cx="7680960" cy="365760"/>
          </a:xfrm>
          <a:prstGeom prst="rect">
            <a:avLst/>
          </a:prstGeom>
          <a:noFill/>
        </p:spPr>
        <p:txBody>
          <a:bodyPr wrap="none">
            <a:spAutoFit/>
          </a:bodyPr>
          <a:lstStyle/>
          <a:p>
            <a:pPr>
              <a:defRPr sz="1600" b="1">
                <a:solidFill>
                  <a:srgbClr val="FFFFFF"/>
                </a:solidFill>
              </a:defRPr>
            </a:pPr>
            <a:r>
              <a:t>4. VISUAL SUPPORTS AND TIMETABLES</a:t>
            </a:r>
          </a:p>
        </p:txBody>
      </p:sp>
      <p:sp>
        <p:nvSpPr>
          <p:cNvPr id="22" name="Rounded Rectangle 21"/>
          <p:cNvSpPr/>
          <p:nvPr/>
        </p:nvSpPr>
        <p:spPr>
          <a:xfrm>
            <a:off x="2079" y="12781103"/>
            <a:ext cx="14218920" cy="8286962"/>
          </a:xfrm>
          <a:prstGeom prst="roundRect">
            <a:avLst/>
          </a:prstGeom>
          <a:solidFill>
            <a:srgbClr val="FFFFFF"/>
          </a:solidFill>
          <a:ln>
            <a:solidFill>
              <a:srgbClr val="91B45A"/>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3" name="Rounded Rectangle 22"/>
          <p:cNvSpPr/>
          <p:nvPr/>
        </p:nvSpPr>
        <p:spPr>
          <a:xfrm>
            <a:off x="182880" y="12046181"/>
            <a:ext cx="14081760" cy="640080"/>
          </a:xfrm>
          <a:prstGeom prst="roundRect">
            <a:avLst/>
          </a:prstGeom>
          <a:solidFill>
            <a:srgbClr val="91B45A"/>
          </a:solidFill>
          <a:ln>
            <a:solidFill>
              <a:srgbClr val="91B45A"/>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4" name="TextBox 23"/>
          <p:cNvSpPr txBox="1"/>
          <p:nvPr/>
        </p:nvSpPr>
        <p:spPr>
          <a:xfrm>
            <a:off x="6275218" y="12247831"/>
            <a:ext cx="1178528" cy="400110"/>
          </a:xfrm>
          <a:prstGeom prst="rect">
            <a:avLst/>
          </a:prstGeom>
          <a:noFill/>
        </p:spPr>
        <p:txBody>
          <a:bodyPr wrap="none">
            <a:spAutoFit/>
          </a:bodyPr>
          <a:lstStyle/>
          <a:p>
            <a:pPr>
              <a:defRPr sz="1600" b="1">
                <a:solidFill>
                  <a:srgbClr val="FFFFFF"/>
                </a:solidFill>
              </a:defRPr>
            </a:pPr>
            <a:r>
              <a:rPr lang="en-GB" sz="2000" dirty="0">
                <a:latin typeface="Baloo Bhaijaan" panose="03080902040302020200" pitchFamily="66" charset="-78"/>
                <a:cs typeface="Baloo Bhaijaan" panose="03080902040302020200" pitchFamily="66" charset="-78"/>
              </a:rPr>
              <a:t>Barriers</a:t>
            </a:r>
            <a:endParaRPr sz="2000" dirty="0">
              <a:latin typeface="Baloo Bhaijaan" panose="03080902040302020200" pitchFamily="66" charset="-78"/>
              <a:cs typeface="Baloo Bhaijaan" panose="03080902040302020200" pitchFamily="66" charset="-78"/>
            </a:endParaRPr>
          </a:p>
        </p:txBody>
      </p:sp>
      <p:sp>
        <p:nvSpPr>
          <p:cNvPr id="26" name="Rounded Rectangle 25"/>
          <p:cNvSpPr/>
          <p:nvPr/>
        </p:nvSpPr>
        <p:spPr>
          <a:xfrm>
            <a:off x="14584680" y="10927195"/>
            <a:ext cx="10104120" cy="10140870"/>
          </a:xfrm>
          <a:prstGeom prst="roundRect">
            <a:avLst/>
          </a:prstGeom>
          <a:solidFill>
            <a:srgbClr val="FFFFFF"/>
          </a:solidFill>
          <a:ln>
            <a:solidFill>
              <a:srgbClr val="E6AA3C"/>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7" name="Rounded Rectangle 26"/>
          <p:cNvSpPr/>
          <p:nvPr/>
        </p:nvSpPr>
        <p:spPr>
          <a:xfrm>
            <a:off x="14973300" y="10292945"/>
            <a:ext cx="9326880" cy="640080"/>
          </a:xfrm>
          <a:prstGeom prst="roundRect">
            <a:avLst/>
          </a:prstGeom>
          <a:solidFill>
            <a:srgbClr val="E6AA3C"/>
          </a:solidFill>
          <a:ln>
            <a:solidFill>
              <a:srgbClr val="E6AA3C"/>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8" name="TextBox 27"/>
          <p:cNvSpPr txBox="1"/>
          <p:nvPr/>
        </p:nvSpPr>
        <p:spPr>
          <a:xfrm>
            <a:off x="17641382" y="10447988"/>
            <a:ext cx="3429144" cy="400110"/>
          </a:xfrm>
          <a:prstGeom prst="rect">
            <a:avLst/>
          </a:prstGeom>
          <a:noFill/>
        </p:spPr>
        <p:txBody>
          <a:bodyPr wrap="none">
            <a:spAutoFit/>
          </a:bodyPr>
          <a:lstStyle/>
          <a:p>
            <a:pPr algn="ctr">
              <a:defRPr sz="1600" b="1">
                <a:solidFill>
                  <a:srgbClr val="FFFFFF"/>
                </a:solidFill>
              </a:defRPr>
            </a:pPr>
            <a:r>
              <a:rPr lang="en-GB" sz="2000" dirty="0">
                <a:latin typeface="Baloo Bhaijaan" panose="03080902040302020200" pitchFamily="66" charset="-78"/>
                <a:cs typeface="Baloo Bhaijaan" panose="03080902040302020200" pitchFamily="66" charset="-78"/>
              </a:rPr>
              <a:t> How to Overcome Barriers</a:t>
            </a:r>
            <a:endParaRPr sz="2000" dirty="0">
              <a:latin typeface="Baloo Bhaijaan" panose="03080902040302020200" pitchFamily="66" charset="-78"/>
              <a:cs typeface="Baloo Bhaijaan" panose="03080902040302020200" pitchFamily="66" charset="-78"/>
            </a:endParaRPr>
          </a:p>
        </p:txBody>
      </p:sp>
      <p:sp>
        <p:nvSpPr>
          <p:cNvPr id="36" name="TextBox 35">
            <a:extLst>
              <a:ext uri="{FF2B5EF4-FFF2-40B4-BE49-F238E27FC236}">
                <a16:creationId xmlns:a16="http://schemas.microsoft.com/office/drawing/2014/main" id="{D8A3ADCB-5CA0-7796-4538-752D2BA56907}"/>
              </a:ext>
            </a:extLst>
          </p:cNvPr>
          <p:cNvSpPr txBox="1"/>
          <p:nvPr/>
        </p:nvSpPr>
        <p:spPr>
          <a:xfrm>
            <a:off x="548640" y="2718261"/>
            <a:ext cx="6267796" cy="6817251"/>
          </a:xfrm>
          <a:prstGeom prst="rect">
            <a:avLst/>
          </a:prstGeom>
          <a:noFill/>
        </p:spPr>
        <p:txBody>
          <a:bodyPr wrap="square" rtlCol="0">
            <a:spAutoFit/>
          </a:bodyPr>
          <a:lstStyle/>
          <a:p>
            <a:r>
              <a:rPr lang="en-GB" sz="1900" dirty="0">
                <a:latin typeface="Goudy Old Style" panose="02020502050305020303" pitchFamily="18" charset="77"/>
              </a:rPr>
              <a:t>Autism Spectrum Disorder, sometimes known as autism, is a neurodevelopmental disorder that affects behaviour, social interaction, communication, and sensory </a:t>
            </a:r>
            <a:r>
              <a:rPr lang="en-GB" sz="1900">
                <a:latin typeface="Goudy Old Style" panose="02020502050305020303" pitchFamily="18" charset="77"/>
              </a:rPr>
              <a:t>processing (NHS, 2023). </a:t>
            </a:r>
            <a:r>
              <a:rPr lang="en-GB" sz="1900" dirty="0">
                <a:latin typeface="Goudy Old Style" panose="02020502050305020303" pitchFamily="18" charset="77"/>
              </a:rPr>
              <a:t>A growing body of research indicates that autism should be viewed from a neurodiversity perspective, which acknowledges neurological variations as a normal aspect of human variation, in addition to a medical paradigm (Walker, 2021). Children with autism still face major obstacles in school settings, especially when it comes to communication, inclusion, and sensory regulation, despite increased understanding (Humphrey and Lewis, 2008).</a:t>
            </a:r>
          </a:p>
          <a:p>
            <a:endParaRPr lang="en-GB" sz="1900" dirty="0">
              <a:latin typeface="Goudy Old Style" panose="02020502050305020303" pitchFamily="18" charset="77"/>
            </a:endParaRPr>
          </a:p>
          <a:p>
            <a:r>
              <a:rPr lang="en-GB" sz="1900" dirty="0">
                <a:latin typeface="Goudy Old Style" panose="02020502050305020303" pitchFamily="18" charset="77"/>
              </a:rPr>
              <a:t>Autism is covered by the Additional Learning Needs framework in Wales, established by the Additional Learning Needs and Education Tribunal Act 2018. This framework encourages inclusive and person-centred teaching methods (Welsh Government, 2018). However, despite laws encouraging inclusion, autistic children still often face miscommunication, marginalisation, and uneven assistance in regular classrooms (Lindsay et al., 2013). This poster examines obstacles faced by students with autism, critically assesses autism diagnosis and identification, and examines visual aids and timetables as a support method.</a:t>
            </a:r>
          </a:p>
        </p:txBody>
      </p:sp>
      <p:sp>
        <p:nvSpPr>
          <p:cNvPr id="37" name="TextBox 36">
            <a:extLst>
              <a:ext uri="{FF2B5EF4-FFF2-40B4-BE49-F238E27FC236}">
                <a16:creationId xmlns:a16="http://schemas.microsoft.com/office/drawing/2014/main" id="{E3FC56F9-90B6-7450-C5D2-B79D900A71AE}"/>
              </a:ext>
            </a:extLst>
          </p:cNvPr>
          <p:cNvSpPr txBox="1"/>
          <p:nvPr/>
        </p:nvSpPr>
        <p:spPr>
          <a:xfrm>
            <a:off x="7629006" y="2816352"/>
            <a:ext cx="6255327" cy="6640279"/>
          </a:xfrm>
          <a:prstGeom prst="rect">
            <a:avLst/>
          </a:prstGeom>
          <a:noFill/>
        </p:spPr>
        <p:txBody>
          <a:bodyPr wrap="square" rtlCol="0">
            <a:spAutoFit/>
          </a:bodyPr>
          <a:lstStyle/>
          <a:p>
            <a:r>
              <a:rPr lang="en-US" sz="1850" dirty="0">
                <a:latin typeface="Goudy Old Style" panose="02020502050305020303" pitchFamily="18" charset="77"/>
              </a:rPr>
              <a:t>Autism is frequently </a:t>
            </a:r>
            <a:r>
              <a:rPr lang="en-US" sz="1850" dirty="0" err="1">
                <a:latin typeface="Goudy Old Style" panose="02020502050305020303" pitchFamily="18" charset="77"/>
              </a:rPr>
              <a:t>recognised</a:t>
            </a:r>
            <a:r>
              <a:rPr lang="en-US" sz="1850" dirty="0">
                <a:latin typeface="Goudy Old Style" panose="02020502050305020303" pitchFamily="18" charset="77"/>
              </a:rPr>
              <a:t> by variations in sensory processing, repetitive activities, and social communication (American Psychiatric Association, 2013). According to Daniels and Mandell (2014), early identification is crucial since it may increase access to intervention and educational support. However, there is still disagreement in the literature today regarding the diagnosis process.</a:t>
            </a:r>
          </a:p>
          <a:p>
            <a:endParaRPr lang="en-GB" sz="1850" dirty="0">
              <a:latin typeface="Goudy Old Style" panose="02020502050305020303" pitchFamily="18" charset="77"/>
            </a:endParaRPr>
          </a:p>
          <a:p>
            <a:r>
              <a:rPr lang="en-US" sz="1850" dirty="0">
                <a:latin typeface="Goudy Old Style" panose="02020502050305020303" pitchFamily="18" charset="77"/>
              </a:rPr>
              <a:t>According to research, parents and teachers are frequently the first to identify developmental abnormalities in children (Squires and Armstrong, 2019). In classroom settings, teachers may notice challenges related to communication, emotional control, and peer interaction (Morewood et al., 2019). In home environments, parents may also observe delayed speech, sensory sensitivity, and repetitive </a:t>
            </a:r>
            <a:r>
              <a:rPr lang="en-US" sz="1850" dirty="0" err="1">
                <a:latin typeface="Goudy Old Style" panose="02020502050305020303" pitchFamily="18" charset="77"/>
              </a:rPr>
              <a:t>behaviours</a:t>
            </a:r>
            <a:r>
              <a:rPr lang="en-US" sz="1850" dirty="0">
                <a:latin typeface="Goudy Old Style" panose="02020502050305020303" pitchFamily="18" charset="77"/>
              </a:rPr>
              <a:t> (</a:t>
            </a:r>
            <a:r>
              <a:rPr lang="en-US" sz="1850" dirty="0" err="1">
                <a:latin typeface="Goudy Old Style" panose="02020502050305020303" pitchFamily="18" charset="77"/>
              </a:rPr>
              <a:t>Zwaigenbaum</a:t>
            </a:r>
            <a:r>
              <a:rPr lang="en-US" sz="1850" dirty="0">
                <a:latin typeface="Goudy Old Style" panose="02020502050305020303" pitchFamily="18" charset="77"/>
              </a:rPr>
              <a:t> et al., 2015).</a:t>
            </a:r>
          </a:p>
          <a:p>
            <a:endParaRPr lang="en-GB" sz="1850" dirty="0">
              <a:latin typeface="Goudy Old Style" panose="02020502050305020303" pitchFamily="18" charset="77"/>
            </a:endParaRPr>
          </a:p>
          <a:p>
            <a:r>
              <a:rPr lang="en-US" sz="1850" dirty="0">
                <a:latin typeface="Goudy Old Style" panose="02020502050305020303" pitchFamily="18" charset="77"/>
              </a:rPr>
              <a:t>The diagnosis of autism is still inconsistent across clinicians and educational settings, despite growing knowledge of the condition (Rix et al., 2009). According to </a:t>
            </a:r>
            <a:r>
              <a:rPr lang="en-US" sz="1850" dirty="0" err="1">
                <a:latin typeface="Goudy Old Style" panose="02020502050305020303" pitchFamily="18" charset="77"/>
              </a:rPr>
              <a:t>Loomes</a:t>
            </a:r>
            <a:r>
              <a:rPr lang="en-US" sz="1850" dirty="0">
                <a:latin typeface="Goudy Old Style" panose="02020502050305020303" pitchFamily="18" charset="77"/>
              </a:rPr>
              <a:t> et al. (2017), one critique is that diagnostic criteria frequently largely rely on stereotypical presentations associated with boys. Because their </a:t>
            </a:r>
            <a:r>
              <a:rPr lang="en-US" sz="1850" dirty="0" err="1">
                <a:latin typeface="Goudy Old Style" panose="02020502050305020303" pitchFamily="18" charset="77"/>
              </a:rPr>
              <a:t>behaviours</a:t>
            </a:r>
            <a:r>
              <a:rPr lang="en-US" sz="1850" dirty="0">
                <a:latin typeface="Goudy Old Style" panose="02020502050305020303" pitchFamily="18" charset="77"/>
              </a:rPr>
              <a:t> may not be as obvious in schools, girls are often detected later (Hull et al., 2020).</a:t>
            </a:r>
            <a:endParaRPr lang="en-GB" sz="1850" dirty="0">
              <a:latin typeface="Goudy Old Style" panose="02020502050305020303" pitchFamily="18" charset="77"/>
            </a:endParaRPr>
          </a:p>
        </p:txBody>
      </p:sp>
      <p:sp>
        <p:nvSpPr>
          <p:cNvPr id="38" name="TextBox 37">
            <a:extLst>
              <a:ext uri="{FF2B5EF4-FFF2-40B4-BE49-F238E27FC236}">
                <a16:creationId xmlns:a16="http://schemas.microsoft.com/office/drawing/2014/main" id="{87FB3057-8A67-D742-05BD-5ACEDF67B96D}"/>
              </a:ext>
            </a:extLst>
          </p:cNvPr>
          <p:cNvSpPr txBox="1"/>
          <p:nvPr/>
        </p:nvSpPr>
        <p:spPr>
          <a:xfrm>
            <a:off x="14856690" y="1363439"/>
            <a:ext cx="6090920" cy="7879080"/>
          </a:xfrm>
          <a:prstGeom prst="rect">
            <a:avLst/>
          </a:prstGeom>
          <a:noFill/>
        </p:spPr>
        <p:txBody>
          <a:bodyPr wrap="square" rtlCol="0">
            <a:spAutoFit/>
          </a:bodyPr>
          <a:lstStyle/>
          <a:p>
            <a:r>
              <a:rPr lang="en-US" sz="2200" dirty="0">
                <a:latin typeface="Goudy Old Style" panose="02020502050305020303" pitchFamily="18" charset="77"/>
              </a:rPr>
              <a:t>The notion that autism should only be seen as a deficiency that has to be corrected is also contested by neurodiversity viewpoints (Walker, 2021). According to Milton (2012), the "double empathy problem" refers to communication issues that arise between people with autism and those without it. According to this viewpoint, restrictions are not only brought on by autism but also by broader society expectations and ignorance.</a:t>
            </a:r>
          </a:p>
          <a:p>
            <a:endParaRPr lang="en-GB" sz="2200" dirty="0">
              <a:latin typeface="Goudy Old Style" panose="02020502050305020303" pitchFamily="18" charset="77"/>
            </a:endParaRPr>
          </a:p>
          <a:p>
            <a:r>
              <a:rPr lang="en-GB" sz="2200" dirty="0">
                <a:latin typeface="Goudy Old Style" panose="02020502050305020303" pitchFamily="18" charset="77"/>
              </a:rPr>
              <a:t>Diagnosis, however, can still have significant advantages. According to research, diagnosis can enhance family understanding, educational accommodations, and access to specialised assistance (Crane et al., 2016). After receiving a diagnosis, parents frequently express relief since it explains their child's actions and experiences (Mansell and Morris, 2004). On the other hand, diagnostic labelling may also lead to stigma and diminished professional expectations (Humphrey and Symes, 2011). Therefore, depending on how it is interpreted and used in educational practice, diagnosis can be both restrictive and supportive.</a:t>
            </a:r>
          </a:p>
        </p:txBody>
      </p:sp>
      <p:sp>
        <p:nvSpPr>
          <p:cNvPr id="39" name="TextBox 38">
            <a:extLst>
              <a:ext uri="{FF2B5EF4-FFF2-40B4-BE49-F238E27FC236}">
                <a16:creationId xmlns:a16="http://schemas.microsoft.com/office/drawing/2014/main" id="{37A2C27C-69BC-0EC1-1E91-759A70E14DC2}"/>
              </a:ext>
            </a:extLst>
          </p:cNvPr>
          <p:cNvSpPr txBox="1"/>
          <p:nvPr/>
        </p:nvSpPr>
        <p:spPr>
          <a:xfrm>
            <a:off x="22004481" y="1261749"/>
            <a:ext cx="7387156" cy="8571577"/>
          </a:xfrm>
          <a:prstGeom prst="rect">
            <a:avLst/>
          </a:prstGeom>
          <a:noFill/>
        </p:spPr>
        <p:txBody>
          <a:bodyPr wrap="square" rtlCol="0">
            <a:spAutoFit/>
          </a:bodyPr>
          <a:lstStyle/>
          <a:p>
            <a:r>
              <a:rPr lang="en-GB" sz="1900" dirty="0">
                <a:latin typeface="Goudy Old Style" panose="02020502050305020303" pitchFamily="18" charset="77"/>
              </a:rPr>
              <a:t>First Barrier: Social Communication Challenges </a:t>
            </a:r>
            <a:br>
              <a:rPr lang="en-GB" sz="1900" dirty="0">
                <a:latin typeface="Goudy Old Style" panose="02020502050305020303" pitchFamily="18" charset="77"/>
              </a:rPr>
            </a:br>
            <a:r>
              <a:rPr lang="en-GB" sz="1900" dirty="0">
                <a:latin typeface="Goudy Old Style" panose="02020502050305020303" pitchFamily="18" charset="77"/>
              </a:rPr>
              <a:t>Social communication in educational settings is a significant obstacle for children with autism (American Psychiatric Association, 2013). According to Blandford et al. (2013), many students with autism struggle to comprehend social cues, conversational norms, and peer engagement. In mainstream schools, these challenges may exacerbate feelings of loneliness, anxiety, and exclusion (Humphrey and Lewis, 2008). </a:t>
            </a:r>
          </a:p>
          <a:p>
            <a:br>
              <a:rPr lang="en-GB" sz="1900" dirty="0">
                <a:latin typeface="Goudy Old Style" panose="02020502050305020303" pitchFamily="18" charset="77"/>
              </a:rPr>
            </a:br>
            <a:r>
              <a:rPr lang="en-GB" sz="1900" dirty="0">
                <a:latin typeface="Goudy Old Style" panose="02020502050305020303" pitchFamily="18" charset="77"/>
              </a:rPr>
              <a:t>According to Hebron and Humphrey (2014), students with autism often reported lower levels of social inclusion and friendship than their counterparts. Peer relationship difficulties can have a detrimental impact on wellness and self-esteem (Goodall, 2018). Additionally, due to behavioural and communicative abnormalities, children with autism are statistically more susceptible to bullying (</a:t>
            </a:r>
            <a:r>
              <a:rPr lang="en-GB" sz="1900" dirty="0" err="1">
                <a:latin typeface="Goudy Old Style" panose="02020502050305020303" pitchFamily="18" charset="77"/>
              </a:rPr>
              <a:t>Maïano</a:t>
            </a:r>
            <a:r>
              <a:rPr lang="en-GB" sz="1900" dirty="0">
                <a:latin typeface="Goudy Old Style" panose="02020502050305020303" pitchFamily="18" charset="77"/>
              </a:rPr>
              <a:t> et al., 2016). </a:t>
            </a:r>
          </a:p>
          <a:p>
            <a:br>
              <a:rPr lang="en-GB" sz="1900" dirty="0">
                <a:latin typeface="Goudy Old Style" panose="02020502050305020303" pitchFamily="18" charset="77"/>
              </a:rPr>
            </a:br>
            <a:r>
              <a:rPr lang="en-GB" sz="1900" dirty="0">
                <a:latin typeface="Goudy Old Style" panose="02020502050305020303" pitchFamily="18" charset="77"/>
              </a:rPr>
              <a:t>Nonetheless, other experts contend that communication issues shouldn't solely be seen as deficiencies in people with autism. According to Milton's (2012) "double empathy problem," communication breakdowns happen between individuals with autism and those without. This emphasises the value of inclusive teaching methods and teacher comprehension while shifting accountability away from the autistic child alone. </a:t>
            </a:r>
          </a:p>
          <a:p>
            <a:br>
              <a:rPr lang="en-GB" sz="1900" dirty="0">
                <a:latin typeface="Goudy Old Style" panose="02020502050305020303" pitchFamily="18" charset="77"/>
              </a:rPr>
            </a:br>
            <a:r>
              <a:rPr lang="en-GB" sz="1900" dirty="0">
                <a:latin typeface="Goudy Old Style" panose="02020502050305020303" pitchFamily="18" charset="77"/>
              </a:rPr>
              <a:t>Many educational settings still favour neurotypical communication styles despite growing understanding of neurodiversity (Morewood et al., 2019). According to studies, autistic students may experience emotional weariness and anxiety as a result of feeling pressured to hide behaviours or fit in socially (Hull et al., 2020). Therefore, social barriers continue to be a major obstacle for many students with autism, despite schools' efforts to promote inclusion.</a:t>
            </a:r>
            <a:endParaRPr lang="en-US" sz="1900" dirty="0">
              <a:latin typeface="Goudy Old Style" panose="02020502050305020303" pitchFamily="18" charset="77"/>
            </a:endParaRPr>
          </a:p>
        </p:txBody>
      </p:sp>
      <p:sp>
        <p:nvSpPr>
          <p:cNvPr id="40" name="TextBox 39">
            <a:extLst>
              <a:ext uri="{FF2B5EF4-FFF2-40B4-BE49-F238E27FC236}">
                <a16:creationId xmlns:a16="http://schemas.microsoft.com/office/drawing/2014/main" id="{9CC28E7C-6711-B653-B73F-559C50D140A2}"/>
              </a:ext>
            </a:extLst>
          </p:cNvPr>
          <p:cNvSpPr txBox="1"/>
          <p:nvPr/>
        </p:nvSpPr>
        <p:spPr>
          <a:xfrm>
            <a:off x="523701" y="13128106"/>
            <a:ext cx="13740939" cy="5509200"/>
          </a:xfrm>
          <a:prstGeom prst="rect">
            <a:avLst/>
          </a:prstGeom>
          <a:noFill/>
        </p:spPr>
        <p:txBody>
          <a:bodyPr wrap="square" rtlCol="0">
            <a:spAutoFit/>
          </a:bodyPr>
          <a:lstStyle/>
          <a:p>
            <a:r>
              <a:rPr lang="en-US" sz="2200" dirty="0">
                <a:latin typeface="Goudy Old Style" panose="02020502050305020303" pitchFamily="18" charset="77"/>
              </a:rPr>
              <a:t>Another significant obstacle to education for children with autism is sensory processing issues (Ashburner et al., 2008). Many students with autism exhibit increased or decreased sensitivity to touch, movement, illumination, and noise (Tomchek and Dunn, 2007).</a:t>
            </a:r>
          </a:p>
          <a:p>
            <a:endParaRPr lang="en-US" sz="2200" dirty="0">
              <a:latin typeface="Goudy Old Style" panose="02020502050305020303" pitchFamily="18" charset="77"/>
            </a:endParaRPr>
          </a:p>
          <a:p>
            <a:r>
              <a:rPr lang="en-US" sz="2200" dirty="0">
                <a:latin typeface="Goudy Old Style" panose="02020502050305020303" pitchFamily="18" charset="77"/>
              </a:rPr>
              <a:t>Distress and emotional dysregulation may be exacerbated by the highly stimulating and unpredictable nature of classroom situations (Ashburner et al., 2008). For instance, overpowering sensory sensations can be produced by packed hallways, noisy classrooms, and harsh fluorescent lighting (Robertson and Baron Cohen, 2017). According to research, sensory overload may have a detrimental impact on focus, emotional health, and involvement in class (Jones et al., 2020).</a:t>
            </a:r>
          </a:p>
          <a:p>
            <a:endParaRPr lang="en-US" sz="2200" dirty="0">
              <a:latin typeface="Goudy Old Style" panose="02020502050305020303" pitchFamily="18" charset="77"/>
            </a:endParaRPr>
          </a:p>
          <a:p>
            <a:r>
              <a:rPr lang="en-US" sz="2200" dirty="0">
                <a:latin typeface="Goudy Old Style" panose="02020502050305020303" pitchFamily="18" charset="77"/>
              </a:rPr>
              <a:t>Furthermore, practitioners may misinterpret sensory distress as disruptive activity rather than a way to express discomfort or concern (Goodall, 2018). This illustrates how a lack of knowledge about autism may exacerbate inclusionary hurdles.</a:t>
            </a:r>
          </a:p>
          <a:p>
            <a:endParaRPr lang="en-US" sz="2200" dirty="0">
              <a:latin typeface="Goudy Old Style" panose="02020502050305020303" pitchFamily="18" charset="77"/>
            </a:endParaRPr>
          </a:p>
          <a:p>
            <a:r>
              <a:rPr lang="en-US" sz="2200" dirty="0">
                <a:latin typeface="Goudy Old Style" panose="02020502050305020303" pitchFamily="18" charset="77"/>
              </a:rPr>
              <a:t>Nonetheless, several educational institutions have implemented sensory-friendly tactics like silent areas, visual aids, and sensory breaks (Carpenter et al., 2015). For students with autism, these strategies may enhance emotional control and engagement (Jones et al., 2020). Despite this, implementation is still uneven because of variations in practitioner confidence, funding, and training (Lindsay et al., 2013).</a:t>
            </a:r>
          </a:p>
        </p:txBody>
      </p:sp>
      <p:sp>
        <p:nvSpPr>
          <p:cNvPr id="41" name="AutoShape 2" descr="Communication Barrier Animations - Free ...">
            <a:extLst>
              <a:ext uri="{FF2B5EF4-FFF2-40B4-BE49-F238E27FC236}">
                <a16:creationId xmlns:a16="http://schemas.microsoft.com/office/drawing/2014/main" id="{216204AD-BA49-9151-14B1-3405B152F26E}"/>
              </a:ext>
            </a:extLst>
          </p:cNvPr>
          <p:cNvSpPr>
            <a:spLocks noChangeAspect="1" noChangeArrowheads="1"/>
          </p:cNvSpPr>
          <p:nvPr/>
        </p:nvSpPr>
        <p:spPr bwMode="auto">
          <a:xfrm>
            <a:off x="13322300" y="9903345"/>
            <a:ext cx="3073400" cy="26543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 name="AutoShape 4" descr="Communication Barrier Animations - Free ...">
            <a:extLst>
              <a:ext uri="{FF2B5EF4-FFF2-40B4-BE49-F238E27FC236}">
                <a16:creationId xmlns:a16="http://schemas.microsoft.com/office/drawing/2014/main" id="{E7CC93CF-D3F8-A6C0-F541-E9B3226D2451}"/>
              </a:ext>
            </a:extLst>
          </p:cNvPr>
          <p:cNvSpPr>
            <a:spLocks noChangeAspect="1" noChangeArrowheads="1"/>
          </p:cNvSpPr>
          <p:nvPr/>
        </p:nvSpPr>
        <p:spPr bwMode="auto">
          <a:xfrm>
            <a:off x="16949738" y="15383509"/>
            <a:ext cx="3073400" cy="26543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pic>
        <p:nvPicPr>
          <p:cNvPr id="1032" name="Picture 8" descr="Barrier Animations - Free Download in GIF, Lottie JSON">
            <a:extLst>
              <a:ext uri="{FF2B5EF4-FFF2-40B4-BE49-F238E27FC236}">
                <a16:creationId xmlns:a16="http://schemas.microsoft.com/office/drawing/2014/main" id="{AC3663E6-BEBF-4D89-0F02-0DC9F0015A7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48640" y="18970523"/>
            <a:ext cx="2768600" cy="1663842"/>
          </a:xfrm>
          <a:prstGeom prst="rect">
            <a:avLst/>
          </a:prstGeom>
          <a:noFill/>
          <a:extLst>
            <a:ext uri="{909E8E84-426E-40DD-AFC4-6F175D3DCCD1}">
              <a14:hiddenFill xmlns:a14="http://schemas.microsoft.com/office/drawing/2010/main">
                <a:solidFill>
                  <a:srgbClr val="FFFFFF"/>
                </a:solidFill>
              </a14:hiddenFill>
            </a:ext>
          </a:extLst>
        </p:spPr>
      </p:pic>
      <p:pic>
        <p:nvPicPr>
          <p:cNvPr id="1034" name="Picture 10" descr="Cute Question Stickers - Find &amp; Share on GIPHY">
            <a:extLst>
              <a:ext uri="{FF2B5EF4-FFF2-40B4-BE49-F238E27FC236}">
                <a16:creationId xmlns:a16="http://schemas.microsoft.com/office/drawing/2014/main" id="{54CFA8BD-611D-45A8-F0A4-EEDA2D12AB2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143684" y="9239459"/>
            <a:ext cx="4310062" cy="2654300"/>
          </a:xfrm>
          <a:prstGeom prst="rect">
            <a:avLst/>
          </a:prstGeom>
          <a:noFill/>
          <a:extLst>
            <a:ext uri="{909E8E84-426E-40DD-AFC4-6F175D3DCCD1}">
              <a14:hiddenFill xmlns:a14="http://schemas.microsoft.com/office/drawing/2010/main">
                <a:solidFill>
                  <a:srgbClr val="FFFFFF"/>
                </a:solidFill>
              </a14:hiddenFill>
            </a:ext>
          </a:extLst>
        </p:spPr>
      </p:pic>
      <p:pic>
        <p:nvPicPr>
          <p:cNvPr id="1036" name="Picture 12" descr="Optical Character Recognition (OCR) | Algo Analytiq">
            <a:extLst>
              <a:ext uri="{FF2B5EF4-FFF2-40B4-BE49-F238E27FC236}">
                <a16:creationId xmlns:a16="http://schemas.microsoft.com/office/drawing/2014/main" id="{5363A284-FCD6-FE73-2B12-6ED8CAC1A43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1186161" y="9140688"/>
            <a:ext cx="2301239" cy="2524662"/>
          </a:xfrm>
          <a:prstGeom prst="rect">
            <a:avLst/>
          </a:prstGeom>
          <a:noFill/>
          <a:extLst>
            <a:ext uri="{909E8E84-426E-40DD-AFC4-6F175D3DCCD1}">
              <a14:hiddenFill xmlns:a14="http://schemas.microsoft.com/office/drawing/2010/main">
                <a:solidFill>
                  <a:srgbClr val="FFFFFF"/>
                </a:solidFill>
              </a14:hiddenFill>
            </a:ext>
          </a:extLst>
        </p:spPr>
      </p:pic>
      <p:sp>
        <p:nvSpPr>
          <p:cNvPr id="44" name="TextBox 43">
            <a:extLst>
              <a:ext uri="{FF2B5EF4-FFF2-40B4-BE49-F238E27FC236}">
                <a16:creationId xmlns:a16="http://schemas.microsoft.com/office/drawing/2014/main" id="{F4E1630E-47EA-1FD7-8405-6EADBB08D155}"/>
              </a:ext>
            </a:extLst>
          </p:cNvPr>
          <p:cNvSpPr txBox="1"/>
          <p:nvPr/>
        </p:nvSpPr>
        <p:spPr>
          <a:xfrm>
            <a:off x="15133637" y="11480800"/>
            <a:ext cx="9235123" cy="9448740"/>
          </a:xfrm>
          <a:prstGeom prst="rect">
            <a:avLst/>
          </a:prstGeom>
          <a:noFill/>
        </p:spPr>
        <p:txBody>
          <a:bodyPr wrap="square" rtlCol="0">
            <a:spAutoFit/>
          </a:bodyPr>
          <a:lstStyle/>
          <a:p>
            <a:r>
              <a:rPr lang="en-GB" sz="1900" dirty="0">
                <a:latin typeface="Goudy Old Style" panose="02020502050305020303" pitchFamily="18" charset="77"/>
              </a:rPr>
              <a:t>In educational contexts, visual timetables and visual aids are popular tactics used to help autistic children communicate, be predictable, and be independent (Hodgdon, 1995). To help kids comprehend routines, expectations, and transitions throughout the school day, these techniques may include visual schedules, symbols, pictures, now and next boards, and visual instructions (Dettmer et al., 2000). </a:t>
            </a:r>
          </a:p>
          <a:p>
            <a:br>
              <a:rPr lang="en-GB" sz="1900" dirty="0">
                <a:latin typeface="Goudy Old Style" panose="02020502050305020303" pitchFamily="18" charset="77"/>
              </a:rPr>
            </a:br>
            <a:r>
              <a:rPr lang="en-GB" sz="1900" dirty="0">
                <a:latin typeface="Goudy Old Style" panose="02020502050305020303" pitchFamily="18" charset="77"/>
              </a:rPr>
              <a:t>Because many autistic children benefit from structure and regularity in learning contexts, research indicates that visual aids may lessen anxiety and enhance emotional regulation (Hume et al., 2009). Autistic students may face obstacles due to their inability to interpret verbal communication alone, especially during hectic or unstructured periods of the day (</a:t>
            </a:r>
            <a:r>
              <a:rPr lang="en-GB" sz="1900" dirty="0" err="1">
                <a:latin typeface="Goudy Old Style" panose="02020502050305020303" pitchFamily="18" charset="77"/>
              </a:rPr>
              <a:t>Mesibov</a:t>
            </a:r>
            <a:r>
              <a:rPr lang="en-GB" sz="1900" dirty="0">
                <a:latin typeface="Goudy Old Style" panose="02020502050305020303" pitchFamily="18" charset="77"/>
              </a:rPr>
              <a:t> and Shea, 2010). According to Knight et al. (2015), visual aids can enhance comprehension by providing information in a more comprehensible and uniform manner.</a:t>
            </a:r>
          </a:p>
          <a:p>
            <a:r>
              <a:rPr lang="en-GB" sz="1900" dirty="0">
                <a:latin typeface="Goudy Old Style" panose="02020502050305020303" pitchFamily="18" charset="77"/>
              </a:rPr>
              <a:t> </a:t>
            </a:r>
            <a:br>
              <a:rPr lang="en-GB" sz="1900" dirty="0">
                <a:latin typeface="Goudy Old Style" panose="02020502050305020303" pitchFamily="18" charset="77"/>
              </a:rPr>
            </a:br>
            <a:r>
              <a:rPr lang="en-GB" sz="1900" dirty="0">
                <a:latin typeface="Goudy Old Style" panose="02020502050305020303" pitchFamily="18" charset="77"/>
              </a:rPr>
              <a:t>According to Dettmer et al. (2000), one of the main advantages of visual timetables is that they can facilitate more seamless transitions between activities, which can help autistic youngsters feel less anxious and distressed. Additionally, research indicates that visual aids may increase children's independence by enabling them to anticipate routines and finish chores with less assistance from adults (Hume et al., 2009). This is consistent with the inclusive and child-</a:t>
            </a:r>
            <a:r>
              <a:rPr lang="en-GB" sz="1900" dirty="0" err="1">
                <a:latin typeface="Goudy Old Style" panose="02020502050305020303" pitchFamily="18" charset="77"/>
              </a:rPr>
              <a:t>centered</a:t>
            </a:r>
            <a:r>
              <a:rPr lang="en-GB" sz="1900" dirty="0">
                <a:latin typeface="Goudy Old Style" panose="02020502050305020303" pitchFamily="18" charset="77"/>
              </a:rPr>
              <a:t> strategies that Welsh ALN legislation advocates (Welsh Government, 2021). </a:t>
            </a:r>
          </a:p>
          <a:p>
            <a:br>
              <a:rPr lang="en-GB" sz="1900" dirty="0">
                <a:latin typeface="Goudy Old Style" panose="02020502050305020303" pitchFamily="18" charset="77"/>
              </a:rPr>
            </a:br>
            <a:r>
              <a:rPr lang="en-GB" sz="1900" dirty="0">
                <a:latin typeface="Goudy Old Style" panose="02020502050305020303" pitchFamily="18" charset="77"/>
              </a:rPr>
              <a:t>Nevertheless, there are some drawbacks in spite of these advantages. According to Knight et al. (2015), some studies contend that if staff members use visual aids inconsistently or fail to tailor them to children's needs, they may lose their effectiveness. Additionally, not every autistic child processes visual information in the same manner, therefore techniques may require significant modification to continue to be effective (</a:t>
            </a:r>
            <a:r>
              <a:rPr lang="en-GB" sz="1900" dirty="0" err="1">
                <a:latin typeface="Goudy Old Style" panose="02020502050305020303" pitchFamily="18" charset="77"/>
              </a:rPr>
              <a:t>Mesibov</a:t>
            </a:r>
            <a:r>
              <a:rPr lang="en-GB" sz="1900" dirty="0">
                <a:latin typeface="Goudy Old Style" panose="02020502050305020303" pitchFamily="18" charset="77"/>
              </a:rPr>
              <a:t> and Shea, 2010). Additionally, detractors contend that organised treatments should promote autonomy, communication, and wellbeing rather than merely encouraging autistic children to adhere to neurotypical standards (Walker, 2021). </a:t>
            </a:r>
          </a:p>
          <a:p>
            <a:br>
              <a:rPr lang="en-GB" sz="1900" dirty="0">
                <a:latin typeface="Goudy Old Style" panose="02020502050305020303" pitchFamily="18" charset="77"/>
              </a:rPr>
            </a:br>
            <a:r>
              <a:rPr lang="en-GB" sz="1900" dirty="0">
                <a:latin typeface="Goudy Old Style" panose="02020502050305020303" pitchFamily="18" charset="77"/>
              </a:rPr>
              <a:t>Visual timetables and visual supports are nevertheless widely acknowledged as useful and successful methods for assisting autistic children in inclusive educational environments, despite these drawbacks.</a:t>
            </a:r>
            <a:endParaRPr lang="en-US" sz="1900" dirty="0">
              <a:latin typeface="Goudy Old Style" panose="02020502050305020303" pitchFamily="18" charset="77"/>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68E7C16-4020-6894-21B5-E845DA891C89}"/>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738D6414-1FBA-6A61-0103-F5109944DDCC}"/>
              </a:ext>
            </a:extLst>
          </p:cNvPr>
          <p:cNvSpPr txBox="1"/>
          <p:nvPr/>
        </p:nvSpPr>
        <p:spPr>
          <a:xfrm>
            <a:off x="855519" y="807489"/>
            <a:ext cx="8185254" cy="553998"/>
          </a:xfrm>
          <a:prstGeom prst="rect">
            <a:avLst/>
          </a:prstGeom>
          <a:noFill/>
        </p:spPr>
        <p:txBody>
          <a:bodyPr wrap="none">
            <a:spAutoFit/>
          </a:bodyPr>
          <a:lstStyle/>
          <a:p>
            <a:pPr>
              <a:defRPr sz="3000" b="1">
                <a:solidFill>
                  <a:srgbClr val="4E2D82"/>
                </a:solidFill>
              </a:defRPr>
            </a:pPr>
            <a:r>
              <a:rPr dirty="0">
                <a:latin typeface="Baloo Bhaijaan" panose="03080902040302020200" pitchFamily="66" charset="-78"/>
                <a:cs typeface="Baloo Bhaijaan" panose="03080902040302020200" pitchFamily="66" charset="-78"/>
              </a:rPr>
              <a:t>AUTISM SPECTRUM DISORDER IN EDUCATION</a:t>
            </a:r>
          </a:p>
        </p:txBody>
      </p:sp>
      <p:sp>
        <p:nvSpPr>
          <p:cNvPr id="6" name="Rounded Rectangle 5">
            <a:extLst>
              <a:ext uri="{FF2B5EF4-FFF2-40B4-BE49-F238E27FC236}">
                <a16:creationId xmlns:a16="http://schemas.microsoft.com/office/drawing/2014/main" id="{AA2D8A3D-7CFE-E28D-A9A1-54CFF37DAAFE}"/>
              </a:ext>
            </a:extLst>
          </p:cNvPr>
          <p:cNvSpPr/>
          <p:nvPr/>
        </p:nvSpPr>
        <p:spPr>
          <a:xfrm>
            <a:off x="253539" y="2345574"/>
            <a:ext cx="6858000" cy="7111057"/>
          </a:xfrm>
          <a:prstGeom prst="roundRect">
            <a:avLst/>
          </a:prstGeom>
          <a:solidFill>
            <a:srgbClr val="FFFFFF"/>
          </a:solidFill>
          <a:ln>
            <a:solidFill>
              <a:srgbClr val="4E2D82"/>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Rounded Rectangle 6">
            <a:extLst>
              <a:ext uri="{FF2B5EF4-FFF2-40B4-BE49-F238E27FC236}">
                <a16:creationId xmlns:a16="http://schemas.microsoft.com/office/drawing/2014/main" id="{1D09BED0-C8B2-200F-4774-FAF0EF7F0FC0}"/>
              </a:ext>
            </a:extLst>
          </p:cNvPr>
          <p:cNvSpPr/>
          <p:nvPr/>
        </p:nvSpPr>
        <p:spPr>
          <a:xfrm>
            <a:off x="365760" y="1645920"/>
            <a:ext cx="6858000" cy="640080"/>
          </a:xfrm>
          <a:prstGeom prst="roundRect">
            <a:avLst/>
          </a:prstGeom>
          <a:solidFill>
            <a:srgbClr val="4E2D82"/>
          </a:solidFill>
          <a:ln>
            <a:solidFill>
              <a:srgbClr val="4E2D82"/>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TextBox 7">
            <a:extLst>
              <a:ext uri="{FF2B5EF4-FFF2-40B4-BE49-F238E27FC236}">
                <a16:creationId xmlns:a16="http://schemas.microsoft.com/office/drawing/2014/main" id="{1E197A78-B3C5-829C-F9A7-230BAB7A137B}"/>
              </a:ext>
            </a:extLst>
          </p:cNvPr>
          <p:cNvSpPr txBox="1"/>
          <p:nvPr/>
        </p:nvSpPr>
        <p:spPr>
          <a:xfrm>
            <a:off x="2226298" y="1817436"/>
            <a:ext cx="2795958" cy="400110"/>
          </a:xfrm>
          <a:prstGeom prst="rect">
            <a:avLst/>
          </a:prstGeom>
          <a:noFill/>
        </p:spPr>
        <p:txBody>
          <a:bodyPr wrap="none">
            <a:spAutoFit/>
          </a:bodyPr>
          <a:lstStyle/>
          <a:p>
            <a:pPr>
              <a:defRPr sz="1600" b="1">
                <a:solidFill>
                  <a:srgbClr val="FFFFFF"/>
                </a:solidFill>
              </a:defRPr>
            </a:pPr>
            <a:r>
              <a:rPr lang="en-GB" sz="2000" dirty="0">
                <a:latin typeface="Baloo Bhaijaan" panose="03080902040302020200" pitchFamily="66" charset="-78"/>
                <a:cs typeface="Baloo Bhaijaan" panose="03080902040302020200" pitchFamily="66" charset="-78"/>
              </a:rPr>
              <a:t>IMPACT ON FAMILIES.</a:t>
            </a:r>
            <a:endParaRPr sz="2000" dirty="0">
              <a:latin typeface="Baloo Bhaijaan" panose="03080902040302020200" pitchFamily="66" charset="-78"/>
              <a:cs typeface="Baloo Bhaijaan" panose="03080902040302020200" pitchFamily="66" charset="-78"/>
            </a:endParaRPr>
          </a:p>
        </p:txBody>
      </p:sp>
      <p:sp>
        <p:nvSpPr>
          <p:cNvPr id="12" name="TextBox 11">
            <a:extLst>
              <a:ext uri="{FF2B5EF4-FFF2-40B4-BE49-F238E27FC236}">
                <a16:creationId xmlns:a16="http://schemas.microsoft.com/office/drawing/2014/main" id="{C0CD6F63-8FAD-10E2-A0F7-FE74F672F08F}"/>
              </a:ext>
            </a:extLst>
          </p:cNvPr>
          <p:cNvSpPr txBox="1"/>
          <p:nvPr/>
        </p:nvSpPr>
        <p:spPr>
          <a:xfrm>
            <a:off x="8703061" y="1780866"/>
            <a:ext cx="4107215" cy="400110"/>
          </a:xfrm>
          <a:prstGeom prst="rect">
            <a:avLst/>
          </a:prstGeom>
          <a:noFill/>
        </p:spPr>
        <p:txBody>
          <a:bodyPr wrap="none">
            <a:spAutoFit/>
          </a:bodyPr>
          <a:lstStyle/>
          <a:p>
            <a:pPr algn="ctr">
              <a:defRPr sz="1600" b="1">
                <a:solidFill>
                  <a:srgbClr val="FFFFFF"/>
                </a:solidFill>
              </a:defRPr>
            </a:pPr>
            <a:r>
              <a:rPr sz="2000" dirty="0">
                <a:latin typeface="Baloo Bhaijaan" panose="03080902040302020200" pitchFamily="66" charset="-78"/>
                <a:cs typeface="Baloo Bhaijaan" panose="03080902040302020200" pitchFamily="66" charset="-78"/>
              </a:rPr>
              <a:t>IDENTIFICATION AND DIAGNOSIS</a:t>
            </a:r>
          </a:p>
        </p:txBody>
      </p:sp>
      <p:sp>
        <p:nvSpPr>
          <p:cNvPr id="22" name="Rounded Rectangle 21">
            <a:extLst>
              <a:ext uri="{FF2B5EF4-FFF2-40B4-BE49-F238E27FC236}">
                <a16:creationId xmlns:a16="http://schemas.microsoft.com/office/drawing/2014/main" id="{9509C466-992A-616B-AF91-98CC09C40D69}"/>
              </a:ext>
            </a:extLst>
          </p:cNvPr>
          <p:cNvSpPr/>
          <p:nvPr/>
        </p:nvSpPr>
        <p:spPr>
          <a:xfrm>
            <a:off x="7212081" y="2454270"/>
            <a:ext cx="14218920" cy="7298865"/>
          </a:xfrm>
          <a:prstGeom prst="roundRect">
            <a:avLst/>
          </a:prstGeom>
          <a:solidFill>
            <a:srgbClr val="FFFFFF"/>
          </a:solidFill>
          <a:ln>
            <a:solidFill>
              <a:srgbClr val="91B45A"/>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3" name="Rounded Rectangle 22">
            <a:extLst>
              <a:ext uri="{FF2B5EF4-FFF2-40B4-BE49-F238E27FC236}">
                <a16:creationId xmlns:a16="http://schemas.microsoft.com/office/drawing/2014/main" id="{F97E1A7B-BD1E-4C35-4EA0-CADB7ACDA854}"/>
              </a:ext>
            </a:extLst>
          </p:cNvPr>
          <p:cNvSpPr/>
          <p:nvPr/>
        </p:nvSpPr>
        <p:spPr>
          <a:xfrm>
            <a:off x="7818120" y="1702092"/>
            <a:ext cx="14081760" cy="640080"/>
          </a:xfrm>
          <a:prstGeom prst="roundRect">
            <a:avLst/>
          </a:prstGeom>
          <a:solidFill>
            <a:srgbClr val="91B45A"/>
          </a:solidFill>
          <a:ln>
            <a:solidFill>
              <a:srgbClr val="91B45A"/>
            </a:solidFill>
          </a:ln>
        </p:spPr>
        <p:style>
          <a:lnRef idx="1">
            <a:schemeClr val="accent1"/>
          </a:lnRef>
          <a:fillRef idx="3">
            <a:schemeClr val="accent1"/>
          </a:fillRef>
          <a:effectRef idx="2">
            <a:schemeClr val="accent1"/>
          </a:effectRef>
          <a:fontRef idx="minor">
            <a:schemeClr val="lt1"/>
          </a:fontRef>
        </p:style>
        <p:txBody>
          <a:bodyPr rtlCol="0" anchor="ctr"/>
          <a:lstStyle/>
          <a:p>
            <a:pPr algn="ctr"/>
            <a:r>
              <a:rPr lang="en-GB" dirty="0">
                <a:latin typeface="Baloo Bhaijaan" panose="03080902040302020200" pitchFamily="66" charset="-78"/>
                <a:cs typeface="Baloo Bhaijaan" panose="03080902040302020200" pitchFamily="66" charset="-78"/>
              </a:rPr>
              <a:t>Critical Analysis</a:t>
            </a:r>
            <a:endParaRPr dirty="0">
              <a:latin typeface="Baloo Bhaijaan" panose="03080902040302020200" pitchFamily="66" charset="-78"/>
              <a:cs typeface="Baloo Bhaijaan" panose="03080902040302020200" pitchFamily="66" charset="-78"/>
            </a:endParaRPr>
          </a:p>
        </p:txBody>
      </p:sp>
      <p:sp>
        <p:nvSpPr>
          <p:cNvPr id="26" name="Rounded Rectangle 25">
            <a:extLst>
              <a:ext uri="{FF2B5EF4-FFF2-40B4-BE49-F238E27FC236}">
                <a16:creationId xmlns:a16="http://schemas.microsoft.com/office/drawing/2014/main" id="{2D2BA454-FF50-1B79-7BB5-31548623C35A}"/>
              </a:ext>
            </a:extLst>
          </p:cNvPr>
          <p:cNvSpPr/>
          <p:nvPr/>
        </p:nvSpPr>
        <p:spPr>
          <a:xfrm>
            <a:off x="0" y="11083876"/>
            <a:ext cx="10104120" cy="10140870"/>
          </a:xfrm>
          <a:prstGeom prst="roundRect">
            <a:avLst/>
          </a:prstGeom>
          <a:solidFill>
            <a:srgbClr val="FFFFFF"/>
          </a:solidFill>
          <a:ln>
            <a:solidFill>
              <a:srgbClr val="E6AA3C"/>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1" name="AutoShape 2" descr="Communication Barrier Animations - Free ...">
            <a:extLst>
              <a:ext uri="{FF2B5EF4-FFF2-40B4-BE49-F238E27FC236}">
                <a16:creationId xmlns:a16="http://schemas.microsoft.com/office/drawing/2014/main" id="{D016C2A8-74D2-9959-5FCF-6F47D16B26F0}"/>
              </a:ext>
            </a:extLst>
          </p:cNvPr>
          <p:cNvSpPr>
            <a:spLocks noChangeAspect="1" noChangeArrowheads="1"/>
          </p:cNvSpPr>
          <p:nvPr/>
        </p:nvSpPr>
        <p:spPr bwMode="auto">
          <a:xfrm>
            <a:off x="13322300" y="9903345"/>
            <a:ext cx="3073400" cy="26543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 name="AutoShape 4" descr="Communication Barrier Animations - Free ...">
            <a:extLst>
              <a:ext uri="{FF2B5EF4-FFF2-40B4-BE49-F238E27FC236}">
                <a16:creationId xmlns:a16="http://schemas.microsoft.com/office/drawing/2014/main" id="{7515699C-0E04-F9AA-F868-D752CD589B19}"/>
              </a:ext>
            </a:extLst>
          </p:cNvPr>
          <p:cNvSpPr>
            <a:spLocks noChangeAspect="1" noChangeArrowheads="1"/>
          </p:cNvSpPr>
          <p:nvPr/>
        </p:nvSpPr>
        <p:spPr bwMode="auto">
          <a:xfrm>
            <a:off x="16949738" y="15383509"/>
            <a:ext cx="3073400" cy="26543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 name="TextBox 43">
            <a:extLst>
              <a:ext uri="{FF2B5EF4-FFF2-40B4-BE49-F238E27FC236}">
                <a16:creationId xmlns:a16="http://schemas.microsoft.com/office/drawing/2014/main" id="{B84135E6-6765-62A7-6495-945FBCA664EC}"/>
              </a:ext>
            </a:extLst>
          </p:cNvPr>
          <p:cNvSpPr txBox="1"/>
          <p:nvPr/>
        </p:nvSpPr>
        <p:spPr>
          <a:xfrm>
            <a:off x="664368" y="12214771"/>
            <a:ext cx="9235123" cy="7879080"/>
          </a:xfrm>
          <a:prstGeom prst="rect">
            <a:avLst/>
          </a:prstGeom>
          <a:noFill/>
        </p:spPr>
        <p:txBody>
          <a:bodyPr wrap="square" rtlCol="0">
            <a:spAutoFit/>
          </a:bodyPr>
          <a:lstStyle/>
          <a:p>
            <a:r>
              <a:rPr lang="en-GB" sz="2200" dirty="0">
                <a:latin typeface="Goudy Old Style" panose="02020502050305020303" pitchFamily="18" charset="77"/>
              </a:rPr>
              <a:t>The Additional Learning Needs and Education Tribunal Act 2018, which replaced the previous Special Educational Needs system with a more inclusive and person-centred approach, allows autistic children in Wales to obtain support (Welsh Government, 2018). Through Individual Development Plans catered to their unique needs and skills, the legislation seeks to guarantee that children with Additional Learning Needs receive the proper support (Welsh Government, 2021).</a:t>
            </a:r>
            <a:br>
              <a:rPr lang="en-GB" sz="2200" dirty="0">
                <a:latin typeface="Goudy Old Style" panose="02020502050305020303" pitchFamily="18" charset="77"/>
              </a:rPr>
            </a:br>
            <a:br>
              <a:rPr lang="en-GB" sz="2200" dirty="0">
                <a:latin typeface="Goudy Old Style" panose="02020502050305020303" pitchFamily="18" charset="77"/>
              </a:rPr>
            </a:br>
            <a:r>
              <a:rPr lang="en-GB" sz="2200" dirty="0">
                <a:latin typeface="Goudy Old Style" panose="02020502050305020303" pitchFamily="18" charset="77"/>
              </a:rPr>
              <a:t>In order to improve results for children with additional needs, the Additional Learning Needs Code for Wales encourages multiagency collaboration between schools, families, health professionals, and local authorities (Welsh Government, 2021). This is in line with recent research that indicates early intervention and teamwork can enhance the educational experiences and emotional health of autistic children (Lindsay et al., 2013).</a:t>
            </a:r>
            <a:br>
              <a:rPr lang="en-GB" sz="2200" dirty="0">
                <a:latin typeface="Goudy Old Style" panose="02020502050305020303" pitchFamily="18" charset="77"/>
              </a:rPr>
            </a:br>
            <a:br>
              <a:rPr lang="en-GB" sz="2200" dirty="0">
                <a:latin typeface="Goudy Old Style" panose="02020502050305020303" pitchFamily="18" charset="77"/>
              </a:rPr>
            </a:br>
            <a:r>
              <a:rPr lang="en-GB" sz="2200" dirty="0">
                <a:latin typeface="Goudy Old Style" panose="02020502050305020303" pitchFamily="18" charset="77"/>
              </a:rPr>
              <a:t>Additionally, in order to prevent autistic students from being disadvantaged in educational settings, schools must make reasonable accommodations under the Equality Act 2010 (UK Government, 2010). However, some researchers contend that because of variations in staff training, funding, and practitioner comprehension of autism, inclusive practice is still inconsistent despite these legislative protections (Morewood et al., 2019). This implies that without proper implementation and expert assistance, legislation by itself might not ensure successful inclusion</a:t>
            </a:r>
            <a:r>
              <a:rPr lang="en-GB" dirty="0"/>
              <a:t>.</a:t>
            </a:r>
            <a:endParaRPr lang="en-US" sz="1900" dirty="0">
              <a:latin typeface="Goudy Old Style" panose="02020502050305020303" pitchFamily="18" charset="77"/>
            </a:endParaRPr>
          </a:p>
        </p:txBody>
      </p:sp>
      <p:sp>
        <p:nvSpPr>
          <p:cNvPr id="3" name="TextBox 2">
            <a:extLst>
              <a:ext uri="{FF2B5EF4-FFF2-40B4-BE49-F238E27FC236}">
                <a16:creationId xmlns:a16="http://schemas.microsoft.com/office/drawing/2014/main" id="{7C9F8CAD-38F2-C5B5-D616-322055B8239E}"/>
              </a:ext>
            </a:extLst>
          </p:cNvPr>
          <p:cNvSpPr txBox="1"/>
          <p:nvPr/>
        </p:nvSpPr>
        <p:spPr>
          <a:xfrm>
            <a:off x="855519" y="2718261"/>
            <a:ext cx="5709459" cy="5016758"/>
          </a:xfrm>
          <a:prstGeom prst="rect">
            <a:avLst/>
          </a:prstGeom>
          <a:noFill/>
        </p:spPr>
        <p:txBody>
          <a:bodyPr wrap="square" rtlCol="0">
            <a:spAutoFit/>
          </a:bodyPr>
          <a:lstStyle/>
          <a:p>
            <a:r>
              <a:rPr lang="en-US" sz="2000" dirty="0">
                <a:latin typeface="Goudy Old Style" panose="02020502050305020303" pitchFamily="18" charset="77"/>
              </a:rPr>
              <a:t>Families with children with autism may also face psychological, economical, and emotional challenges. According to research, parents of autistic children frequently experience higher levels of stress compared to parents of neurotypical children since it can be difficult to get the right support services, control their child's </a:t>
            </a:r>
            <a:r>
              <a:rPr lang="en-US" sz="2000" dirty="0" err="1">
                <a:latin typeface="Goudy Old Style" panose="02020502050305020303" pitchFamily="18" charset="77"/>
              </a:rPr>
              <a:t>behaviour</a:t>
            </a:r>
            <a:r>
              <a:rPr lang="en-US" sz="2000" dirty="0">
                <a:latin typeface="Goudy Old Style" panose="02020502050305020303" pitchFamily="18" charset="77"/>
              </a:rPr>
              <a:t>, and advocate for their educational needs (Hayes and Watson, 2013). Nonetheless, comprehensive educational assistance and early intervention can enhance children's long-term results as well as family wellbeing (Lindsay et al., 2013). In addition to helping families maintain consistency between the home and school environments, visual aids and regular classroom practices may help autistic learners feel less anxious and become more independent (Hodgdon, 1995).</a:t>
            </a:r>
          </a:p>
        </p:txBody>
      </p:sp>
      <p:pic>
        <p:nvPicPr>
          <p:cNvPr id="2052" name="Picture 4" descr="Family Animation by Dolan Projections on Dribbble">
            <a:extLst>
              <a:ext uri="{FF2B5EF4-FFF2-40B4-BE49-F238E27FC236}">
                <a16:creationId xmlns:a16="http://schemas.microsoft.com/office/drawing/2014/main" id="{678A1136-5C53-1FE4-A54E-4B6A53F42FF2}"/>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2714" t="16562" r="21989" b="17567"/>
          <a:stretch>
            <a:fillRect/>
          </a:stretch>
        </p:blipFill>
        <p:spPr bwMode="auto">
          <a:xfrm>
            <a:off x="4919170" y="7424992"/>
            <a:ext cx="1678711" cy="1817527"/>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5CEA1968-679B-6A1F-815C-1FE1C039488C}"/>
              </a:ext>
            </a:extLst>
          </p:cNvPr>
          <p:cNvSpPr txBox="1"/>
          <p:nvPr/>
        </p:nvSpPr>
        <p:spPr>
          <a:xfrm>
            <a:off x="7973840" y="2718261"/>
            <a:ext cx="13028814" cy="6863417"/>
          </a:xfrm>
          <a:prstGeom prst="rect">
            <a:avLst/>
          </a:prstGeom>
          <a:noFill/>
        </p:spPr>
        <p:txBody>
          <a:bodyPr wrap="square" rtlCol="0">
            <a:spAutoFit/>
          </a:bodyPr>
          <a:lstStyle/>
          <a:p>
            <a:r>
              <a:rPr lang="en-GB" sz="2200" dirty="0">
                <a:latin typeface="Goudy Old Style" panose="02020502050305020303" pitchFamily="18" charset="77"/>
              </a:rPr>
              <a:t>Some scholars contend that diagnostic labels may inadvertently result in stereotyping and decrease academic expectations within schools, even while autism diagnosis can give children access to specialised help and educational changes (Runswick Cole, 2008). Since early identification can enhance intervention results and service accessibility, it is frequently seen favourably (Daniels and Mandell, 2014). But the diagnostic procedure is still uneven, especially for girls and kids who conceal autistic traits, which leads to a delayed diagnosis and unfulfilled requirements (Hull et al., 2020).</a:t>
            </a:r>
            <a:br>
              <a:rPr lang="en-GB" sz="2200" dirty="0">
                <a:latin typeface="Goudy Old Style" panose="02020502050305020303" pitchFamily="18" charset="77"/>
              </a:rPr>
            </a:br>
            <a:br>
              <a:rPr lang="en-GB" sz="2200" dirty="0">
                <a:latin typeface="Goudy Old Style" panose="02020502050305020303" pitchFamily="18" charset="77"/>
              </a:rPr>
            </a:br>
            <a:r>
              <a:rPr lang="en-GB" sz="2200" dirty="0">
                <a:latin typeface="Goudy Old Style" panose="02020502050305020303" pitchFamily="18" charset="77"/>
              </a:rPr>
              <a:t>Timetables and visual aids are commonly acknowledged as successful methods for lowering anxiety and enhancing predictability for students with autism (Hodgdon, 1995). According to research, visual aids can improve engagement in the classroom, communication, and independence (Dettmer et al., 2000). The varied requirements of all autistic children, especially those with more complicated communication or sensory issues, may not be adequately met by visual methods alone, according to some research (</a:t>
            </a:r>
            <a:r>
              <a:rPr lang="en-GB" sz="2200" dirty="0" err="1">
                <a:latin typeface="Goudy Old Style" panose="02020502050305020303" pitchFamily="18" charset="77"/>
              </a:rPr>
              <a:t>Mesibov</a:t>
            </a:r>
            <a:r>
              <a:rPr lang="en-GB" sz="2200" dirty="0">
                <a:latin typeface="Goudy Old Style" panose="02020502050305020303" pitchFamily="18" charset="77"/>
              </a:rPr>
              <a:t> and Shea, 2010). This emphasises the value of person-centred practice as opposed to depending on a single, universal approach for every student.</a:t>
            </a:r>
            <a:br>
              <a:rPr lang="en-GB" sz="2200" dirty="0">
                <a:latin typeface="Goudy Old Style" panose="02020502050305020303" pitchFamily="18" charset="77"/>
              </a:rPr>
            </a:br>
            <a:br>
              <a:rPr lang="en-GB" sz="2200" dirty="0">
                <a:latin typeface="Goudy Old Style" panose="02020502050305020303" pitchFamily="18" charset="77"/>
              </a:rPr>
            </a:br>
            <a:r>
              <a:rPr lang="en-GB" sz="2200" dirty="0">
                <a:latin typeface="Goudy Old Style" panose="02020502050305020303" pitchFamily="18" charset="77"/>
              </a:rPr>
              <a:t>The Additional Learning Needs and Education Tribunal Act in Wales places a major emphasis on inclusive education (Welsh Government, 2018). Despite this, the quality of support offered in normal classes is still impacted by obstacles such inadequate financing, a lack of staff training, and unfavourable views about autism (Lindsay et al., 2013). Legislation promotes equity and inclusion, however other studies contend that inclusion without the necessary resources could make autistic children more stressed and anxious rather than enhance their educational experiences (Warnock, 2005).</a:t>
            </a:r>
            <a:endParaRPr lang="en-US" sz="2200" dirty="0">
              <a:latin typeface="Goudy Old Style" panose="02020502050305020303" pitchFamily="18" charset="77"/>
            </a:endParaRPr>
          </a:p>
        </p:txBody>
      </p:sp>
      <p:sp>
        <p:nvSpPr>
          <p:cNvPr id="27" name="Rounded Rectangle 26">
            <a:extLst>
              <a:ext uri="{FF2B5EF4-FFF2-40B4-BE49-F238E27FC236}">
                <a16:creationId xmlns:a16="http://schemas.microsoft.com/office/drawing/2014/main" id="{E9107941-F67C-EB62-4335-6526B09A1404}"/>
              </a:ext>
            </a:extLst>
          </p:cNvPr>
          <p:cNvSpPr/>
          <p:nvPr/>
        </p:nvSpPr>
        <p:spPr>
          <a:xfrm>
            <a:off x="253539" y="10331698"/>
            <a:ext cx="9326880" cy="640080"/>
          </a:xfrm>
          <a:prstGeom prst="roundRect">
            <a:avLst/>
          </a:prstGeom>
          <a:solidFill>
            <a:srgbClr val="E6AA3C"/>
          </a:solidFill>
          <a:ln>
            <a:solidFill>
              <a:srgbClr val="E6AA3C"/>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0" name="TextBox 19">
            <a:extLst>
              <a:ext uri="{FF2B5EF4-FFF2-40B4-BE49-F238E27FC236}">
                <a16:creationId xmlns:a16="http://schemas.microsoft.com/office/drawing/2014/main" id="{CFF1A8E9-908F-3F94-D018-26C9A9DE358F}"/>
              </a:ext>
            </a:extLst>
          </p:cNvPr>
          <p:cNvSpPr txBox="1"/>
          <p:nvPr/>
        </p:nvSpPr>
        <p:spPr>
          <a:xfrm>
            <a:off x="2724498" y="13401660"/>
            <a:ext cx="3388876" cy="338554"/>
          </a:xfrm>
          <a:prstGeom prst="rect">
            <a:avLst/>
          </a:prstGeom>
          <a:noFill/>
        </p:spPr>
        <p:txBody>
          <a:bodyPr wrap="none">
            <a:spAutoFit/>
          </a:bodyPr>
          <a:lstStyle/>
          <a:p>
            <a:pPr>
              <a:defRPr sz="1600" b="1">
                <a:solidFill>
                  <a:srgbClr val="FFFFFF"/>
                </a:solidFill>
              </a:defRPr>
            </a:pPr>
            <a:r>
              <a:rPr dirty="0"/>
              <a:t>4. VISUAL SUPPORTS AND TIMEABLES</a:t>
            </a:r>
          </a:p>
        </p:txBody>
      </p:sp>
      <p:sp>
        <p:nvSpPr>
          <p:cNvPr id="28" name="TextBox 27">
            <a:extLst>
              <a:ext uri="{FF2B5EF4-FFF2-40B4-BE49-F238E27FC236}">
                <a16:creationId xmlns:a16="http://schemas.microsoft.com/office/drawing/2014/main" id="{F224495F-C461-E282-ABA9-5361359B1EFA}"/>
              </a:ext>
            </a:extLst>
          </p:cNvPr>
          <p:cNvSpPr txBox="1"/>
          <p:nvPr/>
        </p:nvSpPr>
        <p:spPr>
          <a:xfrm>
            <a:off x="3262914" y="10557396"/>
            <a:ext cx="2850460" cy="400110"/>
          </a:xfrm>
          <a:prstGeom prst="rect">
            <a:avLst/>
          </a:prstGeom>
          <a:noFill/>
        </p:spPr>
        <p:txBody>
          <a:bodyPr wrap="none">
            <a:spAutoFit/>
          </a:bodyPr>
          <a:lstStyle/>
          <a:p>
            <a:pPr algn="ctr">
              <a:defRPr sz="1600" b="1">
                <a:solidFill>
                  <a:srgbClr val="FFFFFF"/>
                </a:solidFill>
              </a:defRPr>
            </a:pPr>
            <a:r>
              <a:rPr lang="en-GB" sz="2000" dirty="0">
                <a:latin typeface="Baloo Bhaijaan" panose="03080902040302020200" pitchFamily="66" charset="-78"/>
                <a:cs typeface="Baloo Bhaijaan" panose="03080902040302020200" pitchFamily="66" charset="-78"/>
              </a:rPr>
              <a:t> WELSH LEGISLATIONS</a:t>
            </a:r>
            <a:endParaRPr sz="2000" dirty="0">
              <a:latin typeface="Baloo Bhaijaan" panose="03080902040302020200" pitchFamily="66" charset="-78"/>
              <a:cs typeface="Baloo Bhaijaan" panose="03080902040302020200" pitchFamily="66" charset="-78"/>
            </a:endParaRPr>
          </a:p>
        </p:txBody>
      </p:sp>
    </p:spTree>
    <p:extLst>
      <p:ext uri="{BB962C8B-B14F-4D97-AF65-F5344CB8AC3E}">
        <p14:creationId xmlns:p14="http://schemas.microsoft.com/office/powerpoint/2010/main" val="65896956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9E171F9-944E-1E38-B261-BA81EA482B6F}"/>
              </a:ext>
            </a:extLst>
          </p:cNvPr>
          <p:cNvSpPr txBox="1"/>
          <p:nvPr/>
        </p:nvSpPr>
        <p:spPr>
          <a:xfrm>
            <a:off x="1163782" y="1246909"/>
            <a:ext cx="26351345" cy="15527905"/>
          </a:xfrm>
          <a:prstGeom prst="rect">
            <a:avLst/>
          </a:prstGeom>
          <a:noFill/>
        </p:spPr>
        <p:txBody>
          <a:bodyPr wrap="square" rtlCol="0">
            <a:spAutoFit/>
          </a:bodyPr>
          <a:lstStyle/>
          <a:p>
            <a:pPr>
              <a:lnSpc>
                <a:spcPct val="150000"/>
              </a:lnSpc>
            </a:pPr>
            <a:r>
              <a:rPr lang="en-GB" sz="3200" dirty="0">
                <a:latin typeface="+mj-lt"/>
              </a:rPr>
              <a:t>Ashburner, J., Ziviani, J. and Rodger, S. (2008) ‘</a:t>
            </a:r>
            <a:r>
              <a:rPr lang="en-GB" sz="3200" i="1" dirty="0">
                <a:latin typeface="+mj-lt"/>
              </a:rPr>
              <a:t>Sensory processing and classroom emotional behavioural and educational outcomes in children with autism spectrum disorder’,</a:t>
            </a:r>
            <a:r>
              <a:rPr lang="en-GB" sz="3200" dirty="0">
                <a:latin typeface="+mj-lt"/>
              </a:rPr>
              <a:t> American Journal of Occupational Therapy, 62(5), pp. 564 to 573.</a:t>
            </a:r>
          </a:p>
          <a:p>
            <a:pPr>
              <a:lnSpc>
                <a:spcPct val="150000"/>
              </a:lnSpc>
            </a:pPr>
            <a:r>
              <a:rPr lang="en-GB" sz="3200" dirty="0">
                <a:latin typeface="+mj-lt"/>
              </a:rPr>
              <a:t>Blandford, S., Webster, A. and Blatchford, P. (2013) </a:t>
            </a:r>
            <a:r>
              <a:rPr lang="en-GB" sz="3200" i="1" dirty="0">
                <a:latin typeface="+mj-lt"/>
              </a:rPr>
              <a:t>‘Teaching Assistants and Educational Inclusion’</a:t>
            </a:r>
            <a:r>
              <a:rPr lang="en-GB" sz="3200" dirty="0">
                <a:latin typeface="+mj-lt"/>
              </a:rPr>
              <a:t>. London: Routledge.</a:t>
            </a:r>
          </a:p>
          <a:p>
            <a:pPr>
              <a:lnSpc>
                <a:spcPct val="150000"/>
              </a:lnSpc>
            </a:pPr>
            <a:r>
              <a:rPr lang="en-GB" sz="3200" dirty="0">
                <a:latin typeface="+mj-lt"/>
              </a:rPr>
              <a:t>Carpenter, B., Egerton, J., Cockbill, B. and Bloom, T. (2015) </a:t>
            </a:r>
            <a:r>
              <a:rPr lang="en-GB" sz="3200" i="1" dirty="0">
                <a:latin typeface="+mj-lt"/>
              </a:rPr>
              <a:t>‘Engaging Learners with Complex Learning Difficulties and Disabilities’</a:t>
            </a:r>
            <a:r>
              <a:rPr lang="en-GB" sz="3200" dirty="0">
                <a:latin typeface="+mj-lt"/>
              </a:rPr>
              <a:t>. London: Routledge.</a:t>
            </a:r>
          </a:p>
          <a:p>
            <a:pPr>
              <a:lnSpc>
                <a:spcPct val="150000"/>
              </a:lnSpc>
            </a:pPr>
            <a:r>
              <a:rPr lang="en-GB" sz="3200" dirty="0">
                <a:latin typeface="+mj-lt"/>
              </a:rPr>
              <a:t>Crane, L., Chester, J., Goddard, L., Henry, L. and Hill, E. (2016) </a:t>
            </a:r>
            <a:r>
              <a:rPr lang="en-GB" sz="3200" i="1" dirty="0">
                <a:latin typeface="+mj-lt"/>
              </a:rPr>
              <a:t>‘Experiences of autism diagnosis’</a:t>
            </a:r>
            <a:r>
              <a:rPr lang="en-GB" sz="3200" dirty="0">
                <a:latin typeface="+mj-lt"/>
              </a:rPr>
              <a:t>, Journal of Autism and Developmental Disorders, 46(10), pp. 3281 to 3295.</a:t>
            </a:r>
          </a:p>
          <a:p>
            <a:pPr>
              <a:lnSpc>
                <a:spcPct val="150000"/>
              </a:lnSpc>
            </a:pPr>
            <a:r>
              <a:rPr lang="en-GB" sz="3200" dirty="0">
                <a:latin typeface="+mj-lt"/>
              </a:rPr>
              <a:t>Daniels, A. and Mandell, D. (2014) </a:t>
            </a:r>
            <a:r>
              <a:rPr lang="en-GB" sz="3200" i="1" dirty="0">
                <a:latin typeface="+mj-lt"/>
              </a:rPr>
              <a:t>‘Explaining differences in age at autism spectrum disorder diagnosis’,</a:t>
            </a:r>
            <a:r>
              <a:rPr lang="en-GB" sz="3200" dirty="0">
                <a:latin typeface="+mj-lt"/>
              </a:rPr>
              <a:t> Autism, 18(5), pp. 583 to 597.</a:t>
            </a:r>
          </a:p>
          <a:p>
            <a:pPr>
              <a:lnSpc>
                <a:spcPct val="150000"/>
              </a:lnSpc>
            </a:pPr>
            <a:r>
              <a:rPr lang="en-GB" sz="3200" dirty="0">
                <a:latin typeface="+mj-lt"/>
              </a:rPr>
              <a:t>Dettmer, S., Simpson, R., Myles, B. and Ganz, J. (2000</a:t>
            </a:r>
            <a:r>
              <a:rPr lang="en-GB" sz="3200" i="1" dirty="0">
                <a:latin typeface="+mj-lt"/>
              </a:rPr>
              <a:t>) ‘The use of visual supports to facilitate transitions of students with autism</a:t>
            </a:r>
            <a:r>
              <a:rPr lang="en-GB" sz="3200" dirty="0">
                <a:latin typeface="+mj-lt"/>
              </a:rPr>
              <a:t>’, Focus on Autism and Other Developmental Disabilities, 15(3), pp. 163 to 169.</a:t>
            </a:r>
          </a:p>
          <a:p>
            <a:pPr>
              <a:lnSpc>
                <a:spcPct val="150000"/>
              </a:lnSpc>
            </a:pPr>
            <a:r>
              <a:rPr lang="en-GB" sz="3200" dirty="0">
                <a:latin typeface="+mj-lt"/>
              </a:rPr>
              <a:t>Goodall, C. (2018) </a:t>
            </a:r>
            <a:r>
              <a:rPr lang="en-GB" sz="3200" i="1" dirty="0">
                <a:latin typeface="+mj-lt"/>
              </a:rPr>
              <a:t>‘Understanding and Facilitating the Achievement of Autistic Pupils’.</a:t>
            </a:r>
            <a:r>
              <a:rPr lang="en-GB" sz="3200" dirty="0">
                <a:latin typeface="+mj-lt"/>
              </a:rPr>
              <a:t> London: Routledge.</a:t>
            </a:r>
          </a:p>
          <a:p>
            <a:pPr>
              <a:lnSpc>
                <a:spcPct val="150000"/>
              </a:lnSpc>
            </a:pPr>
            <a:r>
              <a:rPr lang="en-GB" sz="3200" dirty="0">
                <a:latin typeface="+mj-lt"/>
              </a:rPr>
              <a:t>Hayes, S. and Watson, S. (2013) </a:t>
            </a:r>
            <a:r>
              <a:rPr lang="en-GB" sz="3200" i="1" dirty="0">
                <a:latin typeface="+mj-lt"/>
              </a:rPr>
              <a:t>‘The impact of parenting stress: A meta analysis of studies comparing the experience of parenting stress in parents of children with and without autism spectrum disorder’</a:t>
            </a:r>
            <a:r>
              <a:rPr lang="en-GB" sz="3200" dirty="0">
                <a:latin typeface="+mj-lt"/>
              </a:rPr>
              <a:t>, Journal of Autism and Developmental Disorders, 43(3), pp. 629 to 642.</a:t>
            </a:r>
          </a:p>
          <a:p>
            <a:pPr>
              <a:lnSpc>
                <a:spcPct val="150000"/>
              </a:lnSpc>
            </a:pPr>
            <a:r>
              <a:rPr lang="en-GB" sz="3200" dirty="0">
                <a:latin typeface="+mj-lt"/>
              </a:rPr>
              <a:t>Hebron, J. and Humphrey, N. (2014) </a:t>
            </a:r>
            <a:r>
              <a:rPr lang="en-GB" sz="3200" i="1" dirty="0">
                <a:latin typeface="+mj-lt"/>
              </a:rPr>
              <a:t>‘Mental health difficulties among young people on the autistic spectrum in mainstream secondary schools’</a:t>
            </a:r>
            <a:r>
              <a:rPr lang="en-GB" sz="3200" dirty="0">
                <a:latin typeface="+mj-lt"/>
              </a:rPr>
              <a:t>, Journal of Research in Special Educational Needs, 14(1), pp. 22 to 32.</a:t>
            </a:r>
          </a:p>
          <a:p>
            <a:pPr>
              <a:lnSpc>
                <a:spcPct val="150000"/>
              </a:lnSpc>
            </a:pPr>
            <a:r>
              <a:rPr lang="en-GB" sz="3200" dirty="0">
                <a:latin typeface="+mj-lt"/>
              </a:rPr>
              <a:t>Hull, L., Petrides, K. and Mandy, W. (2020) </a:t>
            </a:r>
            <a:r>
              <a:rPr lang="en-GB" sz="3200" i="1" dirty="0">
                <a:latin typeface="+mj-lt"/>
              </a:rPr>
              <a:t>‘Gender differences in self reported camouflaging in autistic and non autistic adults’, </a:t>
            </a:r>
            <a:r>
              <a:rPr lang="en-GB" sz="3200" dirty="0">
                <a:latin typeface="+mj-lt"/>
              </a:rPr>
              <a:t>Autism, 24(2), pp. 352 to 363.</a:t>
            </a:r>
          </a:p>
          <a:p>
            <a:pPr>
              <a:lnSpc>
                <a:spcPct val="150000"/>
              </a:lnSpc>
            </a:pPr>
            <a:r>
              <a:rPr lang="en-GB" sz="3200" dirty="0">
                <a:latin typeface="+mj-lt"/>
              </a:rPr>
              <a:t>Hume, K., Boyd, B., Hamm, J. and Kucharczyk, S. (2009) </a:t>
            </a:r>
            <a:r>
              <a:rPr lang="en-GB" sz="3200" i="1" dirty="0">
                <a:latin typeface="+mj-lt"/>
              </a:rPr>
              <a:t>‘Supporting independence in autism spectrum disorders’, </a:t>
            </a:r>
            <a:r>
              <a:rPr lang="en-GB" sz="3200" dirty="0">
                <a:latin typeface="+mj-lt"/>
              </a:rPr>
              <a:t>Focus on Autism and Other Developmental Disabilities, 25(2), pp. 102 to 110.</a:t>
            </a:r>
          </a:p>
          <a:p>
            <a:pPr>
              <a:lnSpc>
                <a:spcPct val="150000"/>
              </a:lnSpc>
            </a:pPr>
            <a:r>
              <a:rPr lang="en-GB" sz="3200" dirty="0">
                <a:latin typeface="+mj-lt"/>
              </a:rPr>
              <a:t>Humphrey, N. and Lewis, S. (2008) </a:t>
            </a:r>
            <a:r>
              <a:rPr lang="en-GB" sz="3200" i="1" dirty="0">
                <a:latin typeface="+mj-lt"/>
              </a:rPr>
              <a:t>‘What does inclusion mean for pupils on the autistic spectrum in mainstream secondary schools?</a:t>
            </a:r>
            <a:r>
              <a:rPr lang="en-GB" sz="3200" dirty="0">
                <a:latin typeface="+mj-lt"/>
              </a:rPr>
              <a:t>’, Journal of Research in Special Educational Needs, 8(3), pp. 132 to 140.</a:t>
            </a:r>
          </a:p>
          <a:p>
            <a:pPr>
              <a:lnSpc>
                <a:spcPct val="150000"/>
              </a:lnSpc>
            </a:pPr>
            <a:r>
              <a:rPr lang="en-GB" sz="3200" dirty="0">
                <a:latin typeface="+mj-lt"/>
              </a:rPr>
              <a:t>Humphrey, N. and Symes, W. (2011) </a:t>
            </a:r>
            <a:r>
              <a:rPr lang="en-GB" sz="3200" i="1" dirty="0">
                <a:latin typeface="+mj-lt"/>
              </a:rPr>
              <a:t>‘Perceptions of social support and bullying among pupils with autism spectrum disorders’</a:t>
            </a:r>
            <a:r>
              <a:rPr lang="en-GB" sz="3200" dirty="0">
                <a:latin typeface="+mj-lt"/>
              </a:rPr>
              <a:t>, European Journal of Special Needs Education, 25(1), pp. 77 to 91.</a:t>
            </a:r>
          </a:p>
        </p:txBody>
      </p:sp>
    </p:spTree>
    <p:extLst>
      <p:ext uri="{BB962C8B-B14F-4D97-AF65-F5344CB8AC3E}">
        <p14:creationId xmlns:p14="http://schemas.microsoft.com/office/powerpoint/2010/main" val="413170159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2203CE0-DB00-3978-71C0-A72165A5ED58}"/>
              </a:ext>
            </a:extLst>
          </p:cNvPr>
          <p:cNvSpPr txBox="1"/>
          <p:nvPr/>
        </p:nvSpPr>
        <p:spPr>
          <a:xfrm>
            <a:off x="955963" y="665018"/>
            <a:ext cx="27057927" cy="19924942"/>
          </a:xfrm>
          <a:prstGeom prst="rect">
            <a:avLst/>
          </a:prstGeom>
          <a:noFill/>
        </p:spPr>
        <p:txBody>
          <a:bodyPr wrap="square" rtlCol="0">
            <a:spAutoFit/>
          </a:bodyPr>
          <a:lstStyle/>
          <a:p>
            <a:pPr>
              <a:lnSpc>
                <a:spcPct val="150000"/>
              </a:lnSpc>
            </a:pPr>
            <a:r>
              <a:rPr lang="en-GB" sz="3200" dirty="0"/>
              <a:t>Jones, G., Hanley, M. and Riby, D. (2020</a:t>
            </a:r>
            <a:r>
              <a:rPr lang="en-GB" sz="3200" i="1" dirty="0"/>
              <a:t>) ‘Sensory processing differences and educational experiences in autism’</a:t>
            </a:r>
            <a:r>
              <a:rPr lang="en-GB" sz="3200" dirty="0"/>
              <a:t>, Autism Research, 13(7), pp. 1145 to 1156.</a:t>
            </a:r>
          </a:p>
          <a:p>
            <a:pPr>
              <a:lnSpc>
                <a:spcPct val="150000"/>
              </a:lnSpc>
            </a:pPr>
            <a:r>
              <a:rPr lang="en-GB" sz="3200" dirty="0"/>
              <a:t>Knight, V., Sartini, E. and Spriggs, A. (2015) ‘</a:t>
            </a:r>
            <a:r>
              <a:rPr lang="en-GB" sz="3200" i="1" dirty="0"/>
              <a:t>Evaluating visual activity schedules as evidence based practice for individuals with autism spectrum disorders’</a:t>
            </a:r>
            <a:r>
              <a:rPr lang="en-GB" sz="3200" dirty="0"/>
              <a:t>, Journal of Autism and Developmental Disorders, 45(1), pp. 157 to 178.</a:t>
            </a:r>
          </a:p>
          <a:p>
            <a:pPr>
              <a:lnSpc>
                <a:spcPct val="150000"/>
              </a:lnSpc>
            </a:pPr>
            <a:r>
              <a:rPr lang="en-GB" sz="3200" dirty="0"/>
              <a:t>Lai, M., Lombardo, M. and Baron Cohen, S. (2015) </a:t>
            </a:r>
            <a:r>
              <a:rPr lang="en-GB" sz="3200" i="1" dirty="0"/>
              <a:t>‘Autism’,</a:t>
            </a:r>
            <a:r>
              <a:rPr lang="en-GB" sz="3200" dirty="0"/>
              <a:t> The Lancet, 383(9920), pp. 896 to 910.</a:t>
            </a:r>
          </a:p>
          <a:p>
            <a:pPr>
              <a:lnSpc>
                <a:spcPct val="150000"/>
              </a:lnSpc>
            </a:pPr>
            <a:r>
              <a:rPr lang="en-GB" sz="3200" dirty="0"/>
              <a:t>Lindsay, S., Proulx, M., Thomson, N. and Scott, H. (2013) </a:t>
            </a:r>
            <a:r>
              <a:rPr lang="en-GB" sz="3200" i="1" dirty="0"/>
              <a:t>‘Educators’ challenges of including children with autism spectrum disorder in mainstream classrooms’,</a:t>
            </a:r>
            <a:r>
              <a:rPr lang="en-GB" sz="3200" dirty="0"/>
              <a:t> International Journal of Disability, Development and Education, 60(4), pp. 347 to 362.</a:t>
            </a:r>
          </a:p>
          <a:p>
            <a:pPr>
              <a:lnSpc>
                <a:spcPct val="150000"/>
              </a:lnSpc>
            </a:pPr>
            <a:r>
              <a:rPr lang="en-GB" sz="3200" dirty="0" err="1"/>
              <a:t>Loomes</a:t>
            </a:r>
            <a:r>
              <a:rPr lang="en-GB" sz="3200" dirty="0"/>
              <a:t>, R., Hull, L. and Mandy, W. (2017) </a:t>
            </a:r>
            <a:r>
              <a:rPr lang="en-GB" sz="3200" i="1" dirty="0"/>
              <a:t>‘What is the male to female ratio in autism spectrum disorder?’</a:t>
            </a:r>
            <a:r>
              <a:rPr lang="en-GB" sz="3200" dirty="0"/>
              <a:t>, Journal of the American Academy of Child and Adolescent Psychiatry, 56(6), pp. 466 to 474.</a:t>
            </a:r>
          </a:p>
          <a:p>
            <a:pPr>
              <a:lnSpc>
                <a:spcPct val="150000"/>
              </a:lnSpc>
            </a:pPr>
            <a:r>
              <a:rPr lang="en-GB" sz="3200" dirty="0" err="1"/>
              <a:t>Maïano</a:t>
            </a:r>
            <a:r>
              <a:rPr lang="en-GB" sz="3200" dirty="0"/>
              <a:t>, C., Normand, C., Salvas, M., </a:t>
            </a:r>
            <a:r>
              <a:rPr lang="en-GB" sz="3200" dirty="0" err="1"/>
              <a:t>Moullec</a:t>
            </a:r>
            <a:r>
              <a:rPr lang="en-GB" sz="3200" dirty="0"/>
              <a:t>, G. and Aimé, A. (2016) </a:t>
            </a:r>
            <a:r>
              <a:rPr lang="en-GB" sz="3200" i="1" dirty="0"/>
              <a:t>‘Prevalence of school bullying among youth with autism spectrum disorders’</a:t>
            </a:r>
            <a:r>
              <a:rPr lang="en-GB" sz="3200" dirty="0"/>
              <a:t>, Autism Research, 9(6), pp. 601 to 615.</a:t>
            </a:r>
          </a:p>
          <a:p>
            <a:pPr>
              <a:lnSpc>
                <a:spcPct val="150000"/>
              </a:lnSpc>
            </a:pPr>
            <a:r>
              <a:rPr lang="en-GB" sz="3200" dirty="0" err="1"/>
              <a:t>Mesibov</a:t>
            </a:r>
            <a:r>
              <a:rPr lang="en-GB" sz="3200" dirty="0"/>
              <a:t>, G. and Shea, V. (2010) </a:t>
            </a:r>
            <a:r>
              <a:rPr lang="en-GB" sz="3200" i="1" dirty="0"/>
              <a:t>‘The TEACCH program in the era of evidence based practice’</a:t>
            </a:r>
            <a:r>
              <a:rPr lang="en-GB" sz="3200" dirty="0"/>
              <a:t>, Journal of Autism and Developmental Disorders, 40(5), pp. 570 to 579.</a:t>
            </a:r>
          </a:p>
          <a:p>
            <a:pPr>
              <a:lnSpc>
                <a:spcPct val="150000"/>
              </a:lnSpc>
            </a:pPr>
            <a:r>
              <a:rPr lang="en-GB" sz="3200" dirty="0"/>
              <a:t>Milton, D. (2012) </a:t>
            </a:r>
            <a:r>
              <a:rPr lang="en-GB" sz="3200" i="1" dirty="0"/>
              <a:t>‘On the ontological status of autism’</a:t>
            </a:r>
            <a:r>
              <a:rPr lang="en-GB" sz="3200" dirty="0"/>
              <a:t>, Disability and Society, 27(6), pp. 883 to 887.</a:t>
            </a:r>
          </a:p>
          <a:p>
            <a:pPr>
              <a:lnSpc>
                <a:spcPct val="150000"/>
              </a:lnSpc>
            </a:pPr>
            <a:r>
              <a:rPr lang="en-GB" sz="3200" dirty="0"/>
              <a:t>Morewood, G., Humphrey, N. and Symes, W. (2019) </a:t>
            </a:r>
            <a:r>
              <a:rPr lang="en-GB" sz="3200" i="1" dirty="0"/>
              <a:t>‘Mainstreaming Autism’</a:t>
            </a:r>
            <a:r>
              <a:rPr lang="en-GB" sz="3200" dirty="0"/>
              <a:t>. London: Routledge.</a:t>
            </a:r>
          </a:p>
          <a:p>
            <a:pPr>
              <a:lnSpc>
                <a:spcPct val="150000"/>
              </a:lnSpc>
            </a:pPr>
            <a:r>
              <a:rPr lang="en-GB" sz="3200" dirty="0"/>
              <a:t>National Autistic Society (2023) </a:t>
            </a:r>
            <a:r>
              <a:rPr lang="en-GB" sz="3200" i="1" dirty="0"/>
              <a:t>‘What is Autism?’</a:t>
            </a:r>
            <a:r>
              <a:rPr lang="en-GB" sz="3200" dirty="0"/>
              <a:t> Available at: https://</a:t>
            </a:r>
            <a:r>
              <a:rPr lang="en-GB" sz="3200" dirty="0" err="1"/>
              <a:t>www.autism.org.uk</a:t>
            </a:r>
            <a:r>
              <a:rPr lang="en-GB" sz="3200" dirty="0"/>
              <a:t>](https://</a:t>
            </a:r>
            <a:r>
              <a:rPr lang="en-GB" sz="3200" dirty="0" err="1"/>
              <a:t>www.autism.org.uk</a:t>
            </a:r>
            <a:r>
              <a:rPr lang="en-GB" sz="3200" dirty="0"/>
              <a:t>) (Accessed: 16 May 2026).</a:t>
            </a:r>
          </a:p>
          <a:p>
            <a:pPr>
              <a:lnSpc>
                <a:spcPct val="150000"/>
              </a:lnSpc>
            </a:pPr>
            <a:r>
              <a:rPr lang="en-GB" sz="3200" dirty="0"/>
              <a:t>Rix, J., Hall, K., </a:t>
            </a:r>
            <a:r>
              <a:rPr lang="en-GB" sz="3200" dirty="0" err="1"/>
              <a:t>Nind</a:t>
            </a:r>
            <a:r>
              <a:rPr lang="en-GB" sz="3200" dirty="0"/>
              <a:t>, M., Sheehy, K. and Wearmouth, J. (2009) </a:t>
            </a:r>
            <a:r>
              <a:rPr lang="en-GB" sz="3200" i="1" dirty="0"/>
              <a:t>‘Policies and Contexts Supporting Inclusive Education’. </a:t>
            </a:r>
            <a:r>
              <a:rPr lang="en-GB" sz="3200" dirty="0"/>
              <a:t>London: Routledge.</a:t>
            </a:r>
          </a:p>
          <a:p>
            <a:pPr>
              <a:lnSpc>
                <a:spcPct val="150000"/>
              </a:lnSpc>
            </a:pPr>
            <a:r>
              <a:rPr lang="en-GB" sz="3200" dirty="0"/>
              <a:t>Robertson, C. and Baron Cohen, S. (2017) </a:t>
            </a:r>
            <a:r>
              <a:rPr lang="en-GB" sz="3200" i="1" dirty="0"/>
              <a:t>‘Sensory perception in autism’</a:t>
            </a:r>
            <a:r>
              <a:rPr lang="en-GB" sz="3200" dirty="0"/>
              <a:t>, Nature Reviews Neuroscience, 18(11), pp. 671 to 684.</a:t>
            </a:r>
          </a:p>
          <a:p>
            <a:pPr>
              <a:lnSpc>
                <a:spcPct val="150000"/>
              </a:lnSpc>
            </a:pPr>
            <a:r>
              <a:rPr lang="en-GB" sz="3200" dirty="0"/>
              <a:t>Runswick Cole, K. (2008) </a:t>
            </a:r>
            <a:r>
              <a:rPr lang="en-GB" sz="3200" i="1" dirty="0"/>
              <a:t>‘Between a rock and a hard place: Parents’ attitudes to the inclusion of children with special educational needs in mainstream and special schools’</a:t>
            </a:r>
            <a:r>
              <a:rPr lang="en-GB" sz="3200" dirty="0"/>
              <a:t>, British Journal of Special Education, 35(3), pp. 173 to 180.</a:t>
            </a:r>
          </a:p>
          <a:p>
            <a:pPr>
              <a:lnSpc>
                <a:spcPct val="150000"/>
              </a:lnSpc>
            </a:pPr>
            <a:r>
              <a:rPr lang="en-GB" sz="3200" dirty="0"/>
              <a:t>Squires, G. and Armstrong, F. (2019) </a:t>
            </a:r>
            <a:r>
              <a:rPr lang="en-GB" sz="3200" i="1" dirty="0"/>
              <a:t>‘Addressing Special Educational Needs and Disability in the Curriculum’</a:t>
            </a:r>
            <a:r>
              <a:rPr lang="en-GB" sz="3200" dirty="0"/>
              <a:t>. London: Routledge.</a:t>
            </a:r>
          </a:p>
          <a:p>
            <a:pPr>
              <a:lnSpc>
                <a:spcPct val="150000"/>
              </a:lnSpc>
            </a:pPr>
            <a:r>
              <a:rPr lang="en-GB" sz="3200" dirty="0"/>
              <a:t>UK Government (2010) </a:t>
            </a:r>
            <a:r>
              <a:rPr lang="en-GB" sz="3200" i="1" dirty="0"/>
              <a:t>‘Equality Act 2010’</a:t>
            </a:r>
            <a:r>
              <a:rPr lang="en-GB" sz="3200" dirty="0"/>
              <a:t>. London: The Stationery Office.</a:t>
            </a:r>
          </a:p>
          <a:p>
            <a:pPr>
              <a:lnSpc>
                <a:spcPct val="150000"/>
              </a:lnSpc>
            </a:pPr>
            <a:r>
              <a:rPr lang="en-GB" sz="3200" dirty="0"/>
              <a:t>Warnock, M. (2005) </a:t>
            </a:r>
            <a:r>
              <a:rPr lang="en-GB" sz="3200" i="1" dirty="0"/>
              <a:t>‘Special Educational Needs: A New Look’.</a:t>
            </a:r>
            <a:r>
              <a:rPr lang="en-GB" sz="3200" dirty="0"/>
              <a:t> London: Philosophy of Education Society of Great Britain.</a:t>
            </a:r>
          </a:p>
          <a:p>
            <a:pPr>
              <a:lnSpc>
                <a:spcPct val="150000"/>
              </a:lnSpc>
            </a:pPr>
            <a:r>
              <a:rPr lang="en-GB" sz="3200" dirty="0"/>
              <a:t>Welsh Government (2018) </a:t>
            </a:r>
            <a:r>
              <a:rPr lang="en-GB" sz="3200" i="1" dirty="0"/>
              <a:t>‘Additional Learning Needs and Education Tribunal Act’</a:t>
            </a:r>
            <a:r>
              <a:rPr lang="en-GB" sz="3200" dirty="0"/>
              <a:t>. Cardiff: Welsh Government.</a:t>
            </a:r>
          </a:p>
          <a:p>
            <a:pPr>
              <a:lnSpc>
                <a:spcPct val="150000"/>
              </a:lnSpc>
            </a:pPr>
            <a:r>
              <a:rPr lang="en-GB" sz="3200" dirty="0"/>
              <a:t>Welsh Government (2021) </a:t>
            </a:r>
            <a:r>
              <a:rPr lang="en-GB" sz="3200" i="1" dirty="0"/>
              <a:t>‘Additional Learning Needs Code for Wales’</a:t>
            </a:r>
            <a:r>
              <a:rPr lang="en-GB" sz="3200" dirty="0"/>
              <a:t>. Cardiff: Welsh Government.</a:t>
            </a:r>
          </a:p>
          <a:p>
            <a:pPr>
              <a:lnSpc>
                <a:spcPct val="150000"/>
              </a:lnSpc>
            </a:pPr>
            <a:r>
              <a:rPr lang="en-GB" sz="3200" dirty="0" err="1"/>
              <a:t>Zwaigenbaum</a:t>
            </a:r>
            <a:r>
              <a:rPr lang="en-GB" sz="3200" dirty="0"/>
              <a:t>, L., Bauman, M., Choueiri, R. and </a:t>
            </a:r>
            <a:r>
              <a:rPr lang="en-GB" sz="3200" dirty="0" err="1"/>
              <a:t>Kasari</a:t>
            </a:r>
            <a:r>
              <a:rPr lang="en-GB" sz="3200" dirty="0"/>
              <a:t>, C. (2015) </a:t>
            </a:r>
            <a:r>
              <a:rPr lang="en-GB" sz="3200" i="1" dirty="0"/>
              <a:t>‘Early identification and interventions for autism spectrum disorder’, </a:t>
            </a:r>
            <a:r>
              <a:rPr lang="en-GB" sz="3200" dirty="0"/>
              <a:t>Paediatrics, 136(1</a:t>
            </a:r>
            <a:r>
              <a:rPr lang="en-GB" sz="3200" baseline="30000" dirty="0"/>
              <a:t>st</a:t>
            </a:r>
            <a:r>
              <a:rPr lang="en-GB" sz="3200" dirty="0"/>
              <a:t> </a:t>
            </a:r>
            <a:r>
              <a:rPr lang="en-GB" sz="3200" dirty="0" err="1"/>
              <a:t>edn</a:t>
            </a:r>
            <a:r>
              <a:rPr lang="en-GB" sz="3200" dirty="0"/>
              <a:t>), pp. 10 to 40</a:t>
            </a:r>
            <a:r>
              <a:rPr lang="en-GB" sz="6600" dirty="0"/>
              <a:t> </a:t>
            </a:r>
            <a:endParaRPr lang="en-US" sz="6600" dirty="0"/>
          </a:p>
        </p:txBody>
      </p:sp>
    </p:spTree>
    <p:extLst>
      <p:ext uri="{BB962C8B-B14F-4D97-AF65-F5344CB8AC3E}">
        <p14:creationId xmlns:p14="http://schemas.microsoft.com/office/powerpoint/2010/main" val="213807423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otalTime>92</TotalTime>
  <Words>3740</Words>
  <Application>Microsoft Macintosh PowerPoint</Application>
  <PresentationFormat>Custom</PresentationFormat>
  <Paragraphs>95</Paragraphs>
  <Slides>5</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5</vt:i4>
      </vt:variant>
    </vt:vector>
  </HeadingPairs>
  <TitlesOfParts>
    <vt:vector size="10" baseType="lpstr">
      <vt:lpstr>Arial</vt:lpstr>
      <vt:lpstr>Baloo Bhaijaan</vt:lpstr>
      <vt:lpstr>Calibri</vt:lpstr>
      <vt:lpstr>Goudy Old Style</vt:lpstr>
      <vt:lpstr>Office Theme</vt:lpstr>
      <vt:lpstr>PowerPoint Presentation</vt:lpstr>
      <vt:lpstr>PowerPoint Presentation</vt:lpstr>
      <vt:lpstr>PowerPoint Presentation</vt:lpstr>
      <vt:lpstr>PowerPoint Presentation</vt:lpstr>
      <vt:lpstr>PowerPoint Presentation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dc:description>generated using python-pptx</dc:description>
  <cp:lastModifiedBy>JEF17835292 (Casey Elise Jeffs)</cp:lastModifiedBy>
  <cp:revision>3</cp:revision>
  <dcterms:created xsi:type="dcterms:W3CDTF">2013-01-27T09:14:16Z</dcterms:created>
  <dcterms:modified xsi:type="dcterms:W3CDTF">2026-05-16T11:36:09Z</dcterms:modified>
  <cp:category/>
</cp:coreProperties>
</file>