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295" r:id="rId6"/>
    <p:sldId id="293" r:id="rId7"/>
    <p:sldId id="324" r:id="rId8"/>
    <p:sldId id="325" r:id="rId9"/>
    <p:sldId id="294" r:id="rId10"/>
    <p:sldId id="296" r:id="rId11"/>
    <p:sldId id="303" r:id="rId12"/>
    <p:sldId id="297" r:id="rId13"/>
    <p:sldId id="302" r:id="rId14"/>
    <p:sldId id="304" r:id="rId15"/>
    <p:sldId id="306" r:id="rId16"/>
    <p:sldId id="307" r:id="rId17"/>
    <p:sldId id="305" r:id="rId18"/>
    <p:sldId id="308" r:id="rId19"/>
    <p:sldId id="310" r:id="rId20"/>
    <p:sldId id="309" r:id="rId21"/>
    <p:sldId id="311" r:id="rId22"/>
    <p:sldId id="314" r:id="rId23"/>
    <p:sldId id="313" r:id="rId24"/>
    <p:sldId id="323" r:id="rId25"/>
    <p:sldId id="316" r:id="rId26"/>
    <p:sldId id="317" r:id="rId27"/>
    <p:sldId id="318" r:id="rId28"/>
    <p:sldId id="320" r:id="rId29"/>
    <p:sldId id="321" r:id="rId30"/>
    <p:sldId id="322" r:id="rId31"/>
    <p:sldId id="292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81" autoAdjust="0"/>
  </p:normalViewPr>
  <p:slideViewPr>
    <p:cSldViewPr>
      <p:cViewPr varScale="1">
        <p:scale>
          <a:sx n="91" d="100"/>
          <a:sy n="91" d="100"/>
        </p:scale>
        <p:origin x="1626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https://toddmotto.com/use-controller-filters-to-prevent-digest-performance-issues/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0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https://docs.angularjs.org/api/ng/filter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43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http://misko.hevery.com/2009/02/19/constructor-injection-vs-setter-injection</a:t>
            </a:r>
            <a:r>
              <a:rPr lang="en-GB" dirty="0" smtClean="0"/>
              <a:t>/</a:t>
            </a:r>
          </a:p>
          <a:p>
            <a:r>
              <a:rPr lang="en-GB" dirty="0" smtClean="0"/>
              <a:t>http://www.theserverside.com/news/1321158/A-beginners-guide-to-Dependency-Injection</a:t>
            </a:r>
          </a:p>
          <a:p>
            <a:r>
              <a:rPr lang="en-GB" dirty="0" smtClean="0"/>
              <a:t>https://en.wikipedia.org/wiki/Dependency_injection</a:t>
            </a:r>
          </a:p>
          <a:p>
            <a:r>
              <a:rPr lang="en-GB" dirty="0" smtClean="0"/>
              <a:t>http://stackoverflow.com/questions/130794/what-is-dependency-injection</a:t>
            </a:r>
          </a:p>
          <a:p>
            <a:r>
              <a:rPr lang="en-GB" dirty="0" smtClean="0"/>
              <a:t>http://martinfowler.com/articles/injection.html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94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https://docs.angularjs.org/guide/di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99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752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https://www.w3.org/Protocols/rfc2616/rfc2616-sec9.html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564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angularjs.org/api/ng/filter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oddmotto.com/use-controller-filters-to-prevent-digest-performance-issues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angularjs.org/api/ng/service" TargetMode="External"/><Relationship Id="rId2" Type="http://schemas.openxmlformats.org/officeDocument/2006/relationships/hyperlink" Target="https://www.google.co.uk/webhp?sourceid=chrome-instant&amp;ion=1&amp;espv=2&amp;ie=UTF-8#q=singleton%20design%20pattern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Cross-Platform Mobile Development WITH Apache Cordova and </a:t>
            </a:r>
            <a:r>
              <a:rPr lang="en-GB" dirty="0" smtClean="0"/>
              <a:t>Angular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7: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Angular Scopes</a:t>
            </a:r>
          </a:p>
          <a:p>
            <a:r>
              <a:rPr lang="en-GB" dirty="0" smtClean="0"/>
              <a:t>Angular Filters</a:t>
            </a:r>
          </a:p>
          <a:p>
            <a:r>
              <a:rPr lang="en-GB" dirty="0" smtClean="0"/>
              <a:t>Angular Services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Data-ng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97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Scopes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 the last lecture, you used the $scope property. We will look at it in a bit more detail.</a:t>
            </a:r>
          </a:p>
          <a:p>
            <a:r>
              <a:rPr lang="en-GB" dirty="0" smtClean="0"/>
              <a:t>Scope is an object that refers to the </a:t>
            </a:r>
            <a:r>
              <a:rPr lang="en-GB" b="1" dirty="0" smtClean="0"/>
              <a:t>application model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Is the binding part between the view and controller.</a:t>
            </a:r>
            <a:endParaRPr lang="en-GB" dirty="0"/>
          </a:p>
          <a:p>
            <a:r>
              <a:rPr lang="en-GB" dirty="0" smtClean="0"/>
              <a:t>You can have a hierarchy of scopes i.e. nested scopes.</a:t>
            </a:r>
          </a:p>
          <a:p>
            <a:pPr lvl="1"/>
            <a:r>
              <a:rPr lang="en-GB" dirty="0" smtClean="0"/>
              <a:t>Nested scopes are used to limit access to specific application components, especially in large applications.</a:t>
            </a:r>
          </a:p>
          <a:p>
            <a:pPr lvl="1"/>
            <a:r>
              <a:rPr lang="en-GB" dirty="0" smtClean="0"/>
              <a:t>The scope attached to the HTML element with the </a:t>
            </a:r>
            <a:r>
              <a:rPr lang="en-GB" b="1" dirty="0" smtClean="0"/>
              <a:t>ng-app</a:t>
            </a:r>
            <a:r>
              <a:rPr lang="en-GB" dirty="0" smtClean="0"/>
              <a:t> directive is known as the </a:t>
            </a:r>
            <a:r>
              <a:rPr lang="en-GB" b="1" dirty="0" smtClean="0"/>
              <a:t>$</a:t>
            </a:r>
            <a:r>
              <a:rPr lang="en-GB" b="1" dirty="0" err="1" smtClean="0"/>
              <a:t>rootScope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31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Scopes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JavaScript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myApp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[]);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runs immediately app is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initialised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initialises App </a:t>
            </a:r>
            <a:r>
              <a:rPr lang="en-GB" sz="2000" dirty="0" err="1" smtClean="0">
                <a:solidFill>
                  <a:srgbClr val="008000"/>
                </a:solidFill>
                <a:latin typeface="Consolas" panose="020B0609020204030204" pitchFamily="49" charset="0"/>
              </a:rPr>
              <a:t>rootScope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app.run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rootScope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rootScope.color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'blue'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initialises </a:t>
            </a: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controller scope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($scope) {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scope.color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"red"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02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Scopes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 smtClean="0"/>
              <a:t>In HTML</a:t>
            </a: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900" dirty="0" err="1">
                <a:solidFill>
                  <a:srgbClr val="800080"/>
                </a:solidFill>
                <a:latin typeface="Consolas" panose="020B0609020204030204" pitchFamily="49" charset="0"/>
              </a:rPr>
              <a:t>myApp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The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rootScope's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favorite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color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{{</a:t>
            </a:r>
            <a:r>
              <a:rPr lang="en-GB" sz="2900" dirty="0" err="1">
                <a:solidFill>
                  <a:srgbClr val="800080"/>
                </a:solidFill>
                <a:latin typeface="Consolas" panose="020B0609020204030204" pitchFamily="49" charset="0"/>
              </a:rPr>
              <a:t>color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}}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ng-controller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900" dirty="0" err="1">
                <a:solidFill>
                  <a:srgbClr val="800080"/>
                </a:solidFill>
                <a:latin typeface="Consolas" panose="020B0609020204030204" pitchFamily="49" charset="0"/>
              </a:rPr>
              <a:t>myCtrl</a:t>
            </a:r>
            <a:r>
              <a:rPr lang="en-GB" sz="2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The scope of the controller's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favorite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color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{{</a:t>
            </a:r>
            <a:r>
              <a:rPr lang="en-GB" sz="2900" dirty="0" err="1">
                <a:solidFill>
                  <a:srgbClr val="800080"/>
                </a:solidFill>
                <a:latin typeface="Consolas" panose="020B0609020204030204" pitchFamily="49" charset="0"/>
              </a:rPr>
              <a:t>color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}}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The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rootScope's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favorite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latin typeface="Consolas" panose="020B0609020204030204" pitchFamily="49" charset="0"/>
              </a:rPr>
              <a:t>color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is still: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{{</a:t>
            </a:r>
            <a:r>
              <a:rPr lang="en-GB" sz="2900" dirty="0" err="1">
                <a:solidFill>
                  <a:srgbClr val="800080"/>
                </a:solidFill>
                <a:latin typeface="Consolas" panose="020B0609020204030204" pitchFamily="49" charset="0"/>
              </a:rPr>
              <a:t>color</a:t>
            </a:r>
            <a:r>
              <a:rPr lang="en-GB" sz="2900" b="1" dirty="0">
                <a:solidFill>
                  <a:srgbClr val="000000"/>
                </a:solidFill>
                <a:latin typeface="Consolas" panose="020B0609020204030204" pitchFamily="49" charset="0"/>
              </a:rPr>
              <a:t>}}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9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9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3212976"/>
            <a:ext cx="7776864" cy="172819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93651" y="5922975"/>
            <a:ext cx="38503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Controller is initialised here, so controller’s colour applies in this block only.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5940152" y="4581128"/>
            <a:ext cx="648072" cy="14401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7596336" y="2560811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00B0F0"/>
                </a:solidFill>
              </a:rPr>
              <a:t>Blue</a:t>
            </a:r>
            <a:endParaRPr lang="en-GB" sz="2400" b="1" dirty="0">
              <a:solidFill>
                <a:srgbClr val="00B0F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96335" y="5437918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00B0F0"/>
                </a:solidFill>
              </a:rPr>
              <a:t>Blue</a:t>
            </a:r>
            <a:endParaRPr lang="en-GB" sz="2400" b="1" dirty="0">
              <a:solidFill>
                <a:srgbClr val="00B0F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96335" y="4404419"/>
            <a:ext cx="730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Red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23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Filters are used to </a:t>
            </a:r>
            <a:r>
              <a:rPr lang="en-GB" b="1" dirty="0" smtClean="0"/>
              <a:t>transform</a:t>
            </a:r>
            <a:r>
              <a:rPr lang="en-GB" dirty="0" smtClean="0"/>
              <a:t> the value of an expression for display to the user in the view.</a:t>
            </a:r>
          </a:p>
          <a:p>
            <a:r>
              <a:rPr lang="en-GB" dirty="0" smtClean="0"/>
              <a:t>For example, </a:t>
            </a:r>
          </a:p>
          <a:p>
            <a:pPr lvl="1"/>
            <a:r>
              <a:rPr lang="en-GB" dirty="0" smtClean="0"/>
              <a:t>Format the value of the expression e.g. as a date, currency, upper/lowercase, etc.</a:t>
            </a:r>
          </a:p>
          <a:p>
            <a:pPr lvl="1"/>
            <a:r>
              <a:rPr lang="en-GB" dirty="0" smtClean="0"/>
              <a:t>Sort the display e.g. sort an array object.</a:t>
            </a:r>
          </a:p>
          <a:p>
            <a:pPr lvl="1"/>
            <a:r>
              <a:rPr lang="en-GB" dirty="0" smtClean="0"/>
              <a:t>Filter the display e.g. filter and display a subset of array objects matching specified criteria.</a:t>
            </a:r>
          </a:p>
          <a:p>
            <a:pPr lvl="1"/>
            <a:r>
              <a:rPr lang="en-GB" dirty="0" smtClean="0"/>
              <a:t>Limit the values displayed e.g. display first 10 values of array.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4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Angular comes with a set of ready to use </a:t>
            </a:r>
            <a:r>
              <a:rPr lang="en-GB" dirty="0" smtClean="0">
                <a:hlinkClick r:id="rId3"/>
              </a:rPr>
              <a:t>filters</a:t>
            </a:r>
            <a:r>
              <a:rPr lang="en-GB" dirty="0" smtClean="0"/>
              <a:t>, but you can also define your own.</a:t>
            </a:r>
          </a:p>
          <a:p>
            <a:r>
              <a:rPr lang="en-GB" dirty="0" smtClean="0"/>
              <a:t>You use a filter as follows in the view (known as </a:t>
            </a:r>
            <a:r>
              <a:rPr lang="en-GB" b="1" dirty="0" smtClean="0"/>
              <a:t>DOM Filters, easy but </a:t>
            </a:r>
            <a:r>
              <a:rPr lang="en-GB" b="1" dirty="0" smtClean="0">
                <a:hlinkClick r:id="rId4"/>
              </a:rPr>
              <a:t>expensive on performance</a:t>
            </a:r>
            <a:r>
              <a:rPr lang="en-GB" dirty="0" smtClean="0"/>
              <a:t>):</a:t>
            </a:r>
          </a:p>
          <a:p>
            <a:pPr lvl="1"/>
            <a:r>
              <a:rPr lang="en-GB" dirty="0" smtClean="0"/>
              <a:t>Single Filter</a:t>
            </a:r>
          </a:p>
          <a:p>
            <a:pPr lvl="2"/>
            <a:r>
              <a:rPr lang="en-GB" dirty="0" smtClean="0"/>
              <a:t>ng-bind="expression </a:t>
            </a:r>
            <a:r>
              <a:rPr lang="en-GB" b="1" dirty="0" smtClean="0"/>
              <a:t>| filter</a:t>
            </a:r>
            <a:r>
              <a:rPr lang="en-GB" dirty="0" smtClean="0"/>
              <a:t>"</a:t>
            </a:r>
          </a:p>
          <a:p>
            <a:pPr lvl="2"/>
            <a:r>
              <a:rPr lang="en-GB" dirty="0" smtClean="0"/>
              <a:t>{{ expression </a:t>
            </a:r>
            <a:r>
              <a:rPr lang="en-GB" b="1" dirty="0" smtClean="0"/>
              <a:t>| filter </a:t>
            </a:r>
            <a:r>
              <a:rPr lang="en-GB" dirty="0" smtClean="0"/>
              <a:t>}}</a:t>
            </a:r>
          </a:p>
          <a:p>
            <a:pPr lvl="1"/>
            <a:r>
              <a:rPr lang="en-GB" dirty="0" smtClean="0"/>
              <a:t>Multiple filters</a:t>
            </a:r>
          </a:p>
          <a:p>
            <a:pPr lvl="2"/>
            <a:r>
              <a:rPr lang="en-GB" dirty="0"/>
              <a:t>ng-bind="expression </a:t>
            </a:r>
            <a:r>
              <a:rPr lang="en-GB" b="1" dirty="0"/>
              <a:t>| </a:t>
            </a:r>
            <a:r>
              <a:rPr lang="en-GB" b="1" dirty="0" smtClean="0"/>
              <a:t>filter</a:t>
            </a:r>
            <a:r>
              <a:rPr lang="en-GB" dirty="0"/>
              <a:t> </a:t>
            </a:r>
            <a:r>
              <a:rPr lang="en-GB" b="1" dirty="0"/>
              <a:t>| </a:t>
            </a:r>
            <a:r>
              <a:rPr lang="en-GB" b="1" dirty="0" smtClean="0"/>
              <a:t>filter</a:t>
            </a:r>
            <a:r>
              <a:rPr lang="en-GB" dirty="0"/>
              <a:t> </a:t>
            </a:r>
            <a:r>
              <a:rPr lang="en-GB" b="1" dirty="0"/>
              <a:t>| </a:t>
            </a:r>
            <a:r>
              <a:rPr lang="en-GB" b="1" dirty="0" smtClean="0"/>
              <a:t>filter…</a:t>
            </a:r>
            <a:r>
              <a:rPr lang="en-GB" dirty="0" smtClean="0"/>
              <a:t>"</a:t>
            </a:r>
            <a:endParaRPr lang="en-GB" dirty="0"/>
          </a:p>
          <a:p>
            <a:pPr lvl="2"/>
            <a:r>
              <a:rPr lang="en-GB" dirty="0"/>
              <a:t>{{ expression </a:t>
            </a:r>
            <a:r>
              <a:rPr lang="en-GB" b="1" dirty="0"/>
              <a:t>| </a:t>
            </a:r>
            <a:r>
              <a:rPr lang="en-GB" b="1" dirty="0" smtClean="0"/>
              <a:t>filter</a:t>
            </a:r>
            <a:r>
              <a:rPr lang="en-GB" dirty="0"/>
              <a:t> </a:t>
            </a:r>
            <a:r>
              <a:rPr lang="en-GB" b="1" dirty="0"/>
              <a:t>| filter</a:t>
            </a:r>
            <a:r>
              <a:rPr lang="en-GB" dirty="0"/>
              <a:t> </a:t>
            </a:r>
            <a:r>
              <a:rPr lang="en-GB" b="1" dirty="0"/>
              <a:t>| filter…</a:t>
            </a:r>
            <a:r>
              <a:rPr lang="en-GB" b="1" dirty="0" smtClean="0"/>
              <a:t> </a:t>
            </a:r>
            <a:r>
              <a:rPr lang="en-GB" dirty="0"/>
              <a:t>}}</a:t>
            </a:r>
          </a:p>
          <a:p>
            <a:r>
              <a:rPr lang="en-GB" dirty="0" smtClean="0"/>
              <a:t>Filters can also have arguments. The syntax is:</a:t>
            </a:r>
          </a:p>
          <a:p>
            <a:pPr lvl="1"/>
            <a:r>
              <a:rPr lang="en-GB" dirty="0"/>
              <a:t>{{ expression | </a:t>
            </a:r>
            <a:r>
              <a:rPr lang="en-GB" dirty="0" smtClean="0"/>
              <a:t>filter</a:t>
            </a:r>
            <a:r>
              <a:rPr lang="en-GB" b="1" dirty="0" smtClean="0"/>
              <a:t>:argument1:argument2… </a:t>
            </a:r>
            <a:r>
              <a:rPr lang="en-GB" dirty="0"/>
              <a:t>}}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52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You can also apply filters in your JavaScript code, e.g. as part of the controller logic.</a:t>
            </a:r>
          </a:p>
          <a:p>
            <a:r>
              <a:rPr lang="en-GB" dirty="0" smtClean="0"/>
              <a:t>You use </a:t>
            </a:r>
            <a:r>
              <a:rPr lang="en-GB" b="1" dirty="0" smtClean="0"/>
              <a:t>$filter</a:t>
            </a:r>
            <a:r>
              <a:rPr lang="en-GB" dirty="0" smtClean="0"/>
              <a:t>(“</a:t>
            </a:r>
            <a:r>
              <a:rPr lang="en-GB" dirty="0" err="1" smtClean="0"/>
              <a:t>filtername</a:t>
            </a:r>
            <a:r>
              <a:rPr lang="en-GB" dirty="0" smtClean="0"/>
              <a:t>”)(argument1, …).</a:t>
            </a:r>
          </a:p>
          <a:p>
            <a:r>
              <a:rPr lang="en-GB" b="1" dirty="0" smtClean="0"/>
              <a:t>More efficient and less resource intensive</a:t>
            </a:r>
            <a:r>
              <a:rPr lang="en-GB" dirty="0" smtClean="0"/>
              <a:t>. The filter is only called when needed.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 for you to use the $filter function, you must pass this into the controller function as a parameter as you do the $scope. E.g.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($scope, $filter) {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... Controller code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948264" y="5517232"/>
            <a:ext cx="1080120" cy="432048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02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Built-in Angular Filters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30104567"/>
              </p:ext>
            </p:extLst>
          </p:nvPr>
        </p:nvGraphicFramePr>
        <p:xfrm>
          <a:off x="612775" y="1600200"/>
          <a:ext cx="8153400" cy="5064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/>
                <a:gridCol w="6786463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Filter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filter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Selects a subset</a:t>
                      </a:r>
                      <a:r>
                        <a:rPr lang="en-GB" baseline="0" dirty="0" smtClean="0"/>
                        <a:t> of items from an array based on some criteria and returns the subset as a new array.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currency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Formats</a:t>
                      </a:r>
                      <a:r>
                        <a:rPr lang="en-GB" baseline="0" dirty="0" smtClean="0"/>
                        <a:t> a number as a currency e.g. £99.99, $120, EUR150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Formats a number as text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Formatted</a:t>
                      </a:r>
                      <a:r>
                        <a:rPr lang="en-GB" baseline="0" dirty="0" smtClean="0"/>
                        <a:t> date string based on a specified format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json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Converts a JavaScript</a:t>
                      </a:r>
                      <a:r>
                        <a:rPr lang="en-GB" baseline="0" dirty="0" smtClean="0"/>
                        <a:t> object into JSON string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lowercase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Converts to lowercase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uppercase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Converts to uppercase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limitTo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Creates a new array or string containing only a specified number of elements</a:t>
                      </a:r>
                      <a:r>
                        <a:rPr lang="en-GB" baseline="0" dirty="0" smtClean="0"/>
                        <a:t> taken from either the beginning or end.  </a:t>
                      </a:r>
                      <a:r>
                        <a:rPr lang="en-GB" i="1" baseline="0" dirty="0" smtClean="0"/>
                        <a:t>If the limit number is negative, the values are taken from the end, otherwise from the start. </a:t>
                      </a:r>
                      <a:endParaRPr lang="en-GB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orderBy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Returns an array containing the items sorted</a:t>
                      </a:r>
                      <a:r>
                        <a:rPr lang="en-GB" baseline="0" dirty="0" smtClean="0"/>
                        <a:t> in the specified order. A minus sign indicates to sort in descending order.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2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Formatting a </a:t>
            </a:r>
            <a:r>
              <a:rPr lang="en-GB" dirty="0" smtClean="0"/>
              <a:t>currency/string </a:t>
            </a:r>
            <a:r>
              <a:rPr lang="en-GB" dirty="0" smtClean="0"/>
              <a:t>value in a view</a:t>
            </a:r>
          </a:p>
          <a:p>
            <a:pPr lvl="1"/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span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ng-bind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800" dirty="0" err="1" smtClean="0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*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800080"/>
                </a:solidFill>
                <a:latin typeface="Consolas" panose="020B0609020204030204" pitchFamily="49" charset="0"/>
              </a:rPr>
              <a:t>|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currency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	$5.00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span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ng-bind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800" dirty="0" err="1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*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800080"/>
                </a:solidFill>
                <a:latin typeface="Consolas" panose="020B0609020204030204" pitchFamily="49" charset="0"/>
              </a:rPr>
              <a:t>|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currency</a:t>
            </a:r>
            <a:r>
              <a:rPr lang="en-GB" sz="1800" b="1" dirty="0">
                <a:solidFill>
                  <a:srgbClr val="800080"/>
                </a:solidFill>
                <a:latin typeface="Consolas" panose="020B0609020204030204" pitchFamily="49" charset="0"/>
              </a:rPr>
              <a:t> : </a:t>
            </a:r>
            <a:r>
              <a:rPr lang="en-GB" sz="18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'£'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 £5.00</a:t>
            </a: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{{</a:t>
            </a:r>
            <a:r>
              <a:rPr lang="en-GB" sz="1800" dirty="0" err="1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*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800080"/>
                </a:solidFill>
                <a:latin typeface="Consolas" panose="020B0609020204030204" pitchFamily="49" charset="0"/>
              </a:rPr>
              <a:t>|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smtClean="0">
                <a:solidFill>
                  <a:srgbClr val="800080"/>
                </a:solidFill>
                <a:latin typeface="Consolas" panose="020B0609020204030204" pitchFamily="49" charset="0"/>
              </a:rPr>
              <a:t>currency: "£" : 0 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}}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	£5</a:t>
            </a:r>
            <a:endParaRPr lang="en-GB" sz="1800" dirty="0" smtClean="0"/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ng-bind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lowercase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			jane</a:t>
            </a:r>
            <a:endParaRPr lang="en-GB" dirty="0" smtClean="0"/>
          </a:p>
          <a:p>
            <a:r>
              <a:rPr lang="en-GB" dirty="0" smtClean="0"/>
              <a:t>In JavaScript: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scope.price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$filter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"currency"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)(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199.99);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scope.price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$filter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"currency"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)(199.99,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"£"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scope.price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$filter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"currency"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)(199.99,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"£"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0);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scope.name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$filter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"lowercase"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"Jane"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44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Suppose you have the following array object model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friends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scope.friends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[</a:t>
            </a: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name: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phone: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'555-1212'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age: 10 },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name: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'Mary'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phone: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'555-9876'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age: 19 },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name: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'Mike'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phone: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'555-4321'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age: 21 },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name: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'Adam'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phone: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'555-5678'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age: 35 },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name: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'Julie'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phone: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'555-8765'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age: 29 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 ];</a:t>
            </a:r>
            <a:endParaRPr lang="en-GB" sz="1800" dirty="0" smtClean="0"/>
          </a:p>
          <a:p>
            <a:r>
              <a:rPr lang="en-GB" dirty="0" smtClean="0"/>
              <a:t>In controller, you set model as follows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1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scope.friends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friends;</a:t>
            </a:r>
            <a:endParaRPr lang="en-GB" sz="2100" dirty="0" smtClean="0"/>
          </a:p>
          <a:p>
            <a:r>
              <a:rPr lang="en-GB" dirty="0" smtClean="0"/>
              <a:t>Example filters in the view: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'name'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0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>
                <a:solidFill>
                  <a:srgbClr val="A31515"/>
                </a:solidFill>
                <a:latin typeface="Consolas" panose="020B0609020204030204" pitchFamily="49" charset="0"/>
              </a:rPr>
              <a:t>'-age</a:t>
            </a:r>
            <a:r>
              <a:rPr lang="en-GB" sz="20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 smtClean="0">
                <a:solidFill>
                  <a:srgbClr val="006400"/>
                </a:solidFill>
                <a:latin typeface="Consolas" panose="020B0609020204030204" pitchFamily="49" charset="0"/>
              </a:rPr>
              <a:t>filter</a:t>
            </a:r>
            <a:r>
              <a:rPr lang="en-GB" sz="20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'M</a:t>
            </a:r>
            <a:r>
              <a:rPr lang="en-GB" sz="2000" b="1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>
                <a:solidFill>
                  <a:srgbClr val="A31515"/>
                </a:solidFill>
                <a:latin typeface="Consolas" panose="020B0609020204030204" pitchFamily="49" charset="0"/>
              </a:rPr>
              <a:t>'name'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filter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 err="1">
                <a:solidFill>
                  <a:srgbClr val="A31515"/>
                </a:solidFill>
                <a:latin typeface="Consolas" panose="020B0609020204030204" pitchFamily="49" charset="0"/>
              </a:rPr>
              <a:t>'m</a:t>
            </a:r>
            <a:r>
              <a:rPr lang="en-GB" sz="2000" b="1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"&gt;</a:t>
            </a:r>
            <a:endParaRPr lang="en-GB" sz="2000" dirty="0"/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b="1" dirty="0">
                <a:solidFill>
                  <a:srgbClr val="A31515"/>
                </a:solidFill>
                <a:latin typeface="Consolas" panose="020B0609020204030204" pitchFamily="49" charset="0"/>
              </a:rPr>
              <a:t>'name'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srgbClr val="006400"/>
                </a:solidFill>
                <a:latin typeface="Consolas" panose="020B0609020204030204" pitchFamily="49" charset="0"/>
              </a:rPr>
              <a:t>limitTo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:-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3 "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54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use filters with angular events, e.g. ng-click.</a:t>
            </a:r>
          </a:p>
          <a:p>
            <a:r>
              <a:rPr lang="en-GB" dirty="0" smtClean="0"/>
              <a:t>You will need to set up the filter as a function and call this function in the ng-</a:t>
            </a:r>
            <a:r>
              <a:rPr lang="en-GB" b="1" dirty="0" smtClean="0"/>
              <a:t>event</a:t>
            </a:r>
            <a:r>
              <a:rPr lang="en-GB" dirty="0" smtClean="0"/>
              <a:t> attribute.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71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In JavaScript</a:t>
            </a:r>
          </a:p>
          <a:p>
            <a:pPr marL="320040" lvl="1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scope.sortBy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sortField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scope.friends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$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filter(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orderBy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)(friends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sortField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dirty="0"/>
              <a:t>In HTML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ng-click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sortBy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'name'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ng-click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sortBy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'phone'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Phone Number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ng-click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sortBy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'age'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Age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th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123728" y="4509120"/>
            <a:ext cx="3528392" cy="360040"/>
          </a:xfrm>
          <a:prstGeom prst="rect">
            <a:avLst/>
          </a:prstGeom>
          <a:solidFill>
            <a:schemeClr val="bg2">
              <a:lumMod val="90000"/>
              <a:alpha val="2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123728" y="4869160"/>
            <a:ext cx="3672408" cy="360040"/>
          </a:xfrm>
          <a:prstGeom prst="rect">
            <a:avLst/>
          </a:prstGeom>
          <a:solidFill>
            <a:schemeClr val="bg2">
              <a:lumMod val="90000"/>
              <a:alpha val="2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123728" y="5229200"/>
            <a:ext cx="3384376" cy="360040"/>
          </a:xfrm>
          <a:prstGeom prst="rect">
            <a:avLst/>
          </a:prstGeom>
          <a:solidFill>
            <a:schemeClr val="bg2">
              <a:lumMod val="90000"/>
              <a:alpha val="2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880492" y="2119300"/>
            <a:ext cx="2027755" cy="360040"/>
          </a:xfrm>
          <a:prstGeom prst="rect">
            <a:avLst/>
          </a:prstGeom>
          <a:solidFill>
            <a:schemeClr val="bg2">
              <a:lumMod val="90000"/>
              <a:alpha val="2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47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 set up the array filter based on user input e.g. a search text field.</a:t>
            </a:r>
          </a:p>
          <a:p>
            <a:r>
              <a:rPr lang="en-GB" dirty="0" smtClean="0"/>
              <a:t>You add an </a:t>
            </a:r>
            <a:r>
              <a:rPr lang="en-GB" b="1" dirty="0" smtClean="0"/>
              <a:t>ng-model</a:t>
            </a:r>
            <a:r>
              <a:rPr lang="en-GB" dirty="0" smtClean="0"/>
              <a:t> directive to the input field, giving it a name to identify the filter field.</a:t>
            </a:r>
          </a:p>
          <a:p>
            <a:r>
              <a:rPr lang="en-GB" dirty="0" smtClean="0"/>
              <a:t>You then use this model name in the filter.</a:t>
            </a:r>
          </a:p>
        </p:txBody>
      </p:sp>
    </p:spTree>
    <p:extLst>
      <p:ext uri="{BB962C8B-B14F-4D97-AF65-F5344CB8AC3E}">
        <p14:creationId xmlns:p14="http://schemas.microsoft.com/office/powerpoint/2010/main" val="328636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Filter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Easier, but hit on Performance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HTML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input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type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="text"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ng-model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 smtClean="0">
                <a:solidFill>
                  <a:srgbClr val="800080"/>
                </a:solidFill>
                <a:latin typeface="Consolas" panose="020B0609020204030204" pitchFamily="49" charset="0"/>
              </a:rPr>
              <a:t>searchText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000" dirty="0" smtClean="0"/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 smtClean="0">
                <a:solidFill>
                  <a:srgbClr val="800000"/>
                </a:solidFill>
                <a:latin typeface="Consolas" panose="020B0609020204030204" pitchFamily="49" charset="0"/>
              </a:rPr>
              <a:t>tr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ng-repeat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smtClean="0">
                <a:solidFill>
                  <a:srgbClr val="800080"/>
                </a:solidFill>
                <a:latin typeface="Consolas" panose="020B0609020204030204" pitchFamily="49" charset="0"/>
              </a:rPr>
              <a:t>friend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640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800080"/>
                </a:solidFill>
                <a:latin typeface="Consolas" panose="020B0609020204030204" pitchFamily="49" charset="0"/>
              </a:rPr>
              <a:t>friends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 smtClean="0">
                <a:solidFill>
                  <a:srgbClr val="006400"/>
                </a:solidFill>
                <a:latin typeface="Consolas" panose="020B0609020204030204" pitchFamily="49" charset="0"/>
              </a:rPr>
              <a:t>orderBy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'name'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smtClean="0">
                <a:solidFill>
                  <a:srgbClr val="006400"/>
                </a:solidFill>
                <a:latin typeface="Consolas" panose="020B0609020204030204" pitchFamily="49" charset="0"/>
              </a:rPr>
              <a:t>filter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800080"/>
                </a:solidFill>
                <a:latin typeface="Consolas" panose="020B0609020204030204" pitchFamily="49" charset="0"/>
              </a:rPr>
              <a:t>searchText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"&gt;</a:t>
            </a:r>
            <a:endParaRPr lang="en-GB" sz="2200" dirty="0" smtClean="0"/>
          </a:p>
          <a:p>
            <a:r>
              <a:rPr lang="en-GB" dirty="0" smtClean="0"/>
              <a:t> </a:t>
            </a:r>
            <a:r>
              <a:rPr lang="en-GB" b="1" dirty="0" smtClean="0"/>
              <a:t>Better</a:t>
            </a:r>
            <a:r>
              <a:rPr lang="en-GB" dirty="0" smtClean="0"/>
              <a:t>:</a:t>
            </a:r>
            <a:endParaRPr lang="en-GB" dirty="0" smtClean="0"/>
          </a:p>
          <a:p>
            <a:pPr lvl="1"/>
            <a:r>
              <a:rPr lang="en-GB" dirty="0" smtClean="0"/>
              <a:t>HTML</a:t>
            </a:r>
            <a:r>
              <a:rPr lang="en-GB" dirty="0"/>
              <a:t> </a:t>
            </a:r>
            <a:r>
              <a:rPr lang="en-GB" dirty="0" smtClean="0"/>
              <a:t>(filter </a:t>
            </a:r>
            <a:r>
              <a:rPr lang="en-GB" dirty="0"/>
              <a:t>model </a:t>
            </a:r>
            <a:r>
              <a:rPr lang="en-GB" dirty="0" smtClean="0"/>
              <a:t>is used with an ng-change event)</a:t>
            </a:r>
            <a:endParaRPr lang="en-GB" dirty="0"/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input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type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="text"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ng-model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searchText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ng-change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filterFriends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searchText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200" dirty="0" smtClean="0"/>
          </a:p>
          <a:p>
            <a:pPr lvl="1"/>
            <a:r>
              <a:rPr lang="en-GB" dirty="0" smtClean="0"/>
              <a:t>JavaScript (e.g. Controller)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scope.filterFriends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searchText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$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scope.friends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= $filter(</a:t>
            </a:r>
            <a:r>
              <a:rPr lang="en-GB" sz="1900" dirty="0">
                <a:solidFill>
                  <a:srgbClr val="A31515"/>
                </a:solidFill>
                <a:latin typeface="Consolas" panose="020B0609020204030204" pitchFamily="49" charset="0"/>
              </a:rPr>
              <a:t>"filter"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)(friends,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searchText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</p:txBody>
      </p:sp>
      <p:sp>
        <p:nvSpPr>
          <p:cNvPr id="4" name="Rectangle 3"/>
          <p:cNvSpPr/>
          <p:nvPr/>
        </p:nvSpPr>
        <p:spPr>
          <a:xfrm>
            <a:off x="3923928" y="2573660"/>
            <a:ext cx="2952328" cy="279276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2" y="3140968"/>
            <a:ext cx="2664296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547664" y="4696544"/>
            <a:ext cx="5184576" cy="316632"/>
          </a:xfrm>
          <a:prstGeom prst="rect">
            <a:avLst/>
          </a:prstGeom>
          <a:solidFill>
            <a:schemeClr val="bg2">
              <a:lumMod val="90000"/>
              <a:alpha val="25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650549" y="4373116"/>
            <a:ext cx="3081691" cy="316632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971600" y="5463510"/>
            <a:ext cx="2808312" cy="316632"/>
          </a:xfrm>
          <a:prstGeom prst="rect">
            <a:avLst/>
          </a:prstGeom>
          <a:solidFill>
            <a:schemeClr val="bg2">
              <a:lumMod val="90000"/>
              <a:alpha val="25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73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Is a software design patterns that deals with how software components (clients) get hold of other components they depend on for a service (dependency).</a:t>
            </a:r>
          </a:p>
          <a:p>
            <a:r>
              <a:rPr lang="en-GB" dirty="0" smtClean="0"/>
              <a:t>In Dependency Injection, the dependency is </a:t>
            </a:r>
            <a:r>
              <a:rPr lang="en-GB" b="1" dirty="0" smtClean="0"/>
              <a:t>injected (handed to / passed to the client)</a:t>
            </a:r>
            <a:r>
              <a:rPr lang="en-GB" dirty="0" smtClean="0"/>
              <a:t>, instead of the client having the additional responsible of creating it.</a:t>
            </a:r>
          </a:p>
          <a:p>
            <a:r>
              <a:rPr lang="en-GB" dirty="0" smtClean="0"/>
              <a:t>One way of injecting these dependencies is via the client’s constructor method – this is the method used by Angular.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507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Dependency Injection in Angular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 to use the $scope property and $filter function in our controller, we passed them into the constructor function as parameters.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($scope, $filter)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	// ... Controller code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 smtClean="0"/>
              <a:t>The $scope and $filter are dependencies needed by the controller and the approach used </a:t>
            </a:r>
            <a:r>
              <a:rPr lang="en-GB" dirty="0" smtClean="0"/>
              <a:t>here is </a:t>
            </a:r>
            <a:r>
              <a:rPr lang="en-GB" dirty="0"/>
              <a:t>known as </a:t>
            </a:r>
            <a:r>
              <a:rPr lang="en-GB" i="1" dirty="0"/>
              <a:t>Implicit Annotation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There is, however, a small problem with this approach if you intend to minify your JavaScript code, with the result that you app code may break.</a:t>
            </a:r>
          </a:p>
        </p:txBody>
      </p:sp>
      <p:sp>
        <p:nvSpPr>
          <p:cNvPr id="4" name="Rectangle 3"/>
          <p:cNvSpPr/>
          <p:nvPr/>
        </p:nvSpPr>
        <p:spPr>
          <a:xfrm>
            <a:off x="5652120" y="2780928"/>
            <a:ext cx="2088232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60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Dependency Injection, The Preferred 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preferred way is to use something known as </a:t>
            </a:r>
            <a:r>
              <a:rPr lang="en-GB" i="1" dirty="0" smtClean="0"/>
              <a:t>Inline Array Notation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Each of the dependencies are first passed as an </a:t>
            </a:r>
            <a:r>
              <a:rPr lang="en-GB" b="1" i="1" dirty="0" smtClean="0"/>
              <a:t>array of strings</a:t>
            </a:r>
            <a:r>
              <a:rPr lang="en-GB" dirty="0" smtClean="0"/>
              <a:t> (the names of the dependencies)</a:t>
            </a:r>
          </a:p>
          <a:p>
            <a:pPr lvl="1"/>
            <a:r>
              <a:rPr lang="en-GB" dirty="0" smtClean="0"/>
              <a:t>Followed by the constructor function with the </a:t>
            </a:r>
            <a:r>
              <a:rPr lang="en-GB" b="1" i="1" dirty="0" smtClean="0"/>
              <a:t>dependency parameters </a:t>
            </a:r>
            <a:r>
              <a:rPr lang="en-GB" b="1" i="1" dirty="0" smtClean="0"/>
              <a:t>in the same order</a:t>
            </a:r>
            <a:r>
              <a:rPr lang="en-GB" dirty="0" smtClean="0"/>
              <a:t> specified in the array of strings.</a:t>
            </a:r>
          </a:p>
          <a:p>
            <a:pPr marL="0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200" b="1" dirty="0">
                <a:solidFill>
                  <a:srgbClr val="A31515"/>
                </a:solidFill>
                <a:latin typeface="Consolas" panose="020B0609020204030204" pitchFamily="49" charset="0"/>
              </a:rPr>
              <a:t>"$scope"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b="1" dirty="0">
                <a:solidFill>
                  <a:srgbClr val="A31515"/>
                </a:solidFill>
                <a:latin typeface="Consolas" panose="020B0609020204030204" pitchFamily="49" charset="0"/>
              </a:rPr>
              <a:t>"$filter"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$scope, $filter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...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Controller code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r>
              <a:rPr lang="en-GB" sz="22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572000" y="4437112"/>
            <a:ext cx="3240360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95736" y="4725144"/>
            <a:ext cx="2376264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27584" y="5517232"/>
            <a:ext cx="216024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27584" y="6165304"/>
            <a:ext cx="7690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note that the closing square bracket inserted here is important or you will get an error.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 flipV="1">
            <a:off x="899592" y="5877272"/>
            <a:ext cx="144016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445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Filter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also create custom filters</a:t>
            </a:r>
          </a:p>
          <a:p>
            <a:r>
              <a:rPr lang="en-GB" dirty="0"/>
              <a:t>This is simply a function that transforms data in some customised way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filter function will accept the </a:t>
            </a:r>
            <a:r>
              <a:rPr lang="en-GB" b="1" dirty="0" smtClean="0"/>
              <a:t>data to transform as a parameter</a:t>
            </a:r>
            <a:r>
              <a:rPr lang="en-GB" dirty="0" smtClean="0"/>
              <a:t>,  optionally followed by any other parameters.</a:t>
            </a:r>
            <a:endParaRPr lang="en-GB" dirty="0"/>
          </a:p>
          <a:p>
            <a:r>
              <a:rPr lang="en-GB" dirty="0" smtClean="0"/>
              <a:t>The filter function should return some value. Generally:</a:t>
            </a:r>
          </a:p>
          <a:p>
            <a:pPr lvl="1"/>
            <a:r>
              <a:rPr lang="en-GB" dirty="0" smtClean="0"/>
              <a:t>If the function is operating on a single value, then it returns a single value.</a:t>
            </a:r>
          </a:p>
          <a:p>
            <a:pPr lvl="1"/>
            <a:r>
              <a:rPr lang="en-GB" dirty="0" smtClean="0"/>
              <a:t>If the function is operating on an array, then it may return:</a:t>
            </a:r>
          </a:p>
          <a:p>
            <a:pPr lvl="2"/>
            <a:r>
              <a:rPr lang="en-GB" dirty="0" smtClean="0"/>
              <a:t>a single item from the array </a:t>
            </a:r>
          </a:p>
          <a:p>
            <a:pPr lvl="2"/>
            <a:r>
              <a:rPr lang="en-GB" dirty="0" smtClean="0"/>
              <a:t>or a subset from the array.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55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Step 1</a:t>
            </a:r>
            <a:r>
              <a:rPr lang="en-GB" dirty="0" smtClean="0"/>
              <a:t>: You </a:t>
            </a:r>
            <a:r>
              <a:rPr lang="en-GB" dirty="0"/>
              <a:t>register your customised filter in your app module using the Angular filter function.</a:t>
            </a: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filter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b="1" dirty="0" err="1">
                <a:solidFill>
                  <a:srgbClr val="A31515"/>
                </a:solidFill>
                <a:latin typeface="Consolas" panose="020B0609020204030204" pitchFamily="49" charset="0"/>
              </a:rPr>
              <a:t>myFilter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19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(input)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Do something with input and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return something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77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200" dirty="0" smtClean="0"/>
          </a:p>
          <a:p>
            <a:r>
              <a:rPr lang="en-GB" b="1" dirty="0" smtClean="0"/>
              <a:t>Step 2</a:t>
            </a:r>
            <a:r>
              <a:rPr lang="en-GB" dirty="0" smtClean="0"/>
              <a:t>: Your </a:t>
            </a:r>
            <a:r>
              <a:rPr lang="en-GB" b="1" i="1" dirty="0" smtClean="0"/>
              <a:t>filter</a:t>
            </a:r>
            <a:r>
              <a:rPr lang="en-GB" dirty="0" smtClean="0"/>
              <a:t> is also injected via the $filter dependency in </a:t>
            </a:r>
            <a:r>
              <a:rPr lang="en-GB" dirty="0"/>
              <a:t>the controller, etc. that needs to use it.</a:t>
            </a: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[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"$scope"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"$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filter"</a:t>
            </a:r>
            <a:r>
              <a:rPr lang="en-GB" sz="22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($scope, $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filter)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...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Other controller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code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scope.filteredName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= $filter(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b="1" dirty="0" err="1">
                <a:solidFill>
                  <a:srgbClr val="A31515"/>
                </a:solidFill>
                <a:latin typeface="Consolas" panose="020B0609020204030204" pitchFamily="49" charset="0"/>
              </a:rPr>
              <a:t>myFilter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"Peter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r>
              <a:rPr lang="en-GB" sz="22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995347" y="4973564"/>
            <a:ext cx="1312957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23878" y="5301208"/>
            <a:ext cx="1080120" cy="288032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44008" y="6021288"/>
            <a:ext cx="2736304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547664" y="2420888"/>
            <a:ext cx="864096" cy="360040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16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What is the problem of always assuming that using (</a:t>
            </a:r>
            <a:r>
              <a:rPr lang="en-GB" b="1" dirty="0" smtClean="0"/>
              <a:t>note.id – 1</a:t>
            </a:r>
            <a:r>
              <a:rPr lang="en-GB" dirty="0" smtClean="0"/>
              <a:t>) to find a </a:t>
            </a:r>
            <a:r>
              <a:rPr lang="en-GB" b="1" i="1" dirty="0" smtClean="0"/>
              <a:t>note item’s index </a:t>
            </a:r>
            <a:r>
              <a:rPr lang="en-GB" dirty="0" smtClean="0"/>
              <a:t>will always return the right note item?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notes = [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{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	  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id"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1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title"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"Doctor's Appointment"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details"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"Wed, 9th Nov, 11:00 am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done"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true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},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{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	  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id"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2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title"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"Drinks, Friday Night"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	  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details"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"Drinks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6pm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, Wind Street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	 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done"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}, …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  <a:endParaRPr lang="en-GB" sz="2400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48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Angular Service is a function, or object, that is available for, and limited to, </a:t>
            </a:r>
            <a:r>
              <a:rPr lang="en-GB" b="1" i="1" dirty="0" smtClean="0"/>
              <a:t>your</a:t>
            </a:r>
            <a:r>
              <a:rPr lang="en-GB" dirty="0" smtClean="0"/>
              <a:t> Angular application.</a:t>
            </a:r>
          </a:p>
          <a:p>
            <a:r>
              <a:rPr lang="en-GB" dirty="0" smtClean="0"/>
              <a:t>Some common uses:</a:t>
            </a:r>
          </a:p>
          <a:p>
            <a:pPr lvl="1"/>
            <a:r>
              <a:rPr lang="en-GB" dirty="0" smtClean="0"/>
              <a:t>A way to keep data across the lifetime of the angular app.</a:t>
            </a:r>
          </a:p>
          <a:p>
            <a:pPr lvl="1"/>
            <a:r>
              <a:rPr lang="en-GB" dirty="0" smtClean="0"/>
              <a:t>A way to communicate data across the different controllers in a consistent way.</a:t>
            </a:r>
          </a:p>
          <a:p>
            <a:pPr lvl="1"/>
            <a:r>
              <a:rPr lang="en-GB" dirty="0" smtClean="0"/>
              <a:t>Organise and share data and functions across the application.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03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Angular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They are:</a:t>
            </a:r>
          </a:p>
          <a:p>
            <a:pPr lvl="1"/>
            <a:r>
              <a:rPr lang="en-GB" dirty="0" smtClean="0"/>
              <a:t>Lazily instantiated – the service instance only gets created when application components need it.</a:t>
            </a:r>
          </a:p>
          <a:p>
            <a:pPr lvl="1"/>
            <a:r>
              <a:rPr lang="en-GB" dirty="0" smtClean="0">
                <a:hlinkClick r:id="rId2"/>
              </a:rPr>
              <a:t>Singletons</a:t>
            </a:r>
            <a:r>
              <a:rPr lang="en-GB" dirty="0" smtClean="0"/>
              <a:t> – all application components work with just the single (only one) instance of the service</a:t>
            </a:r>
          </a:p>
          <a:p>
            <a:pPr lvl="2"/>
            <a:r>
              <a:rPr lang="en-GB" dirty="0" smtClean="0"/>
              <a:t>That’s why they are good for sharing data across components – put simply, they are global.</a:t>
            </a:r>
          </a:p>
          <a:p>
            <a:r>
              <a:rPr lang="en-GB" dirty="0" smtClean="0"/>
              <a:t>Angular provides a set </a:t>
            </a:r>
            <a:r>
              <a:rPr lang="en-GB" dirty="0"/>
              <a:t>of ready to </a:t>
            </a:r>
            <a:r>
              <a:rPr lang="en-GB" dirty="0" smtClean="0"/>
              <a:t>use </a:t>
            </a:r>
            <a:r>
              <a:rPr lang="en-GB" dirty="0" smtClean="0">
                <a:hlinkClick r:id="rId3"/>
              </a:rPr>
              <a:t>services</a:t>
            </a:r>
            <a:r>
              <a:rPr lang="en-GB" dirty="0" smtClean="0"/>
              <a:t>, e.g. $http, $location, $timeout, etc., </a:t>
            </a:r>
            <a:r>
              <a:rPr lang="en-GB" dirty="0"/>
              <a:t>but you can also define your </a:t>
            </a:r>
            <a:r>
              <a:rPr lang="en-GB" dirty="0" smtClean="0"/>
              <a:t>own – next lesson.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Angular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Inject</a:t>
            </a:r>
            <a:r>
              <a:rPr lang="en-GB" dirty="0" smtClean="0"/>
              <a:t> the service you want to use in a component as a dependency.</a:t>
            </a:r>
          </a:p>
          <a:p>
            <a:r>
              <a:rPr lang="en-GB" dirty="0" smtClean="0"/>
              <a:t>For example, to use the Angular </a:t>
            </a:r>
            <a:r>
              <a:rPr lang="en-GB" b="1" dirty="0" smtClean="0"/>
              <a:t>$http service </a:t>
            </a:r>
            <a:r>
              <a:rPr lang="en-GB" dirty="0" smtClean="0"/>
              <a:t>(this is </a:t>
            </a:r>
            <a:r>
              <a:rPr lang="en-GB" dirty="0" err="1" smtClean="0"/>
              <a:t>Angular’s</a:t>
            </a:r>
            <a:r>
              <a:rPr lang="en-GB" dirty="0" smtClean="0"/>
              <a:t> AJAX implementation) in a controller component: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"$scope"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"$filter"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"$http"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($scope, $filter, $http) {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Controller code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}]);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1" y="4365104"/>
            <a:ext cx="1008112" cy="288032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940152" y="4362157"/>
            <a:ext cx="864096" cy="288032"/>
          </a:xfrm>
          <a:prstGeom prst="rect">
            <a:avLst/>
          </a:prstGeom>
          <a:solidFill>
            <a:srgbClr val="FFFF00">
              <a:alpha val="5000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33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$http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As already mentioned, the $http service is </a:t>
            </a:r>
            <a:r>
              <a:rPr lang="en-GB" dirty="0" err="1" smtClean="0"/>
              <a:t>Angular’s</a:t>
            </a:r>
            <a:r>
              <a:rPr lang="en-GB" dirty="0" smtClean="0"/>
              <a:t> AJAX implementation.</a:t>
            </a:r>
          </a:p>
          <a:p>
            <a:r>
              <a:rPr lang="en-GB" dirty="0" smtClean="0"/>
              <a:t>The syntax: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$http({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method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'GET'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url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'/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someUrl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then(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successCallback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(response) {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this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 will be called asynchronously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when the response is available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},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errorCallback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(response) {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called asynchronously if an error occurs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or server returns response with an error status.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64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$http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The $http service’s </a:t>
            </a:r>
            <a:r>
              <a:rPr lang="en-GB" b="1" dirty="0" smtClean="0"/>
              <a:t>response object</a:t>
            </a:r>
            <a:r>
              <a:rPr lang="en-GB" dirty="0" smtClean="0"/>
              <a:t> has the following properties:</a:t>
            </a:r>
          </a:p>
          <a:p>
            <a:r>
              <a:rPr lang="en-GB" b="1" dirty="0" smtClean="0"/>
              <a:t>data</a:t>
            </a:r>
            <a:r>
              <a:rPr lang="en-GB" dirty="0" smtClean="0"/>
              <a:t>: the data returned. You can use transform functions to change the data format.</a:t>
            </a:r>
          </a:p>
          <a:p>
            <a:r>
              <a:rPr lang="en-GB" b="1" dirty="0" smtClean="0"/>
              <a:t>status</a:t>
            </a:r>
            <a:r>
              <a:rPr lang="en-GB" dirty="0" smtClean="0"/>
              <a:t>: the HTTP status code of the response</a:t>
            </a:r>
          </a:p>
          <a:p>
            <a:r>
              <a:rPr lang="en-GB" b="1" dirty="0" smtClean="0"/>
              <a:t>headers</a:t>
            </a:r>
            <a:r>
              <a:rPr lang="en-GB" dirty="0" smtClean="0"/>
              <a:t>: to get response header information sent</a:t>
            </a:r>
          </a:p>
          <a:p>
            <a:r>
              <a:rPr lang="en-GB" b="1" dirty="0" err="1" smtClean="0"/>
              <a:t>config</a:t>
            </a:r>
            <a:r>
              <a:rPr lang="en-GB" dirty="0" smtClean="0"/>
              <a:t>: the configuration object that was used to generate the request</a:t>
            </a:r>
          </a:p>
          <a:p>
            <a:r>
              <a:rPr lang="en-GB" b="1" dirty="0" err="1" smtClean="0"/>
              <a:t>statusText</a:t>
            </a:r>
            <a:r>
              <a:rPr lang="en-GB" dirty="0" smtClean="0"/>
              <a:t>: the HTTP status text of the response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88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$http Service Shortcut </a:t>
            </a:r>
            <a:r>
              <a:rPr lang="en-GB" dirty="0" err="1" smtClean="0"/>
              <a:t>Methodsa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shortcut methods are:</a:t>
            </a:r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http.get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http.head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http.post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http.put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http.delete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http.jsonp</a:t>
            </a:r>
            <a:endParaRPr lang="en-GB" dirty="0" smtClean="0"/>
          </a:p>
          <a:p>
            <a:pPr lvl="1"/>
            <a:r>
              <a:rPr lang="en-GB" dirty="0" smtClean="0"/>
              <a:t>$</a:t>
            </a:r>
            <a:r>
              <a:rPr lang="en-GB" dirty="0" err="1" smtClean="0"/>
              <a:t>http.patch</a:t>
            </a:r>
            <a:endParaRPr lang="en-GB" dirty="0"/>
          </a:p>
          <a:p>
            <a:r>
              <a:rPr lang="en-GB" dirty="0" smtClean="0"/>
              <a:t>The shortcut methods </a:t>
            </a:r>
            <a:r>
              <a:rPr lang="en-GB" u="sng" dirty="0" smtClean="0"/>
              <a:t>all</a:t>
            </a:r>
            <a:r>
              <a:rPr lang="en-GB" dirty="0" smtClean="0"/>
              <a:t> require the </a:t>
            </a:r>
            <a:r>
              <a:rPr lang="en-GB" b="1" i="1" dirty="0" smtClean="0"/>
              <a:t>target URL</a:t>
            </a:r>
          </a:p>
          <a:p>
            <a:pPr lvl="1"/>
            <a:r>
              <a:rPr lang="en-GB" dirty="0" smtClean="0"/>
              <a:t>Put and post also require the data to send.</a:t>
            </a:r>
          </a:p>
          <a:p>
            <a:pPr lvl="1"/>
            <a:r>
              <a:rPr lang="en-GB" dirty="0" smtClean="0"/>
              <a:t>You can also add an optional </a:t>
            </a:r>
            <a:r>
              <a:rPr lang="en-GB" dirty="0" err="1" smtClean="0"/>
              <a:t>config</a:t>
            </a:r>
            <a:r>
              <a:rPr lang="en-GB" dirty="0" smtClean="0"/>
              <a:t> parameter.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29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17003</TotalTime>
  <Words>1871</Words>
  <Application>Microsoft Office PowerPoint</Application>
  <PresentationFormat>On-screen Show (4:3)</PresentationFormat>
  <Paragraphs>274</Paragraphs>
  <Slides>29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Calibri</vt:lpstr>
      <vt:lpstr>Cambria</vt:lpstr>
      <vt:lpstr>Consolas</vt:lpstr>
      <vt:lpstr>Wingdings</vt:lpstr>
      <vt:lpstr>Wingdings 2</vt:lpstr>
      <vt:lpstr>Median</vt:lpstr>
      <vt:lpstr>Cross-Platform Mobile Development WITH Apache Cordova and Angular</vt:lpstr>
      <vt:lpstr>Today’s Lecture</vt:lpstr>
      <vt:lpstr>PowerPoint Presentation</vt:lpstr>
      <vt:lpstr>Angular Scopes</vt:lpstr>
      <vt:lpstr>Angular Scopes Example</vt:lpstr>
      <vt:lpstr>Angular Scopes Example</vt:lpstr>
      <vt:lpstr>Angular Filters</vt:lpstr>
      <vt:lpstr>Angular Filter</vt:lpstr>
      <vt:lpstr>Angular Filter</vt:lpstr>
      <vt:lpstr>Built-in Angular Filters</vt:lpstr>
      <vt:lpstr>Angular Filter Examples</vt:lpstr>
      <vt:lpstr>Angular Filter Examples</vt:lpstr>
      <vt:lpstr>Angular Filter Examples</vt:lpstr>
      <vt:lpstr>Angular Filter Examples</vt:lpstr>
      <vt:lpstr>Angular Filter Examples</vt:lpstr>
      <vt:lpstr>Angular Filter Examples</vt:lpstr>
      <vt:lpstr>Dependency Injection</vt:lpstr>
      <vt:lpstr>Dependency Injection in Angular</vt:lpstr>
      <vt:lpstr>Dependency Injection, The Preferred Way</vt:lpstr>
      <vt:lpstr>Custom Filter</vt:lpstr>
      <vt:lpstr>Custom Filters</vt:lpstr>
      <vt:lpstr>Question</vt:lpstr>
      <vt:lpstr>Angular Services</vt:lpstr>
      <vt:lpstr>Angular Services</vt:lpstr>
      <vt:lpstr>Using Angular Services</vt:lpstr>
      <vt:lpstr>The $http Service</vt:lpstr>
      <vt:lpstr>The $http Service</vt:lpstr>
      <vt:lpstr>The $http Service Shortcut Methodsa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2529</cp:revision>
  <cp:lastPrinted>2016-11-14T08:17:00Z</cp:lastPrinted>
  <dcterms:created xsi:type="dcterms:W3CDTF">2013-09-18T07:00:31Z</dcterms:created>
  <dcterms:modified xsi:type="dcterms:W3CDTF">2016-11-16T07:33:44Z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