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notesMasterIdLst>
    <p:notesMasterId r:id="rId56"/>
  </p:notesMasterIdLst>
  <p:sldIdLst>
    <p:sldId id="311" r:id="rId5"/>
    <p:sldId id="342" r:id="rId6"/>
    <p:sldId id="369" r:id="rId7"/>
    <p:sldId id="343" r:id="rId8"/>
    <p:sldId id="345" r:id="rId9"/>
    <p:sldId id="317" r:id="rId10"/>
    <p:sldId id="346" r:id="rId11"/>
    <p:sldId id="347" r:id="rId12"/>
    <p:sldId id="348" r:id="rId13"/>
    <p:sldId id="349" r:id="rId14"/>
    <p:sldId id="350" r:id="rId15"/>
    <p:sldId id="351" r:id="rId16"/>
    <p:sldId id="352" r:id="rId17"/>
    <p:sldId id="353" r:id="rId18"/>
    <p:sldId id="354" r:id="rId19"/>
    <p:sldId id="355" r:id="rId20"/>
    <p:sldId id="356" r:id="rId21"/>
    <p:sldId id="357" r:id="rId22"/>
    <p:sldId id="358" r:id="rId23"/>
    <p:sldId id="359" r:id="rId24"/>
    <p:sldId id="360" r:id="rId25"/>
    <p:sldId id="361" r:id="rId26"/>
    <p:sldId id="362" r:id="rId27"/>
    <p:sldId id="363" r:id="rId28"/>
    <p:sldId id="364" r:id="rId29"/>
    <p:sldId id="365" r:id="rId30"/>
    <p:sldId id="366" r:id="rId31"/>
    <p:sldId id="367" r:id="rId32"/>
    <p:sldId id="341" r:id="rId33"/>
    <p:sldId id="256" r:id="rId34"/>
    <p:sldId id="293" r:id="rId35"/>
    <p:sldId id="294" r:id="rId36"/>
    <p:sldId id="368" r:id="rId37"/>
    <p:sldId id="288" r:id="rId38"/>
    <p:sldId id="296" r:id="rId39"/>
    <p:sldId id="295" r:id="rId40"/>
    <p:sldId id="297" r:id="rId41"/>
    <p:sldId id="298" r:id="rId42"/>
    <p:sldId id="299" r:id="rId43"/>
    <p:sldId id="300" r:id="rId44"/>
    <p:sldId id="301" r:id="rId45"/>
    <p:sldId id="302" r:id="rId46"/>
    <p:sldId id="303" r:id="rId47"/>
    <p:sldId id="304" r:id="rId48"/>
    <p:sldId id="305" r:id="rId49"/>
    <p:sldId id="306" r:id="rId50"/>
    <p:sldId id="307" r:id="rId51"/>
    <p:sldId id="308" r:id="rId52"/>
    <p:sldId id="309" r:id="rId53"/>
    <p:sldId id="310" r:id="rId54"/>
    <p:sldId id="265" r:id="rId5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BF84CB-AEF1-43D6-B603-85706333A55C}" v="3" dt="2021-01-27T12:32:27.779"/>
    <p1510:client id="{BE97894A-FF84-6112-22E8-F22AA187E036}" v="16" dt="2021-03-01T09:56:15.3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61" Type="http://schemas.microsoft.com/office/2016/11/relationships/changesInfo" Target="changesInfos/changesInfo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57BF84CB-AEF1-43D6-B603-85706333A55C}"/>
    <pc:docChg chg="custSel addSld modSld">
      <pc:chgData name="Alison Murphy" userId="9ba79fcb-d62b-4ed0-b66e-b4415e918fea" providerId="ADAL" clId="{57BF84CB-AEF1-43D6-B603-85706333A55C}" dt="2021-01-27T12:35:57.796" v="56" actId="20577"/>
      <pc:docMkLst>
        <pc:docMk/>
      </pc:docMkLst>
      <pc:sldChg chg="modSp mod">
        <pc:chgData name="Alison Murphy" userId="9ba79fcb-d62b-4ed0-b66e-b4415e918fea" providerId="ADAL" clId="{57BF84CB-AEF1-43D6-B603-85706333A55C}" dt="2021-01-21T11:52:12.344" v="0" actId="20577"/>
        <pc:sldMkLst>
          <pc:docMk/>
          <pc:sldMk cId="933363915" sldId="263"/>
        </pc:sldMkLst>
        <pc:spChg chg="mod">
          <ac:chgData name="Alison Murphy" userId="9ba79fcb-d62b-4ed0-b66e-b4415e918fea" providerId="ADAL" clId="{57BF84CB-AEF1-43D6-B603-85706333A55C}" dt="2021-01-21T11:52:12.344" v="0" actId="20577"/>
          <ac:spMkLst>
            <pc:docMk/>
            <pc:sldMk cId="933363915" sldId="263"/>
            <ac:spMk id="4" creationId="{00000000-0000-0000-0000-000000000000}"/>
          </ac:spMkLst>
        </pc:spChg>
      </pc:sldChg>
      <pc:sldChg chg="modSp mod">
        <pc:chgData name="Alison Murphy" userId="9ba79fcb-d62b-4ed0-b66e-b4415e918fea" providerId="ADAL" clId="{57BF84CB-AEF1-43D6-B603-85706333A55C}" dt="2021-01-27T12:35:57.796" v="56" actId="20577"/>
        <pc:sldMkLst>
          <pc:docMk/>
          <pc:sldMk cId="952313830" sldId="291"/>
        </pc:sldMkLst>
        <pc:spChg chg="mod">
          <ac:chgData name="Alison Murphy" userId="9ba79fcb-d62b-4ed0-b66e-b4415e918fea" providerId="ADAL" clId="{57BF84CB-AEF1-43D6-B603-85706333A55C}" dt="2021-01-27T12:35:57.796" v="56" actId="20577"/>
          <ac:spMkLst>
            <pc:docMk/>
            <pc:sldMk cId="952313830" sldId="291"/>
            <ac:spMk id="4" creationId="{68E59ED4-E9B7-4513-8D3A-7A0C2F0FFEC4}"/>
          </ac:spMkLst>
        </pc:spChg>
      </pc:sldChg>
      <pc:sldChg chg="addSp delSp modSp new mod">
        <pc:chgData name="Alison Murphy" userId="9ba79fcb-d62b-4ed0-b66e-b4415e918fea" providerId="ADAL" clId="{57BF84CB-AEF1-43D6-B603-85706333A55C}" dt="2021-01-27T12:33:34.916" v="51" actId="255"/>
        <pc:sldMkLst>
          <pc:docMk/>
          <pc:sldMk cId="3955121391" sldId="292"/>
        </pc:sldMkLst>
        <pc:spChg chg="del">
          <ac:chgData name="Alison Murphy" userId="9ba79fcb-d62b-4ed0-b66e-b4415e918fea" providerId="ADAL" clId="{57BF84CB-AEF1-43D6-B603-85706333A55C}" dt="2021-01-27T12:28:07.911" v="2"/>
          <ac:spMkLst>
            <pc:docMk/>
            <pc:sldMk cId="3955121391" sldId="292"/>
            <ac:spMk id="2" creationId="{7CE5069E-D59C-496D-8608-90689970A357}"/>
          </ac:spMkLst>
        </pc:spChg>
        <pc:spChg chg="del">
          <ac:chgData name="Alison Murphy" userId="9ba79fcb-d62b-4ed0-b66e-b4415e918fea" providerId="ADAL" clId="{57BF84CB-AEF1-43D6-B603-85706333A55C}" dt="2021-01-27T12:28:07.911" v="2"/>
          <ac:spMkLst>
            <pc:docMk/>
            <pc:sldMk cId="3955121391" sldId="292"/>
            <ac:spMk id="3" creationId="{F20E741F-EB06-4789-B942-4EA678E1EB66}"/>
          </ac:spMkLst>
        </pc:spChg>
        <pc:spChg chg="del">
          <ac:chgData name="Alison Murphy" userId="9ba79fcb-d62b-4ed0-b66e-b4415e918fea" providerId="ADAL" clId="{57BF84CB-AEF1-43D6-B603-85706333A55C}" dt="2021-01-27T12:28:07.911" v="2"/>
          <ac:spMkLst>
            <pc:docMk/>
            <pc:sldMk cId="3955121391" sldId="292"/>
            <ac:spMk id="4" creationId="{B41D9B85-DBD7-45F0-8D56-EA5B6519AB5E}"/>
          </ac:spMkLst>
        </pc:spChg>
        <pc:spChg chg="add mod">
          <ac:chgData name="Alison Murphy" userId="9ba79fcb-d62b-4ed0-b66e-b4415e918fea" providerId="ADAL" clId="{57BF84CB-AEF1-43D6-B603-85706333A55C}" dt="2021-01-27T12:31:24.483" v="24" actId="20577"/>
          <ac:spMkLst>
            <pc:docMk/>
            <pc:sldMk cId="3955121391" sldId="292"/>
            <ac:spMk id="5" creationId="{929D1777-D36A-44B9-BB0E-6CF2553043A4}"/>
          </ac:spMkLst>
        </pc:spChg>
        <pc:spChg chg="add mod">
          <ac:chgData name="Alison Murphy" userId="9ba79fcb-d62b-4ed0-b66e-b4415e918fea" providerId="ADAL" clId="{57BF84CB-AEF1-43D6-B603-85706333A55C}" dt="2021-01-27T12:33:23.734" v="49" actId="27636"/>
          <ac:spMkLst>
            <pc:docMk/>
            <pc:sldMk cId="3955121391" sldId="292"/>
            <ac:spMk id="6" creationId="{43D63A93-962E-457C-9892-4CADB3295C54}"/>
          </ac:spMkLst>
        </pc:spChg>
        <pc:spChg chg="add mod">
          <ac:chgData name="Alison Murphy" userId="9ba79fcb-d62b-4ed0-b66e-b4415e918fea" providerId="ADAL" clId="{57BF84CB-AEF1-43D6-B603-85706333A55C}" dt="2021-01-27T12:33:34.916" v="51" actId="255"/>
          <ac:spMkLst>
            <pc:docMk/>
            <pc:sldMk cId="3955121391" sldId="292"/>
            <ac:spMk id="7" creationId="{2698990E-8833-4F15-8A52-A4DDB4237378}"/>
          </ac:spMkLst>
        </pc:spChg>
      </pc:sldChg>
    </pc:docChg>
  </pc:docChgLst>
  <pc:docChgLst>
    <pc:chgData name="Ross Phillips" userId="S::r.phillips@uwtsd.ac.uk::c604230b-847d-4cb1-9e23-f810d4c0fde1" providerId="AD" clId="Web-{BE97894A-FF84-6112-22E8-F22AA187E036}"/>
    <pc:docChg chg="modSld">
      <pc:chgData name="Ross Phillips" userId="S::r.phillips@uwtsd.ac.uk::c604230b-847d-4cb1-9e23-f810d4c0fde1" providerId="AD" clId="Web-{BE97894A-FF84-6112-22E8-F22AA187E036}" dt="2021-03-01T09:56:13.411" v="6" actId="20577"/>
      <pc:docMkLst>
        <pc:docMk/>
      </pc:docMkLst>
      <pc:sldChg chg="modSp">
        <pc:chgData name="Ross Phillips" userId="S::r.phillips@uwtsd.ac.uk::c604230b-847d-4cb1-9e23-f810d4c0fde1" providerId="AD" clId="Web-{BE97894A-FF84-6112-22E8-F22AA187E036}" dt="2021-03-01T09:55:46.519" v="0" actId="20577"/>
        <pc:sldMkLst>
          <pc:docMk/>
          <pc:sldMk cId="3286329565" sldId="353"/>
        </pc:sldMkLst>
        <pc:spChg chg="mod">
          <ac:chgData name="Ross Phillips" userId="S::r.phillips@uwtsd.ac.uk::c604230b-847d-4cb1-9e23-f810d4c0fde1" providerId="AD" clId="Web-{BE97894A-FF84-6112-22E8-F22AA187E036}" dt="2021-03-01T09:55:46.519" v="0" actId="20577"/>
          <ac:spMkLst>
            <pc:docMk/>
            <pc:sldMk cId="3286329565" sldId="353"/>
            <ac:spMk id="3" creationId="{00000000-0000-0000-0000-000000000000}"/>
          </ac:spMkLst>
        </pc:spChg>
      </pc:sldChg>
      <pc:sldChg chg="modSp">
        <pc:chgData name="Ross Phillips" userId="S::r.phillips@uwtsd.ac.uk::c604230b-847d-4cb1-9e23-f810d4c0fde1" providerId="AD" clId="Web-{BE97894A-FF84-6112-22E8-F22AA187E036}" dt="2021-03-01T09:56:04.098" v="5" actId="20577"/>
        <pc:sldMkLst>
          <pc:docMk/>
          <pc:sldMk cId="4199852335" sldId="356"/>
        </pc:sldMkLst>
        <pc:spChg chg="mod">
          <ac:chgData name="Ross Phillips" userId="S::r.phillips@uwtsd.ac.uk::c604230b-847d-4cb1-9e23-f810d4c0fde1" providerId="AD" clId="Web-{BE97894A-FF84-6112-22E8-F22AA187E036}" dt="2021-03-01T09:56:04.098" v="5" actId="20577"/>
          <ac:spMkLst>
            <pc:docMk/>
            <pc:sldMk cId="4199852335" sldId="356"/>
            <ac:spMk id="2" creationId="{00000000-0000-0000-0000-000000000000}"/>
          </ac:spMkLst>
        </pc:spChg>
      </pc:sldChg>
      <pc:sldChg chg="modSp">
        <pc:chgData name="Ross Phillips" userId="S::r.phillips@uwtsd.ac.uk::c604230b-847d-4cb1-9e23-f810d4c0fde1" providerId="AD" clId="Web-{BE97894A-FF84-6112-22E8-F22AA187E036}" dt="2021-03-01T09:56:13.411" v="6" actId="20577"/>
        <pc:sldMkLst>
          <pc:docMk/>
          <pc:sldMk cId="3192747304" sldId="358"/>
        </pc:sldMkLst>
        <pc:spChg chg="mod">
          <ac:chgData name="Ross Phillips" userId="S::r.phillips@uwtsd.ac.uk::c604230b-847d-4cb1-9e23-f810d4c0fde1" providerId="AD" clId="Web-{BE97894A-FF84-6112-22E8-F22AA187E036}" dt="2021-03-01T09:56:13.411" v="6" actId="20577"/>
          <ac:spMkLst>
            <pc:docMk/>
            <pc:sldMk cId="3192747304" sldId="358"/>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2EBF18-9EA6-4100-B07C-FF845DB9EBE9}" type="datetimeFigureOut">
              <a:rPr lang="en-GB" smtClean="0"/>
              <a:t>01/03/2021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0849A8-D2E1-4628-940D-6CFDF98009D3}" type="slidenum">
              <a:rPr lang="en-GB" smtClean="0"/>
              <a:t>‹#›</a:t>
            </a:fld>
            <a:endParaRPr lang="en-GB"/>
          </a:p>
        </p:txBody>
      </p:sp>
    </p:spTree>
    <p:extLst>
      <p:ext uri="{BB962C8B-B14F-4D97-AF65-F5344CB8AC3E}">
        <p14:creationId xmlns:p14="http://schemas.microsoft.com/office/powerpoint/2010/main" val="37517839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1E098022-FC8C-405C-B94E-F4A38EE685E7}" type="slidenum">
              <a:rPr lang="en-GB" smtClean="0">
                <a:ea typeface="ＭＳ Ｐゴシック" pitchFamily="1" charset="-128"/>
              </a:rPr>
              <a:pPr/>
              <a:t>6</a:t>
            </a:fld>
            <a:endParaRPr lang="en-GB">
              <a:ea typeface="ＭＳ Ｐゴシック" pitchFamily="1" charset="-128"/>
            </a:endParaRPr>
          </a:p>
        </p:txBody>
      </p:sp>
      <p:sp>
        <p:nvSpPr>
          <p:cNvPr id="67587" name="Slide Image Placeholder 1"/>
          <p:cNvSpPr>
            <a:spLocks noGrp="1" noRot="1" noChangeAspect="1" noTextEdit="1"/>
          </p:cNvSpPr>
          <p:nvPr>
            <p:ph type="sldImg"/>
          </p:nvPr>
        </p:nvSpPr>
        <p:spPr>
          <a:xfrm>
            <a:off x="1536700" y="381000"/>
            <a:ext cx="3556000" cy="2667000"/>
          </a:xfrm>
          <a:solidFill>
            <a:srgbClr val="FFFFFF"/>
          </a:solidFill>
          <a:ln/>
        </p:spPr>
      </p:sp>
      <p:sp>
        <p:nvSpPr>
          <p:cNvPr id="67588" name="Notes Placeholder 2"/>
          <p:cNvSpPr>
            <a:spLocks noGrp="1"/>
          </p:cNvSpPr>
          <p:nvPr>
            <p:ph type="body" idx="1"/>
          </p:nvPr>
        </p:nvSpPr>
        <p:spPr>
          <a:xfrm>
            <a:off x="685800" y="3200400"/>
            <a:ext cx="5562600" cy="5562600"/>
          </a:xfrm>
          <a:noFill/>
          <a:ln>
            <a:solidFill>
              <a:srgbClr val="000000"/>
            </a:solidFill>
          </a:ln>
        </p:spPr>
        <p:txBody>
          <a:bodyPr/>
          <a:lstStyle/>
          <a:p>
            <a:pPr eaLnBrk="1" hangingPunct="1"/>
            <a:endParaRPr lang="en-GB"/>
          </a:p>
        </p:txBody>
      </p:sp>
      <p:sp>
        <p:nvSpPr>
          <p:cNvPr id="67589" name="Header Placeholder 3"/>
          <p:cNvSpPr txBox="1">
            <a:spLocks noGrp="1"/>
          </p:cNvSpPr>
          <p:nvPr/>
        </p:nvSpPr>
        <p:spPr bwMode="auto">
          <a:xfrm>
            <a:off x="0" y="0"/>
            <a:ext cx="3048000" cy="304800"/>
          </a:xfrm>
          <a:prstGeom prst="rect">
            <a:avLst/>
          </a:prstGeom>
          <a:noFill/>
          <a:ln w="9525">
            <a:noFill/>
            <a:miter lim="800000"/>
            <a:headEnd/>
            <a:tailEnd/>
          </a:ln>
        </p:spPr>
        <p:txBody>
          <a:bodyPr/>
          <a:lstStyle/>
          <a:p>
            <a:pPr eaLnBrk="1" hangingPunct="1"/>
            <a:endParaRPr lang="en-GB" sz="1200">
              <a:latin typeface="Arial" charset="0"/>
            </a:endParaRPr>
          </a:p>
        </p:txBody>
      </p:sp>
      <p:sp>
        <p:nvSpPr>
          <p:cNvPr id="67590" name="Date Placeholder 4"/>
          <p:cNvSpPr txBox="1">
            <a:spLocks noGrp="1"/>
          </p:cNvSpPr>
          <p:nvPr/>
        </p:nvSpPr>
        <p:spPr bwMode="auto">
          <a:xfrm>
            <a:off x="5943600" y="0"/>
            <a:ext cx="914400" cy="228600"/>
          </a:xfrm>
          <a:prstGeom prst="rect">
            <a:avLst/>
          </a:prstGeom>
          <a:noFill/>
          <a:ln w="9525">
            <a:noFill/>
            <a:miter lim="800000"/>
            <a:headEnd/>
            <a:tailEnd/>
          </a:ln>
        </p:spPr>
        <p:txBody>
          <a:bodyPr/>
          <a:lstStyle/>
          <a:p>
            <a:pPr eaLnBrk="1" hangingPunct="1"/>
            <a:r>
              <a:rPr lang="en-GB" sz="1200">
                <a:latin typeface="Arial" charset="0"/>
              </a:rPr>
              <a:t>April 2006</a:t>
            </a:r>
          </a:p>
        </p:txBody>
      </p:sp>
      <p:sp>
        <p:nvSpPr>
          <p:cNvPr id="67591" name="Slide Number Placeholder 5"/>
          <p:cNvSpPr txBox="1">
            <a:spLocks noGrp="1"/>
          </p:cNvSpPr>
          <p:nvPr/>
        </p:nvSpPr>
        <p:spPr bwMode="auto">
          <a:xfrm>
            <a:off x="3886200" y="8686800"/>
            <a:ext cx="2971800" cy="457200"/>
          </a:xfrm>
          <a:prstGeom prst="rect">
            <a:avLst/>
          </a:prstGeom>
          <a:noFill/>
          <a:ln w="9525">
            <a:noFill/>
            <a:miter lim="800000"/>
            <a:headEnd/>
            <a:tailEnd/>
          </a:ln>
        </p:spPr>
        <p:txBody>
          <a:bodyPr anchor="b"/>
          <a:lstStyle/>
          <a:p>
            <a:pPr algn="r" eaLnBrk="1" hangingPunct="1"/>
            <a:fld id="{FA928106-6ECE-4402-9D3E-4EB56126E07E}" type="slidenum">
              <a:rPr lang="en-GB" sz="1200">
                <a:latin typeface="Arial" charset="0"/>
              </a:rPr>
              <a:pPr algn="r" eaLnBrk="1" hangingPunct="1"/>
              <a:t>6</a:t>
            </a:fld>
            <a:endParaRPr lang="en-GB" sz="1200">
              <a:latin typeface="Arial" charset="0"/>
            </a:endParaRPr>
          </a:p>
        </p:txBody>
      </p:sp>
    </p:spTree>
    <p:extLst>
      <p:ext uri="{BB962C8B-B14F-4D97-AF65-F5344CB8AC3E}">
        <p14:creationId xmlns:p14="http://schemas.microsoft.com/office/powerpoint/2010/main" val="33934652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Create </a:t>
            </a:r>
            <a:r>
              <a:rPr lang="en-GB" dirty="0" err="1"/>
              <a:t>Menti</a:t>
            </a:r>
            <a:r>
              <a:rPr lang="en-GB" dirty="0"/>
              <a:t> Word cloud to go here</a:t>
            </a:r>
          </a:p>
        </p:txBody>
      </p:sp>
      <p:sp>
        <p:nvSpPr>
          <p:cNvPr id="4" name="Slide Number Placeholder 3"/>
          <p:cNvSpPr>
            <a:spLocks noGrp="1"/>
          </p:cNvSpPr>
          <p:nvPr>
            <p:ph type="sldNum" sz="quarter" idx="10"/>
          </p:nvPr>
        </p:nvSpPr>
        <p:spPr/>
        <p:txBody>
          <a:bodyPr/>
          <a:lstStyle/>
          <a:p>
            <a:fld id="{660849A8-D2E1-4628-940D-6CFDF98009D3}" type="slidenum">
              <a:rPr lang="en-GB" smtClean="0"/>
              <a:t>35</a:t>
            </a:fld>
            <a:endParaRPr lang="en-GB"/>
          </a:p>
        </p:txBody>
      </p:sp>
    </p:spTree>
    <p:extLst>
      <p:ext uri="{BB962C8B-B14F-4D97-AF65-F5344CB8AC3E}">
        <p14:creationId xmlns:p14="http://schemas.microsoft.com/office/powerpoint/2010/main" val="24933496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mind tools</a:t>
            </a:r>
            <a:r>
              <a:rPr lang="en-GB" baseline="0" dirty="0"/>
              <a:t> to moodle.</a:t>
            </a:r>
            <a:endParaRPr lang="en-GB" dirty="0"/>
          </a:p>
        </p:txBody>
      </p:sp>
      <p:sp>
        <p:nvSpPr>
          <p:cNvPr id="4" name="Slide Number Placeholder 3"/>
          <p:cNvSpPr>
            <a:spLocks noGrp="1"/>
          </p:cNvSpPr>
          <p:nvPr>
            <p:ph type="sldNum" sz="quarter" idx="10"/>
          </p:nvPr>
        </p:nvSpPr>
        <p:spPr/>
        <p:txBody>
          <a:bodyPr/>
          <a:lstStyle/>
          <a:p>
            <a:fld id="{660849A8-D2E1-4628-940D-6CFDF98009D3}" type="slidenum">
              <a:rPr lang="en-GB" smtClean="0"/>
              <a:t>40</a:t>
            </a:fld>
            <a:endParaRPr lang="en-GB"/>
          </a:p>
        </p:txBody>
      </p:sp>
    </p:spTree>
    <p:extLst>
      <p:ext uri="{BB962C8B-B14F-4D97-AF65-F5344CB8AC3E}">
        <p14:creationId xmlns:p14="http://schemas.microsoft.com/office/powerpoint/2010/main" val="28557230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S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AEC8F4F1-6B2F-4754-A12C-B58E617D2499}" type="datetimeFigureOut">
              <a:rPr lang="en-GB" smtClean="0"/>
              <a:t>01/03/2021</a:t>
            </a:fld>
            <a:endParaRPr lang="en-GB"/>
          </a:p>
        </p:txBody>
      </p:sp>
      <p:sp>
        <p:nvSpPr>
          <p:cNvPr id="5" name="Footer Placeholder 4"/>
          <p:cNvSpPr>
            <a:spLocks noGrp="1"/>
          </p:cNvSpPr>
          <p:nvPr>
            <p:ph type="ftr" sz="quarter" idx="11"/>
          </p:nvPr>
        </p:nvSpPr>
        <p:spPr>
          <a:xfrm>
            <a:off x="1921934" y="5054602"/>
            <a:ext cx="4064860" cy="279400"/>
          </a:xfrm>
        </p:spPr>
        <p:txBody>
          <a:bodyPr/>
          <a:lstStyle/>
          <a:p>
            <a:endParaRPr lang="en-GB"/>
          </a:p>
        </p:txBody>
      </p:sp>
      <p:sp>
        <p:nvSpPr>
          <p:cNvPr id="6" name="Slide Number Placeholder 5"/>
          <p:cNvSpPr>
            <a:spLocks noGrp="1"/>
          </p:cNvSpPr>
          <p:nvPr>
            <p:ph type="sldNum" sz="quarter" idx="12"/>
          </p:nvPr>
        </p:nvSpPr>
        <p:spPr>
          <a:xfrm>
            <a:off x="6817317" y="5054602"/>
            <a:ext cx="413483" cy="279400"/>
          </a:xfrm>
        </p:spPr>
        <p:txBody>
          <a:bodyPr/>
          <a:lstStyle/>
          <a:p>
            <a:fld id="{E3E9EF4C-6BF1-4B9E-9DF4-AA0DEEA544FA}" type="slidenum">
              <a:rPr lang="en-GB" smtClean="0"/>
              <a:t>‹#›</a:t>
            </a:fld>
            <a:endParaRPr lang="en-GB"/>
          </a:p>
        </p:txBody>
      </p:sp>
      <p:cxnSp>
        <p:nvCxnSpPr>
          <p:cNvPr id="15" name="Straight Connector 14"/>
          <p:cNvCxnSpPr/>
          <p:nvPr/>
        </p:nvCxnSpPr>
        <p:spPr>
          <a:xfrm>
            <a:off x="2019825" y="3471329"/>
            <a:ext cx="51130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3927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6" y="2354670"/>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C8F4F1-6B2F-4754-A12C-B58E617D2499}"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E9EF4C-6BF1-4B9E-9DF4-AA0DEEA544FA}" type="slidenum">
              <a:rPr lang="en-GB" smtClean="0"/>
              <a:t>‹#›</a:t>
            </a:fld>
            <a:endParaRPr lang="en-GB"/>
          </a:p>
        </p:txBody>
      </p:sp>
    </p:spTree>
    <p:extLst>
      <p:ext uri="{BB962C8B-B14F-4D97-AF65-F5344CB8AC3E}">
        <p14:creationId xmlns:p14="http://schemas.microsoft.com/office/powerpoint/2010/main" val="3987483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EC8F4F1-6B2F-4754-A12C-B58E617D2499}"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E9EF4C-6BF1-4B9E-9DF4-AA0DEEA544FA}" type="slidenum">
              <a:rPr lang="en-GB" smtClean="0"/>
              <a:t>‹#›</a:t>
            </a:fld>
            <a:endParaRPr lang="en-GB"/>
          </a:p>
        </p:txBody>
      </p:sp>
      <p:cxnSp>
        <p:nvCxnSpPr>
          <p:cNvPr id="31" name="Straight Connector 30"/>
          <p:cNvCxnSpPr/>
          <p:nvPr/>
        </p:nvCxnSpPr>
        <p:spPr>
          <a:xfrm>
            <a:off x="1278466" y="3599392"/>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99889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79576" y="2487168"/>
            <a:ext cx="3337560" cy="344728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C8F4F1-6B2F-4754-A12C-B58E617D2499}"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E9EF4C-6BF1-4B9E-9DF4-AA0DEEA544FA}" type="slidenum">
              <a:rPr lang="en-GB" smtClean="0"/>
              <a:t>‹#›</a:t>
            </a:fld>
            <a:endParaRPr lang="en-GB"/>
          </a:p>
        </p:txBody>
      </p:sp>
    </p:spTree>
    <p:extLst>
      <p:ext uri="{BB962C8B-B14F-4D97-AF65-F5344CB8AC3E}">
        <p14:creationId xmlns:p14="http://schemas.microsoft.com/office/powerpoint/2010/main" val="169734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76868" y="3243262"/>
            <a:ext cx="3337560" cy="270662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1832" y="3243262"/>
            <a:ext cx="3337560" cy="270662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EC8F4F1-6B2F-4754-A12C-B58E617D2499}" type="datetimeFigureOut">
              <a:rPr lang="en-GB" smtClean="0"/>
              <a:t>01/03/2021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3E9EF4C-6BF1-4B9E-9DF4-AA0DEEA544FA}" type="slidenum">
              <a:rPr lang="en-GB" smtClean="0"/>
              <a:t>‹#›</a:t>
            </a:fld>
            <a:endParaRPr lang="en-GB"/>
          </a:p>
        </p:txBody>
      </p:sp>
      <p:cxnSp>
        <p:nvCxnSpPr>
          <p:cNvPr id="41" name="Straight Connector 40"/>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2032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EC8F4F1-6B2F-4754-A12C-B58E617D2499}" type="datetimeFigureOut">
              <a:rPr lang="en-GB" smtClean="0"/>
              <a:t>01/03/2021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E9EF4C-6BF1-4B9E-9DF4-AA0DEEA544FA}" type="slidenum">
              <a:rPr lang="en-GB" smtClean="0"/>
              <a:t>‹#›</a:t>
            </a:fld>
            <a:endParaRPr lang="en-GB"/>
          </a:p>
        </p:txBody>
      </p:sp>
      <p:cxnSp>
        <p:nvCxnSpPr>
          <p:cNvPr id="14" name="Straight Connector 13"/>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5411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C8F4F1-6B2F-4754-A12C-B58E617D2499}" type="datetimeFigureOut">
              <a:rPr lang="en-GB" smtClean="0"/>
              <a:t>01/03/2021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3E9EF4C-6BF1-4B9E-9DF4-AA0DEEA544FA}" type="slidenum">
              <a:rPr lang="en-GB" smtClean="0"/>
              <a:t>‹#›</a:t>
            </a:fld>
            <a:endParaRPr lang="en-GB"/>
          </a:p>
        </p:txBody>
      </p:sp>
    </p:spTree>
    <p:extLst>
      <p:ext uri="{BB962C8B-B14F-4D97-AF65-F5344CB8AC3E}">
        <p14:creationId xmlns:p14="http://schemas.microsoft.com/office/powerpoint/2010/main" val="2643062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EC8F4F1-6B2F-4754-A12C-B58E617D2499}"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E9EF4C-6BF1-4B9E-9DF4-AA0DEEA544FA}" type="slidenum">
              <a:rPr lang="en-GB" smtClean="0"/>
              <a:t>‹#›</a:t>
            </a:fld>
            <a:endParaRPr lang="en-GB"/>
          </a:p>
        </p:txBody>
      </p:sp>
      <p:cxnSp>
        <p:nvCxnSpPr>
          <p:cNvPr id="16" name="Straight Connector 15"/>
          <p:cNvCxnSpPr/>
          <p:nvPr/>
        </p:nvCxnSpPr>
        <p:spPr>
          <a:xfrm>
            <a:off x="1278466" y="2912533"/>
            <a:ext cx="233359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92119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5183069"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EC8F4F1-6B2F-4754-A12C-B58E617D2499}"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E9EF4C-6BF1-4B9E-9DF4-AA0DEEA544FA}" type="slidenum">
              <a:rPr lang="en-GB" smtClean="0"/>
              <a:t>‹#›</a:t>
            </a:fld>
            <a:endParaRPr lang="en-GB"/>
          </a:p>
        </p:txBody>
      </p:sp>
    </p:spTree>
    <p:extLst>
      <p:ext uri="{BB962C8B-B14F-4D97-AF65-F5344CB8AC3E}">
        <p14:creationId xmlns:p14="http://schemas.microsoft.com/office/powerpoint/2010/main" val="2403298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EC8F4F1-6B2F-4754-A12C-B58E617D2499}"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E9EF4C-6BF1-4B9E-9DF4-AA0DEEA544FA}" type="slidenum">
              <a:rPr lang="en-GB" smtClean="0"/>
              <a:t>‹#›</a:t>
            </a:fld>
            <a:endParaRPr lang="en-GB"/>
          </a:p>
        </p:txBody>
      </p:sp>
    </p:spTree>
    <p:extLst>
      <p:ext uri="{BB962C8B-B14F-4D97-AF65-F5344CB8AC3E}">
        <p14:creationId xmlns:p14="http://schemas.microsoft.com/office/powerpoint/2010/main" val="3310878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EC8F4F1-6B2F-4754-A12C-B58E617D2499}"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E9EF4C-6BF1-4B9E-9DF4-AA0DEEA544FA}" type="slidenum">
              <a:rPr lang="en-GB" smtClean="0"/>
              <a:t>‹#›</a:t>
            </a:fld>
            <a:endParaRPr lang="en-GB"/>
          </a:p>
        </p:txBody>
      </p:sp>
      <p:cxnSp>
        <p:nvCxnSpPr>
          <p:cNvPr id="15" name="Straight Connector 14"/>
          <p:cNvCxnSpPr/>
          <p:nvPr/>
        </p:nvCxnSpPr>
        <p:spPr>
          <a:xfrm>
            <a:off x="1278465" y="4140199"/>
            <a:ext cx="660642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893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EC8F4F1-6B2F-4754-A12C-B58E617D2499}"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E9EF4C-6BF1-4B9E-9DF4-AA0DEEA544FA}" type="slidenum">
              <a:rPr lang="en-GB" smtClean="0"/>
              <a:t>‹#›</a:t>
            </a:fld>
            <a:endParaRPr lang="en-GB"/>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151611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EC8F4F1-6B2F-4754-A12C-B58E617D2499}"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E9EF4C-6BF1-4B9E-9DF4-AA0DEEA544FA}" type="slidenum">
              <a:rPr lang="en-GB" smtClean="0"/>
              <a:t>‹#›</a:t>
            </a:fld>
            <a:endParaRPr lang="en-GB"/>
          </a:p>
        </p:txBody>
      </p:sp>
    </p:spTree>
    <p:extLst>
      <p:ext uri="{BB962C8B-B14F-4D97-AF65-F5344CB8AC3E}">
        <p14:creationId xmlns:p14="http://schemas.microsoft.com/office/powerpoint/2010/main" val="30872022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EC8F4F1-6B2F-4754-A12C-B58E617D2499}"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E9EF4C-6BF1-4B9E-9DF4-AA0DEEA544FA}" type="slidenum">
              <a:rPr lang="en-GB" smtClean="0"/>
              <a:t>‹#›</a:t>
            </a:fld>
            <a:endParaRPr lang="en-GB"/>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501582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EC8F4F1-6B2F-4754-A12C-B58E617D2499}"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E9EF4C-6BF1-4B9E-9DF4-AA0DEEA544FA}" type="slidenum">
              <a:rPr lang="en-GB" smtClean="0"/>
              <a:t>‹#›</a:t>
            </a:fld>
            <a:endParaRPr lang="en-GB"/>
          </a:p>
        </p:txBody>
      </p:sp>
      <p:cxnSp>
        <p:nvCxnSpPr>
          <p:cNvPr id="15" name="Straight Connector 14"/>
          <p:cNvCxnSpPr/>
          <p:nvPr/>
        </p:nvCxnSpPr>
        <p:spPr>
          <a:xfrm>
            <a:off x="1278469" y="3429000"/>
            <a:ext cx="660642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131537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C8F4F1-6B2F-4754-A12C-B58E617D2499}"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E9EF4C-6BF1-4B9E-9DF4-AA0DEEA544FA}" type="slidenum">
              <a:rPr lang="en-GB" smtClean="0"/>
              <a:t>‹#›</a:t>
            </a:fld>
            <a:endParaRPr lang="en-GB"/>
          </a:p>
        </p:txBody>
      </p:sp>
      <p:cxnSp>
        <p:nvCxnSpPr>
          <p:cNvPr id="14" name="Straight Connector 13"/>
          <p:cNvCxnSpPr/>
          <p:nvPr/>
        </p:nvCxnSpPr>
        <p:spPr>
          <a:xfrm>
            <a:off x="1278466" y="2354670"/>
            <a:ext cx="660642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549148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C8F4F1-6B2F-4754-A12C-B58E617D2499}"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E9EF4C-6BF1-4B9E-9DF4-AA0DEEA544FA}" type="slidenum">
              <a:rPr lang="en-GB" smtClean="0"/>
              <a:t>‹#›</a:t>
            </a:fld>
            <a:endParaRPr lang="en-GB"/>
          </a:p>
        </p:txBody>
      </p:sp>
      <p:cxnSp>
        <p:nvCxnSpPr>
          <p:cNvPr id="14" name="Straight Connector 13"/>
          <p:cNvCxnSpPr/>
          <p:nvPr/>
        </p:nvCxnSpPr>
        <p:spPr>
          <a:xfrm>
            <a:off x="6245512" y="906873"/>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1218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S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EC8F4F1-6B2F-4754-A12C-B58E617D2499}" type="datetimeFigureOut">
              <a:rPr lang="en-GB" smtClean="0"/>
              <a:t>01/03/2021</a:t>
            </a:fld>
            <a:endParaRPr lang="en-GB"/>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3E9EF4C-6BF1-4B9E-9DF4-AA0DEEA544FA}" type="slidenum">
              <a:rPr lang="en-GB" smtClean="0"/>
              <a:t>‹#›</a:t>
            </a:fld>
            <a:endParaRPr lang="en-GB"/>
          </a:p>
        </p:txBody>
      </p:sp>
    </p:spTree>
    <p:extLst>
      <p:ext uri="{BB962C8B-B14F-4D97-AF65-F5344CB8AC3E}">
        <p14:creationId xmlns:p14="http://schemas.microsoft.com/office/powerpoint/2010/main" val="329385880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7.xml"/><Relationship Id="rId1" Type="http://schemas.openxmlformats.org/officeDocument/2006/relationships/video" Target="https://www.youtube.com/embed/Etkc0LnlRPE"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wmf"/><Relationship Id="rId1" Type="http://schemas.openxmlformats.org/officeDocument/2006/relationships/slideLayout" Target="../slideLayouts/slideLayout2.xml"/><Relationship Id="rId4" Type="http://schemas.openxmlformats.org/officeDocument/2006/relationships/image" Target="../media/image8.wmf"/></Relationships>
</file>

<file path=ppt/slides/_rels/slide10.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greatershankillpartnership.org/integrated-services-iscyp.html"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7.xml"/><Relationship Id="rId1" Type="http://schemas.openxmlformats.org/officeDocument/2006/relationships/video" Target="https://www.youtube.com/embed/sGRYCC6lFRg"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www.mindtools.com/pages/article/newTED_85.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ECES6009/C</a:t>
            </a:r>
            <a:br>
              <a:rPr lang="en-GB" dirty="0"/>
            </a:br>
            <a:r>
              <a:rPr lang="en-GB" dirty="0"/>
              <a:t>Making a Difference</a:t>
            </a:r>
            <a:endParaRPr lang="cy-GB" dirty="0"/>
          </a:p>
        </p:txBody>
      </p:sp>
      <p:sp>
        <p:nvSpPr>
          <p:cNvPr id="3" name="Subtitle 2"/>
          <p:cNvSpPr>
            <a:spLocks noGrp="1"/>
          </p:cNvSpPr>
          <p:nvPr>
            <p:ph type="subTitle" idx="1"/>
          </p:nvPr>
        </p:nvSpPr>
        <p:spPr/>
        <p:txBody>
          <a:bodyPr/>
          <a:lstStyle/>
          <a:p>
            <a:r>
              <a:rPr lang="en-GB" dirty="0"/>
              <a:t>Session 3</a:t>
            </a:r>
            <a:endParaRPr lang="cy-GB" dirty="0"/>
          </a:p>
        </p:txBody>
      </p:sp>
    </p:spTree>
    <p:extLst>
      <p:ext uri="{BB962C8B-B14F-4D97-AF65-F5344CB8AC3E}">
        <p14:creationId xmlns:p14="http://schemas.microsoft.com/office/powerpoint/2010/main" val="16340251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Overview</a:t>
            </a:r>
            <a:endParaRPr lang="en-GB" dirty="0"/>
          </a:p>
        </p:txBody>
      </p:sp>
      <p:sp>
        <p:nvSpPr>
          <p:cNvPr id="3" name="Content Placeholder 2"/>
          <p:cNvSpPr>
            <a:spLocks noGrp="1"/>
          </p:cNvSpPr>
          <p:nvPr>
            <p:ph idx="1"/>
          </p:nvPr>
        </p:nvSpPr>
        <p:spPr/>
        <p:txBody>
          <a:bodyPr/>
          <a:lstStyle/>
          <a:p>
            <a:r>
              <a:rPr lang="en-GB" i="1" dirty="0">
                <a:latin typeface="Arial" panose="020B0604020202020204" pitchFamily="34" charset="0"/>
                <a:cs typeface="Arial" panose="020B0604020202020204" pitchFamily="34" charset="0"/>
              </a:rPr>
              <a:t>Models &amp; dynamics of multi- agency working using PCP</a:t>
            </a:r>
          </a:p>
          <a:p>
            <a:endParaRPr lang="en-GB" dirty="0"/>
          </a:p>
        </p:txBody>
      </p:sp>
    </p:spTree>
    <p:extLst>
      <p:ext uri="{BB962C8B-B14F-4D97-AF65-F5344CB8AC3E}">
        <p14:creationId xmlns:p14="http://schemas.microsoft.com/office/powerpoint/2010/main" val="1134650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Etkc0LnlRPE"/>
          <p:cNvPicPr>
            <a:picLocks noRot="1" noChangeAspect="1"/>
          </p:cNvPicPr>
          <p:nvPr>
            <a:videoFile r:link="rId1"/>
          </p:nvPr>
        </p:nvPicPr>
        <p:blipFill>
          <a:blip r:embed="rId3"/>
          <a:stretch>
            <a:fillRect/>
          </a:stretch>
        </p:blipFill>
        <p:spPr>
          <a:xfrm>
            <a:off x="507997" y="1143000"/>
            <a:ext cx="8128006" cy="4572000"/>
          </a:xfrm>
          <a:prstGeom prst="rect">
            <a:avLst/>
          </a:prstGeom>
        </p:spPr>
      </p:pic>
    </p:spTree>
    <p:extLst>
      <p:ext uri="{BB962C8B-B14F-4D97-AF65-F5344CB8AC3E}">
        <p14:creationId xmlns:p14="http://schemas.microsoft.com/office/powerpoint/2010/main" val="254932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Rationale of Multi-Agency Working</a:t>
            </a:r>
          </a:p>
        </p:txBody>
      </p:sp>
      <p:sp>
        <p:nvSpPr>
          <p:cNvPr id="3" name="Content Placeholder 2"/>
          <p:cNvSpPr>
            <a:spLocks noGrp="1"/>
          </p:cNvSpPr>
          <p:nvPr>
            <p:ph idx="1"/>
          </p:nvPr>
        </p:nvSpPr>
        <p:spPr/>
        <p:txBody>
          <a:bodyPr>
            <a:normAutofit lnSpcReduction="10000"/>
          </a:bodyPr>
          <a:lstStyle/>
          <a:p>
            <a:r>
              <a:rPr lang="en-GB" dirty="0"/>
              <a:t>To meet the needs of a specific target group </a:t>
            </a:r>
          </a:p>
          <a:p>
            <a:r>
              <a:rPr lang="en-GB" dirty="0"/>
              <a:t>To offer a more effective/comprehensive service </a:t>
            </a:r>
          </a:p>
          <a:p>
            <a:r>
              <a:rPr lang="en-GB" dirty="0"/>
              <a:t>A specific desire for multi-agency working </a:t>
            </a:r>
          </a:p>
          <a:p>
            <a:r>
              <a:rPr lang="en-GB" dirty="0"/>
              <a:t>A response to review/research </a:t>
            </a:r>
          </a:p>
          <a:p>
            <a:r>
              <a:rPr lang="en-GB" dirty="0"/>
              <a:t>To address gaps in provision </a:t>
            </a:r>
          </a:p>
          <a:p>
            <a:r>
              <a:rPr lang="en-GB" dirty="0"/>
              <a:t>A response to Government trends/initiatives </a:t>
            </a:r>
          </a:p>
          <a:p>
            <a:pPr marL="64008" indent="0" algn="r">
              <a:buNone/>
            </a:pPr>
            <a:r>
              <a:rPr lang="en-GB" dirty="0"/>
              <a:t>	                </a:t>
            </a:r>
            <a:r>
              <a:rPr lang="en-GB" sz="1600" dirty="0"/>
              <a:t>(Atkinson et al, 2002)</a:t>
            </a:r>
          </a:p>
        </p:txBody>
      </p:sp>
    </p:spTree>
    <p:extLst>
      <p:ext uri="{BB962C8B-B14F-4D97-AF65-F5344CB8AC3E}">
        <p14:creationId xmlns:p14="http://schemas.microsoft.com/office/powerpoint/2010/main" val="3342187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Main aims of multi-agency working</a:t>
            </a:r>
          </a:p>
        </p:txBody>
      </p:sp>
      <p:sp>
        <p:nvSpPr>
          <p:cNvPr id="3" name="Content Placeholder 2"/>
          <p:cNvSpPr>
            <a:spLocks noGrp="1"/>
          </p:cNvSpPr>
          <p:nvPr>
            <p:ph idx="1"/>
          </p:nvPr>
        </p:nvSpPr>
        <p:spPr/>
        <p:txBody>
          <a:bodyPr/>
          <a:lstStyle/>
          <a:p>
            <a:r>
              <a:rPr lang="en-GB" dirty="0"/>
              <a:t>A holistic approach</a:t>
            </a:r>
          </a:p>
          <a:p>
            <a:r>
              <a:rPr lang="en-GB" dirty="0"/>
              <a:t>To improve opportunities/life chances for children</a:t>
            </a:r>
          </a:p>
          <a:p>
            <a:r>
              <a:rPr lang="en-GB" dirty="0"/>
              <a:t>To coordinate services</a:t>
            </a:r>
          </a:p>
          <a:p>
            <a:r>
              <a:rPr lang="en-GB" dirty="0"/>
              <a:t>To improve outcomes for children and families</a:t>
            </a:r>
          </a:p>
          <a:p>
            <a:r>
              <a:rPr lang="en-GB" dirty="0"/>
              <a:t>Information sharing</a:t>
            </a:r>
          </a:p>
          <a:p>
            <a:r>
              <a:rPr lang="en-GB" dirty="0"/>
              <a:t>To raise awareness/understanding of other agencies</a:t>
            </a:r>
          </a:p>
          <a:p>
            <a:pPr marL="64008" indent="0" algn="r">
              <a:buNone/>
            </a:pPr>
            <a:r>
              <a:rPr lang="en-GB" sz="1600" dirty="0"/>
              <a:t>                                 (Atkinson et al, 2002)</a:t>
            </a:r>
          </a:p>
        </p:txBody>
      </p:sp>
    </p:spTree>
    <p:extLst>
      <p:ext uri="{BB962C8B-B14F-4D97-AF65-F5344CB8AC3E}">
        <p14:creationId xmlns:p14="http://schemas.microsoft.com/office/powerpoint/2010/main" val="2262664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idx="4294967295"/>
          </p:nvPr>
        </p:nvSpPr>
        <p:spPr>
          <a:xfrm>
            <a:off x="1066800" y="0"/>
            <a:ext cx="7772400" cy="1143000"/>
          </a:xfrm>
        </p:spPr>
        <p:txBody>
          <a:bodyPr anchor="b"/>
          <a:lstStyle/>
          <a:p>
            <a:pPr eaLnBrk="1" hangingPunct="1"/>
            <a:r>
              <a:rPr lang="en-GB" sz="3600">
                <a:solidFill>
                  <a:schemeClr val="tx1"/>
                </a:solidFill>
              </a:rPr>
              <a:t>Benefits of multi-agency working</a:t>
            </a:r>
            <a:endParaRPr lang="en-GB">
              <a:solidFill>
                <a:srgbClr val="9966FF"/>
              </a:solidFill>
            </a:endParaRPr>
          </a:p>
        </p:txBody>
      </p:sp>
      <p:grpSp>
        <p:nvGrpSpPr>
          <p:cNvPr id="2" name="Group 3"/>
          <p:cNvGrpSpPr>
            <a:grpSpLocks/>
          </p:cNvGrpSpPr>
          <p:nvPr/>
        </p:nvGrpSpPr>
        <p:grpSpPr bwMode="auto">
          <a:xfrm>
            <a:off x="606425" y="1371600"/>
            <a:ext cx="8237538" cy="4876800"/>
            <a:chOff x="382" y="864"/>
            <a:chExt cx="5189" cy="3072"/>
          </a:xfrm>
        </p:grpSpPr>
        <p:sp>
          <p:nvSpPr>
            <p:cNvPr id="33796" name="AutoShape 4"/>
            <p:cNvSpPr>
              <a:spLocks noChangeArrowheads="1"/>
            </p:cNvSpPr>
            <p:nvPr/>
          </p:nvSpPr>
          <p:spPr bwMode="auto">
            <a:xfrm>
              <a:off x="2400" y="1920"/>
              <a:ext cx="839" cy="697"/>
            </a:xfrm>
            <a:prstGeom prst="smileyFace">
              <a:avLst>
                <a:gd name="adj" fmla="val 4653"/>
              </a:avLst>
            </a:prstGeom>
            <a:solidFill>
              <a:srgbClr val="FFFF00"/>
            </a:solidFill>
            <a:ln w="9525">
              <a:solidFill>
                <a:srgbClr val="000000"/>
              </a:solidFill>
              <a:round/>
              <a:headEnd/>
              <a:tailEnd/>
            </a:ln>
          </p:spPr>
          <p:txBody>
            <a:bodyPr/>
            <a:lstStyle/>
            <a:p>
              <a:endParaRPr lang="en-GB" sz="1600">
                <a:solidFill>
                  <a:srgbClr val="000000"/>
                </a:solidFill>
                <a:latin typeface="Arial" charset="0"/>
              </a:endParaRPr>
            </a:p>
          </p:txBody>
        </p:sp>
        <p:sp>
          <p:nvSpPr>
            <p:cNvPr id="33797" name="Text Box 5"/>
            <p:cNvSpPr txBox="1">
              <a:spLocks noChangeArrowheads="1"/>
            </p:cNvSpPr>
            <p:nvPr/>
          </p:nvSpPr>
          <p:spPr bwMode="auto">
            <a:xfrm>
              <a:off x="480" y="864"/>
              <a:ext cx="1728" cy="672"/>
            </a:xfrm>
            <a:prstGeom prst="rect">
              <a:avLst/>
            </a:prstGeom>
            <a:solidFill>
              <a:srgbClr val="FFFFFF"/>
            </a:solidFill>
            <a:ln w="9525">
              <a:solidFill>
                <a:srgbClr val="000000"/>
              </a:solidFill>
              <a:miter lim="800000"/>
              <a:headEnd/>
              <a:tailEnd/>
            </a:ln>
          </p:spPr>
          <p:txBody>
            <a:bodyPr lIns="18000" tIns="10800" rIns="18000" bIns="10800"/>
            <a:lstStyle/>
            <a:p>
              <a:r>
                <a:rPr lang="en-US" sz="1600">
                  <a:solidFill>
                    <a:srgbClr val="000000"/>
                  </a:solidFill>
                  <a:latin typeface="Arial" charset="0"/>
                </a:rPr>
                <a:t>Provides a forum to exchange ideas and experience to identify innovative service solutions</a:t>
              </a:r>
            </a:p>
          </p:txBody>
        </p:sp>
        <p:sp>
          <p:nvSpPr>
            <p:cNvPr id="33798" name="Text Box 6"/>
            <p:cNvSpPr txBox="1">
              <a:spLocks noChangeArrowheads="1"/>
            </p:cNvSpPr>
            <p:nvPr/>
          </p:nvSpPr>
          <p:spPr bwMode="auto">
            <a:xfrm>
              <a:off x="4103" y="2112"/>
              <a:ext cx="1465" cy="330"/>
            </a:xfrm>
            <a:prstGeom prst="rect">
              <a:avLst/>
            </a:prstGeom>
            <a:solidFill>
              <a:srgbClr val="FFFFFF"/>
            </a:solidFill>
            <a:ln w="9525">
              <a:solidFill>
                <a:srgbClr val="000000"/>
              </a:solidFill>
              <a:miter lim="800000"/>
              <a:headEnd/>
              <a:tailEnd/>
            </a:ln>
          </p:spPr>
          <p:txBody>
            <a:bodyPr lIns="18000" tIns="10800" rIns="18000" bIns="10800"/>
            <a:lstStyle/>
            <a:p>
              <a:r>
                <a:rPr lang="en-US" sz="1600">
                  <a:solidFill>
                    <a:srgbClr val="000000"/>
                  </a:solidFill>
                  <a:latin typeface="Arial" charset="0"/>
                </a:rPr>
                <a:t>Creates opportunities for future joint working</a:t>
              </a:r>
            </a:p>
          </p:txBody>
        </p:sp>
        <p:sp>
          <p:nvSpPr>
            <p:cNvPr id="33799" name="Text Box 7"/>
            <p:cNvSpPr txBox="1">
              <a:spLocks noChangeArrowheads="1"/>
            </p:cNvSpPr>
            <p:nvPr/>
          </p:nvSpPr>
          <p:spPr bwMode="auto">
            <a:xfrm>
              <a:off x="4032" y="1632"/>
              <a:ext cx="1488" cy="324"/>
            </a:xfrm>
            <a:prstGeom prst="rect">
              <a:avLst/>
            </a:prstGeom>
            <a:solidFill>
              <a:srgbClr val="FFFFFF"/>
            </a:solidFill>
            <a:ln w="9525">
              <a:solidFill>
                <a:srgbClr val="000000"/>
              </a:solidFill>
              <a:miter lim="800000"/>
              <a:headEnd/>
              <a:tailEnd/>
            </a:ln>
          </p:spPr>
          <p:txBody>
            <a:bodyPr lIns="18000" tIns="10800" rIns="18000" bIns="10800"/>
            <a:lstStyle/>
            <a:p>
              <a:r>
                <a:rPr lang="en-US" sz="1600">
                  <a:solidFill>
                    <a:srgbClr val="000000"/>
                  </a:solidFill>
                  <a:latin typeface="Arial" charset="0"/>
                </a:rPr>
                <a:t>Enables learning from each other to take place </a:t>
              </a:r>
            </a:p>
          </p:txBody>
        </p:sp>
        <p:sp>
          <p:nvSpPr>
            <p:cNvPr id="33800" name="Text Box 8"/>
            <p:cNvSpPr txBox="1">
              <a:spLocks noChangeArrowheads="1"/>
            </p:cNvSpPr>
            <p:nvPr/>
          </p:nvSpPr>
          <p:spPr bwMode="auto">
            <a:xfrm>
              <a:off x="3888" y="2592"/>
              <a:ext cx="1683" cy="816"/>
            </a:xfrm>
            <a:prstGeom prst="rect">
              <a:avLst/>
            </a:prstGeom>
            <a:solidFill>
              <a:srgbClr val="FFFFFF"/>
            </a:solidFill>
            <a:ln w="9525">
              <a:solidFill>
                <a:srgbClr val="000000"/>
              </a:solidFill>
              <a:miter lim="800000"/>
              <a:headEnd/>
              <a:tailEnd/>
            </a:ln>
          </p:spPr>
          <p:txBody>
            <a:bodyPr lIns="18000" tIns="10800" rIns="18000" bIns="10800"/>
            <a:lstStyle/>
            <a:p>
              <a:r>
                <a:rPr lang="en-US" sz="1600">
                  <a:solidFill>
                    <a:srgbClr val="000000"/>
                  </a:solidFill>
                  <a:latin typeface="Arial" charset="0"/>
                </a:rPr>
                <a:t>Creates opportunities for creativity, collaboration and understanding of different organisational strengths and cultures</a:t>
              </a:r>
            </a:p>
          </p:txBody>
        </p:sp>
        <p:sp>
          <p:nvSpPr>
            <p:cNvPr id="33801" name="Text Box 9"/>
            <p:cNvSpPr txBox="1">
              <a:spLocks noChangeArrowheads="1"/>
            </p:cNvSpPr>
            <p:nvPr/>
          </p:nvSpPr>
          <p:spPr bwMode="auto">
            <a:xfrm>
              <a:off x="2064" y="2976"/>
              <a:ext cx="932" cy="490"/>
            </a:xfrm>
            <a:prstGeom prst="rect">
              <a:avLst/>
            </a:prstGeom>
            <a:solidFill>
              <a:srgbClr val="FFFFFF"/>
            </a:solidFill>
            <a:ln w="9525">
              <a:solidFill>
                <a:srgbClr val="000000"/>
              </a:solidFill>
              <a:miter lim="800000"/>
              <a:headEnd/>
              <a:tailEnd/>
            </a:ln>
          </p:spPr>
          <p:txBody>
            <a:bodyPr lIns="18000" tIns="10800" rIns="18000" bIns="10800"/>
            <a:lstStyle/>
            <a:p>
              <a:r>
                <a:rPr lang="en-US" sz="1600">
                  <a:solidFill>
                    <a:srgbClr val="000000"/>
                  </a:solidFill>
                  <a:latin typeface="Arial" charset="0"/>
                </a:rPr>
                <a:t>Changes practice within organisations</a:t>
              </a:r>
            </a:p>
          </p:txBody>
        </p:sp>
        <p:sp>
          <p:nvSpPr>
            <p:cNvPr id="33802" name="Text Box 10"/>
            <p:cNvSpPr txBox="1">
              <a:spLocks noChangeArrowheads="1"/>
            </p:cNvSpPr>
            <p:nvPr/>
          </p:nvSpPr>
          <p:spPr bwMode="auto">
            <a:xfrm>
              <a:off x="382" y="2544"/>
              <a:ext cx="1490" cy="708"/>
            </a:xfrm>
            <a:prstGeom prst="rect">
              <a:avLst/>
            </a:prstGeom>
            <a:solidFill>
              <a:srgbClr val="FFFFFF"/>
            </a:solidFill>
            <a:ln w="9525">
              <a:solidFill>
                <a:srgbClr val="000000"/>
              </a:solidFill>
              <a:miter lim="800000"/>
              <a:headEnd/>
              <a:tailEnd/>
            </a:ln>
          </p:spPr>
          <p:txBody>
            <a:bodyPr lIns="18000" tIns="10800" rIns="18000" bIns="10800"/>
            <a:lstStyle/>
            <a:p>
              <a:r>
                <a:rPr lang="en-US" sz="1600">
                  <a:solidFill>
                    <a:srgbClr val="000000"/>
                  </a:solidFill>
                  <a:latin typeface="Arial" charset="0"/>
                </a:rPr>
                <a:t>Enhances organisational capacity and declining resources that in turn benefit the young person.</a:t>
              </a:r>
            </a:p>
          </p:txBody>
        </p:sp>
        <p:sp>
          <p:nvSpPr>
            <p:cNvPr id="33803" name="Text Box 11"/>
            <p:cNvSpPr txBox="1">
              <a:spLocks noChangeArrowheads="1"/>
            </p:cNvSpPr>
            <p:nvPr/>
          </p:nvSpPr>
          <p:spPr bwMode="auto">
            <a:xfrm>
              <a:off x="480" y="1827"/>
              <a:ext cx="1530" cy="564"/>
            </a:xfrm>
            <a:prstGeom prst="rect">
              <a:avLst/>
            </a:prstGeom>
            <a:solidFill>
              <a:srgbClr val="FFFFFF"/>
            </a:solidFill>
            <a:ln w="9525">
              <a:solidFill>
                <a:srgbClr val="000000"/>
              </a:solidFill>
              <a:miter lim="800000"/>
              <a:headEnd/>
              <a:tailEnd/>
            </a:ln>
          </p:spPr>
          <p:txBody>
            <a:bodyPr lIns="18000" tIns="10800" rIns="18000" bIns="10800"/>
            <a:lstStyle/>
            <a:p>
              <a:r>
                <a:rPr lang="en-US" sz="1600">
                  <a:solidFill>
                    <a:srgbClr val="000000"/>
                  </a:solidFill>
                  <a:latin typeface="Arial" charset="0"/>
                </a:rPr>
                <a:t>Cements relationships and builds trust amongst all those involved</a:t>
              </a:r>
            </a:p>
          </p:txBody>
        </p:sp>
        <p:sp>
          <p:nvSpPr>
            <p:cNvPr id="33804" name="Text Box 12"/>
            <p:cNvSpPr txBox="1">
              <a:spLocks noChangeArrowheads="1"/>
            </p:cNvSpPr>
            <p:nvPr/>
          </p:nvSpPr>
          <p:spPr bwMode="auto">
            <a:xfrm>
              <a:off x="3553" y="915"/>
              <a:ext cx="1439" cy="551"/>
            </a:xfrm>
            <a:prstGeom prst="rect">
              <a:avLst/>
            </a:prstGeom>
            <a:solidFill>
              <a:srgbClr val="FFFFFF"/>
            </a:solidFill>
            <a:ln w="9525">
              <a:solidFill>
                <a:srgbClr val="000000"/>
              </a:solidFill>
              <a:miter lim="800000"/>
              <a:headEnd/>
              <a:tailEnd/>
            </a:ln>
          </p:spPr>
          <p:txBody>
            <a:bodyPr lIns="18000" tIns="10800" rIns="18000" bIns="10800"/>
            <a:lstStyle/>
            <a:p>
              <a:r>
                <a:rPr lang="en-US" sz="1600">
                  <a:solidFill>
                    <a:srgbClr val="000000"/>
                  </a:solidFill>
                  <a:latin typeface="Arial" charset="0"/>
                </a:rPr>
                <a:t>Increases efficiency and effectiveness of delivery of service</a:t>
              </a:r>
            </a:p>
          </p:txBody>
        </p:sp>
        <p:sp>
          <p:nvSpPr>
            <p:cNvPr id="33805" name="Text Box 13"/>
            <p:cNvSpPr txBox="1">
              <a:spLocks noChangeArrowheads="1"/>
            </p:cNvSpPr>
            <p:nvPr/>
          </p:nvSpPr>
          <p:spPr bwMode="auto">
            <a:xfrm>
              <a:off x="2309" y="915"/>
              <a:ext cx="1103" cy="534"/>
            </a:xfrm>
            <a:prstGeom prst="rect">
              <a:avLst/>
            </a:prstGeom>
            <a:solidFill>
              <a:srgbClr val="FFFFFF"/>
            </a:solidFill>
            <a:ln w="9525">
              <a:solidFill>
                <a:srgbClr val="000000"/>
              </a:solidFill>
              <a:miter lim="800000"/>
              <a:headEnd/>
              <a:tailEnd/>
            </a:ln>
          </p:spPr>
          <p:txBody>
            <a:bodyPr lIns="18000" tIns="10800" rIns="18000" bIns="10800"/>
            <a:lstStyle/>
            <a:p>
              <a:r>
                <a:rPr lang="en-US" sz="1600">
                  <a:solidFill>
                    <a:srgbClr val="000000"/>
                  </a:solidFill>
                  <a:latin typeface="Arial" charset="0"/>
                </a:rPr>
                <a:t>Improves knowledge &amp; skills of practitioners</a:t>
              </a:r>
            </a:p>
          </p:txBody>
        </p:sp>
        <p:sp>
          <p:nvSpPr>
            <p:cNvPr id="33806" name="Line 14"/>
            <p:cNvSpPr>
              <a:spLocks noChangeShapeType="1"/>
            </p:cNvSpPr>
            <p:nvPr/>
          </p:nvSpPr>
          <p:spPr bwMode="auto">
            <a:xfrm flipH="1">
              <a:off x="2790" y="1449"/>
              <a:ext cx="0" cy="458"/>
            </a:xfrm>
            <a:prstGeom prst="line">
              <a:avLst/>
            </a:prstGeom>
            <a:noFill/>
            <a:ln w="9525">
              <a:solidFill>
                <a:srgbClr val="000000"/>
              </a:solidFill>
              <a:round/>
              <a:headEnd/>
              <a:tailEnd/>
            </a:ln>
          </p:spPr>
          <p:txBody>
            <a:bodyPr/>
            <a:lstStyle/>
            <a:p>
              <a:endParaRPr lang="en-GB"/>
            </a:p>
          </p:txBody>
        </p:sp>
        <p:sp>
          <p:nvSpPr>
            <p:cNvPr id="33807" name="Line 15"/>
            <p:cNvSpPr>
              <a:spLocks noChangeShapeType="1"/>
            </p:cNvSpPr>
            <p:nvPr/>
          </p:nvSpPr>
          <p:spPr bwMode="auto">
            <a:xfrm flipH="1">
              <a:off x="3113" y="1440"/>
              <a:ext cx="775" cy="603"/>
            </a:xfrm>
            <a:prstGeom prst="line">
              <a:avLst/>
            </a:prstGeom>
            <a:noFill/>
            <a:ln w="9525">
              <a:solidFill>
                <a:srgbClr val="000000"/>
              </a:solidFill>
              <a:round/>
              <a:headEnd/>
              <a:tailEnd/>
            </a:ln>
          </p:spPr>
          <p:txBody>
            <a:bodyPr/>
            <a:lstStyle/>
            <a:p>
              <a:endParaRPr lang="en-GB"/>
            </a:p>
          </p:txBody>
        </p:sp>
        <p:sp>
          <p:nvSpPr>
            <p:cNvPr id="33808" name="Line 16"/>
            <p:cNvSpPr>
              <a:spLocks noChangeShapeType="1"/>
            </p:cNvSpPr>
            <p:nvPr/>
          </p:nvSpPr>
          <p:spPr bwMode="auto">
            <a:xfrm flipH="1">
              <a:off x="3242" y="2238"/>
              <a:ext cx="877" cy="0"/>
            </a:xfrm>
            <a:prstGeom prst="line">
              <a:avLst/>
            </a:prstGeom>
            <a:noFill/>
            <a:ln w="9525">
              <a:solidFill>
                <a:srgbClr val="000000"/>
              </a:solidFill>
              <a:round/>
              <a:headEnd/>
              <a:tailEnd/>
            </a:ln>
          </p:spPr>
          <p:txBody>
            <a:bodyPr/>
            <a:lstStyle/>
            <a:p>
              <a:endParaRPr lang="en-GB"/>
            </a:p>
          </p:txBody>
        </p:sp>
        <p:sp>
          <p:nvSpPr>
            <p:cNvPr id="33809" name="Line 17"/>
            <p:cNvSpPr>
              <a:spLocks noChangeShapeType="1"/>
            </p:cNvSpPr>
            <p:nvPr/>
          </p:nvSpPr>
          <p:spPr bwMode="auto">
            <a:xfrm flipH="1">
              <a:off x="3186" y="1824"/>
              <a:ext cx="894" cy="261"/>
            </a:xfrm>
            <a:prstGeom prst="line">
              <a:avLst/>
            </a:prstGeom>
            <a:noFill/>
            <a:ln w="9525">
              <a:solidFill>
                <a:srgbClr val="000000"/>
              </a:solidFill>
              <a:round/>
              <a:headEnd/>
              <a:tailEnd/>
            </a:ln>
          </p:spPr>
          <p:txBody>
            <a:bodyPr/>
            <a:lstStyle/>
            <a:p>
              <a:endParaRPr lang="en-GB"/>
            </a:p>
          </p:txBody>
        </p:sp>
        <p:sp>
          <p:nvSpPr>
            <p:cNvPr id="33810" name="Line 18"/>
            <p:cNvSpPr>
              <a:spLocks noChangeShapeType="1"/>
            </p:cNvSpPr>
            <p:nvPr/>
          </p:nvSpPr>
          <p:spPr bwMode="auto">
            <a:xfrm flipH="1" flipV="1">
              <a:off x="3186" y="2467"/>
              <a:ext cx="702" cy="557"/>
            </a:xfrm>
            <a:prstGeom prst="line">
              <a:avLst/>
            </a:prstGeom>
            <a:noFill/>
            <a:ln w="9525">
              <a:solidFill>
                <a:srgbClr val="000000"/>
              </a:solidFill>
              <a:round/>
              <a:headEnd/>
              <a:tailEnd/>
            </a:ln>
          </p:spPr>
          <p:txBody>
            <a:bodyPr/>
            <a:lstStyle/>
            <a:p>
              <a:endParaRPr lang="en-GB"/>
            </a:p>
          </p:txBody>
        </p:sp>
        <p:sp>
          <p:nvSpPr>
            <p:cNvPr id="33811" name="Line 19"/>
            <p:cNvSpPr>
              <a:spLocks noChangeShapeType="1"/>
            </p:cNvSpPr>
            <p:nvPr/>
          </p:nvSpPr>
          <p:spPr bwMode="auto">
            <a:xfrm flipH="1" flipV="1">
              <a:off x="1440" y="1536"/>
              <a:ext cx="1104" cy="432"/>
            </a:xfrm>
            <a:prstGeom prst="line">
              <a:avLst/>
            </a:prstGeom>
            <a:noFill/>
            <a:ln w="9525">
              <a:solidFill>
                <a:srgbClr val="000000"/>
              </a:solidFill>
              <a:round/>
              <a:headEnd/>
              <a:tailEnd/>
            </a:ln>
          </p:spPr>
          <p:txBody>
            <a:bodyPr/>
            <a:lstStyle/>
            <a:p>
              <a:endParaRPr lang="en-GB"/>
            </a:p>
          </p:txBody>
        </p:sp>
        <p:sp>
          <p:nvSpPr>
            <p:cNvPr id="33812" name="Line 20"/>
            <p:cNvSpPr>
              <a:spLocks noChangeShapeType="1"/>
            </p:cNvSpPr>
            <p:nvPr/>
          </p:nvSpPr>
          <p:spPr bwMode="auto">
            <a:xfrm>
              <a:off x="2026" y="2111"/>
              <a:ext cx="368" cy="76"/>
            </a:xfrm>
            <a:prstGeom prst="line">
              <a:avLst/>
            </a:prstGeom>
            <a:noFill/>
            <a:ln w="9525">
              <a:solidFill>
                <a:srgbClr val="000000"/>
              </a:solidFill>
              <a:round/>
              <a:headEnd/>
              <a:tailEnd/>
            </a:ln>
          </p:spPr>
          <p:txBody>
            <a:bodyPr/>
            <a:lstStyle/>
            <a:p>
              <a:endParaRPr lang="en-GB"/>
            </a:p>
          </p:txBody>
        </p:sp>
        <p:sp>
          <p:nvSpPr>
            <p:cNvPr id="33813" name="Line 21"/>
            <p:cNvSpPr>
              <a:spLocks noChangeShapeType="1"/>
            </p:cNvSpPr>
            <p:nvPr/>
          </p:nvSpPr>
          <p:spPr bwMode="auto">
            <a:xfrm flipV="1">
              <a:off x="1872" y="2469"/>
              <a:ext cx="654" cy="363"/>
            </a:xfrm>
            <a:prstGeom prst="line">
              <a:avLst/>
            </a:prstGeom>
            <a:noFill/>
            <a:ln w="9525">
              <a:solidFill>
                <a:srgbClr val="000000"/>
              </a:solidFill>
              <a:round/>
              <a:headEnd/>
              <a:tailEnd/>
            </a:ln>
          </p:spPr>
          <p:txBody>
            <a:bodyPr/>
            <a:lstStyle/>
            <a:p>
              <a:endParaRPr lang="en-GB"/>
            </a:p>
          </p:txBody>
        </p:sp>
        <p:sp>
          <p:nvSpPr>
            <p:cNvPr id="33814" name="Line 22"/>
            <p:cNvSpPr>
              <a:spLocks noChangeShapeType="1"/>
            </p:cNvSpPr>
            <p:nvPr/>
          </p:nvSpPr>
          <p:spPr bwMode="auto">
            <a:xfrm flipV="1">
              <a:off x="2544" y="2566"/>
              <a:ext cx="41" cy="410"/>
            </a:xfrm>
            <a:prstGeom prst="line">
              <a:avLst/>
            </a:prstGeom>
            <a:noFill/>
            <a:ln w="9525">
              <a:solidFill>
                <a:srgbClr val="000000"/>
              </a:solidFill>
              <a:round/>
              <a:headEnd/>
              <a:tailEnd/>
            </a:ln>
          </p:spPr>
          <p:txBody>
            <a:bodyPr/>
            <a:lstStyle/>
            <a:p>
              <a:endParaRPr lang="en-GB"/>
            </a:p>
          </p:txBody>
        </p:sp>
        <p:sp>
          <p:nvSpPr>
            <p:cNvPr id="33815" name="Text Box 23"/>
            <p:cNvSpPr txBox="1">
              <a:spLocks noChangeArrowheads="1"/>
            </p:cNvSpPr>
            <p:nvPr/>
          </p:nvSpPr>
          <p:spPr bwMode="auto">
            <a:xfrm>
              <a:off x="384" y="3587"/>
              <a:ext cx="5136" cy="349"/>
            </a:xfrm>
            <a:prstGeom prst="rect">
              <a:avLst/>
            </a:prstGeom>
            <a:solidFill>
              <a:srgbClr val="FFFFFF"/>
            </a:solidFill>
            <a:ln w="9525">
              <a:solidFill>
                <a:srgbClr val="000000"/>
              </a:solidFill>
              <a:miter lim="800000"/>
              <a:headEnd/>
              <a:tailEnd/>
            </a:ln>
          </p:spPr>
          <p:txBody>
            <a:bodyPr lIns="18000" tIns="10800" rIns="18000" bIns="10800"/>
            <a:lstStyle/>
            <a:p>
              <a:r>
                <a:rPr lang="en-US" sz="1600">
                  <a:solidFill>
                    <a:srgbClr val="000000"/>
                  </a:solidFill>
                  <a:latin typeface="Arial" charset="0"/>
                </a:rPr>
                <a:t>Exposure to other practitioners allows individuals to expand their knowledge and expertise while providing support, dividing responsibility and cushioning the effect of any failures </a:t>
              </a:r>
            </a:p>
          </p:txBody>
        </p:sp>
        <p:sp>
          <p:nvSpPr>
            <p:cNvPr id="33816" name="Line 24"/>
            <p:cNvSpPr>
              <a:spLocks noChangeShapeType="1"/>
            </p:cNvSpPr>
            <p:nvPr/>
          </p:nvSpPr>
          <p:spPr bwMode="auto">
            <a:xfrm>
              <a:off x="2902" y="2620"/>
              <a:ext cx="506" cy="980"/>
            </a:xfrm>
            <a:prstGeom prst="line">
              <a:avLst/>
            </a:prstGeom>
            <a:noFill/>
            <a:ln w="9525">
              <a:solidFill>
                <a:srgbClr val="000000"/>
              </a:solidFill>
              <a:round/>
              <a:headEnd/>
              <a:tailEnd/>
            </a:ln>
          </p:spPr>
          <p:txBody>
            <a:bodyPr/>
            <a:lstStyle/>
            <a:p>
              <a:endParaRPr lang="en-GB"/>
            </a:p>
          </p:txBody>
        </p:sp>
      </p:grpSp>
    </p:spTree>
    <p:extLst>
      <p:ext uri="{BB962C8B-B14F-4D97-AF65-F5344CB8AC3E}">
        <p14:creationId xmlns:p14="http://schemas.microsoft.com/office/powerpoint/2010/main" val="1584648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dirty="0"/>
              <a:t>We have established the benefits of MAW</a:t>
            </a:r>
          </a:p>
          <a:p>
            <a:r>
              <a:rPr lang="en-GB" dirty="0"/>
              <a:t>In your groups discuss the challenges</a:t>
            </a:r>
          </a:p>
        </p:txBody>
      </p:sp>
    </p:spTree>
    <p:extLst>
      <p:ext uri="{BB962C8B-B14F-4D97-AF65-F5344CB8AC3E}">
        <p14:creationId xmlns:p14="http://schemas.microsoft.com/office/powerpoint/2010/main" val="1336728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gets in the way …</a:t>
            </a:r>
          </a:p>
        </p:txBody>
      </p:sp>
      <p:sp>
        <p:nvSpPr>
          <p:cNvPr id="3" name="Content Placeholder 2"/>
          <p:cNvSpPr>
            <a:spLocks noGrp="1"/>
          </p:cNvSpPr>
          <p:nvPr>
            <p:ph idx="1"/>
          </p:nvPr>
        </p:nvSpPr>
        <p:spPr/>
        <p:txBody>
          <a:bodyPr>
            <a:normAutofit fontScale="77500" lnSpcReduction="20000"/>
          </a:bodyPr>
          <a:lstStyle/>
          <a:p>
            <a:pPr>
              <a:lnSpc>
                <a:spcPct val="150000"/>
              </a:lnSpc>
            </a:pPr>
            <a:r>
              <a:rPr lang="en-GB" dirty="0"/>
              <a:t>Different core functions, cultures and practices between agencies</a:t>
            </a:r>
          </a:p>
          <a:p>
            <a:pPr>
              <a:lnSpc>
                <a:spcPct val="150000"/>
              </a:lnSpc>
            </a:pPr>
            <a:r>
              <a:rPr lang="en-GB" dirty="0"/>
              <a:t>Lack of clarity in lines of authority and decision-making</a:t>
            </a:r>
          </a:p>
          <a:p>
            <a:pPr>
              <a:lnSpc>
                <a:spcPct val="150000"/>
              </a:lnSpc>
            </a:pPr>
            <a:r>
              <a:rPr lang="en-GB" dirty="0"/>
              <a:t>Historical or current jealousies or rivalries between agencies</a:t>
            </a:r>
          </a:p>
          <a:p>
            <a:pPr>
              <a:lnSpc>
                <a:spcPct val="150000"/>
              </a:lnSpc>
            </a:pPr>
            <a:r>
              <a:rPr lang="en-GB" dirty="0"/>
              <a:t>Different and conflicting social policy or legislation</a:t>
            </a:r>
          </a:p>
          <a:p>
            <a:pPr>
              <a:lnSpc>
                <a:spcPct val="150000"/>
              </a:lnSpc>
            </a:pPr>
            <a:r>
              <a:rPr lang="en-GB" dirty="0"/>
              <a:t>Lack of clarity about why agencies are involved</a:t>
            </a:r>
          </a:p>
          <a:p>
            <a:pPr>
              <a:lnSpc>
                <a:spcPct val="150000"/>
              </a:lnSpc>
            </a:pPr>
            <a:r>
              <a:rPr lang="en-GB" dirty="0"/>
              <a:t>Poor communication</a:t>
            </a:r>
          </a:p>
        </p:txBody>
      </p:sp>
    </p:spTree>
    <p:extLst>
      <p:ext uri="{BB962C8B-B14F-4D97-AF65-F5344CB8AC3E}">
        <p14:creationId xmlns:p14="http://schemas.microsoft.com/office/powerpoint/2010/main" val="1509760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Models of multi-agency work</a:t>
            </a:r>
            <a:br>
              <a:rPr lang="en-GB" dirty="0"/>
            </a:br>
            <a:endParaRPr lang="en-GB" dirty="0"/>
          </a:p>
        </p:txBody>
      </p:sp>
      <p:sp>
        <p:nvSpPr>
          <p:cNvPr id="3" name="Content Placeholder 2"/>
          <p:cNvSpPr>
            <a:spLocks noGrp="1"/>
          </p:cNvSpPr>
          <p:nvPr>
            <p:ph idx="1"/>
          </p:nvPr>
        </p:nvSpPr>
        <p:spPr>
          <a:xfrm>
            <a:off x="1176865" y="2490135"/>
            <a:ext cx="6798736" cy="2691465"/>
          </a:xfrm>
        </p:spPr>
        <p:txBody>
          <a:bodyPr>
            <a:normAutofit fontScale="85000" lnSpcReduction="20000"/>
          </a:bodyPr>
          <a:lstStyle/>
          <a:p>
            <a:r>
              <a:rPr lang="en-GB" dirty="0"/>
              <a:t>Multi-agency panel</a:t>
            </a:r>
          </a:p>
          <a:p>
            <a:endParaRPr lang="en-GB" dirty="0"/>
          </a:p>
          <a:p>
            <a:r>
              <a:rPr lang="en-GB" dirty="0"/>
              <a:t>Multi-agency team</a:t>
            </a:r>
          </a:p>
          <a:p>
            <a:endParaRPr lang="en-GB" dirty="0"/>
          </a:p>
          <a:p>
            <a:r>
              <a:rPr lang="en-GB" dirty="0"/>
              <a:t>Integrated Service</a:t>
            </a:r>
          </a:p>
          <a:p>
            <a:endParaRPr lang="en-GB" dirty="0"/>
          </a:p>
          <a:p>
            <a:pPr algn="r"/>
            <a:r>
              <a:rPr lang="en-GB" dirty="0"/>
              <a:t>( Walker, 2008)</a:t>
            </a:r>
          </a:p>
        </p:txBody>
      </p:sp>
      <p:pic>
        <p:nvPicPr>
          <p:cNvPr id="4" name="Picture 3" descr="C:\Users\l.roberts\AppData\Local\Microsoft\Windows\Temporary Internet Files\Content.IE5\FDGQFACQ\MC90044601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58456" y="5142317"/>
            <a:ext cx="1663784" cy="129539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descr="C:\Users\l.roberts\AppData\Local\Microsoft\Windows\Temporary Internet Files\Content.IE5\UU4Z21D1\MC90023093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22847" y="4945857"/>
            <a:ext cx="2133600" cy="145494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C:\Users\l.roberts\AppData\Local\Microsoft\Windows\Temporary Internet Files\Content.IE5\FDGQFACQ\MC90005660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19800" y="5076529"/>
            <a:ext cx="1797710"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18375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Models of multi-agency work: 1</a:t>
            </a:r>
          </a:p>
        </p:txBody>
      </p:sp>
      <p:sp>
        <p:nvSpPr>
          <p:cNvPr id="3" name="Content Placeholder 2"/>
          <p:cNvSpPr>
            <a:spLocks noGrp="1"/>
          </p:cNvSpPr>
          <p:nvPr>
            <p:ph idx="1"/>
          </p:nvPr>
        </p:nvSpPr>
        <p:spPr/>
        <p:txBody>
          <a:bodyPr/>
          <a:lstStyle/>
          <a:p>
            <a:r>
              <a:rPr lang="en-GB" dirty="0"/>
              <a:t>Multi-agency panel</a:t>
            </a:r>
          </a:p>
          <a:p>
            <a:r>
              <a:rPr lang="en-GB" dirty="0"/>
              <a:t>Characteristics</a:t>
            </a:r>
          </a:p>
          <a:p>
            <a:r>
              <a:rPr lang="en-GB" dirty="0"/>
              <a:t>Benefits and opportunities</a:t>
            </a:r>
          </a:p>
          <a:p>
            <a:r>
              <a:rPr lang="en-GB" dirty="0"/>
              <a:t>Challenges</a:t>
            </a:r>
          </a:p>
        </p:txBody>
      </p:sp>
      <p:pic>
        <p:nvPicPr>
          <p:cNvPr id="4" name="Picture 3" descr="C:\Users\l.roberts\AppData\Local\Microsoft\Windows\Temporary Internet Files\Content.IE5\FDGQFACQ\MC90044601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57800" y="3858643"/>
            <a:ext cx="2667000" cy="20764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41555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Multi-agency panel - Features</a:t>
            </a:r>
          </a:p>
        </p:txBody>
      </p:sp>
      <p:sp>
        <p:nvSpPr>
          <p:cNvPr id="3" name="Content Placeholder 2"/>
          <p:cNvSpPr>
            <a:spLocks noGrp="1"/>
          </p:cNvSpPr>
          <p:nvPr>
            <p:ph idx="1"/>
          </p:nvPr>
        </p:nvSpPr>
        <p:spPr/>
        <p:txBody>
          <a:bodyPr/>
          <a:lstStyle/>
          <a:p>
            <a:r>
              <a:rPr lang="en-GB" dirty="0"/>
              <a:t>Practitioners employed by home agencies</a:t>
            </a:r>
          </a:p>
          <a:p>
            <a:r>
              <a:rPr lang="en-GB" dirty="0"/>
              <a:t>Panel meets regularly to discuss individuals</a:t>
            </a:r>
          </a:p>
          <a:p>
            <a:r>
              <a:rPr lang="en-GB" dirty="0"/>
              <a:t>Likely to focus on individual work</a:t>
            </a:r>
          </a:p>
          <a:p>
            <a:r>
              <a:rPr lang="en-GB" dirty="0"/>
              <a:t>Likely to carry out joint assessment and information sharing</a:t>
            </a:r>
          </a:p>
          <a:p>
            <a:r>
              <a:rPr lang="en-GB" dirty="0"/>
              <a:t>PCP can be applied in this model </a:t>
            </a:r>
            <a:endParaRPr lang="cy-GB" dirty="0"/>
          </a:p>
        </p:txBody>
      </p:sp>
      <p:pic>
        <p:nvPicPr>
          <p:cNvPr id="4" name="Picture 3" descr="C:\Users\l.roberts\AppData\Local\Microsoft\Windows\Temporary Internet Files\Content.IE5\FDGQFACQ\MC90044601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48400" y="4765191"/>
            <a:ext cx="1828800" cy="14477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0280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Multi-agency panel - Benefits</a:t>
            </a:r>
          </a:p>
        </p:txBody>
      </p:sp>
      <p:sp>
        <p:nvSpPr>
          <p:cNvPr id="3" name="Content Placeholder 2"/>
          <p:cNvSpPr>
            <a:spLocks noGrp="1"/>
          </p:cNvSpPr>
          <p:nvPr>
            <p:ph idx="1"/>
          </p:nvPr>
        </p:nvSpPr>
        <p:spPr/>
        <p:txBody>
          <a:bodyPr/>
          <a:lstStyle/>
          <a:p>
            <a:r>
              <a:rPr lang="en-GB" dirty="0"/>
              <a:t>No recruitment necessary</a:t>
            </a:r>
          </a:p>
          <a:p>
            <a:r>
              <a:rPr lang="en-GB" dirty="0"/>
              <a:t>Access to home agency training </a:t>
            </a:r>
          </a:p>
          <a:p>
            <a:r>
              <a:rPr lang="en-GB" dirty="0"/>
              <a:t>Experience of different working styles</a:t>
            </a:r>
          </a:p>
          <a:p>
            <a:r>
              <a:rPr lang="en-GB" dirty="0"/>
              <a:t>Structures and processes to allocate lead professional</a:t>
            </a:r>
          </a:p>
          <a:p>
            <a:r>
              <a:rPr lang="en-GB" dirty="0"/>
              <a:t>No need for a permanent base or infrastructure</a:t>
            </a:r>
          </a:p>
        </p:txBody>
      </p:sp>
      <p:pic>
        <p:nvPicPr>
          <p:cNvPr id="4" name="Picture 3" descr="C:\Users\l.roberts\AppData\Local\Microsoft\Windows\Temporary Internet Files\Content.IE5\FDGQFACQ\MC90044601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62600" y="5022885"/>
            <a:ext cx="26670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383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Multi-agency panel - Challenges </a:t>
            </a:r>
          </a:p>
        </p:txBody>
      </p:sp>
      <p:sp>
        <p:nvSpPr>
          <p:cNvPr id="3" name="Content Placeholder 2"/>
          <p:cNvSpPr>
            <a:spLocks noGrp="1"/>
          </p:cNvSpPr>
          <p:nvPr>
            <p:ph idx="1"/>
          </p:nvPr>
        </p:nvSpPr>
        <p:spPr/>
        <p:txBody>
          <a:bodyPr/>
          <a:lstStyle/>
          <a:p>
            <a:r>
              <a:rPr lang="en-GB" dirty="0"/>
              <a:t>Lack of frequent contact</a:t>
            </a:r>
          </a:p>
          <a:p>
            <a:r>
              <a:rPr lang="en-GB" dirty="0"/>
              <a:t>Tendency to identify with home agency</a:t>
            </a:r>
          </a:p>
          <a:p>
            <a:r>
              <a:rPr lang="en-GB" dirty="0"/>
              <a:t>Time to carry out casework responsibility</a:t>
            </a:r>
          </a:p>
          <a:p>
            <a:r>
              <a:rPr lang="en-GB" dirty="0"/>
              <a:t>Time for case planning meetings</a:t>
            </a:r>
            <a:endParaRPr lang="cy-GB" dirty="0"/>
          </a:p>
        </p:txBody>
      </p:sp>
      <p:pic>
        <p:nvPicPr>
          <p:cNvPr id="5" name="Picture 3" descr="C:\Users\l.roberts\AppData\Local\Microsoft\Windows\Temporary Internet Files\Content.IE5\FDGQFACQ\MC90044601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38800" y="5105400"/>
            <a:ext cx="26670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38210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Examples of Multi-Agency Panels</a:t>
            </a:r>
          </a:p>
        </p:txBody>
      </p:sp>
      <p:sp>
        <p:nvSpPr>
          <p:cNvPr id="3" name="Content Placeholder 2"/>
          <p:cNvSpPr>
            <a:spLocks noGrp="1"/>
          </p:cNvSpPr>
          <p:nvPr>
            <p:ph idx="1"/>
          </p:nvPr>
        </p:nvSpPr>
        <p:spPr/>
        <p:txBody>
          <a:bodyPr/>
          <a:lstStyle/>
          <a:p>
            <a:r>
              <a:rPr lang="en-GB" dirty="0"/>
              <a:t>Resource Panel</a:t>
            </a:r>
          </a:p>
          <a:p>
            <a:r>
              <a:rPr lang="en-GB" dirty="0"/>
              <a:t>Child Protection Case Conference</a:t>
            </a:r>
          </a:p>
          <a:p>
            <a:r>
              <a:rPr lang="en-GB" dirty="0"/>
              <a:t>National Service Framework for Children, Young People and Maternity Services</a:t>
            </a:r>
          </a:p>
          <a:p>
            <a:r>
              <a:rPr lang="en-GB" dirty="0"/>
              <a:t>Team Around the Family</a:t>
            </a:r>
          </a:p>
          <a:p>
            <a:r>
              <a:rPr lang="en-GB" dirty="0"/>
              <a:t>Others?</a:t>
            </a:r>
            <a:endParaRPr lang="cy-GB"/>
          </a:p>
        </p:txBody>
      </p:sp>
    </p:spTree>
    <p:extLst>
      <p:ext uri="{BB962C8B-B14F-4D97-AF65-F5344CB8AC3E}">
        <p14:creationId xmlns:p14="http://schemas.microsoft.com/office/powerpoint/2010/main" val="3286329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Models of multi-agency work:2</a:t>
            </a:r>
          </a:p>
        </p:txBody>
      </p:sp>
      <p:sp>
        <p:nvSpPr>
          <p:cNvPr id="3" name="Content Placeholder 2"/>
          <p:cNvSpPr>
            <a:spLocks noGrp="1"/>
          </p:cNvSpPr>
          <p:nvPr>
            <p:ph idx="1"/>
          </p:nvPr>
        </p:nvSpPr>
        <p:spPr/>
        <p:txBody>
          <a:bodyPr/>
          <a:lstStyle/>
          <a:p>
            <a:r>
              <a:rPr lang="en-GB" dirty="0"/>
              <a:t>Multi-agency team</a:t>
            </a:r>
          </a:p>
          <a:p>
            <a:r>
              <a:rPr lang="en-GB" dirty="0"/>
              <a:t>Characteristics</a:t>
            </a:r>
          </a:p>
          <a:p>
            <a:r>
              <a:rPr lang="en-GB" dirty="0"/>
              <a:t>Benefits and opportunities</a:t>
            </a:r>
          </a:p>
          <a:p>
            <a:r>
              <a:rPr lang="en-GB" dirty="0"/>
              <a:t>Challenges</a:t>
            </a:r>
            <a:endParaRPr lang="cy-GB" dirty="0"/>
          </a:p>
        </p:txBody>
      </p:sp>
      <p:pic>
        <p:nvPicPr>
          <p:cNvPr id="4" name="Picture 3" descr="C:\Users\l.roberts\AppData\Local\Microsoft\Windows\Temporary Internet Files\Content.IE5\UU4Z21D1\MC90023093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10400" y="4191000"/>
            <a:ext cx="1638677" cy="21924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27486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Multi-agency team - Features</a:t>
            </a:r>
          </a:p>
        </p:txBody>
      </p:sp>
      <p:sp>
        <p:nvSpPr>
          <p:cNvPr id="3" name="Content Placeholder 2"/>
          <p:cNvSpPr>
            <a:spLocks noGrp="1"/>
          </p:cNvSpPr>
          <p:nvPr>
            <p:ph idx="1"/>
          </p:nvPr>
        </p:nvSpPr>
        <p:spPr/>
        <p:txBody>
          <a:bodyPr>
            <a:normAutofit lnSpcReduction="10000"/>
          </a:bodyPr>
          <a:lstStyle/>
          <a:p>
            <a:r>
              <a:rPr lang="en-GB" dirty="0"/>
              <a:t>Practitioners recruited in to team</a:t>
            </a:r>
          </a:p>
          <a:p>
            <a:r>
              <a:rPr lang="en-GB" dirty="0"/>
              <a:t>Sense of team identity</a:t>
            </a:r>
          </a:p>
          <a:p>
            <a:r>
              <a:rPr lang="en-GB" dirty="0"/>
              <a:t>Dedicated team leader</a:t>
            </a:r>
          </a:p>
          <a:p>
            <a:r>
              <a:rPr lang="en-GB" dirty="0"/>
              <a:t>Range of levels of working</a:t>
            </a:r>
          </a:p>
          <a:p>
            <a:r>
              <a:rPr lang="en-GB" dirty="0"/>
              <a:t>Share a base </a:t>
            </a:r>
          </a:p>
          <a:p>
            <a:r>
              <a:rPr lang="en-GB" dirty="0"/>
              <a:t>Regular team meetings</a:t>
            </a:r>
          </a:p>
          <a:p>
            <a:r>
              <a:rPr lang="en-GB" dirty="0"/>
              <a:t>PCP can be applied in this model</a:t>
            </a:r>
          </a:p>
        </p:txBody>
      </p:sp>
      <p:pic>
        <p:nvPicPr>
          <p:cNvPr id="4" name="Picture 3" descr="C:\Users\l.roberts\AppData\Local\Microsoft\Windows\Temporary Internet Files\Content.IE5\UU4Z21D1\MC90023093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10400" y="4191000"/>
            <a:ext cx="1638677" cy="21924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39307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Multi-agency team - Benefits</a:t>
            </a:r>
          </a:p>
        </p:txBody>
      </p:sp>
      <p:sp>
        <p:nvSpPr>
          <p:cNvPr id="3" name="Content Placeholder 2"/>
          <p:cNvSpPr>
            <a:spLocks noGrp="1"/>
          </p:cNvSpPr>
          <p:nvPr>
            <p:ph idx="1"/>
          </p:nvPr>
        </p:nvSpPr>
        <p:spPr/>
        <p:txBody>
          <a:bodyPr/>
          <a:lstStyle/>
          <a:p>
            <a:r>
              <a:rPr lang="en-GB" dirty="0"/>
              <a:t>A team identity</a:t>
            </a:r>
          </a:p>
          <a:p>
            <a:r>
              <a:rPr lang="en-GB" dirty="0"/>
              <a:t>Sharing of skills and knowledge</a:t>
            </a:r>
          </a:p>
          <a:p>
            <a:r>
              <a:rPr lang="en-GB" dirty="0"/>
              <a:t>Communication should be straightforward</a:t>
            </a:r>
          </a:p>
          <a:p>
            <a:r>
              <a:rPr lang="en-GB" dirty="0"/>
              <a:t>Joint training easy to facilitate</a:t>
            </a:r>
          </a:p>
          <a:p>
            <a:r>
              <a:rPr lang="en-GB" dirty="0"/>
              <a:t>Preventative and early intervention work</a:t>
            </a:r>
          </a:p>
        </p:txBody>
      </p:sp>
      <p:pic>
        <p:nvPicPr>
          <p:cNvPr id="4" name="Picture 3" descr="C:\Users\l.roberts\AppData\Local\Microsoft\Windows\Temporary Internet Files\Content.IE5\UU4Z21D1\MC90023093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10400" y="4191000"/>
            <a:ext cx="1638677" cy="21924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9852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Multi-agency team - Challenges</a:t>
            </a:r>
          </a:p>
        </p:txBody>
      </p:sp>
      <p:sp>
        <p:nvSpPr>
          <p:cNvPr id="3" name="Content Placeholder 2"/>
          <p:cNvSpPr>
            <a:spLocks noGrp="1"/>
          </p:cNvSpPr>
          <p:nvPr>
            <p:ph idx="1"/>
          </p:nvPr>
        </p:nvSpPr>
        <p:spPr/>
        <p:txBody>
          <a:bodyPr/>
          <a:lstStyle/>
          <a:p>
            <a:r>
              <a:rPr lang="en-GB" dirty="0"/>
              <a:t>Recruitment can be challenging</a:t>
            </a:r>
          </a:p>
          <a:p>
            <a:r>
              <a:rPr lang="en-GB" dirty="0"/>
              <a:t>Time and resources for team building </a:t>
            </a:r>
            <a:endParaRPr lang="cy-GB" dirty="0"/>
          </a:p>
          <a:p>
            <a:r>
              <a:rPr lang="en-GB" dirty="0"/>
              <a:t>Different bases- team working and communication challenges</a:t>
            </a:r>
          </a:p>
          <a:p>
            <a:r>
              <a:rPr lang="en-GB" dirty="0"/>
              <a:t>Good relationships vital</a:t>
            </a:r>
          </a:p>
          <a:p>
            <a:r>
              <a:rPr lang="en-GB" dirty="0"/>
              <a:t>Sufficient time for meetings required</a:t>
            </a:r>
          </a:p>
        </p:txBody>
      </p:sp>
      <p:pic>
        <p:nvPicPr>
          <p:cNvPr id="4" name="Picture 3" descr="C:\Users\l.roberts\AppData\Local\Microsoft\Windows\Temporary Internet Files\Content.IE5\UU4Z21D1\MC90023093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10400" y="4191000"/>
            <a:ext cx="1638677" cy="21924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26904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multi-agency teams</a:t>
            </a:r>
          </a:p>
        </p:txBody>
      </p:sp>
      <p:sp>
        <p:nvSpPr>
          <p:cNvPr id="3" name="Content Placeholder 2"/>
          <p:cNvSpPr>
            <a:spLocks noGrp="1"/>
          </p:cNvSpPr>
          <p:nvPr>
            <p:ph idx="1"/>
          </p:nvPr>
        </p:nvSpPr>
        <p:spPr/>
        <p:txBody>
          <a:bodyPr/>
          <a:lstStyle/>
          <a:p>
            <a:r>
              <a:rPr lang="en-GB" dirty="0"/>
              <a:t>Youth Offending Team</a:t>
            </a:r>
          </a:p>
          <a:p>
            <a:r>
              <a:rPr lang="en-GB" dirty="0"/>
              <a:t>Flying Start</a:t>
            </a:r>
          </a:p>
          <a:p>
            <a:r>
              <a:rPr lang="en-GB" dirty="0"/>
              <a:t>Disabled Children’s Team</a:t>
            </a:r>
          </a:p>
          <a:p>
            <a:r>
              <a:rPr lang="en-GB" dirty="0"/>
              <a:t>Others?</a:t>
            </a:r>
          </a:p>
        </p:txBody>
      </p:sp>
      <p:pic>
        <p:nvPicPr>
          <p:cNvPr id="4" name="Picture 3" descr="C:\Users\l.roberts\AppData\Local\Microsoft\Windows\Temporary Internet Files\Content.IE5\UU4Z21D1\MC90023093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10400" y="4191000"/>
            <a:ext cx="1638677" cy="21924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27473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dirty="0"/>
              <a:t>What are the enabling factors that encourage individuals from diverse backgrounds to become an effective team?</a:t>
            </a:r>
          </a:p>
          <a:p>
            <a:r>
              <a:rPr lang="en-GB" dirty="0"/>
              <a:t>What are the attributes that make effective team leaders?</a:t>
            </a:r>
            <a:endParaRPr lang="cy-GB" dirty="0"/>
          </a:p>
        </p:txBody>
      </p:sp>
      <p:pic>
        <p:nvPicPr>
          <p:cNvPr id="4" name="Picture 3" descr="C:\Users\l.roberts\AppData\Local\Microsoft\Windows\Temporary Internet Files\Content.IE5\UU4Z21D1\MC90023093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10400" y="4191000"/>
            <a:ext cx="1638677" cy="21924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21269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Models of multi-agency work: 3</a:t>
            </a:r>
          </a:p>
        </p:txBody>
      </p:sp>
      <p:sp>
        <p:nvSpPr>
          <p:cNvPr id="3" name="Content Placeholder 2"/>
          <p:cNvSpPr>
            <a:spLocks noGrp="1"/>
          </p:cNvSpPr>
          <p:nvPr>
            <p:ph idx="1"/>
          </p:nvPr>
        </p:nvSpPr>
        <p:spPr/>
        <p:txBody>
          <a:bodyPr/>
          <a:lstStyle/>
          <a:p>
            <a:r>
              <a:rPr lang="en-GB" dirty="0"/>
              <a:t>Integrated service</a:t>
            </a:r>
          </a:p>
          <a:p>
            <a:r>
              <a:rPr lang="en-GB" dirty="0"/>
              <a:t>Characteristics</a:t>
            </a:r>
          </a:p>
          <a:p>
            <a:r>
              <a:rPr lang="en-GB" dirty="0"/>
              <a:t>Benefits and opportunities</a:t>
            </a:r>
          </a:p>
          <a:p>
            <a:r>
              <a:rPr lang="en-GB" dirty="0"/>
              <a:t>Challenges</a:t>
            </a:r>
          </a:p>
        </p:txBody>
      </p:sp>
      <p:pic>
        <p:nvPicPr>
          <p:cNvPr id="4" name="Picture 3" descr="C:\Users\l.roberts\AppData\Local\Microsoft\Windows\Temporary Internet Files\Content.IE5\FDGQFACQ\MC90005660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05600" y="4572000"/>
            <a:ext cx="1797710" cy="18187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31383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Integrated Service - Features</a:t>
            </a:r>
          </a:p>
        </p:txBody>
      </p:sp>
      <p:sp>
        <p:nvSpPr>
          <p:cNvPr id="3" name="Content Placeholder 2"/>
          <p:cNvSpPr>
            <a:spLocks noGrp="1"/>
          </p:cNvSpPr>
          <p:nvPr>
            <p:ph idx="1"/>
          </p:nvPr>
        </p:nvSpPr>
        <p:spPr/>
        <p:txBody>
          <a:bodyPr>
            <a:normAutofit fontScale="70000" lnSpcReduction="20000"/>
          </a:bodyPr>
          <a:lstStyle/>
          <a:p>
            <a:r>
              <a:rPr lang="en-GB" dirty="0"/>
              <a:t>A hub for a community</a:t>
            </a:r>
            <a:endParaRPr lang="cy-GB" dirty="0"/>
          </a:p>
          <a:p>
            <a:r>
              <a:rPr lang="en-GB" dirty="0"/>
              <a:t>A range of services</a:t>
            </a:r>
          </a:p>
          <a:p>
            <a:r>
              <a:rPr lang="en-GB" dirty="0"/>
              <a:t>A common location, philosophy, vision and principles</a:t>
            </a:r>
          </a:p>
          <a:p>
            <a:r>
              <a:rPr lang="en-GB" dirty="0"/>
              <a:t>Service hub</a:t>
            </a:r>
          </a:p>
          <a:p>
            <a:r>
              <a:rPr lang="en-GB" dirty="0"/>
              <a:t>Usually delivered from a school / early years setting</a:t>
            </a:r>
          </a:p>
          <a:p>
            <a:r>
              <a:rPr lang="en-GB" dirty="0"/>
              <a:t>Staff work in a co-ordinated way e.g.</a:t>
            </a:r>
          </a:p>
          <a:p>
            <a:pPr lvl="1"/>
            <a:r>
              <a:rPr lang="en-GB" dirty="0"/>
              <a:t>Child care</a:t>
            </a:r>
          </a:p>
          <a:p>
            <a:pPr lvl="1"/>
            <a:r>
              <a:rPr lang="en-GB" dirty="0"/>
              <a:t>Specialist advice &amp; guidance</a:t>
            </a:r>
          </a:p>
          <a:p>
            <a:pPr lvl="1"/>
            <a:r>
              <a:rPr lang="en-GB" dirty="0"/>
              <a:t>Outreach support </a:t>
            </a:r>
          </a:p>
          <a:p>
            <a:r>
              <a:rPr lang="en-GB" dirty="0"/>
              <a:t>PCP can be applied in this model</a:t>
            </a:r>
            <a:endParaRPr lang="cy-GB" dirty="0"/>
          </a:p>
        </p:txBody>
      </p:sp>
      <p:pic>
        <p:nvPicPr>
          <p:cNvPr id="4" name="Picture 3" descr="C:\Users\l.roberts\AppData\Local\Microsoft\Windows\Temporary Internet Files\Content.IE5\FDGQFACQ\MC90005660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05600" y="4572000"/>
            <a:ext cx="1797710" cy="18187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17179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Integrated Service Benefits</a:t>
            </a:r>
          </a:p>
        </p:txBody>
      </p:sp>
      <p:sp>
        <p:nvSpPr>
          <p:cNvPr id="3" name="Content Placeholder 2"/>
          <p:cNvSpPr>
            <a:spLocks noGrp="1"/>
          </p:cNvSpPr>
          <p:nvPr>
            <p:ph idx="1"/>
          </p:nvPr>
        </p:nvSpPr>
        <p:spPr/>
        <p:txBody>
          <a:bodyPr>
            <a:normAutofit fontScale="92500" lnSpcReduction="20000"/>
          </a:bodyPr>
          <a:lstStyle/>
          <a:p>
            <a:r>
              <a:rPr lang="en-GB" dirty="0"/>
              <a:t>Address a full range of issues</a:t>
            </a:r>
          </a:p>
          <a:p>
            <a:r>
              <a:rPr lang="en-GB" dirty="0"/>
              <a:t>Non stigmatizing, universal</a:t>
            </a:r>
          </a:p>
          <a:p>
            <a:r>
              <a:rPr lang="en-GB" dirty="0"/>
              <a:t>Knock on benefits for education</a:t>
            </a:r>
          </a:p>
          <a:p>
            <a:r>
              <a:rPr lang="en-GB" dirty="0"/>
              <a:t>Co-working </a:t>
            </a:r>
          </a:p>
          <a:p>
            <a:r>
              <a:rPr lang="en-GB" dirty="0"/>
              <a:t>Joint training</a:t>
            </a:r>
          </a:p>
          <a:p>
            <a:r>
              <a:rPr lang="en-GB" dirty="0"/>
              <a:t>Enhanced communication</a:t>
            </a:r>
          </a:p>
          <a:p>
            <a:r>
              <a:rPr lang="en-GB" dirty="0"/>
              <a:t>Linked to home agency</a:t>
            </a:r>
          </a:p>
          <a:p>
            <a:r>
              <a:rPr lang="en-GB" dirty="0"/>
              <a:t>Training and development from home agency</a:t>
            </a:r>
          </a:p>
          <a:p>
            <a:endParaRPr lang="en-GB" dirty="0"/>
          </a:p>
        </p:txBody>
      </p:sp>
      <p:pic>
        <p:nvPicPr>
          <p:cNvPr id="4" name="Picture 3" descr="C:\Users\l.roberts\AppData\Local\Microsoft\Windows\Temporary Internet Files\Content.IE5\FDGQFACQ\MC90005660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05600" y="4572000"/>
            <a:ext cx="1797710" cy="18187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21483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Integrated Service - Challenges</a:t>
            </a:r>
          </a:p>
        </p:txBody>
      </p:sp>
      <p:sp>
        <p:nvSpPr>
          <p:cNvPr id="3" name="Content Placeholder 2"/>
          <p:cNvSpPr>
            <a:spLocks noGrp="1"/>
          </p:cNvSpPr>
          <p:nvPr>
            <p:ph idx="1"/>
          </p:nvPr>
        </p:nvSpPr>
        <p:spPr/>
        <p:txBody>
          <a:bodyPr/>
          <a:lstStyle/>
          <a:p>
            <a:r>
              <a:rPr lang="en-GB" dirty="0"/>
              <a:t>Fresh thinking around the concept of the school or early years setting- this can be difficult</a:t>
            </a:r>
          </a:p>
          <a:p>
            <a:r>
              <a:rPr lang="en-GB" dirty="0"/>
              <a:t>How to bring partners and whole school community together</a:t>
            </a:r>
          </a:p>
          <a:p>
            <a:r>
              <a:rPr lang="en-GB" dirty="0"/>
              <a:t>Needs a joint sense of purpose</a:t>
            </a:r>
          </a:p>
          <a:p>
            <a:r>
              <a:rPr lang="en-GB" dirty="0"/>
              <a:t>Managing differences in pay and conditions </a:t>
            </a:r>
            <a:endParaRPr lang="cy-GB" dirty="0"/>
          </a:p>
        </p:txBody>
      </p:sp>
      <p:pic>
        <p:nvPicPr>
          <p:cNvPr id="4" name="Picture 3" descr="C:\Users\l.roberts\AppData\Local\Microsoft\Windows\Temporary Internet Files\Content.IE5\FDGQFACQ\MC90005660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05600" y="4572000"/>
            <a:ext cx="1797710" cy="18187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01201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Integrated Services</a:t>
            </a:r>
          </a:p>
        </p:txBody>
      </p:sp>
      <p:sp>
        <p:nvSpPr>
          <p:cNvPr id="3" name="Content Placeholder 2"/>
          <p:cNvSpPr>
            <a:spLocks noGrp="1"/>
          </p:cNvSpPr>
          <p:nvPr>
            <p:ph idx="1"/>
          </p:nvPr>
        </p:nvSpPr>
        <p:spPr/>
        <p:txBody>
          <a:bodyPr/>
          <a:lstStyle/>
          <a:p>
            <a:r>
              <a:rPr lang="en-GB" dirty="0"/>
              <a:t>Based around the Every Child Matters agenda in England</a:t>
            </a:r>
          </a:p>
          <a:p>
            <a:r>
              <a:rPr lang="en-GB" dirty="0"/>
              <a:t>Children’s Centres</a:t>
            </a:r>
          </a:p>
          <a:p>
            <a:r>
              <a:rPr lang="en-GB" dirty="0"/>
              <a:t>Also in Ireland- e.g. Greater Shankill Integrated Services for Children and Young People</a:t>
            </a:r>
          </a:p>
        </p:txBody>
      </p:sp>
      <p:pic>
        <p:nvPicPr>
          <p:cNvPr id="4" name="Picture 3" descr="C:\Users\l.roberts\AppData\Local\Microsoft\Windows\Temporary Internet Files\Content.IE5\FDGQFACQ\MC90005660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05600" y="4572000"/>
            <a:ext cx="1797710" cy="18187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24732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dirty="0"/>
              <a:t>Case study:</a:t>
            </a:r>
          </a:p>
          <a:p>
            <a:r>
              <a:rPr lang="en-GB" dirty="0"/>
              <a:t>Christa</a:t>
            </a:r>
          </a:p>
          <a:p>
            <a:r>
              <a:rPr lang="en-GB" dirty="0"/>
              <a:t>Read</a:t>
            </a:r>
          </a:p>
          <a:p>
            <a:r>
              <a:rPr lang="en-GB" dirty="0"/>
              <a:t>Consider </a:t>
            </a:r>
          </a:p>
          <a:p>
            <a:r>
              <a:rPr lang="en-GB" dirty="0"/>
              <a:t>Feedback</a:t>
            </a:r>
          </a:p>
        </p:txBody>
      </p:sp>
      <p:pic>
        <p:nvPicPr>
          <p:cNvPr id="4" name="Picture 3" descr="C:\Users\l.roberts\AppData\Local\Microsoft\Windows\Temporary Internet Files\Content.IE5\FDGQFACQ\MC90005660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05600" y="4572000"/>
            <a:ext cx="1797710" cy="18187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97527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Reality:</a:t>
            </a:r>
          </a:p>
        </p:txBody>
      </p:sp>
      <p:sp>
        <p:nvSpPr>
          <p:cNvPr id="3" name="Content Placeholder 2"/>
          <p:cNvSpPr>
            <a:spLocks noGrp="1"/>
          </p:cNvSpPr>
          <p:nvPr>
            <p:ph idx="1"/>
          </p:nvPr>
        </p:nvSpPr>
        <p:spPr/>
        <p:txBody>
          <a:bodyPr/>
          <a:lstStyle/>
          <a:p>
            <a:r>
              <a:rPr lang="en-GB" dirty="0"/>
              <a:t>‘Educational Psychologists and multiagency working’</a:t>
            </a:r>
            <a:br>
              <a:rPr lang="en-GB" dirty="0"/>
            </a:br>
            <a:r>
              <a:rPr lang="en-GB" dirty="0"/>
              <a:t>Gaskell &amp; </a:t>
            </a:r>
            <a:r>
              <a:rPr lang="en-GB" dirty="0" err="1"/>
              <a:t>Leadbetter</a:t>
            </a:r>
            <a:r>
              <a:rPr lang="en-GB" dirty="0"/>
              <a:t>, 2009</a:t>
            </a:r>
          </a:p>
          <a:p>
            <a:r>
              <a:rPr lang="en-GB" dirty="0"/>
              <a:t>Issues of professional identity considered</a:t>
            </a:r>
          </a:p>
          <a:p>
            <a:r>
              <a:rPr lang="en-GB" dirty="0"/>
              <a:t>MAW enhanced feelings of professional identity</a:t>
            </a:r>
          </a:p>
          <a:p>
            <a:r>
              <a:rPr lang="en-GB" dirty="0"/>
              <a:t>Aided by clarification and development of own skills</a:t>
            </a:r>
          </a:p>
          <a:p>
            <a:r>
              <a:rPr lang="en-GB" dirty="0"/>
              <a:t>Working to strengths</a:t>
            </a:r>
          </a:p>
          <a:p>
            <a:r>
              <a:rPr lang="en-GB" sz="1700" dirty="0"/>
              <a:t>Gaskell &amp; </a:t>
            </a:r>
            <a:r>
              <a:rPr lang="en-GB" sz="1700" dirty="0" err="1"/>
              <a:t>Leadbetter</a:t>
            </a:r>
            <a:r>
              <a:rPr lang="en-GB" sz="1700" dirty="0"/>
              <a:t>, 2009</a:t>
            </a:r>
          </a:p>
        </p:txBody>
      </p:sp>
    </p:spTree>
    <p:extLst>
      <p:ext uri="{BB962C8B-B14F-4D97-AF65-F5344CB8AC3E}">
        <p14:creationId xmlns:p14="http://schemas.microsoft.com/office/powerpoint/2010/main" val="480596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Reality:</a:t>
            </a:r>
          </a:p>
        </p:txBody>
      </p:sp>
      <p:sp>
        <p:nvSpPr>
          <p:cNvPr id="3" name="Content Placeholder 2"/>
          <p:cNvSpPr>
            <a:spLocks noGrp="1"/>
          </p:cNvSpPr>
          <p:nvPr>
            <p:ph idx="1"/>
          </p:nvPr>
        </p:nvSpPr>
        <p:spPr/>
        <p:txBody>
          <a:bodyPr>
            <a:normAutofit fontScale="62500" lnSpcReduction="20000"/>
          </a:bodyPr>
          <a:lstStyle/>
          <a:p>
            <a:r>
              <a:rPr lang="en-GB" dirty="0"/>
              <a:t>The development of solution focused multi-agency meetings in a psychological service’</a:t>
            </a:r>
            <a:br>
              <a:rPr lang="en-GB" dirty="0"/>
            </a:br>
            <a:r>
              <a:rPr lang="en-GB" dirty="0"/>
              <a:t>Alexander &amp; Sked, 2010</a:t>
            </a:r>
          </a:p>
          <a:p>
            <a:r>
              <a:rPr lang="en-GB" sz="1800" dirty="0"/>
              <a:t>A distinctive meeting structure developed</a:t>
            </a:r>
          </a:p>
          <a:p>
            <a:r>
              <a:rPr lang="en-GB" sz="1800" dirty="0"/>
              <a:t>Solution focused principles -</a:t>
            </a:r>
          </a:p>
          <a:p>
            <a:pPr lvl="1"/>
            <a:r>
              <a:rPr lang="en-GB" sz="1800" dirty="0"/>
              <a:t>No need to understand cause of problem</a:t>
            </a:r>
          </a:p>
          <a:p>
            <a:pPr lvl="1"/>
            <a:r>
              <a:rPr lang="en-GB" sz="1800" dirty="0"/>
              <a:t>Goals are central</a:t>
            </a:r>
          </a:p>
          <a:p>
            <a:pPr lvl="1"/>
            <a:r>
              <a:rPr lang="en-GB" sz="1800" dirty="0"/>
              <a:t>No sign up, no change</a:t>
            </a:r>
          </a:p>
          <a:p>
            <a:pPr lvl="1"/>
            <a:r>
              <a:rPr lang="en-GB" sz="1800" dirty="0"/>
              <a:t>End time of meeting stated</a:t>
            </a:r>
          </a:p>
          <a:p>
            <a:pPr lvl="1"/>
            <a:r>
              <a:rPr lang="en-GB" sz="1800" dirty="0"/>
              <a:t>One small change</a:t>
            </a:r>
          </a:p>
          <a:p>
            <a:pPr lvl="1"/>
            <a:r>
              <a:rPr lang="en-GB" sz="1800" dirty="0"/>
              <a:t>Always exceptions to problems</a:t>
            </a:r>
          </a:p>
          <a:p>
            <a:pPr lvl="1"/>
            <a:r>
              <a:rPr lang="en-GB" sz="1800" dirty="0"/>
              <a:t>If it works, do more of it</a:t>
            </a:r>
          </a:p>
          <a:p>
            <a:pPr lvl="1"/>
            <a:r>
              <a:rPr lang="en-GB" sz="1800" dirty="0"/>
              <a:t>People have a wealth of resources</a:t>
            </a:r>
          </a:p>
          <a:p>
            <a:pPr lvl="1"/>
            <a:r>
              <a:rPr lang="en-GB" sz="1800" dirty="0"/>
              <a:t>PCP can be applied in this model</a:t>
            </a:r>
          </a:p>
          <a:p>
            <a:endParaRPr lang="en-GB" dirty="0"/>
          </a:p>
        </p:txBody>
      </p:sp>
    </p:spTree>
    <p:extLst>
      <p:ext uri="{BB962C8B-B14F-4D97-AF65-F5344CB8AC3E}">
        <p14:creationId xmlns:p14="http://schemas.microsoft.com/office/powerpoint/2010/main" val="35505868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dirty="0" err="1"/>
              <a:t>References</a:t>
            </a:r>
            <a:endParaRPr lang="cy-GB" dirty="0"/>
          </a:p>
        </p:txBody>
      </p:sp>
      <p:sp>
        <p:nvSpPr>
          <p:cNvPr id="6" name="Content Placeholder 5"/>
          <p:cNvSpPr>
            <a:spLocks noGrp="1"/>
          </p:cNvSpPr>
          <p:nvPr>
            <p:ph idx="1"/>
          </p:nvPr>
        </p:nvSpPr>
        <p:spPr/>
        <p:txBody>
          <a:bodyPr>
            <a:normAutofit fontScale="85000" lnSpcReduction="20000"/>
          </a:bodyPr>
          <a:lstStyle/>
          <a:p>
            <a:r>
              <a:rPr lang="en-GB" sz="1600" dirty="0"/>
              <a:t>Alexander, S. &amp; </a:t>
            </a:r>
            <a:r>
              <a:rPr lang="en-GB" sz="1600" dirty="0" err="1"/>
              <a:t>Sked,H</a:t>
            </a:r>
            <a:r>
              <a:rPr lang="en-GB" sz="1600" dirty="0"/>
              <a:t>. ( 2010) ‘The development of solution focused multi-agency meetings in a psychological service’. </a:t>
            </a:r>
            <a:r>
              <a:rPr lang="en-GB" sz="1600" i="1" dirty="0"/>
              <a:t>Educational Psychology in Practice</a:t>
            </a:r>
            <a:r>
              <a:rPr lang="en-GB" sz="1600" dirty="0"/>
              <a:t>. Vol 26, No 3, September 2010, 239-249</a:t>
            </a:r>
          </a:p>
          <a:p>
            <a:r>
              <a:rPr lang="en-GB" sz="1600" dirty="0"/>
              <a:t>Atkinson, M. Wilkin, A. Stott, A. Doherty. P &amp; Kinder, K. (2002) ‘multi-agency working: a detailed study’. Slough: NFER</a:t>
            </a:r>
          </a:p>
          <a:p>
            <a:r>
              <a:rPr lang="en-GB" sz="1600" dirty="0"/>
              <a:t>Gaskell, S. &amp; </a:t>
            </a:r>
            <a:r>
              <a:rPr lang="en-GB" sz="1600" dirty="0" err="1"/>
              <a:t>Leadbetter,J</a:t>
            </a:r>
            <a:r>
              <a:rPr lang="en-GB" sz="1600" dirty="0"/>
              <a:t>. ( 2009) ‘Educational psychologists and multi-agency working: exploring professional identity’. </a:t>
            </a:r>
            <a:r>
              <a:rPr lang="en-GB" sz="1600" i="1" dirty="0"/>
              <a:t>Educational Psychology in Practice</a:t>
            </a:r>
            <a:r>
              <a:rPr lang="en-GB" sz="1600" dirty="0"/>
              <a:t>. </a:t>
            </a:r>
            <a:r>
              <a:rPr lang="en-GB" sz="1600" dirty="0" err="1"/>
              <a:t>Vol</a:t>
            </a:r>
            <a:r>
              <a:rPr lang="en-GB" sz="1600" dirty="0"/>
              <a:t> 25. No2. June 2009, 97-111</a:t>
            </a:r>
          </a:p>
          <a:p>
            <a:r>
              <a:rPr lang="en-GB" sz="1600" dirty="0"/>
              <a:t>Gasper, M. ( 2010) </a:t>
            </a:r>
            <a:r>
              <a:rPr lang="en-GB" sz="1600" i="1" dirty="0"/>
              <a:t>Multi-agency Working in the Early Years. Challenges and Opportunities. </a:t>
            </a:r>
            <a:r>
              <a:rPr lang="en-GB" sz="1600" dirty="0"/>
              <a:t>London: Sage</a:t>
            </a:r>
          </a:p>
          <a:p>
            <a:r>
              <a:rPr lang="cy-GB" sz="1600" dirty="0" err="1"/>
              <a:t>Greater</a:t>
            </a:r>
            <a:r>
              <a:rPr lang="cy-GB" sz="1600" dirty="0"/>
              <a:t> </a:t>
            </a:r>
            <a:r>
              <a:rPr lang="cy-GB" sz="1600" dirty="0" err="1"/>
              <a:t>Shankill</a:t>
            </a:r>
            <a:r>
              <a:rPr lang="cy-GB" sz="1600" dirty="0"/>
              <a:t> </a:t>
            </a:r>
            <a:r>
              <a:rPr lang="cy-GB" sz="1600" dirty="0" err="1"/>
              <a:t>Partnership</a:t>
            </a:r>
            <a:r>
              <a:rPr lang="cy-GB" sz="1600" dirty="0"/>
              <a:t> ( 2014) </a:t>
            </a:r>
            <a:r>
              <a:rPr lang="cy-GB" sz="1600" dirty="0" err="1"/>
              <a:t>Integrated</a:t>
            </a:r>
            <a:r>
              <a:rPr lang="cy-GB" sz="1600" dirty="0"/>
              <a:t> Services </a:t>
            </a:r>
            <a:r>
              <a:rPr lang="cy-GB" sz="1600" dirty="0" err="1"/>
              <a:t>for</a:t>
            </a:r>
            <a:r>
              <a:rPr lang="cy-GB" sz="1600" dirty="0"/>
              <a:t> </a:t>
            </a:r>
            <a:r>
              <a:rPr lang="cy-GB" sz="1600" dirty="0" err="1"/>
              <a:t>Children</a:t>
            </a:r>
            <a:r>
              <a:rPr lang="cy-GB" sz="1600" dirty="0"/>
              <a:t> and Young </a:t>
            </a:r>
            <a:r>
              <a:rPr lang="cy-GB" sz="1600" dirty="0" err="1"/>
              <a:t>People</a:t>
            </a:r>
            <a:r>
              <a:rPr lang="cy-GB" sz="1600" dirty="0"/>
              <a:t>. </a:t>
            </a:r>
            <a:r>
              <a:rPr lang="cy-GB" sz="1600" dirty="0" err="1"/>
              <a:t>Available</a:t>
            </a:r>
            <a:r>
              <a:rPr lang="cy-GB" sz="1600" dirty="0"/>
              <a:t> at  </a:t>
            </a:r>
            <a:r>
              <a:rPr lang="cy-GB" sz="1600" dirty="0">
                <a:hlinkClick r:id="rId2"/>
              </a:rPr>
              <a:t>http://greatershankillpartnership.org/integrated-services-iscyp.html</a:t>
            </a:r>
            <a:r>
              <a:rPr lang="cy-GB" sz="1600" dirty="0"/>
              <a:t> [ </a:t>
            </a:r>
            <a:r>
              <a:rPr lang="cy-GB" sz="1600" dirty="0" err="1"/>
              <a:t>Accessed</a:t>
            </a:r>
            <a:r>
              <a:rPr lang="cy-GB" sz="1600" dirty="0"/>
              <a:t> 4.11.14]</a:t>
            </a:r>
          </a:p>
          <a:p>
            <a:r>
              <a:rPr lang="en-GB" sz="1600" dirty="0"/>
              <a:t>Walker, G. (2008) </a:t>
            </a:r>
            <a:r>
              <a:rPr lang="en-GB" sz="1600" i="1" dirty="0"/>
              <a:t>Working Together for Children. A critical Introduction to Multi agency working</a:t>
            </a:r>
            <a:r>
              <a:rPr lang="en-GB" sz="1600" dirty="0"/>
              <a:t>. London: Continuum</a:t>
            </a:r>
          </a:p>
          <a:p>
            <a:pPr marL="64008" indent="0">
              <a:buNone/>
            </a:pPr>
            <a:endParaRPr lang="cy-GB" sz="1600" dirty="0"/>
          </a:p>
          <a:p>
            <a:endParaRPr lang="cy-GB" sz="3200" dirty="0"/>
          </a:p>
          <a:p>
            <a:endParaRPr lang="cy-GB" dirty="0"/>
          </a:p>
        </p:txBody>
      </p:sp>
    </p:spTree>
    <p:extLst>
      <p:ext uri="{BB962C8B-B14F-4D97-AF65-F5344CB8AC3E}">
        <p14:creationId xmlns:p14="http://schemas.microsoft.com/office/powerpoint/2010/main" val="35552599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676400"/>
            <a:ext cx="8062912" cy="1470025"/>
          </a:xfrm>
        </p:spPr>
        <p:txBody>
          <a:bodyPr>
            <a:normAutofit fontScale="90000"/>
          </a:bodyPr>
          <a:lstStyle/>
          <a:p>
            <a:r>
              <a:rPr lang="en-GB" dirty="0"/>
              <a:t>ECES6009/C</a:t>
            </a:r>
            <a:br>
              <a:rPr lang="en-GB" dirty="0"/>
            </a:br>
            <a:r>
              <a:rPr lang="en-GB" dirty="0"/>
              <a:t>Making a Difference </a:t>
            </a:r>
          </a:p>
        </p:txBody>
      </p:sp>
      <p:sp>
        <p:nvSpPr>
          <p:cNvPr id="3" name="Subtitle 2"/>
          <p:cNvSpPr>
            <a:spLocks noGrp="1"/>
          </p:cNvSpPr>
          <p:nvPr>
            <p:ph type="subTitle" idx="1"/>
          </p:nvPr>
        </p:nvSpPr>
        <p:spPr>
          <a:xfrm>
            <a:off x="685800" y="3429000"/>
            <a:ext cx="8062912" cy="1752600"/>
          </a:xfrm>
        </p:spPr>
        <p:txBody>
          <a:bodyPr/>
          <a:lstStyle/>
          <a:p>
            <a:r>
              <a:rPr lang="en-GB" dirty="0"/>
              <a:t>Session 4</a:t>
            </a:r>
          </a:p>
        </p:txBody>
      </p:sp>
    </p:spTree>
    <p:extLst>
      <p:ext uri="{BB962C8B-B14F-4D97-AF65-F5344CB8AC3E}">
        <p14:creationId xmlns:p14="http://schemas.microsoft.com/office/powerpoint/2010/main" val="24538187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Overview</a:t>
            </a:r>
            <a:endParaRPr lang="en-GB" dirty="0"/>
          </a:p>
        </p:txBody>
      </p:sp>
      <p:sp>
        <p:nvSpPr>
          <p:cNvPr id="3" name="Content Placeholder 2"/>
          <p:cNvSpPr>
            <a:spLocks noGrp="1"/>
          </p:cNvSpPr>
          <p:nvPr>
            <p:ph idx="1"/>
          </p:nvPr>
        </p:nvSpPr>
        <p:spPr/>
        <p:txBody>
          <a:bodyPr/>
          <a:lstStyle/>
          <a:p>
            <a:r>
              <a:rPr lang="en-GB" i="1" dirty="0">
                <a:latin typeface="Arial" panose="020B0604020202020204" pitchFamily="34" charset="0"/>
                <a:cs typeface="Arial" panose="020B0604020202020204" pitchFamily="34" charset="0"/>
              </a:rPr>
              <a:t>Multi-agencies</a:t>
            </a:r>
          </a:p>
          <a:p>
            <a:r>
              <a:rPr lang="en-GB" i="1" dirty="0">
                <a:latin typeface="Arial" panose="020B0604020202020204" pitchFamily="34" charset="0"/>
                <a:cs typeface="Arial" panose="020B0604020202020204" pitchFamily="34" charset="0"/>
              </a:rPr>
              <a:t>Values</a:t>
            </a:r>
          </a:p>
          <a:p>
            <a:r>
              <a:rPr lang="en-GB" i="1" dirty="0">
                <a:latin typeface="Arial" panose="020B0604020202020204" pitchFamily="34" charset="0"/>
                <a:cs typeface="Arial" panose="020B0604020202020204" pitchFamily="34" charset="0"/>
              </a:rPr>
              <a:t>Models of multi- agency work</a:t>
            </a:r>
          </a:p>
        </p:txBody>
      </p:sp>
    </p:spTree>
    <p:extLst>
      <p:ext uri="{BB962C8B-B14F-4D97-AF65-F5344CB8AC3E}">
        <p14:creationId xmlns:p14="http://schemas.microsoft.com/office/powerpoint/2010/main" val="35276451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‘multi-agency’ mean ?</a:t>
            </a:r>
          </a:p>
        </p:txBody>
      </p:sp>
      <p:sp>
        <p:nvSpPr>
          <p:cNvPr id="3" name="Content Placeholder 2"/>
          <p:cNvSpPr>
            <a:spLocks noGrp="1"/>
          </p:cNvSpPr>
          <p:nvPr>
            <p:ph idx="1"/>
          </p:nvPr>
        </p:nvSpPr>
        <p:spPr/>
        <p:txBody>
          <a:bodyPr/>
          <a:lstStyle/>
          <a:p>
            <a:r>
              <a:rPr lang="en-GB" dirty="0"/>
              <a:t>Different workers from different agencies joining together with a shared aim of understanding and the  trying to solve or alleviate a problem</a:t>
            </a:r>
            <a:endParaRPr lang="cy-GB" dirty="0"/>
          </a:p>
        </p:txBody>
      </p:sp>
    </p:spTree>
    <p:extLst>
      <p:ext uri="{BB962C8B-B14F-4D97-AF65-F5344CB8AC3E}">
        <p14:creationId xmlns:p14="http://schemas.microsoft.com/office/powerpoint/2010/main" val="1826433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GRYCC6lFRg"/>
          <p:cNvPicPr>
            <a:picLocks noGrp="1" noRot="1" noChangeAspect="1"/>
          </p:cNvPicPr>
          <p:nvPr>
            <p:ph idx="4294967295"/>
            <a:videoFile r:link="rId1"/>
          </p:nvPr>
        </p:nvPicPr>
        <p:blipFill>
          <a:blip r:embed="rId3"/>
          <a:stretch>
            <a:fillRect/>
          </a:stretch>
        </p:blipFill>
        <p:spPr>
          <a:xfrm>
            <a:off x="431800" y="1066800"/>
            <a:ext cx="8246538" cy="4638674"/>
          </a:xfrm>
          <a:prstGeom prst="rect">
            <a:avLst/>
          </a:prstGeom>
        </p:spPr>
      </p:pic>
    </p:spTree>
    <p:extLst>
      <p:ext uri="{BB962C8B-B14F-4D97-AF65-F5344CB8AC3E}">
        <p14:creationId xmlns:p14="http://schemas.microsoft.com/office/powerpoint/2010/main" val="8621462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990600"/>
            <a:ext cx="8229600" cy="1399032"/>
          </a:xfrm>
        </p:spPr>
        <p:txBody>
          <a:bodyPr/>
          <a:lstStyle/>
          <a:p>
            <a:pPr algn="r"/>
            <a:r>
              <a:rPr lang="en-GB" dirty="0" err="1"/>
              <a:t>Tasg</a:t>
            </a:r>
            <a:r>
              <a:rPr lang="en-GB" dirty="0"/>
              <a:t> 1: Pwy yw’r </a:t>
            </a:r>
            <a:r>
              <a:rPr lang="en-GB" dirty="0" err="1"/>
              <a:t>asiantaethau</a:t>
            </a:r>
            <a:r>
              <a:rPr lang="en-GB" dirty="0"/>
              <a:t>?</a:t>
            </a:r>
            <a:br>
              <a:rPr lang="en-GB" dirty="0"/>
            </a:br>
            <a:r>
              <a:rPr lang="en-GB" dirty="0"/>
              <a:t>Task 1: Who are the agencies?</a:t>
            </a:r>
            <a:endParaRPr lang="cy-GB" dirty="0"/>
          </a:p>
        </p:txBody>
      </p:sp>
      <p:pic>
        <p:nvPicPr>
          <p:cNvPr id="5" name="Content Placeholder 4" descr="Asking Defining Questions - Excelsior College OWL"/>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3048000" y="2971800"/>
            <a:ext cx="4114800" cy="2743200"/>
          </a:xfrm>
        </p:spPr>
      </p:pic>
    </p:spTree>
    <p:extLst>
      <p:ext uri="{BB962C8B-B14F-4D97-AF65-F5344CB8AC3E}">
        <p14:creationId xmlns:p14="http://schemas.microsoft.com/office/powerpoint/2010/main" val="14577611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Word Cloud</a:t>
            </a:r>
          </a:p>
        </p:txBody>
      </p:sp>
      <p:sp>
        <p:nvSpPr>
          <p:cNvPr id="6" name="Content Placeholder 5"/>
          <p:cNvSpPr>
            <a:spLocks noGrp="1"/>
          </p:cNvSpPr>
          <p:nvPr>
            <p:ph idx="1"/>
          </p:nvPr>
        </p:nvSpPr>
        <p:spPr/>
        <p:txBody>
          <a:bodyPr/>
          <a:lstStyle/>
          <a:p>
            <a:endParaRPr lang="en-GB"/>
          </a:p>
        </p:txBody>
      </p:sp>
    </p:spTree>
    <p:extLst>
      <p:ext uri="{BB962C8B-B14F-4D97-AF65-F5344CB8AC3E}">
        <p14:creationId xmlns:p14="http://schemas.microsoft.com/office/powerpoint/2010/main" val="14079392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Who are the agencies?</a:t>
            </a:r>
          </a:p>
        </p:txBody>
      </p:sp>
      <p:sp>
        <p:nvSpPr>
          <p:cNvPr id="6" name="Content Placeholder 5"/>
          <p:cNvSpPr>
            <a:spLocks noGrp="1"/>
          </p:cNvSpPr>
          <p:nvPr>
            <p:ph idx="1"/>
          </p:nvPr>
        </p:nvSpPr>
        <p:spPr/>
        <p:txBody>
          <a:bodyPr>
            <a:normAutofit lnSpcReduction="10000"/>
          </a:bodyPr>
          <a:lstStyle/>
          <a:p>
            <a:r>
              <a:rPr lang="en-GB" b="1" i="1" dirty="0"/>
              <a:t>Education</a:t>
            </a:r>
            <a:r>
              <a:rPr lang="en-GB" i="1" dirty="0"/>
              <a:t> – schools services</a:t>
            </a:r>
          </a:p>
          <a:p>
            <a:pPr marL="64008" indent="0">
              <a:buNone/>
            </a:pPr>
            <a:endParaRPr lang="cy-GB" i="1" dirty="0"/>
          </a:p>
          <a:p>
            <a:r>
              <a:rPr lang="en-GB" b="1" i="1" dirty="0"/>
              <a:t>Social Services- </a:t>
            </a:r>
            <a:r>
              <a:rPr lang="en-GB" i="1" dirty="0"/>
              <a:t>social workers, support services for children in need ( e.g. respite packages,) protection of children, family support workers</a:t>
            </a:r>
          </a:p>
          <a:p>
            <a:pPr marL="64008" indent="0">
              <a:buNone/>
            </a:pPr>
            <a:endParaRPr lang="cy-GB" i="1" dirty="0"/>
          </a:p>
          <a:p>
            <a:r>
              <a:rPr lang="en-GB" b="1" i="1" dirty="0"/>
              <a:t>Health</a:t>
            </a:r>
            <a:r>
              <a:rPr lang="en-GB" i="1" dirty="0"/>
              <a:t>- midwives, health visitors, school nurses, GPs, mental health workers for adults, CAMHS</a:t>
            </a:r>
            <a:endParaRPr lang="cy-GB" i="1" dirty="0"/>
          </a:p>
        </p:txBody>
      </p:sp>
    </p:spTree>
    <p:extLst>
      <p:ext uri="{BB962C8B-B14F-4D97-AF65-F5344CB8AC3E}">
        <p14:creationId xmlns:p14="http://schemas.microsoft.com/office/powerpoint/2010/main" val="41522171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are the agencies</a:t>
            </a:r>
          </a:p>
        </p:txBody>
      </p:sp>
      <p:sp>
        <p:nvSpPr>
          <p:cNvPr id="3" name="Content Placeholder 2"/>
          <p:cNvSpPr>
            <a:spLocks noGrp="1"/>
          </p:cNvSpPr>
          <p:nvPr>
            <p:ph idx="1"/>
          </p:nvPr>
        </p:nvSpPr>
        <p:spPr/>
        <p:txBody>
          <a:bodyPr/>
          <a:lstStyle/>
          <a:p>
            <a:r>
              <a:rPr lang="en-GB" dirty="0"/>
              <a:t>Police</a:t>
            </a:r>
            <a:endParaRPr lang="cy-GB" dirty="0"/>
          </a:p>
          <a:p>
            <a:r>
              <a:rPr lang="en-GB" dirty="0"/>
              <a:t>Youth Offending Teams</a:t>
            </a:r>
            <a:endParaRPr lang="cy-GB" dirty="0"/>
          </a:p>
          <a:p>
            <a:r>
              <a:rPr lang="en-GB" dirty="0"/>
              <a:t>Probation Service</a:t>
            </a:r>
            <a:endParaRPr lang="cy-GB" dirty="0"/>
          </a:p>
          <a:p>
            <a:r>
              <a:rPr lang="en-GB" dirty="0"/>
              <a:t>Housing</a:t>
            </a:r>
            <a:endParaRPr lang="cy-GB" dirty="0"/>
          </a:p>
          <a:p>
            <a:r>
              <a:rPr lang="en-GB" dirty="0"/>
              <a:t>Voluntary or Community Sector</a:t>
            </a:r>
            <a:endParaRPr lang="cy-GB" dirty="0"/>
          </a:p>
          <a:p>
            <a:r>
              <a:rPr lang="en-GB" dirty="0"/>
              <a:t>Parents or carers - not part of a formal agency but crucial not to neglect the role of parents</a:t>
            </a:r>
            <a:endParaRPr lang="cy-GB" dirty="0"/>
          </a:p>
        </p:txBody>
      </p:sp>
    </p:spTree>
    <p:extLst>
      <p:ext uri="{BB962C8B-B14F-4D97-AF65-F5344CB8AC3E}">
        <p14:creationId xmlns:p14="http://schemas.microsoft.com/office/powerpoint/2010/main" val="21312101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agencies</a:t>
            </a:r>
          </a:p>
        </p:txBody>
      </p:sp>
      <p:sp>
        <p:nvSpPr>
          <p:cNvPr id="3" name="Content Placeholder 2"/>
          <p:cNvSpPr>
            <a:spLocks noGrp="1"/>
          </p:cNvSpPr>
          <p:nvPr>
            <p:ph idx="1"/>
          </p:nvPr>
        </p:nvSpPr>
        <p:spPr/>
        <p:txBody>
          <a:bodyPr>
            <a:normAutofit fontScale="85000" lnSpcReduction="20000"/>
          </a:bodyPr>
          <a:lstStyle/>
          <a:p>
            <a:r>
              <a:rPr lang="en-GB" dirty="0"/>
              <a:t>Border and Immigration Officers have contact with children on arrival in the country and staff at the asylum screening unit (ASU) in Croydon to whom ‘post entry' applications for asylum are made. They must refer to the relevant Local Authority Duty Team if they have concerns about the future safety of any child. In particular, all unaccompanied asylum seeking children must be referred to the relevant Local Authority Children's Social Care service. </a:t>
            </a:r>
          </a:p>
          <a:p>
            <a:r>
              <a:rPr lang="en-GB" dirty="0"/>
              <a:t>The Refugee Council assists families into the National Asylum Support Service through the provision of advice about available options and help with paperwork. Unaccompanied asylum seeking children are provided with support and advice through the Refugee Council's Children's Panel.</a:t>
            </a:r>
          </a:p>
        </p:txBody>
      </p:sp>
    </p:spTree>
    <p:extLst>
      <p:ext uri="{BB962C8B-B14F-4D97-AF65-F5344CB8AC3E}">
        <p14:creationId xmlns:p14="http://schemas.microsoft.com/office/powerpoint/2010/main" val="25845136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Values</a:t>
            </a:r>
          </a:p>
        </p:txBody>
      </p:sp>
      <p:sp>
        <p:nvSpPr>
          <p:cNvPr id="3" name="Content Placeholder 2"/>
          <p:cNvSpPr>
            <a:spLocks noGrp="1"/>
          </p:cNvSpPr>
          <p:nvPr>
            <p:ph idx="1"/>
          </p:nvPr>
        </p:nvSpPr>
        <p:spPr/>
        <p:txBody>
          <a:bodyPr/>
          <a:lstStyle/>
          <a:p>
            <a:r>
              <a:rPr lang="en-GB" dirty="0"/>
              <a:t>What are values?</a:t>
            </a:r>
          </a:p>
          <a:p>
            <a:r>
              <a:rPr lang="en-GB" dirty="0"/>
              <a:t>Values are what we believe are  important to us in our daily lives and work</a:t>
            </a:r>
          </a:p>
          <a:p>
            <a:r>
              <a:rPr lang="en-GB" dirty="0"/>
              <a:t>What drives us</a:t>
            </a:r>
          </a:p>
          <a:p>
            <a:r>
              <a:rPr lang="en-GB" dirty="0"/>
              <a:t>When our lives do not reflect our values, life can be difficult</a:t>
            </a:r>
            <a:endParaRPr lang="cy-GB" dirty="0"/>
          </a:p>
        </p:txBody>
      </p:sp>
    </p:spTree>
    <p:extLst>
      <p:ext uri="{BB962C8B-B14F-4D97-AF65-F5344CB8AC3E}">
        <p14:creationId xmlns:p14="http://schemas.microsoft.com/office/powerpoint/2010/main" val="547431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2</a:t>
            </a:r>
          </a:p>
        </p:txBody>
      </p:sp>
      <p:sp>
        <p:nvSpPr>
          <p:cNvPr id="3" name="Content Placeholder 2"/>
          <p:cNvSpPr>
            <a:spLocks noGrp="1"/>
          </p:cNvSpPr>
          <p:nvPr>
            <p:ph idx="1"/>
          </p:nvPr>
        </p:nvSpPr>
        <p:spPr/>
        <p:txBody>
          <a:bodyPr>
            <a:normAutofit fontScale="92500" lnSpcReduction="10000"/>
          </a:bodyPr>
          <a:lstStyle/>
          <a:p>
            <a:r>
              <a:rPr lang="en-GB" dirty="0"/>
              <a:t>Consider the enclosed list</a:t>
            </a:r>
          </a:p>
          <a:p>
            <a:r>
              <a:rPr lang="en-GB" sz="2000" dirty="0"/>
              <a:t>( Mind tools 2014)</a:t>
            </a:r>
          </a:p>
          <a:p>
            <a:r>
              <a:rPr lang="en-GB" dirty="0"/>
              <a:t>Choose your top 10</a:t>
            </a:r>
          </a:p>
          <a:p>
            <a:r>
              <a:rPr lang="en-GB" dirty="0"/>
              <a:t>Consider whether some of your values would be relevant to multi-agency values</a:t>
            </a:r>
          </a:p>
          <a:p>
            <a:r>
              <a:rPr lang="en-GB" dirty="0"/>
              <a:t>Feedback</a:t>
            </a:r>
          </a:p>
          <a:p>
            <a:r>
              <a:rPr lang="en-GB" dirty="0"/>
              <a:t>Order</a:t>
            </a:r>
          </a:p>
          <a:p>
            <a:r>
              <a:rPr lang="en-GB" dirty="0"/>
              <a:t>Feedback</a:t>
            </a:r>
            <a:endParaRPr lang="cy-GB" dirty="0"/>
          </a:p>
        </p:txBody>
      </p:sp>
    </p:spTree>
    <p:extLst>
      <p:ext uri="{BB962C8B-B14F-4D97-AF65-F5344CB8AC3E}">
        <p14:creationId xmlns:p14="http://schemas.microsoft.com/office/powerpoint/2010/main" val="15734098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Value positions of relationship between state and families</a:t>
            </a:r>
          </a:p>
        </p:txBody>
      </p:sp>
      <p:sp>
        <p:nvSpPr>
          <p:cNvPr id="3" name="Content Placeholder 2"/>
          <p:cNvSpPr>
            <a:spLocks noGrp="1"/>
          </p:cNvSpPr>
          <p:nvPr>
            <p:ph idx="1"/>
          </p:nvPr>
        </p:nvSpPr>
        <p:spPr/>
        <p:txBody>
          <a:bodyPr>
            <a:normAutofit fontScale="32500" lnSpcReduction="20000"/>
          </a:bodyPr>
          <a:lstStyle/>
          <a:p>
            <a:r>
              <a:rPr lang="en-GB" sz="5400" dirty="0"/>
              <a:t>Task: Research the following terms, what are their key perspectives.</a:t>
            </a:r>
          </a:p>
          <a:p>
            <a:endParaRPr lang="en-GB" sz="5400" dirty="0"/>
          </a:p>
          <a:p>
            <a:pPr lvl="1"/>
            <a:r>
              <a:rPr lang="en-GB" sz="5000" dirty="0"/>
              <a:t>Laissez-faire</a:t>
            </a:r>
          </a:p>
          <a:p>
            <a:pPr lvl="1"/>
            <a:r>
              <a:rPr lang="en-GB" sz="5000" dirty="0"/>
              <a:t>State paternalist</a:t>
            </a:r>
          </a:p>
          <a:p>
            <a:pPr lvl="1"/>
            <a:r>
              <a:rPr lang="en-GB" sz="5000" dirty="0"/>
              <a:t>Birth family defender</a:t>
            </a:r>
          </a:p>
          <a:p>
            <a:pPr lvl="1"/>
            <a:r>
              <a:rPr lang="en-GB" sz="5000" dirty="0"/>
              <a:t>Children’s rights</a:t>
            </a:r>
          </a:p>
          <a:p>
            <a:endParaRPr lang="en-GB" dirty="0"/>
          </a:p>
          <a:p>
            <a:pPr marL="64008" indent="0">
              <a:buNone/>
            </a:pPr>
            <a:endParaRPr lang="en-GB" dirty="0"/>
          </a:p>
          <a:p>
            <a:endParaRPr lang="en-GB" dirty="0"/>
          </a:p>
          <a:p>
            <a:endParaRPr lang="en-GB" dirty="0"/>
          </a:p>
          <a:p>
            <a:r>
              <a:rPr lang="en-GB" dirty="0"/>
              <a:t>Fox Harding (2006) cited in </a:t>
            </a:r>
            <a:r>
              <a:rPr lang="en-GB" dirty="0" err="1"/>
              <a:t>Brotherton</a:t>
            </a:r>
            <a:r>
              <a:rPr lang="en-GB" dirty="0"/>
              <a:t>, Davies and McGillivray ( 2010, p.25)</a:t>
            </a:r>
            <a:endParaRPr lang="cy-GB" dirty="0"/>
          </a:p>
        </p:txBody>
      </p:sp>
    </p:spTree>
    <p:extLst>
      <p:ext uri="{BB962C8B-B14F-4D97-AF65-F5344CB8AC3E}">
        <p14:creationId xmlns:p14="http://schemas.microsoft.com/office/powerpoint/2010/main" val="9829352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Laissez-faire</a:t>
            </a:r>
          </a:p>
        </p:txBody>
      </p:sp>
      <p:sp>
        <p:nvSpPr>
          <p:cNvPr id="3" name="Content Placeholder 2"/>
          <p:cNvSpPr>
            <a:spLocks noGrp="1"/>
          </p:cNvSpPr>
          <p:nvPr>
            <p:ph idx="1"/>
          </p:nvPr>
        </p:nvSpPr>
        <p:spPr/>
        <p:txBody>
          <a:bodyPr/>
          <a:lstStyle/>
          <a:p>
            <a:r>
              <a:rPr lang="en-GB" dirty="0"/>
              <a:t>The family as a private setting</a:t>
            </a:r>
          </a:p>
          <a:p>
            <a:r>
              <a:rPr lang="en-GB" dirty="0"/>
              <a:t>Insulated from the ‘interference’ of the state.</a:t>
            </a:r>
          </a:p>
          <a:p>
            <a:r>
              <a:rPr lang="en-GB" dirty="0"/>
              <a:t>Intervention as a last resort </a:t>
            </a:r>
          </a:p>
          <a:p>
            <a:pPr marL="64008" indent="0">
              <a:buNone/>
            </a:pPr>
            <a:endParaRPr lang="en-GB" dirty="0"/>
          </a:p>
          <a:p>
            <a:r>
              <a:rPr lang="en-GB" sz="1700" dirty="0"/>
              <a:t>Fox Harding (2006) cited in </a:t>
            </a:r>
            <a:r>
              <a:rPr lang="en-GB" sz="1700" dirty="0" err="1"/>
              <a:t>Brotherton</a:t>
            </a:r>
            <a:r>
              <a:rPr lang="en-GB" sz="1700" dirty="0"/>
              <a:t>, Davies and McGillivray ( 2010, p.25)</a:t>
            </a:r>
            <a:endParaRPr lang="cy-GB" sz="1700" dirty="0"/>
          </a:p>
        </p:txBody>
      </p:sp>
    </p:spTree>
    <p:extLst>
      <p:ext uri="{BB962C8B-B14F-4D97-AF65-F5344CB8AC3E}">
        <p14:creationId xmlns:p14="http://schemas.microsoft.com/office/powerpoint/2010/main" val="2334480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State paternalist</a:t>
            </a:r>
          </a:p>
        </p:txBody>
      </p:sp>
      <p:sp>
        <p:nvSpPr>
          <p:cNvPr id="3" name="Content Placeholder 2"/>
          <p:cNvSpPr>
            <a:spLocks noGrp="1"/>
          </p:cNvSpPr>
          <p:nvPr>
            <p:ph idx="1"/>
          </p:nvPr>
        </p:nvSpPr>
        <p:spPr/>
        <p:txBody>
          <a:bodyPr>
            <a:normAutofit fontScale="92500" lnSpcReduction="10000"/>
          </a:bodyPr>
          <a:lstStyle/>
          <a:p>
            <a:r>
              <a:rPr lang="en-GB" dirty="0"/>
              <a:t>Intervention by ‘experts’</a:t>
            </a:r>
          </a:p>
          <a:p>
            <a:r>
              <a:rPr lang="en-GB" dirty="0"/>
              <a:t>Remedy ‘problems’ </a:t>
            </a:r>
          </a:p>
          <a:p>
            <a:r>
              <a:rPr lang="en-GB" dirty="0"/>
              <a:t>Provide substitute care</a:t>
            </a:r>
          </a:p>
          <a:p>
            <a:r>
              <a:rPr lang="en-GB" dirty="0"/>
              <a:t>An optimistic view of limited intervention</a:t>
            </a:r>
          </a:p>
          <a:p>
            <a:endParaRPr lang="en-GB" dirty="0"/>
          </a:p>
          <a:p>
            <a:endParaRPr lang="en-GB" dirty="0"/>
          </a:p>
          <a:p>
            <a:pPr marL="64008" indent="0">
              <a:buNone/>
            </a:pPr>
            <a:endParaRPr lang="en-GB" dirty="0"/>
          </a:p>
          <a:p>
            <a:r>
              <a:rPr lang="en-GB" sz="1200" dirty="0"/>
              <a:t>Fox Harding (2006) cited in </a:t>
            </a:r>
            <a:r>
              <a:rPr lang="en-GB" sz="1200" dirty="0" err="1"/>
              <a:t>Brotherton</a:t>
            </a:r>
            <a:r>
              <a:rPr lang="en-GB" sz="1200" dirty="0"/>
              <a:t>, Davies and McGillivray ( 2010, p.25)</a:t>
            </a:r>
            <a:endParaRPr lang="cy-GB" sz="1200" dirty="0"/>
          </a:p>
        </p:txBody>
      </p:sp>
    </p:spTree>
    <p:extLst>
      <p:ext uri="{BB962C8B-B14F-4D97-AF65-F5344CB8AC3E}">
        <p14:creationId xmlns:p14="http://schemas.microsoft.com/office/powerpoint/2010/main" val="3004484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Birth family defender</a:t>
            </a:r>
          </a:p>
        </p:txBody>
      </p:sp>
      <p:sp>
        <p:nvSpPr>
          <p:cNvPr id="3" name="Content Placeholder 2"/>
          <p:cNvSpPr>
            <a:spLocks noGrp="1"/>
          </p:cNvSpPr>
          <p:nvPr>
            <p:ph idx="1"/>
          </p:nvPr>
        </p:nvSpPr>
        <p:spPr/>
        <p:txBody>
          <a:bodyPr>
            <a:normAutofit lnSpcReduction="10000"/>
          </a:bodyPr>
          <a:lstStyle/>
          <a:p>
            <a:r>
              <a:rPr lang="en-GB" dirty="0"/>
              <a:t>Proactive intervention</a:t>
            </a:r>
          </a:p>
          <a:p>
            <a:r>
              <a:rPr lang="en-GB" dirty="0"/>
              <a:t>Welfare service</a:t>
            </a:r>
          </a:p>
          <a:p>
            <a:r>
              <a:rPr lang="en-GB" dirty="0"/>
              <a:t>Promoting well being and rights of families</a:t>
            </a:r>
          </a:p>
          <a:p>
            <a:r>
              <a:rPr lang="en-GB" dirty="0"/>
              <a:t>Early intervention</a:t>
            </a:r>
          </a:p>
          <a:p>
            <a:endParaRPr lang="en-GB" dirty="0"/>
          </a:p>
          <a:p>
            <a:pPr marL="64008" indent="0">
              <a:buNone/>
            </a:pPr>
            <a:endParaRPr lang="en-GB" dirty="0"/>
          </a:p>
          <a:p>
            <a:r>
              <a:rPr lang="en-GB" sz="1700" dirty="0"/>
              <a:t>Fox Harding (2006) cited in </a:t>
            </a:r>
            <a:r>
              <a:rPr lang="en-GB" sz="1700" dirty="0" err="1"/>
              <a:t>Brotherton</a:t>
            </a:r>
            <a:r>
              <a:rPr lang="en-GB" sz="1700" dirty="0"/>
              <a:t>, Davies and McGillivray ( 2010, p.25)</a:t>
            </a:r>
            <a:endParaRPr lang="cy-GB" sz="1700" dirty="0"/>
          </a:p>
        </p:txBody>
      </p:sp>
    </p:spTree>
    <p:extLst>
      <p:ext uri="{BB962C8B-B14F-4D97-AF65-F5344CB8AC3E}">
        <p14:creationId xmlns:p14="http://schemas.microsoft.com/office/powerpoint/2010/main" val="2719149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Children’s rights</a:t>
            </a:r>
          </a:p>
        </p:txBody>
      </p:sp>
      <p:sp>
        <p:nvSpPr>
          <p:cNvPr id="3" name="Content Placeholder 2"/>
          <p:cNvSpPr>
            <a:spLocks noGrp="1"/>
          </p:cNvSpPr>
          <p:nvPr>
            <p:ph idx="1"/>
          </p:nvPr>
        </p:nvSpPr>
        <p:spPr/>
        <p:txBody>
          <a:bodyPr>
            <a:normAutofit fontScale="92500" lnSpcReduction="10000"/>
          </a:bodyPr>
          <a:lstStyle/>
          <a:p>
            <a:r>
              <a:rPr lang="en-GB" dirty="0"/>
              <a:t>Separate interests of children</a:t>
            </a:r>
          </a:p>
          <a:p>
            <a:r>
              <a:rPr lang="en-GB" dirty="0"/>
              <a:t>Highlighted through UNCRC</a:t>
            </a:r>
          </a:p>
          <a:p>
            <a:r>
              <a:rPr lang="en-GB" dirty="0"/>
              <a:t>Children’s Commissioners </a:t>
            </a:r>
          </a:p>
          <a:p>
            <a:r>
              <a:rPr lang="en-GB" dirty="0"/>
              <a:t>Advocates</a:t>
            </a:r>
          </a:p>
          <a:p>
            <a:endParaRPr lang="en-GB" dirty="0"/>
          </a:p>
          <a:p>
            <a:endParaRPr lang="en-GB" dirty="0"/>
          </a:p>
          <a:p>
            <a:pPr marL="64008" indent="0">
              <a:buNone/>
            </a:pPr>
            <a:endParaRPr lang="en-GB" dirty="0"/>
          </a:p>
          <a:p>
            <a:r>
              <a:rPr lang="en-GB" sz="1400" dirty="0"/>
              <a:t>Fox Harding (2006) cited in </a:t>
            </a:r>
            <a:r>
              <a:rPr lang="en-GB" sz="1400" dirty="0" err="1"/>
              <a:t>Brotherton</a:t>
            </a:r>
            <a:r>
              <a:rPr lang="en-GB" sz="1400" dirty="0"/>
              <a:t>, Davies and McGillivray ( 2010, p.25)</a:t>
            </a:r>
            <a:endParaRPr lang="cy-GB" sz="1400" dirty="0"/>
          </a:p>
        </p:txBody>
      </p:sp>
    </p:spTree>
    <p:extLst>
      <p:ext uri="{BB962C8B-B14F-4D97-AF65-F5344CB8AC3E}">
        <p14:creationId xmlns:p14="http://schemas.microsoft.com/office/powerpoint/2010/main" val="2812607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dirty="0"/>
              <a:t>Consider the four value positions in the previous slides.</a:t>
            </a:r>
          </a:p>
          <a:p>
            <a:r>
              <a:rPr lang="en-GB" dirty="0"/>
              <a:t>Consider your experience/ knowledge/ understanding  of intervention / projects</a:t>
            </a:r>
          </a:p>
          <a:p>
            <a:r>
              <a:rPr lang="en-GB" dirty="0"/>
              <a:t>Which category is most relevant?</a:t>
            </a:r>
            <a:endParaRPr lang="cy-GB" dirty="0"/>
          </a:p>
        </p:txBody>
      </p:sp>
      <p:pic>
        <p:nvPicPr>
          <p:cNvPr id="4" name="Picture 3" descr="C:\Users\l.roberts\AppData\Local\Microsoft\Windows\Temporary Internet Files\Content.IE5\UU4Z21D1\MC900230987[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96000" y="4495800"/>
            <a:ext cx="2215081" cy="1632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99914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Opportunities: functions of MAW</a:t>
            </a:r>
          </a:p>
        </p:txBody>
      </p:sp>
      <p:sp>
        <p:nvSpPr>
          <p:cNvPr id="3" name="Content Placeholder 2"/>
          <p:cNvSpPr>
            <a:spLocks noGrp="1"/>
          </p:cNvSpPr>
          <p:nvPr>
            <p:ph idx="1"/>
          </p:nvPr>
        </p:nvSpPr>
        <p:spPr/>
        <p:txBody>
          <a:bodyPr/>
          <a:lstStyle/>
          <a:p>
            <a:r>
              <a:rPr lang="en-GB" i="1" dirty="0"/>
              <a:t>To monitor children’s development and welfare where necessary</a:t>
            </a:r>
            <a:endParaRPr lang="cy-GB" i="1" dirty="0"/>
          </a:p>
          <a:p>
            <a:r>
              <a:rPr lang="en-GB" i="1" dirty="0"/>
              <a:t>To share information with agencies as required</a:t>
            </a:r>
            <a:endParaRPr lang="cy-GB" i="1" dirty="0"/>
          </a:p>
          <a:p>
            <a:r>
              <a:rPr lang="en-GB" i="1" dirty="0"/>
              <a:t>To liaise with parents or carers</a:t>
            </a:r>
          </a:p>
          <a:p>
            <a:pPr algn="r"/>
            <a:endParaRPr lang="en-GB" sz="1600" dirty="0"/>
          </a:p>
          <a:p>
            <a:pPr algn="r"/>
            <a:r>
              <a:rPr lang="en-GB" sz="1600" dirty="0"/>
              <a:t>Walker, 2008</a:t>
            </a:r>
            <a:endParaRPr lang="cy-GB" sz="1600" dirty="0"/>
          </a:p>
        </p:txBody>
      </p:sp>
    </p:spTree>
    <p:extLst>
      <p:ext uri="{BB962C8B-B14F-4D97-AF65-F5344CB8AC3E}">
        <p14:creationId xmlns:p14="http://schemas.microsoft.com/office/powerpoint/2010/main" val="175231895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Opportunities: functions of MAW</a:t>
            </a:r>
          </a:p>
        </p:txBody>
      </p:sp>
      <p:sp>
        <p:nvSpPr>
          <p:cNvPr id="3" name="Content Placeholder 2"/>
          <p:cNvSpPr>
            <a:spLocks noGrp="1"/>
          </p:cNvSpPr>
          <p:nvPr>
            <p:ph idx="1"/>
          </p:nvPr>
        </p:nvSpPr>
        <p:spPr/>
        <p:txBody>
          <a:bodyPr/>
          <a:lstStyle/>
          <a:p>
            <a:r>
              <a:rPr lang="en-GB" i="1" dirty="0"/>
              <a:t>To refer to other agencies as required</a:t>
            </a:r>
            <a:endParaRPr lang="cy-GB" i="1" dirty="0"/>
          </a:p>
          <a:p>
            <a:r>
              <a:rPr lang="en-GB" i="1" dirty="0"/>
              <a:t>To take part in decision making</a:t>
            </a:r>
            <a:endParaRPr lang="cy-GB" i="1" dirty="0"/>
          </a:p>
          <a:p>
            <a:r>
              <a:rPr lang="en-GB" i="1" dirty="0"/>
              <a:t>To take part in assessments</a:t>
            </a:r>
            <a:endParaRPr lang="cy-GB" i="1" dirty="0"/>
          </a:p>
          <a:p>
            <a:r>
              <a:rPr lang="en-GB" i="1" dirty="0"/>
              <a:t>To advocate for the child, parent or carer where necessary</a:t>
            </a:r>
          </a:p>
          <a:p>
            <a:r>
              <a:rPr lang="en-GB" sz="1600" dirty="0"/>
              <a:t>Walker 2008</a:t>
            </a:r>
            <a:endParaRPr lang="cy-GB" sz="1600" dirty="0"/>
          </a:p>
          <a:p>
            <a:endParaRPr lang="en-GB" dirty="0"/>
          </a:p>
        </p:txBody>
      </p:sp>
    </p:spTree>
    <p:extLst>
      <p:ext uri="{BB962C8B-B14F-4D97-AF65-F5344CB8AC3E}">
        <p14:creationId xmlns:p14="http://schemas.microsoft.com/office/powerpoint/2010/main" val="34272749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case study 1</a:t>
            </a:r>
          </a:p>
        </p:txBody>
      </p:sp>
      <p:sp>
        <p:nvSpPr>
          <p:cNvPr id="3" name="Content Placeholder 2"/>
          <p:cNvSpPr>
            <a:spLocks noGrp="1"/>
          </p:cNvSpPr>
          <p:nvPr>
            <p:ph idx="1"/>
          </p:nvPr>
        </p:nvSpPr>
        <p:spPr/>
        <p:txBody>
          <a:bodyPr/>
          <a:lstStyle/>
          <a:p>
            <a:r>
              <a:rPr lang="en-GB" i="1" dirty="0"/>
              <a:t>Read</a:t>
            </a:r>
          </a:p>
          <a:p>
            <a:r>
              <a:rPr lang="en-GB" i="1" dirty="0"/>
              <a:t>Discuss </a:t>
            </a:r>
          </a:p>
          <a:p>
            <a:r>
              <a:rPr lang="en-GB" i="1" dirty="0"/>
              <a:t>Feedback</a:t>
            </a:r>
            <a:endParaRPr lang="cy-GB" i="1" dirty="0"/>
          </a:p>
        </p:txBody>
      </p:sp>
      <p:pic>
        <p:nvPicPr>
          <p:cNvPr id="4" name="Picture 2" descr="C:\Users\l.roberts\AppData\Local\Microsoft\Windows\Temporary Internet Files\Content.IE5\UU4Z21D1\MP900430808[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15162" y="4440249"/>
            <a:ext cx="2043813" cy="168614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Nutrition Facts About Pregnancy Nutrition, Natural Foods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90762" y="4442379"/>
            <a:ext cx="2362200" cy="1574800"/>
          </a:xfrm>
          <a:prstGeom prst="rect">
            <a:avLst/>
          </a:prstGeom>
        </p:spPr>
      </p:pic>
      <p:pic>
        <p:nvPicPr>
          <p:cNvPr id="6" name="Picture 5" descr="Young Boy Smiling | Young boy on the grass smiling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87619" y="4289979"/>
            <a:ext cx="1399646" cy="1905000"/>
          </a:xfrm>
          <a:prstGeom prst="rect">
            <a:avLst/>
          </a:prstGeom>
        </p:spPr>
      </p:pic>
    </p:spTree>
    <p:extLst>
      <p:ext uri="{BB962C8B-B14F-4D97-AF65-F5344CB8AC3E}">
        <p14:creationId xmlns:p14="http://schemas.microsoft.com/office/powerpoint/2010/main" val="158487834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Asynchronous task for this week</a:t>
            </a:r>
          </a:p>
        </p:txBody>
      </p:sp>
      <p:sp>
        <p:nvSpPr>
          <p:cNvPr id="3" name="Content Placeholder 2"/>
          <p:cNvSpPr>
            <a:spLocks noGrp="1"/>
          </p:cNvSpPr>
          <p:nvPr>
            <p:ph idx="1"/>
          </p:nvPr>
        </p:nvSpPr>
        <p:spPr/>
        <p:txBody>
          <a:bodyPr/>
          <a:lstStyle/>
          <a:p>
            <a:r>
              <a:rPr lang="en-GB" dirty="0"/>
              <a:t>Read case study 2 and 3.</a:t>
            </a:r>
          </a:p>
          <a:p>
            <a:r>
              <a:rPr lang="en-GB" dirty="0"/>
              <a:t>Prepare notes to feed back on in Week 3</a:t>
            </a:r>
          </a:p>
          <a:p>
            <a:endParaRPr lang="en-GB" dirty="0"/>
          </a:p>
        </p:txBody>
      </p:sp>
    </p:spTree>
    <p:extLst>
      <p:ext uri="{BB962C8B-B14F-4D97-AF65-F5344CB8AC3E}">
        <p14:creationId xmlns:p14="http://schemas.microsoft.com/office/powerpoint/2010/main" val="147443214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endParaRPr lang="cy-GB" dirty="0"/>
          </a:p>
        </p:txBody>
      </p:sp>
      <p:sp>
        <p:nvSpPr>
          <p:cNvPr id="3" name="Content Placeholder 2"/>
          <p:cNvSpPr>
            <a:spLocks noGrp="1"/>
          </p:cNvSpPr>
          <p:nvPr>
            <p:ph idx="1"/>
          </p:nvPr>
        </p:nvSpPr>
        <p:spPr/>
        <p:txBody>
          <a:bodyPr>
            <a:normAutofit/>
          </a:bodyPr>
          <a:lstStyle/>
          <a:p>
            <a:r>
              <a:rPr lang="en-GB" sz="1800" dirty="0" err="1"/>
              <a:t>Brotherton</a:t>
            </a:r>
            <a:r>
              <a:rPr lang="en-GB" sz="1800" dirty="0"/>
              <a:t>, G., Davies, H. &amp; McGillivray, G. ( 2010) ( </a:t>
            </a:r>
            <a:r>
              <a:rPr lang="en-GB" sz="1800" dirty="0" err="1"/>
              <a:t>eds</a:t>
            </a:r>
            <a:r>
              <a:rPr lang="en-GB" sz="1800" dirty="0"/>
              <a:t>) </a:t>
            </a:r>
            <a:r>
              <a:rPr lang="en-GB" sz="1800" i="1" dirty="0"/>
              <a:t>Working with Children, Young People and Families</a:t>
            </a:r>
            <a:r>
              <a:rPr lang="en-GB" sz="1800" dirty="0"/>
              <a:t>. London: Sage</a:t>
            </a:r>
          </a:p>
          <a:p>
            <a:r>
              <a:rPr lang="en-GB" sz="1800" dirty="0"/>
              <a:t>Mind Tools ( 2014) </a:t>
            </a:r>
            <a:r>
              <a:rPr lang="en-GB" sz="1800" i="1" dirty="0"/>
              <a:t>What Are your Values? </a:t>
            </a:r>
            <a:r>
              <a:rPr lang="en-GB" sz="1800" dirty="0"/>
              <a:t>Available at </a:t>
            </a:r>
            <a:r>
              <a:rPr lang="en-GB" sz="1800" dirty="0">
                <a:hlinkClick r:id="rId2"/>
              </a:rPr>
              <a:t>http://www.mindtools.com/pages/article/newTED_85.htm</a:t>
            </a:r>
            <a:r>
              <a:rPr lang="en-GB" sz="1800" dirty="0"/>
              <a:t> [ Accessed 30.09.14]</a:t>
            </a:r>
          </a:p>
          <a:p>
            <a:r>
              <a:rPr lang="en-GB" sz="1800" dirty="0"/>
              <a:t>Walker, G. (2008) Working Together for Children</a:t>
            </a:r>
            <a:r>
              <a:rPr lang="en-GB" sz="1800" i="1" dirty="0"/>
              <a:t>. A critical Introduction to Multi agency working</a:t>
            </a:r>
            <a:r>
              <a:rPr lang="en-GB" sz="1800" dirty="0"/>
              <a:t>. London: Continuum</a:t>
            </a:r>
            <a:endParaRPr lang="cy-GB" sz="1800" dirty="0"/>
          </a:p>
          <a:p>
            <a:endParaRPr lang="cy-GB" sz="1800" dirty="0"/>
          </a:p>
        </p:txBody>
      </p:sp>
    </p:spTree>
    <p:extLst>
      <p:ext uri="{BB962C8B-B14F-4D97-AF65-F5344CB8AC3E}">
        <p14:creationId xmlns:p14="http://schemas.microsoft.com/office/powerpoint/2010/main" val="124338028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8" ma:contentTypeDescription="Create a new document." ma:contentTypeScope="" ma:versionID="ac34d2014a6e290f639fbefb4cf572c3">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422ee9468e56f3bb1e33b24e227d18c5"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C51ABC5-0CCA-4C8F-ABA5-FAB484A21CE9}">
  <ds:schemaRefs>
    <ds:schemaRef ds:uri="http://schemas.microsoft.com/sharepoint/v3/contenttype/forms"/>
  </ds:schemaRefs>
</ds:datastoreItem>
</file>

<file path=customXml/itemProps2.xml><?xml version="1.0" encoding="utf-8"?>
<ds:datastoreItem xmlns:ds="http://schemas.openxmlformats.org/officeDocument/2006/customXml" ds:itemID="{A7BF4C1C-354A-43DC-B4A3-EAB11F3070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8DA7F8A-8654-4B0A-999C-889D57889A3B}">
  <ds:schemaRefs>
    <ds:schemaRef ds:uri="http://schemas.microsoft.com/office/2006/metadata/properties"/>
    <ds:schemaRef ds:uri="86807d6d-212c-47c2-9ccb-06e47adbafa4"/>
    <ds:schemaRef ds:uri="b0eec7eb-90c5-4dfa-b4c7-29fb51310a23"/>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Organic</Template>
  <TotalTime>1245</TotalTime>
  <Words>1783</Words>
  <Application>Microsoft Office PowerPoint</Application>
  <PresentationFormat>On-screen Show (4:3)</PresentationFormat>
  <Paragraphs>295</Paragraphs>
  <Slides>51</Slides>
  <Notes>3</Notes>
  <HiddenSlides>0</HiddenSlides>
  <MMClips>2</MMClip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Organic</vt:lpstr>
      <vt:lpstr>ECES6009/C Making a Difference</vt:lpstr>
      <vt:lpstr>Overview</vt:lpstr>
      <vt:lpstr>PowerPoint Presentation</vt:lpstr>
      <vt:lpstr>Rationale of Multi-Agency Working</vt:lpstr>
      <vt:lpstr>Main aims of multi-agency working</vt:lpstr>
      <vt:lpstr>Benefits of multi-agency working</vt:lpstr>
      <vt:lpstr>Task</vt:lpstr>
      <vt:lpstr>What gets in the way …</vt:lpstr>
      <vt:lpstr>Models of multi-agency work </vt:lpstr>
      <vt:lpstr>Models of multi-agency work: 1</vt:lpstr>
      <vt:lpstr>Multi-agency panel - Features</vt:lpstr>
      <vt:lpstr>Multi-agency panel - Benefits</vt:lpstr>
      <vt:lpstr>Multi-agency panel - Challenges </vt:lpstr>
      <vt:lpstr>Examples of Multi-Agency Panels</vt:lpstr>
      <vt:lpstr>Models of multi-agency work:2</vt:lpstr>
      <vt:lpstr>Multi-agency team - Features</vt:lpstr>
      <vt:lpstr>Multi-agency team - Benefits</vt:lpstr>
      <vt:lpstr>Multi-agency team - Challenges</vt:lpstr>
      <vt:lpstr>Examples of multi-agency teams</vt:lpstr>
      <vt:lpstr>Task</vt:lpstr>
      <vt:lpstr>Models of multi-agency work: 3</vt:lpstr>
      <vt:lpstr>Integrated Service - Features</vt:lpstr>
      <vt:lpstr>Integrated Service Benefits</vt:lpstr>
      <vt:lpstr>Integrated Service - Challenges</vt:lpstr>
      <vt:lpstr>Examples of Integrated Services</vt:lpstr>
      <vt:lpstr>Task</vt:lpstr>
      <vt:lpstr>Reality:</vt:lpstr>
      <vt:lpstr>Reality:</vt:lpstr>
      <vt:lpstr>References</vt:lpstr>
      <vt:lpstr>ECES6009/C Making a Difference </vt:lpstr>
      <vt:lpstr>Overview</vt:lpstr>
      <vt:lpstr>What does ‘multi-agency’ mean ?</vt:lpstr>
      <vt:lpstr>PowerPoint Presentation</vt:lpstr>
      <vt:lpstr>Tasg 1: Pwy yw’r asiantaethau? Task 1: Who are the agencies?</vt:lpstr>
      <vt:lpstr>Word Cloud</vt:lpstr>
      <vt:lpstr>Who are the agencies?</vt:lpstr>
      <vt:lpstr>Who are the agencies</vt:lpstr>
      <vt:lpstr>Other agencies</vt:lpstr>
      <vt:lpstr>Values</vt:lpstr>
      <vt:lpstr>Task 2</vt:lpstr>
      <vt:lpstr>Value positions of relationship between state and families</vt:lpstr>
      <vt:lpstr>Laissez-faire</vt:lpstr>
      <vt:lpstr>State paternalist</vt:lpstr>
      <vt:lpstr>Birth family defender</vt:lpstr>
      <vt:lpstr>Children’s rights</vt:lpstr>
      <vt:lpstr>Task</vt:lpstr>
      <vt:lpstr>Opportunities: functions of MAW</vt:lpstr>
      <vt:lpstr>Opportunities: functions of MAW</vt:lpstr>
      <vt:lpstr>Task: case study 1</vt:lpstr>
      <vt:lpstr>Asynchronous task for this week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SJPE6011/C Dimensions of Collaboration/ Agweddau ar Gydweithio</dc:title>
  <dc:creator>Administrator</dc:creator>
  <cp:lastModifiedBy>Ross Phillips</cp:lastModifiedBy>
  <cp:revision>61</cp:revision>
  <dcterms:created xsi:type="dcterms:W3CDTF">2014-08-18T13:17:39Z</dcterms:created>
  <dcterms:modified xsi:type="dcterms:W3CDTF">2021-03-01T09:56:17Z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