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5"/>
  </p:sldMasterIdLst>
  <p:sldIdLst>
    <p:sldId id="256" r:id="rId6"/>
    <p:sldId id="257" r:id="rId7"/>
    <p:sldId id="258" r:id="rId8"/>
  </p:sldIdLst>
  <p:sldSz cx="10790238" cy="7497763"/>
  <p:notesSz cx="6858000" cy="9144000"/>
  <p:defaultTextStyle>
    <a:defPPr>
      <a:defRPr lang="en-US"/>
    </a:defPPr>
    <a:lvl1pPr algn="l" defTabSz="4572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62" userDrawn="1">
          <p15:clr>
            <a:srgbClr val="A4A3A4"/>
          </p15:clr>
        </p15:guide>
        <p15:guide id="2" pos="3399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4263"/>
    <p:restoredTop sz="94660"/>
  </p:normalViewPr>
  <p:slideViewPr>
    <p:cSldViewPr showGuides="1" snapToGrid="0">
      <p:cViewPr varScale="1">
        <p:scale>
          <a:sx d="100" n="117"/>
          <a:sy d="100" n="117"/>
        </p:scale>
        <p:origin x="1504" y="160"/>
      </p:cViewPr>
      <p:guideLst>
        <p:guide orient="horz" pos="2362"/>
        <p:guide pos="3399"/>
      </p:guideLst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9268" y="1227065"/>
            <a:ext cx="9171702" cy="2610332"/>
          </a:xfrm>
        </p:spPr>
        <p:txBody>
          <a:bodyPr anchor="b" numCol="1"/>
          <a:lstStyle>
            <a:lvl1pPr algn="ctr">
              <a:defRPr sz="656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1348780" y="3938062"/>
            <a:ext cx="8092679" cy="1810223"/>
          </a:xfrm>
        </p:spPr>
        <p:txBody>
          <a:bodyPr numCol="1"/>
          <a:lstStyle>
            <a:lvl1pPr algn="ctr" indent="0" marL="0">
              <a:buNone/>
              <a:defRPr sz="2624"/>
            </a:lvl1pPr>
            <a:lvl2pPr algn="ctr" indent="0" marL="499857">
              <a:buNone/>
              <a:defRPr sz="2187"/>
            </a:lvl2pPr>
            <a:lvl3pPr algn="ctr" indent="0" marL="999714">
              <a:buNone/>
              <a:defRPr sz="1968"/>
            </a:lvl3pPr>
            <a:lvl4pPr algn="ctr" indent="0" marL="1499570">
              <a:buNone/>
              <a:defRPr sz="1749"/>
            </a:lvl4pPr>
            <a:lvl5pPr algn="ctr" indent="0" marL="1999427">
              <a:buNone/>
              <a:defRPr sz="1749"/>
            </a:lvl5pPr>
            <a:lvl6pPr algn="ctr" indent="0" marL="2499284">
              <a:buNone/>
              <a:defRPr sz="1749"/>
            </a:lvl6pPr>
            <a:lvl7pPr algn="ctr" indent="0" marL="2999141">
              <a:buNone/>
              <a:defRPr sz="1749"/>
            </a:lvl7pPr>
            <a:lvl8pPr algn="ctr" indent="0" marL="3498997">
              <a:buNone/>
              <a:defRPr sz="1749"/>
            </a:lvl8pPr>
            <a:lvl9pPr algn="ctr" indent="0" marL="3998854">
              <a:buNone/>
              <a:defRPr sz="1749"/>
            </a:lvl9pPr>
          </a:lstStyle>
          <a:p>
            <a:r>
              <a:rPr lang="en-US"/>
              <a:t>Click to edit Master subtitle style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9690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886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210" y="1869236"/>
            <a:ext cx="9306580" cy="3118861"/>
          </a:xfrm>
        </p:spPr>
        <p:txBody>
          <a:bodyPr anchor="b" numCol="1"/>
          <a:lstStyle>
            <a:lvl1pPr>
              <a:defRPr sz="6560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736210" y="5017602"/>
            <a:ext cx="9306580" cy="1640135"/>
          </a:xfrm>
        </p:spPr>
        <p:txBody>
          <a:bodyPr numCol="1"/>
          <a:lstStyle>
            <a:lvl1pPr indent="0" marL="0">
              <a:buNone/>
              <a:defRPr sz="2624">
                <a:solidFill>
                  <a:schemeClr val="tx1"/>
                </a:solidFill>
              </a:defRPr>
            </a:lvl1pPr>
            <a:lvl2pPr indent="0" marL="499857">
              <a:buNone/>
              <a:defRPr sz="2187">
                <a:solidFill>
                  <a:schemeClr val="tx1">
                    <a:tint val="75000"/>
                  </a:schemeClr>
                </a:solidFill>
              </a:defRPr>
            </a:lvl2pPr>
            <a:lvl3pPr indent="0" marL="999714">
              <a:buNone/>
              <a:defRPr sz="1968">
                <a:solidFill>
                  <a:schemeClr val="tx1">
                    <a:tint val="75000"/>
                  </a:schemeClr>
                </a:solidFill>
              </a:defRPr>
            </a:lvl3pPr>
            <a:lvl4pPr indent="0" marL="1499570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4pPr>
            <a:lvl5pPr indent="0" marL="1999427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5pPr>
            <a:lvl6pPr indent="0" marL="2499284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6pPr>
            <a:lvl7pPr indent="0" marL="2999141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7pPr>
            <a:lvl8pPr indent="0" marL="3498997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8pPr>
            <a:lvl9pPr indent="0" marL="3998854">
              <a:buNone/>
              <a:defRPr sz="174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178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741829" y="1995932"/>
            <a:ext cx="4585851" cy="475726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5462558" y="1995932"/>
            <a:ext cx="4585851" cy="4757262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685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399188"/>
            <a:ext cx="9306580" cy="1449221"/>
          </a:xfrm>
        </p:spPr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743235" y="1837994"/>
            <a:ext cx="4564776" cy="900772"/>
          </a:xfrm>
        </p:spPr>
        <p:txBody>
          <a:bodyPr anchor="b" numCol="1"/>
          <a:lstStyle>
            <a:lvl1pPr indent="0" marL="0">
              <a:buNone/>
              <a:defRPr b="1" sz="2624"/>
            </a:lvl1pPr>
            <a:lvl2pPr indent="0" marL="499857">
              <a:buNone/>
              <a:defRPr b="1" sz="2187"/>
            </a:lvl2pPr>
            <a:lvl3pPr indent="0" marL="999714">
              <a:buNone/>
              <a:defRPr b="1" sz="1968"/>
            </a:lvl3pPr>
            <a:lvl4pPr indent="0" marL="1499570">
              <a:buNone/>
              <a:defRPr b="1" sz="1749"/>
            </a:lvl4pPr>
            <a:lvl5pPr indent="0" marL="1999427">
              <a:buNone/>
              <a:defRPr b="1" sz="1749"/>
            </a:lvl5pPr>
            <a:lvl6pPr indent="0" marL="2499284">
              <a:buNone/>
              <a:defRPr b="1" sz="1749"/>
            </a:lvl6pPr>
            <a:lvl7pPr indent="0" marL="2999141">
              <a:buNone/>
              <a:defRPr b="1" sz="1749"/>
            </a:lvl7pPr>
            <a:lvl8pPr indent="0" marL="3498997">
              <a:buNone/>
              <a:defRPr b="1" sz="1749"/>
            </a:lvl8pPr>
            <a:lvl9pPr indent="0" marL="3998854">
              <a:buNone/>
              <a:defRPr b="1" sz="174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743235" y="2738766"/>
            <a:ext cx="4564776" cy="4028313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5462558" y="1837994"/>
            <a:ext cx="4587257" cy="900772"/>
          </a:xfrm>
        </p:spPr>
        <p:txBody>
          <a:bodyPr anchor="b" numCol="1"/>
          <a:lstStyle>
            <a:lvl1pPr indent="0" marL="0">
              <a:buNone/>
              <a:defRPr b="1" sz="2624"/>
            </a:lvl1pPr>
            <a:lvl2pPr indent="0" marL="499857">
              <a:buNone/>
              <a:defRPr b="1" sz="2187"/>
            </a:lvl2pPr>
            <a:lvl3pPr indent="0" marL="999714">
              <a:buNone/>
              <a:defRPr b="1" sz="1968"/>
            </a:lvl3pPr>
            <a:lvl4pPr indent="0" marL="1499570">
              <a:buNone/>
              <a:defRPr b="1" sz="1749"/>
            </a:lvl4pPr>
            <a:lvl5pPr indent="0" marL="1999427">
              <a:buNone/>
              <a:defRPr b="1" sz="1749"/>
            </a:lvl5pPr>
            <a:lvl6pPr indent="0" marL="2499284">
              <a:buNone/>
              <a:defRPr b="1" sz="1749"/>
            </a:lvl6pPr>
            <a:lvl7pPr indent="0" marL="2999141">
              <a:buNone/>
              <a:defRPr b="1" sz="1749"/>
            </a:lvl7pPr>
            <a:lvl8pPr indent="0" marL="3498997">
              <a:buNone/>
              <a:defRPr b="1" sz="1749"/>
            </a:lvl8pPr>
            <a:lvl9pPr indent="0" marL="3998854">
              <a:buNone/>
              <a:defRPr b="1" sz="174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5462558" y="2738766"/>
            <a:ext cx="4587257" cy="4028313"/>
          </a:xfrm>
        </p:spPr>
        <p:txBody>
          <a:bodyPr numCol="1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708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641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91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 numCol="1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7257" y="1079541"/>
            <a:ext cx="5462558" cy="5328271"/>
          </a:xfrm>
        </p:spPr>
        <p:txBody>
          <a:bodyPr numCol="1"/>
          <a:lstStyle>
            <a:lvl1pPr>
              <a:defRPr sz="3499"/>
            </a:lvl1pPr>
            <a:lvl2pPr>
              <a:defRPr sz="3061"/>
            </a:lvl2pPr>
            <a:lvl3pPr>
              <a:defRPr sz="2624"/>
            </a:lvl3pPr>
            <a:lvl4pPr>
              <a:defRPr sz="2187"/>
            </a:lvl4pPr>
            <a:lvl5pPr>
              <a:defRPr sz="2187"/>
            </a:lvl5pPr>
            <a:lvl6pPr>
              <a:defRPr sz="2187"/>
            </a:lvl6pPr>
            <a:lvl7pPr>
              <a:defRPr sz="2187"/>
            </a:lvl7pPr>
            <a:lvl8pPr>
              <a:defRPr sz="2187"/>
            </a:lvl8pPr>
            <a:lvl9pPr>
              <a:defRPr sz="2187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743234" y="2249329"/>
            <a:ext cx="3480133" cy="4167160"/>
          </a:xfrm>
        </p:spPr>
        <p:txBody>
          <a:bodyPr numCol="1"/>
          <a:lstStyle>
            <a:lvl1pPr indent="0" marL="0">
              <a:buNone/>
              <a:defRPr sz="1749"/>
            </a:lvl1pPr>
            <a:lvl2pPr indent="0" marL="499857">
              <a:buNone/>
              <a:defRPr sz="1531"/>
            </a:lvl2pPr>
            <a:lvl3pPr indent="0" marL="999714">
              <a:buNone/>
              <a:defRPr sz="1312"/>
            </a:lvl3pPr>
            <a:lvl4pPr indent="0" marL="1499570">
              <a:buNone/>
              <a:defRPr sz="1093"/>
            </a:lvl4pPr>
            <a:lvl5pPr indent="0" marL="1999427">
              <a:buNone/>
              <a:defRPr sz="1093"/>
            </a:lvl5pPr>
            <a:lvl6pPr indent="0" marL="2499284">
              <a:buNone/>
              <a:defRPr sz="1093"/>
            </a:lvl6pPr>
            <a:lvl7pPr indent="0" marL="2999141">
              <a:buNone/>
              <a:defRPr sz="1093"/>
            </a:lvl7pPr>
            <a:lvl8pPr indent="0" marL="3498997">
              <a:buNone/>
              <a:defRPr sz="1093"/>
            </a:lvl8pPr>
            <a:lvl9pPr indent="0" marL="3998854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370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3234" y="499851"/>
            <a:ext cx="3480133" cy="1749478"/>
          </a:xfrm>
        </p:spPr>
        <p:txBody>
          <a:bodyPr anchor="b" numCol="1"/>
          <a:lstStyle>
            <a:lvl1pPr>
              <a:defRPr sz="3499"/>
            </a:lvl1pPr>
          </a:lstStyle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4587257" y="1079541"/>
            <a:ext cx="5462558" cy="5328271"/>
          </a:xfrm>
        </p:spPr>
        <p:txBody>
          <a:bodyPr anchor="t" numCol="1"/>
          <a:lstStyle>
            <a:lvl1pPr indent="0" marL="0">
              <a:buNone/>
              <a:defRPr sz="3499"/>
            </a:lvl1pPr>
            <a:lvl2pPr indent="0" marL="499857">
              <a:buNone/>
              <a:defRPr sz="3061"/>
            </a:lvl2pPr>
            <a:lvl3pPr indent="0" marL="999714">
              <a:buNone/>
              <a:defRPr sz="2624"/>
            </a:lvl3pPr>
            <a:lvl4pPr indent="0" marL="1499570">
              <a:buNone/>
              <a:defRPr sz="2187"/>
            </a:lvl4pPr>
            <a:lvl5pPr indent="0" marL="1999427">
              <a:buNone/>
              <a:defRPr sz="2187"/>
            </a:lvl5pPr>
            <a:lvl6pPr indent="0" marL="2499284">
              <a:buNone/>
              <a:defRPr sz="2187"/>
            </a:lvl6pPr>
            <a:lvl7pPr indent="0" marL="2999141">
              <a:buNone/>
              <a:defRPr sz="2187"/>
            </a:lvl7pPr>
            <a:lvl8pPr indent="0" marL="3498997">
              <a:buNone/>
              <a:defRPr sz="2187"/>
            </a:lvl8pPr>
            <a:lvl9pPr indent="0" marL="3998854">
              <a:buNone/>
              <a:defRPr sz="2187"/>
            </a:lvl9pPr>
          </a:lstStyle>
          <a:p>
            <a:r>
              <a:rPr lang="en-US"/>
              <a:t>Click icon to add picture</a:t>
            </a:r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743234" y="2249329"/>
            <a:ext cx="3480133" cy="4167160"/>
          </a:xfrm>
        </p:spPr>
        <p:txBody>
          <a:bodyPr numCol="1"/>
          <a:lstStyle>
            <a:lvl1pPr indent="0" marL="0">
              <a:buNone/>
              <a:defRPr sz="1749"/>
            </a:lvl1pPr>
            <a:lvl2pPr indent="0" marL="499857">
              <a:buNone/>
              <a:defRPr sz="1531"/>
            </a:lvl2pPr>
            <a:lvl3pPr indent="0" marL="999714">
              <a:buNone/>
              <a:defRPr sz="1312"/>
            </a:lvl3pPr>
            <a:lvl4pPr indent="0" marL="1499570">
              <a:buNone/>
              <a:defRPr sz="1093"/>
            </a:lvl4pPr>
            <a:lvl5pPr indent="0" marL="1999427">
              <a:buNone/>
              <a:defRPr sz="1093"/>
            </a:lvl5pPr>
            <a:lvl6pPr indent="0" marL="2499284">
              <a:buNone/>
              <a:defRPr sz="1093"/>
            </a:lvl6pPr>
            <a:lvl7pPr indent="0" marL="2999141">
              <a:buNone/>
              <a:defRPr sz="1093"/>
            </a:lvl7pPr>
            <a:lvl8pPr indent="0" marL="3498997">
              <a:buNone/>
              <a:defRPr sz="1093"/>
            </a:lvl8pPr>
            <a:lvl9pPr indent="0" marL="3998854">
              <a:buNone/>
              <a:defRPr sz="109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4648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7226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7721765" y="399186"/>
            <a:ext cx="2326645" cy="6354008"/>
          </a:xfrm>
        </p:spPr>
        <p:txBody>
          <a:bodyPr numCol="1" vert="eaVert"/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741830" y="399186"/>
            <a:ext cx="6845057" cy="6354008"/>
          </a:xfrm>
        </p:spPr>
        <p:txBody>
          <a:bodyPr numCol="1"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6445319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41829" y="399188"/>
            <a:ext cx="9306580" cy="1449221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lang="en-US"/>
              <a:t>Click to edit Master title style</a:t>
            </a:r>
            <a:endParaRPr dirty="0" lang="en-US"/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741829" y="1995932"/>
            <a:ext cx="9306580" cy="4757262"/>
          </a:xfrm>
          <a:prstGeom prst="rect">
            <a:avLst/>
          </a:prstGeom>
        </p:spPr>
        <p:txBody>
          <a:bodyPr bIns="45720" lIns="91440" numCol="1" rIns="91440" rtlCol="0" tIns="45720" vert="horz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 lang="en-US"/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741829" y="6949317"/>
            <a:ext cx="2427804" cy="399186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3C35E3-B2A3-4BC7-9A4D-1A114674F1C5}" type="datetimeFigureOut">
              <a:rPr lang="en-US" smtClean="0"/>
              <a:t>11/19/22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3574267" y="6949317"/>
            <a:ext cx="3641705" cy="399186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ct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7620605" y="6949317"/>
            <a:ext cx="2427804" cy="399186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sz="131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69FC80-AE06-4664-B9FF-55E2D737451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9454982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txStyles>
    <p:titleStyle>
      <a:lvl1pPr algn="l" defTabSz="999714" eaLnBrk="1" hangingPunct="1" latinLnBrk="0" rtl="0">
        <a:lnSpc>
          <a:spcPct val="90000"/>
        </a:lnSpc>
        <a:spcBef>
          <a:spcPct val="0"/>
        </a:spcBef>
        <a:buNone/>
        <a:defRPr kern="1200" sz="4811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999714" eaLnBrk="1" hangingPunct="1" indent="-249928" latinLnBrk="0" marL="249928" rtl="0">
        <a:lnSpc>
          <a:spcPct val="90000"/>
        </a:lnSpc>
        <a:spcBef>
          <a:spcPts val="1093"/>
        </a:spcBef>
        <a:buFont charset="0" panose="020B0604020202020204" pitchFamily="34" typeface="Arial"/>
        <a:buChar char="•"/>
        <a:defRPr kern="1200" sz="3061">
          <a:solidFill>
            <a:schemeClr val="tx1"/>
          </a:solidFill>
          <a:latin typeface="+mn-lt"/>
          <a:ea typeface="+mn-ea"/>
          <a:cs typeface="+mn-cs"/>
        </a:defRPr>
      </a:lvl1pPr>
      <a:lvl2pPr algn="l" defTabSz="999714" eaLnBrk="1" hangingPunct="1" indent="-249928" latinLnBrk="0" marL="749785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2624">
          <a:solidFill>
            <a:schemeClr val="tx1"/>
          </a:solidFill>
          <a:latin typeface="+mn-lt"/>
          <a:ea typeface="+mn-ea"/>
          <a:cs typeface="+mn-cs"/>
        </a:defRPr>
      </a:lvl2pPr>
      <a:lvl3pPr algn="l" defTabSz="999714" eaLnBrk="1" hangingPunct="1" indent="-249928" latinLnBrk="0" marL="1249642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2187">
          <a:solidFill>
            <a:schemeClr val="tx1"/>
          </a:solidFill>
          <a:latin typeface="+mn-lt"/>
          <a:ea typeface="+mn-ea"/>
          <a:cs typeface="+mn-cs"/>
        </a:defRPr>
      </a:lvl3pPr>
      <a:lvl4pPr algn="l" defTabSz="999714" eaLnBrk="1" hangingPunct="1" indent="-249928" latinLnBrk="0" marL="1749499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4pPr>
      <a:lvl5pPr algn="l" defTabSz="999714" eaLnBrk="1" hangingPunct="1" indent="-249928" latinLnBrk="0" marL="2249355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5pPr>
      <a:lvl6pPr algn="l" defTabSz="999714" eaLnBrk="1" hangingPunct="1" indent="-249928" latinLnBrk="0" marL="2749212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6pPr>
      <a:lvl7pPr algn="l" defTabSz="999714" eaLnBrk="1" hangingPunct="1" indent="-249928" latinLnBrk="0" marL="3249069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7pPr>
      <a:lvl8pPr algn="l" defTabSz="999714" eaLnBrk="1" hangingPunct="1" indent="-249928" latinLnBrk="0" marL="3748926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8pPr>
      <a:lvl9pPr algn="l" defTabSz="999714" eaLnBrk="1" hangingPunct="1" indent="-249928" latinLnBrk="0" marL="4248782" rtl="0">
        <a:lnSpc>
          <a:spcPct val="90000"/>
        </a:lnSpc>
        <a:spcBef>
          <a:spcPts val="547"/>
        </a:spcBef>
        <a:buFont charset="0" panose="020B0604020202020204" pitchFamily="34" typeface="Arial"/>
        <a:buChar char="•"/>
        <a:defRPr kern="1200" sz="1968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999714" eaLnBrk="1" hangingPunct="1" latinLnBrk="0" marL="0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1pPr>
      <a:lvl2pPr algn="l" defTabSz="999714" eaLnBrk="1" hangingPunct="1" latinLnBrk="0" marL="499857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2pPr>
      <a:lvl3pPr algn="l" defTabSz="999714" eaLnBrk="1" hangingPunct="1" latinLnBrk="0" marL="999714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3pPr>
      <a:lvl4pPr algn="l" defTabSz="999714" eaLnBrk="1" hangingPunct="1" latinLnBrk="0" marL="1499570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4pPr>
      <a:lvl5pPr algn="l" defTabSz="999714" eaLnBrk="1" hangingPunct="1" latinLnBrk="0" marL="1999427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5pPr>
      <a:lvl6pPr algn="l" defTabSz="999714" eaLnBrk="1" hangingPunct="1" latinLnBrk="0" marL="2499284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6pPr>
      <a:lvl7pPr algn="l" defTabSz="999714" eaLnBrk="1" hangingPunct="1" latinLnBrk="0" marL="2999141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7pPr>
      <a:lvl8pPr algn="l" defTabSz="999714" eaLnBrk="1" hangingPunct="1" latinLnBrk="0" marL="3498997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8pPr>
      <a:lvl9pPr algn="l" defTabSz="999714" eaLnBrk="1" hangingPunct="1" latinLnBrk="0" marL="3998854" rtl="0">
        <a:defRPr kern="1200" sz="1968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6" Target="../media/image5.jpeg" Type="http://schemas.openxmlformats.org/officeDocument/2006/relationships/image"/><Relationship Id="rId5" Target="../media/image4.jpeg" Type="http://schemas.openxmlformats.org/officeDocument/2006/relationships/image"/><Relationship Id="rId4" Target="../media/image3.jpeg" Type="http://schemas.openxmlformats.org/officeDocument/2006/relationships/image"/><Relationship Id="rId3" Target="../media/image2.jpe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7" Target="../media/image10.png" Type="http://schemas.openxmlformats.org/officeDocument/2006/relationships/image"/><Relationship Id="rId6" Target="../media/image9.png" Type="http://schemas.openxmlformats.org/officeDocument/2006/relationships/image"/><Relationship Id="rId5" Target="../media/image8.jpeg" Type="http://schemas.openxmlformats.org/officeDocument/2006/relationships/image"/><Relationship Id="rId4" Target="../media/image7.jpeg" Type="http://schemas.openxmlformats.org/officeDocument/2006/relationships/image"/><Relationship Id="rId3" Target="../media/image6.jpeg" Type="http://schemas.openxmlformats.org/officeDocument/2006/relationships/image"/><Relationship Id="rId2" Target="../media/image2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Christmas logo Images | Free Vectors, Stock Photos &amp; PSD" id="1030" name="Picture 6">
            <a:extLst>
              <a:ext uri="{FF2B5EF4-FFF2-40B4-BE49-F238E27FC236}">
                <a16:creationId xmlns:a16="http://schemas.microsoft.com/office/drawing/2014/main" id="{75190BCA-EA34-6950-3CCF-B97DCD3DE6DC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70965" y="2283677"/>
            <a:ext cx="3243660" cy="239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Hotel Trinity Grand Logo - Picture of Hotel Trinity Grand, Raigarh -  Tripadvisor" id="1032" name="Picture 8">
            <a:extLst>
              <a:ext uri="{FF2B5EF4-FFF2-40B4-BE49-F238E27FC236}">
                <a16:creationId xmlns:a16="http://schemas.microsoft.com/office/drawing/2014/main" id="{774BA855-03B8-C0B6-84B7-8A97390C2DFF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22072" y="0"/>
            <a:ext cx="3217669" cy="1893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16EB83-7F7E-43B4-E01E-30C8014776C3}"/>
              </a:ext>
            </a:extLst>
          </p:cNvPr>
          <p:cNvSpPr txBox="1"/>
          <p:nvPr/>
        </p:nvSpPr>
        <p:spPr>
          <a:xfrm>
            <a:off x="-65839" y="917541"/>
            <a:ext cx="3745085" cy="3435757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>
                <a:effectLst/>
                <a:latin charset="0" panose="04020705040A02060702" pitchFamily="82" typeface="Algerian"/>
                <a:ea charset="0" panose="020F0502020204030204" pitchFamily="34" typeface="Calibri"/>
                <a:cs charset="0" panose="02020603050405020304" pitchFamily="18" typeface="Times New Roman"/>
              </a:rPr>
              <a:t>Starters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Prawn cocktail                              6.50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Fresh prawns on a bed of lettuce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Brie                                                5.50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cranberry sauce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Chef’s homemade soup                8.50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croutons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Asparagus &amp; Cashews                 7.50</a:t>
            </a:r>
          </a:p>
          <a:p>
            <a:endParaRPr dirty="0"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3A4D8E-340C-1231-A193-0CFB71400EF3}"/>
              </a:ext>
            </a:extLst>
          </p:cNvPr>
          <p:cNvSpPr txBox="1"/>
          <p:nvPr/>
        </p:nvSpPr>
        <p:spPr>
          <a:xfrm>
            <a:off x="6979059" y="272781"/>
            <a:ext cx="3811179" cy="5149679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2000">
                <a:effectLst/>
                <a:latin charset="0" panose="04020705040A02060702" pitchFamily="82" typeface="Algerian"/>
                <a:ea charset="0" panose="020F0502020204030204" pitchFamily="34" typeface="Calibri"/>
                <a:cs charset="0" panose="02020603050405020304" pitchFamily="18" typeface="Times New Roman"/>
              </a:rPr>
              <a:t>Main Course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Grilled Salmon                                15.50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fresh vegetables, potatoes and a white wine cream sauce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Traditional Roast Turkey               17.50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rich roast gravy, vegetable and potatoes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Mushroom and Camembert           14.50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dirty="0" i="1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wild mushroom sauce and seasonal vegetables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b="1" dirty="0" lang="en-US" sz="16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Sliced Ham with Vegetables             14.50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dirty="0" i="1" lang="en-US" sz="16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Served with honey mustard sauce and seasonal vegetables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dirty="0" i="1" lang="en-US" sz="16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endParaRPr dirty="0" lang="en-US"/>
          </a:p>
        </p:txBody>
      </p:sp>
      <p:pic>
        <p:nvPicPr>
          <p:cNvPr descr="13+ Christmas menu ideas | BBC Good Food" id="1034" name="Picture 10">
            <a:extLst>
              <a:ext uri="{FF2B5EF4-FFF2-40B4-BE49-F238E27FC236}">
                <a16:creationId xmlns:a16="http://schemas.microsoft.com/office/drawing/2014/main" id="{E9B1C71F-2E44-134A-76C6-A69BAB5B3C61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8790" y="4676793"/>
            <a:ext cx="3606800" cy="2266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Best Christmas starters to buy for Christmas 2022" id="1038" name="Picture 14">
            <a:extLst>
              <a:ext uri="{FF2B5EF4-FFF2-40B4-BE49-F238E27FC236}">
                <a16:creationId xmlns:a16="http://schemas.microsoft.com/office/drawing/2014/main" id="{68B44EBD-FB57-F4AF-1AE3-14EEE7EF761D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4527" y="4485062"/>
            <a:ext cx="3322004" cy="268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Apricot-Mustard Ham With Herb-Roasted Root Vegetables Recipe" id="2054" name="Picture 6"/>
          <p:cNvPicPr>
            <a:picLocks noChangeArrowheads="1"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45692" y="4676793"/>
            <a:ext cx="2693936" cy="2693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5" name="rect2054"/>
          <p:cNvSpPr txBox="1"/>
          <p:nvPr/>
        </p:nvSpPr>
        <p:spPr>
          <a:xfrm>
            <a:off x="2335309" y="-150104"/>
            <a:ext cx="2134990" cy="1117689"/>
          </a:xfrm>
          <a:prstGeom prst="rect">
            <a:avLst/>
          </a:prstGeom>
          <a:noFill/>
        </p:spPr>
        <p:txBody>
          <a:bodyPr wrap="square"/>
          <a:lstStyle/>
          <a:p>
            <a:endParaRPr/>
          </a:p>
        </p:txBody>
      </p:sp>
      <p:sp>
        <p:nvSpPr>
          <p:cNvPr id="2056" name="rect2055"/>
          <p:cNvSpPr txBox="1"/>
          <p:nvPr/>
        </p:nvSpPr>
        <p:spPr>
          <a:xfrm>
            <a:off x="767316" y="33310"/>
            <a:ext cx="3636410" cy="884040"/>
          </a:xfrm>
          <a:prstGeom prst="rect">
            <a:avLst/>
          </a:prstGeom>
          <a:noFill/>
        </p:spPr>
        <p:txBody>
          <a:bodyPr wrap="square"/>
          <a:lstStyle/>
          <a:p>
            <a:r>
              <a:rPr/>
              <a:t>Student name:Dinu George       Student nr:2133426                Lecturer:Tristan Hawkins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1104266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161EC7-D5FA-4DD9-3E98-8F35349B590E}"/>
              </a:ext>
            </a:extLst>
          </p:cNvPr>
          <p:cNvSpPr txBox="1"/>
          <p:nvPr/>
        </p:nvSpPr>
        <p:spPr>
          <a:xfrm>
            <a:off x="4953926" y="1934803"/>
            <a:ext cx="6243882" cy="1622432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>
                <a:effectLst/>
                <a:latin charset="0" panose="04020705040A02060702" pitchFamily="82" typeface="Algerian"/>
                <a:ea charset="0" panose="020F0502020204030204" pitchFamily="34" typeface="Calibri"/>
                <a:cs charset="0" panose="02020603050405020304" pitchFamily="18" typeface="Times New Roman"/>
              </a:rPr>
              <a:t>Beverages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2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LE DOLCI COLLINE PROSECCO SPUMANTE N.V.                                            7.50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2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CRÉMANT DE LIMOUX BRUT N.V.                                                                        9.00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2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BILLECART-SALMON BRUT RÉSERVE N.V.                                                      13.50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4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Strawberry smoothie                                                                                  </a:t>
            </a:r>
            <a:r>
              <a:rPr b="1" dirty="0" lang="en-US" sz="12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4.50</a:t>
            </a:r>
            <a:endParaRPr b="1" dirty="0" lang="en-US" sz="12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</p:txBody>
      </p:sp>
      <p:pic>
        <p:nvPicPr>
          <p:cNvPr descr="Hotel Trinity Grand Logo - Picture of Hotel Trinity Grand, Raigarh -  Tripadvisor" id="5" name="Picture 8">
            <a:extLst>
              <a:ext uri="{FF2B5EF4-FFF2-40B4-BE49-F238E27FC236}">
                <a16:creationId xmlns:a16="http://schemas.microsoft.com/office/drawing/2014/main" id="{774BA855-03B8-C0B6-84B7-8A97390C2DFF}"/>
              </a:ext>
            </a:extLst>
          </p:cNvPr>
          <p:cNvPicPr>
            <a:picLocks noChangeArrowheads="1"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22072" y="0"/>
            <a:ext cx="3218369" cy="1893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5D1E7A8-C30A-4F62-9903-DFAA0958C33F}"/>
              </a:ext>
            </a:extLst>
          </p:cNvPr>
          <p:cNvSpPr txBox="1"/>
          <p:nvPr/>
        </p:nvSpPr>
        <p:spPr>
          <a:xfrm>
            <a:off x="218076" y="1849038"/>
            <a:ext cx="4191311" cy="2631554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2000">
                <a:effectLst/>
                <a:latin charset="0" panose="04020705040A02060702" pitchFamily="82" typeface="Algerian"/>
                <a:ea charset="0" panose="020F0502020204030204" pitchFamily="34" typeface="Calibri"/>
                <a:cs charset="0" panose="02020603050405020304" pitchFamily="18" typeface="Times New Roman"/>
              </a:rPr>
              <a:t>Desserts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Cherry Sorbet                                               3.50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Black Forest Terrine                                    </a:t>
            </a:r>
            <a:r>
              <a:rPr b="1" dirty="0" lang="en-US" sz="16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4.50</a:t>
            </a:r>
            <a:endParaRPr b="1" dirty="0" lang="en-US" sz="16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b="1" dirty="0" lang="en-US" sz="1600">
                <a:effectLst/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Christmas Pudding                                      </a:t>
            </a:r>
            <a:r>
              <a:rPr b="1" dirty="0" lang="en-US" sz="16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5.00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b="1" dirty="0" lang="en-US" sz="1600">
                <a:latin charset="0" panose="02020603050405020304" pitchFamily="18" typeface="Times New Roman"/>
                <a:ea charset="0" panose="020F0502020204030204" pitchFamily="34" typeface="Calibri"/>
                <a:cs charset="0" panose="02020603050405020304" pitchFamily="18" typeface="Times New Roman"/>
              </a:rPr>
              <a:t>Christmas Wreaths                                      5.50     </a:t>
            </a: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b="1" dirty="0" lang="en-US" sz="1600">
              <a:effectLst/>
              <a:latin charset="0" panose="02020603050405020304" pitchFamily="18" typeface="Times New Roman"/>
              <a:ea charset="0" panose="020F0502020204030204" pitchFamily="34" typeface="Calibri"/>
              <a:cs charset="0" panose="02020603050405020304" pitchFamily="18" typeface="Times New Roman"/>
            </a:endParaRPr>
          </a:p>
          <a:p>
            <a:endParaRPr dirty="0"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952C30E-804E-26D5-2C03-EC4B987F31E7}"/>
              </a:ext>
            </a:extLst>
          </p:cNvPr>
          <p:cNvSpPr txBox="1"/>
          <p:nvPr/>
        </p:nvSpPr>
        <p:spPr>
          <a:xfrm>
            <a:off x="3511786" y="6048170"/>
            <a:ext cx="3438939" cy="1077218"/>
          </a:xfrm>
          <a:prstGeom prst="rect">
            <a:avLst/>
          </a:prstGeom>
          <a:noFill/>
        </p:spPr>
        <p:txBody>
          <a:bodyPr numCol="1" rtlCol="0" wrap="square">
            <a:spAutoFit/>
          </a:bodyPr>
          <a:lstStyle/>
          <a:p>
            <a:pPr algn="ctr"/>
            <a:r>
              <a:rPr dirty="0" lang="en-US" sz="1600">
                <a:latin charset="0" panose="04020705040A02060702" pitchFamily="82" typeface="Algerian"/>
                <a:cs charset="0" panose="02020603050405020304" pitchFamily="18" typeface="Times New Roman"/>
              </a:rPr>
              <a:t>Pre-order required for meals for more than 15 people</a:t>
            </a:r>
          </a:p>
          <a:p>
            <a:pPr algn="ctr"/>
            <a:r>
              <a:rPr dirty="0" lang="en-US" sz="1600">
                <a:latin charset="0" panose="04020705040A02060702" pitchFamily="82" typeface="Algerian"/>
                <a:cs charset="0" panose="02020603050405020304" pitchFamily="18" typeface="Times New Roman"/>
              </a:rPr>
              <a:t>Offers available on meals for more than 5 people</a:t>
            </a:r>
          </a:p>
        </p:txBody>
      </p:sp>
      <p:pic>
        <p:nvPicPr>
          <p:cNvPr descr="3 Ingredient Cherry Sorbet - Recipe Diaries" id="1028" name="Picture 4"/>
          <p:cNvPicPr>
            <a:picLocks noChangeArrowheads="1" noChangeAspect="1"/>
          </p:cNvPicPr>
          <p:nvPr/>
        </p:nvPicPr>
        <p:blipFill>
          <a:blip cstate="print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4790" y="3862518"/>
            <a:ext cx="1968942" cy="2624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Dark Chocolate Pecan Terrine - Picture of Black Forest Inn, Stanhope -  Tripadvisor" id="1030" name="Picture 6"/>
          <p:cNvPicPr>
            <a:picLocks noChangeArrowheads="1"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804504" y="3862518"/>
            <a:ext cx="2613239" cy="1957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descr="Perfect Strawberry Smoothie Recipe - Belly Full" id="1032" name="Picture 8"/>
          <p:cNvPicPr>
            <a:picLocks noChangeArrowheads="1" noChangeAspect="1"/>
          </p:cNvPicPr>
          <p:nvPr/>
        </p:nvPicPr>
        <p:blipFill>
          <a:blip cstate="print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314513" y="219534"/>
            <a:ext cx="1295138" cy="194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7051" y="3894749"/>
            <a:ext cx="2073517" cy="2411783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06119" y="3862518"/>
            <a:ext cx="2489212" cy="20084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41291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9F2841A-880D-7AD5-377F-42336036476A}"/>
              </a:ext>
            </a:extLst>
          </p:cNvPr>
          <p:cNvSpPr txBox="1"/>
          <p:nvPr/>
        </p:nvSpPr>
        <p:spPr>
          <a:xfrm>
            <a:off x="857250" y="800417"/>
            <a:ext cx="7764235" cy="6697346"/>
          </a:xfrm>
          <a:prstGeom prst="rect">
            <a:avLst/>
          </a:prstGeom>
          <a:noFill/>
        </p:spPr>
        <p:txBody>
          <a:bodyPr numCol="1" wrap="square">
            <a:spAutoFit/>
          </a:bodyPr>
          <a:lstStyle/>
          <a:p>
            <a:pPr>
              <a:lnSpc>
                <a:spcPct val="150000"/>
              </a:lnSpc>
            </a:pPr>
            <a:r>
              <a:rPr dirty="0" lang="en-US" sz="1800"/>
              <a:t>References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endParaRPr dirty="0" lang="en-US"/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lang="en-US" sz="1800"/>
              <a:t>Brown, D. R., </a:t>
            </a:r>
            <a:r>
              <a:rPr dirty="0" err="1" lang="en-US" sz="1800"/>
              <a:t>TotalBoox</a:t>
            </a:r>
            <a:r>
              <a:rPr dirty="0" lang="en-US" sz="1800"/>
              <a:t> and TBX (2013) The Restaurant Manager’s Handbook : How to Set Up, Operate, and Manage a Financially Successful Food Service Operation. 4th Edition. Atlantic Publishing Group.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lang="en-US" sz="1800"/>
              <a:t>Cousins, J. (2020) Food and beverage service. 9th ed. London: Hodder Education Group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lang="en-US" sz="1800"/>
              <a:t>Davis, B et al. (2018) Food and Beverage Management. 6 </a:t>
            </a:r>
            <a:r>
              <a:rPr dirty="0" err="1" lang="en-US" sz="1800"/>
              <a:t>edn</a:t>
            </a:r>
            <a:r>
              <a:rPr dirty="0" lang="en-US" sz="1800"/>
              <a:t> London: Routledge.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lang="en-US" sz="1800"/>
              <a:t>Johnston, R. (2012) Service operations management : improving service delivery. 4th ed. Harlow, England: Pearson.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err="1" lang="en-US" sz="1800"/>
              <a:t>Motarjemi</a:t>
            </a:r>
            <a:r>
              <a:rPr dirty="0" lang="en-US" sz="1800"/>
              <a:t>, Y and </a:t>
            </a:r>
            <a:r>
              <a:rPr dirty="0" err="1" lang="en-US" sz="1800"/>
              <a:t>Lelieveld</a:t>
            </a:r>
            <a:r>
              <a:rPr dirty="0" lang="en-US" sz="1800"/>
              <a:t>, H (2014) Food safety management : a practical guide for the food industry. Illustrated edition. Amsterdam: Academic Press.</a:t>
            </a:r>
          </a:p>
          <a:p>
            <a:pPr indent="-285750" marL="285750">
              <a:lnSpc>
                <a:spcPct val="150000"/>
              </a:lnSpc>
              <a:buFont charset="0" panose="020B0604020202020204" pitchFamily="34" typeface="Arial"/>
              <a:buChar char="•"/>
            </a:pPr>
            <a:r>
              <a:rPr dirty="0" err="1" lang="en-US" sz="1800"/>
              <a:t>Zutshi</a:t>
            </a:r>
            <a:r>
              <a:rPr dirty="0" lang="en-US" sz="1800"/>
              <a:t>, A. (2019) ‘How to develop well-informed and assured teams to embed food safety compliance in the UK catering and hospitality industry’, Perspectives in Public Health, 139(6), pp. 294–295. </a:t>
            </a:r>
            <a:endParaRPr altLang="en-KE" dirty="0" lang="en-KE" sz="1800"/>
          </a:p>
        </p:txBody>
      </p:sp>
    </p:spTree>
    <p:extLst>
      <p:ext uri="{BB962C8B-B14F-4D97-AF65-F5344CB8AC3E}">
        <p14:creationId xmlns:p14="http://schemas.microsoft.com/office/powerpoint/2010/main" val="42659352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panose="020F0302020204030204"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panose="020F0502020204030204"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algn="ctr" cap="flat" cmpd="sng" w="6350">
          <a:solidFill>
            <a:schemeClr val="phClr"/>
          </a:solidFill>
          <a:prstDash val="solid"/>
          <a:miter lim="800000"/>
        </a:ln>
        <a:ln algn="ctr" cap="flat" cmpd="sng" w="12700">
          <a:solidFill>
            <a:schemeClr val="phClr"/>
          </a:solidFill>
          <a:prstDash val="solid"/>
          <a:miter lim="800000"/>
        </a:ln>
        <a:ln algn="ctr" cap="flat" cmpd="sng" w="19050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62F939B6-93AF-4DB8-9C6B-D6C7DFDC589F}" name="Office Theme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Company/>
  <Words>320</Words>
  <Paragraphs>37</Paragraphs>
  <Slides>3</Slides>
  <Notes>0</Notes>
  <TotalTime>47</TotalTime>
  <HiddenSlides>0</HiddenSlides>
  <MMClips>0</MMClips>
  <ScaleCrop>false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Algerian</vt:lpstr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lication>Microsoft Macintosh PowerPoint</Application>
  <AppVersion>16.0000</AppVersion>
  <PresentationFormat>Custom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2022-11-18T10:49:48Z</dcterms:created>
  <dc:creator>Hp</dc:creator>
  <cp:lastModifiedBy>Sabrina Belcianu</cp:lastModifiedBy>
  <dcterms:modified xsi:type="dcterms:W3CDTF">2022-11-19T07:33:51Z</dcterms:modified>
  <cp:revision>6</cp:revision>
  <dc:title>PowerPoint Presentation</dc:title>
</cp:coreProperties>
</file>