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5" r:id="rId10"/>
    <p:sldId id="266" r:id="rId11"/>
    <p:sldId id="268" r:id="rId12"/>
    <p:sldId id="267" r:id="rId13"/>
    <p:sldId id="270" r:id="rId14"/>
    <p:sldId id="26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5520A-217A-C0D1-ED9F-ACEE78F9DF1C}" v="118" dt="2026-08-11T10:46:38.638"/>
    <p1510:client id="{4DCD7CB6-215A-B7F9-93CA-83A8C649EF30}" v="8" dt="2026-08-11T04:17:34.517"/>
    <p1510:client id="{517671CE-FCB0-DC68-4A70-B48357FBA261}" v="256" dt="2026-08-11T10:30:27.623"/>
    <p1510:client id="{6A915A2E-86FA-07FA-B14C-510423F539C6}" v="4672" dt="2026-08-11T08:33:06.4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6AA9F8-6110-4AA5-8A16-1CA04A7DBA28}" type="doc">
      <dgm:prSet loTypeId="urn:microsoft.com/office/officeart/2005/8/layout/vList2" loCatId="list" qsTypeId="urn:microsoft.com/office/officeart/2005/8/quickstyle/simple2#4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EC3EDF7B-B760-416B-B33B-E7A11470E7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Private Limited Company</a:t>
          </a:r>
          <a:r>
            <a:rPr lang="en-GB"/>
            <a:t> (Ltd) registered with Companies House.</a:t>
          </a:r>
          <a:endParaRPr lang="en-US"/>
        </a:p>
      </dgm:t>
    </dgm:pt>
    <dgm:pt modelId="{55596DAA-F153-4A9D-83EF-F3B1858C47ED}" type="parTrans" cxnId="{D37301FD-BBC1-4C0E-8BB0-852784BF07D1}">
      <dgm:prSet/>
      <dgm:spPr/>
      <dgm:t>
        <a:bodyPr/>
        <a:lstStyle/>
        <a:p>
          <a:endParaRPr lang="en-US"/>
        </a:p>
      </dgm:t>
    </dgm:pt>
    <dgm:pt modelId="{064007F7-759A-48E5-89CA-56828CB5BB20}" type="sibTrans" cxnId="{D37301FD-BBC1-4C0E-8BB0-852784BF07D1}">
      <dgm:prSet/>
      <dgm:spPr/>
      <dgm:t>
        <a:bodyPr/>
        <a:lstStyle/>
        <a:p>
          <a:endParaRPr lang="en-US"/>
        </a:p>
      </dgm:t>
    </dgm:pt>
    <dgm:pt modelId="{9863BF14-3705-456A-B6AB-ADBBA9F8B3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Why did I choose Ltd Company:</a:t>
          </a:r>
          <a:r>
            <a:rPr lang="en-GB"/>
            <a:t> As a martial arts gym includes physical contact and risks, and it creates a legal separation between me and the business, protecting my personal finances if the business collapses.</a:t>
          </a:r>
          <a:br>
            <a:rPr lang="en-GB"/>
          </a:br>
          <a:r>
            <a:rPr lang="en-GB" b="1"/>
            <a:t>Business Goals</a:t>
          </a:r>
          <a:r>
            <a:rPr lang="en-GB"/>
            <a:t>: Private Ltd Company generates more credibility to commercial landlords allowing our gym to share distribution with investors/co-owners and being able to open another gym with facility.</a:t>
          </a:r>
          <a:endParaRPr lang="en-US"/>
        </a:p>
      </dgm:t>
    </dgm:pt>
    <dgm:pt modelId="{4605D9E9-2E4E-474B-9664-1D7404F9E546}" type="parTrans" cxnId="{28B10394-D4EA-4142-BF56-04D21EF3C2F4}">
      <dgm:prSet/>
      <dgm:spPr/>
      <dgm:t>
        <a:bodyPr/>
        <a:lstStyle/>
        <a:p>
          <a:endParaRPr lang="en-US"/>
        </a:p>
      </dgm:t>
    </dgm:pt>
    <dgm:pt modelId="{A0B19C1B-5191-46D2-ABDF-7EF93CD02919}" type="sibTrans" cxnId="{28B10394-D4EA-4142-BF56-04D21EF3C2F4}">
      <dgm:prSet/>
      <dgm:spPr/>
      <dgm:t>
        <a:bodyPr/>
        <a:lstStyle/>
        <a:p>
          <a:endParaRPr lang="en-US"/>
        </a:p>
      </dgm:t>
    </dgm:pt>
    <dgm:pt modelId="{86EA0FDF-EC29-4112-BF54-55555B834A03}" type="pres">
      <dgm:prSet presAssocID="{2E6AA9F8-6110-4AA5-8A16-1CA04A7DBA28}" presName="linear" presStyleCnt="0">
        <dgm:presLayoutVars>
          <dgm:animLvl val="lvl"/>
          <dgm:resizeHandles val="exact"/>
        </dgm:presLayoutVars>
      </dgm:prSet>
      <dgm:spPr/>
    </dgm:pt>
    <dgm:pt modelId="{50E1F1DE-FCFA-4DCA-9350-3D859EC1FAD2}" type="pres">
      <dgm:prSet presAssocID="{EC3EDF7B-B760-416B-B33B-E7A11470E76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9125EA0-6F50-4B41-8798-D8008CFD6832}" type="pres">
      <dgm:prSet presAssocID="{064007F7-759A-48E5-89CA-56828CB5BB20}" presName="spacer" presStyleCnt="0"/>
      <dgm:spPr/>
    </dgm:pt>
    <dgm:pt modelId="{B5D3C167-743A-4A99-8F96-3FC3AFB4D641}" type="pres">
      <dgm:prSet presAssocID="{9863BF14-3705-456A-B6AB-ADBBA9F8B3F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B39C15D-3946-4FC7-B3D1-0F84EAE984CF}" type="presOf" srcId="{EC3EDF7B-B760-416B-B33B-E7A11470E76D}" destId="{50E1F1DE-FCFA-4DCA-9350-3D859EC1FAD2}" srcOrd="0" destOrd="0" presId="urn:microsoft.com/office/officeart/2005/8/layout/vList2"/>
    <dgm:cxn modelId="{6675BC5E-C45C-4C00-A4B9-47467DB602EF}" type="presOf" srcId="{2E6AA9F8-6110-4AA5-8A16-1CA04A7DBA28}" destId="{86EA0FDF-EC29-4112-BF54-55555B834A03}" srcOrd="0" destOrd="0" presId="urn:microsoft.com/office/officeart/2005/8/layout/vList2"/>
    <dgm:cxn modelId="{CAEA1656-27D6-446C-A930-93DF86814465}" type="presOf" srcId="{9863BF14-3705-456A-B6AB-ADBBA9F8B3F9}" destId="{B5D3C167-743A-4A99-8F96-3FC3AFB4D641}" srcOrd="0" destOrd="0" presId="urn:microsoft.com/office/officeart/2005/8/layout/vList2"/>
    <dgm:cxn modelId="{28B10394-D4EA-4142-BF56-04D21EF3C2F4}" srcId="{2E6AA9F8-6110-4AA5-8A16-1CA04A7DBA28}" destId="{9863BF14-3705-456A-B6AB-ADBBA9F8B3F9}" srcOrd="1" destOrd="0" parTransId="{4605D9E9-2E4E-474B-9664-1D7404F9E546}" sibTransId="{A0B19C1B-5191-46D2-ABDF-7EF93CD02919}"/>
    <dgm:cxn modelId="{D37301FD-BBC1-4C0E-8BB0-852784BF07D1}" srcId="{2E6AA9F8-6110-4AA5-8A16-1CA04A7DBA28}" destId="{EC3EDF7B-B760-416B-B33B-E7A11470E76D}" srcOrd="0" destOrd="0" parTransId="{55596DAA-F153-4A9D-83EF-F3B1858C47ED}" sibTransId="{064007F7-759A-48E5-89CA-56828CB5BB20}"/>
    <dgm:cxn modelId="{AA9D5B69-B996-43F8-A2C9-369C1D8F5471}" type="presParOf" srcId="{86EA0FDF-EC29-4112-BF54-55555B834A03}" destId="{50E1F1DE-FCFA-4DCA-9350-3D859EC1FAD2}" srcOrd="0" destOrd="0" presId="urn:microsoft.com/office/officeart/2005/8/layout/vList2"/>
    <dgm:cxn modelId="{6B409738-6638-4792-86F3-49379D949ADB}" type="presParOf" srcId="{86EA0FDF-EC29-4112-BF54-55555B834A03}" destId="{59125EA0-6F50-4B41-8798-D8008CFD6832}" srcOrd="1" destOrd="0" presId="urn:microsoft.com/office/officeart/2005/8/layout/vList2"/>
    <dgm:cxn modelId="{32DF09CB-178A-429D-8CC0-CB079C30D547}" type="presParOf" srcId="{86EA0FDF-EC29-4112-BF54-55555B834A03}" destId="{B5D3C167-743A-4A99-8F96-3FC3AFB4D64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003F42-6F58-4E32-9339-4BA2CFF7E930}" type="doc">
      <dgm:prSet loTypeId="urn:microsoft.com/office/officeart/2005/8/layout/vProcess5" loCatId="process" qsTypeId="urn:microsoft.com/office/officeart/2005/8/quickstyle/simple1#13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DD0C1392-37BE-4DE1-A330-7D0478C1A848}">
      <dgm:prSet/>
      <dgm:spPr/>
      <dgm:t>
        <a:bodyPr/>
        <a:lstStyle/>
        <a:p>
          <a:pPr>
            <a:defRPr cap="all"/>
          </a:pPr>
          <a:r>
            <a:rPr lang="en-GB"/>
            <a:t>General Manager </a:t>
          </a:r>
          <a:endParaRPr lang="en-US"/>
        </a:p>
      </dgm:t>
    </dgm:pt>
    <dgm:pt modelId="{D22A9776-90E1-4EF0-BB5A-1B2D80DD7823}" type="parTrans" cxnId="{CE143634-10B6-4FB9-AA42-1FDA709EA581}">
      <dgm:prSet/>
      <dgm:spPr/>
      <dgm:t>
        <a:bodyPr/>
        <a:lstStyle/>
        <a:p>
          <a:endParaRPr lang="en-US"/>
        </a:p>
      </dgm:t>
    </dgm:pt>
    <dgm:pt modelId="{64E157E9-A8BF-4CED-B9E0-FD81F1CDB16E}" type="sibTrans" cxnId="{CE143634-10B6-4FB9-AA42-1FDA709EA581}">
      <dgm:prSet/>
      <dgm:spPr/>
      <dgm:t>
        <a:bodyPr/>
        <a:lstStyle/>
        <a:p>
          <a:endParaRPr lang="en-US"/>
        </a:p>
      </dgm:t>
    </dgm:pt>
    <dgm:pt modelId="{E03CFCA9-51F0-45B8-95E5-F32351EA6765}">
      <dgm:prSet/>
      <dgm:spPr/>
      <dgm:t>
        <a:bodyPr/>
        <a:lstStyle/>
        <a:p>
          <a:pPr rtl="0">
            <a:defRPr cap="all"/>
          </a:pPr>
          <a:r>
            <a:rPr lang="en-GB"/>
            <a:t>Head Coach    </a:t>
          </a:r>
          <a:r>
            <a:rPr lang="en-GB">
              <a:latin typeface="Aptos Display" panose="02110004020202020204"/>
            </a:rPr>
            <a:t>                                         </a:t>
          </a:r>
          <a:br>
            <a:rPr lang="en-GB" dirty="0">
              <a:latin typeface="Aptos Display" panose="02110004020202020204"/>
            </a:rPr>
          </a:br>
          <a:r>
            <a:rPr lang="en-GB"/>
            <a:t>Receptionist /</a:t>
          </a:r>
          <a:r>
            <a:rPr lang="en-GB">
              <a:latin typeface="Aptos Display" panose="02110004020202020204"/>
            </a:rPr>
            <a:t> </a:t>
          </a:r>
          <a:r>
            <a:rPr lang="en-GB"/>
            <a:t>Gym Administrator </a:t>
          </a:r>
          <a:endParaRPr lang="en-US" cap="all">
            <a:latin typeface="Aptos Display" panose="02110004020202020204"/>
          </a:endParaRPr>
        </a:p>
      </dgm:t>
    </dgm:pt>
    <dgm:pt modelId="{76812D98-F446-4577-9085-965E435824DC}" type="parTrans" cxnId="{B2EC0D48-E87E-4067-871A-8B2113EE790D}">
      <dgm:prSet/>
      <dgm:spPr/>
      <dgm:t>
        <a:bodyPr/>
        <a:lstStyle/>
        <a:p>
          <a:endParaRPr lang="en-US"/>
        </a:p>
      </dgm:t>
    </dgm:pt>
    <dgm:pt modelId="{6AAF07D5-F6CE-4E1D-870F-458C61662708}" type="sibTrans" cxnId="{B2EC0D48-E87E-4067-871A-8B2113EE790D}">
      <dgm:prSet/>
      <dgm:spPr/>
      <dgm:t>
        <a:bodyPr/>
        <a:lstStyle/>
        <a:p>
          <a:endParaRPr lang="en-US"/>
        </a:p>
      </dgm:t>
    </dgm:pt>
    <dgm:pt modelId="{21BF0F61-3448-4443-8AB1-177935A60AC1}">
      <dgm:prSet/>
      <dgm:spPr/>
      <dgm:t>
        <a:bodyPr/>
        <a:lstStyle/>
        <a:p>
          <a:pPr rtl="0">
            <a:defRPr cap="all"/>
          </a:pPr>
          <a:r>
            <a:rPr lang="en-GB"/>
            <a:t>Assistants                                                       </a:t>
          </a:r>
          <a:br>
            <a:rPr lang="en-GB" dirty="0">
              <a:latin typeface="Aptos Display" panose="02110004020202020204"/>
            </a:rPr>
          </a:br>
          <a:r>
            <a:rPr lang="en-GB">
              <a:latin typeface="Aptos Display" panose="02110004020202020204"/>
            </a:rPr>
            <a:t> </a:t>
          </a:r>
          <a:r>
            <a:rPr lang="en-GB"/>
            <a:t>Cleaning </a:t>
          </a:r>
          <a:endParaRPr lang="en-US"/>
        </a:p>
      </dgm:t>
    </dgm:pt>
    <dgm:pt modelId="{C9D50A4F-7381-4742-ACEE-C143EFBEAE1F}" type="parTrans" cxnId="{5D469F99-2CA9-4162-88A0-3F89F77263B1}">
      <dgm:prSet/>
      <dgm:spPr/>
      <dgm:t>
        <a:bodyPr/>
        <a:lstStyle/>
        <a:p>
          <a:endParaRPr lang="en-US"/>
        </a:p>
      </dgm:t>
    </dgm:pt>
    <dgm:pt modelId="{97C1C0B0-1CE5-4023-A2F8-CDAE0336EFCF}" type="sibTrans" cxnId="{5D469F99-2CA9-4162-88A0-3F89F77263B1}">
      <dgm:prSet/>
      <dgm:spPr/>
      <dgm:t>
        <a:bodyPr/>
        <a:lstStyle/>
        <a:p>
          <a:endParaRPr lang="en-US"/>
        </a:p>
      </dgm:t>
    </dgm:pt>
    <dgm:pt modelId="{2EA48B76-B1CC-41AA-851B-B9324CC494A5}" type="pres">
      <dgm:prSet presAssocID="{83003F42-6F58-4E32-9339-4BA2CFF7E930}" presName="outerComposite" presStyleCnt="0">
        <dgm:presLayoutVars>
          <dgm:chMax val="5"/>
          <dgm:dir/>
          <dgm:resizeHandles val="exact"/>
        </dgm:presLayoutVars>
      </dgm:prSet>
      <dgm:spPr/>
    </dgm:pt>
    <dgm:pt modelId="{9C48EA10-4D22-490E-972C-CA10BAEACE0C}" type="pres">
      <dgm:prSet presAssocID="{83003F42-6F58-4E32-9339-4BA2CFF7E930}" presName="dummyMaxCanvas" presStyleCnt="0">
        <dgm:presLayoutVars/>
      </dgm:prSet>
      <dgm:spPr/>
    </dgm:pt>
    <dgm:pt modelId="{2B02D03E-A25A-4268-A541-93801B5AA5CD}" type="pres">
      <dgm:prSet presAssocID="{83003F42-6F58-4E32-9339-4BA2CFF7E930}" presName="ThreeNodes_1" presStyleLbl="node1" presStyleIdx="0" presStyleCnt="3">
        <dgm:presLayoutVars>
          <dgm:bulletEnabled val="1"/>
        </dgm:presLayoutVars>
      </dgm:prSet>
      <dgm:spPr/>
    </dgm:pt>
    <dgm:pt modelId="{37203070-8B4B-4C65-BD6B-A10BE639A058}" type="pres">
      <dgm:prSet presAssocID="{83003F42-6F58-4E32-9339-4BA2CFF7E930}" presName="ThreeNodes_2" presStyleLbl="node1" presStyleIdx="1" presStyleCnt="3">
        <dgm:presLayoutVars>
          <dgm:bulletEnabled val="1"/>
        </dgm:presLayoutVars>
      </dgm:prSet>
      <dgm:spPr/>
    </dgm:pt>
    <dgm:pt modelId="{05C18910-3F60-4823-B020-A7D24CC2EB2E}" type="pres">
      <dgm:prSet presAssocID="{83003F42-6F58-4E32-9339-4BA2CFF7E930}" presName="ThreeNodes_3" presStyleLbl="node1" presStyleIdx="2" presStyleCnt="3">
        <dgm:presLayoutVars>
          <dgm:bulletEnabled val="1"/>
        </dgm:presLayoutVars>
      </dgm:prSet>
      <dgm:spPr/>
    </dgm:pt>
    <dgm:pt modelId="{BD0DB045-4765-49E4-9E08-947FC44BA313}" type="pres">
      <dgm:prSet presAssocID="{83003F42-6F58-4E32-9339-4BA2CFF7E930}" presName="ThreeConn_1-2" presStyleLbl="fgAccFollowNode1" presStyleIdx="0" presStyleCnt="2">
        <dgm:presLayoutVars>
          <dgm:bulletEnabled val="1"/>
        </dgm:presLayoutVars>
      </dgm:prSet>
      <dgm:spPr/>
    </dgm:pt>
    <dgm:pt modelId="{97D997A3-1750-4EA8-A031-AB8736621927}" type="pres">
      <dgm:prSet presAssocID="{83003F42-6F58-4E32-9339-4BA2CFF7E930}" presName="ThreeConn_2-3" presStyleLbl="fgAccFollowNode1" presStyleIdx="1" presStyleCnt="2">
        <dgm:presLayoutVars>
          <dgm:bulletEnabled val="1"/>
        </dgm:presLayoutVars>
      </dgm:prSet>
      <dgm:spPr/>
    </dgm:pt>
    <dgm:pt modelId="{3F5BA536-18C8-4CA7-B3AD-3D1ECD666DFE}" type="pres">
      <dgm:prSet presAssocID="{83003F42-6F58-4E32-9339-4BA2CFF7E930}" presName="ThreeNodes_1_text" presStyleLbl="node1" presStyleIdx="2" presStyleCnt="3">
        <dgm:presLayoutVars>
          <dgm:bulletEnabled val="1"/>
        </dgm:presLayoutVars>
      </dgm:prSet>
      <dgm:spPr/>
    </dgm:pt>
    <dgm:pt modelId="{83211E04-9A15-4F4E-BA37-49CFEDB66FBC}" type="pres">
      <dgm:prSet presAssocID="{83003F42-6F58-4E32-9339-4BA2CFF7E930}" presName="ThreeNodes_2_text" presStyleLbl="node1" presStyleIdx="2" presStyleCnt="3">
        <dgm:presLayoutVars>
          <dgm:bulletEnabled val="1"/>
        </dgm:presLayoutVars>
      </dgm:prSet>
      <dgm:spPr/>
    </dgm:pt>
    <dgm:pt modelId="{7CA63C23-0BEB-465D-BE16-E4D64C20972D}" type="pres">
      <dgm:prSet presAssocID="{83003F42-6F58-4E32-9339-4BA2CFF7E93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050140F-DA84-4B05-A0EE-4CBB719E636F}" type="presOf" srcId="{E03CFCA9-51F0-45B8-95E5-F32351EA6765}" destId="{83211E04-9A15-4F4E-BA37-49CFEDB66FBC}" srcOrd="1" destOrd="0" presId="urn:microsoft.com/office/officeart/2005/8/layout/vProcess5"/>
    <dgm:cxn modelId="{CE143634-10B6-4FB9-AA42-1FDA709EA581}" srcId="{83003F42-6F58-4E32-9339-4BA2CFF7E930}" destId="{DD0C1392-37BE-4DE1-A330-7D0478C1A848}" srcOrd="0" destOrd="0" parTransId="{D22A9776-90E1-4EF0-BB5A-1B2D80DD7823}" sibTransId="{64E157E9-A8BF-4CED-B9E0-FD81F1CDB16E}"/>
    <dgm:cxn modelId="{B2EC0D48-E87E-4067-871A-8B2113EE790D}" srcId="{83003F42-6F58-4E32-9339-4BA2CFF7E930}" destId="{E03CFCA9-51F0-45B8-95E5-F32351EA6765}" srcOrd="1" destOrd="0" parTransId="{76812D98-F446-4577-9085-965E435824DC}" sibTransId="{6AAF07D5-F6CE-4E1D-870F-458C61662708}"/>
    <dgm:cxn modelId="{0E1D1448-68E0-4848-8E04-C5A07B84C8EF}" type="presOf" srcId="{21BF0F61-3448-4443-8AB1-177935A60AC1}" destId="{7CA63C23-0BEB-465D-BE16-E4D64C20972D}" srcOrd="1" destOrd="0" presId="urn:microsoft.com/office/officeart/2005/8/layout/vProcess5"/>
    <dgm:cxn modelId="{D52B9248-9BE3-4423-8E68-2A6924E92CC3}" type="presOf" srcId="{64E157E9-A8BF-4CED-B9E0-FD81F1CDB16E}" destId="{BD0DB045-4765-49E4-9E08-947FC44BA313}" srcOrd="0" destOrd="0" presId="urn:microsoft.com/office/officeart/2005/8/layout/vProcess5"/>
    <dgm:cxn modelId="{0A88EE4F-A128-450F-AF73-6AF08D799E0A}" type="presOf" srcId="{83003F42-6F58-4E32-9339-4BA2CFF7E930}" destId="{2EA48B76-B1CC-41AA-851B-B9324CC494A5}" srcOrd="0" destOrd="0" presId="urn:microsoft.com/office/officeart/2005/8/layout/vProcess5"/>
    <dgm:cxn modelId="{FFEAD696-256B-4906-B45A-A8F7A0F7182A}" type="presOf" srcId="{DD0C1392-37BE-4DE1-A330-7D0478C1A848}" destId="{2B02D03E-A25A-4268-A541-93801B5AA5CD}" srcOrd="0" destOrd="0" presId="urn:microsoft.com/office/officeart/2005/8/layout/vProcess5"/>
    <dgm:cxn modelId="{5D469F99-2CA9-4162-88A0-3F89F77263B1}" srcId="{83003F42-6F58-4E32-9339-4BA2CFF7E930}" destId="{21BF0F61-3448-4443-8AB1-177935A60AC1}" srcOrd="2" destOrd="0" parTransId="{C9D50A4F-7381-4742-ACEE-C143EFBEAE1F}" sibTransId="{97C1C0B0-1CE5-4023-A2F8-CDAE0336EFCF}"/>
    <dgm:cxn modelId="{BEBEC0A7-2EDD-492D-9D55-A40D8EB098B5}" type="presOf" srcId="{E03CFCA9-51F0-45B8-95E5-F32351EA6765}" destId="{37203070-8B4B-4C65-BD6B-A10BE639A058}" srcOrd="0" destOrd="0" presId="urn:microsoft.com/office/officeart/2005/8/layout/vProcess5"/>
    <dgm:cxn modelId="{E8DAA1B9-3E90-4DF4-B7F8-3D6D4E85665E}" type="presOf" srcId="{DD0C1392-37BE-4DE1-A330-7D0478C1A848}" destId="{3F5BA536-18C8-4CA7-B3AD-3D1ECD666DFE}" srcOrd="1" destOrd="0" presId="urn:microsoft.com/office/officeart/2005/8/layout/vProcess5"/>
    <dgm:cxn modelId="{8BAC78E0-76DF-4A45-B45B-E5ADB1A5C858}" type="presOf" srcId="{21BF0F61-3448-4443-8AB1-177935A60AC1}" destId="{05C18910-3F60-4823-B020-A7D24CC2EB2E}" srcOrd="0" destOrd="0" presId="urn:microsoft.com/office/officeart/2005/8/layout/vProcess5"/>
    <dgm:cxn modelId="{ACF341E4-3B96-439F-9BCC-F1D5B3EDE48D}" type="presOf" srcId="{6AAF07D5-F6CE-4E1D-870F-458C61662708}" destId="{97D997A3-1750-4EA8-A031-AB8736621927}" srcOrd="0" destOrd="0" presId="urn:microsoft.com/office/officeart/2005/8/layout/vProcess5"/>
    <dgm:cxn modelId="{DF1060E5-DC9C-492A-9E22-BF922EDDFAF8}" type="presParOf" srcId="{2EA48B76-B1CC-41AA-851B-B9324CC494A5}" destId="{9C48EA10-4D22-490E-972C-CA10BAEACE0C}" srcOrd="0" destOrd="0" presId="urn:microsoft.com/office/officeart/2005/8/layout/vProcess5"/>
    <dgm:cxn modelId="{D1235803-A8A8-4300-977E-4C79BE6EF37A}" type="presParOf" srcId="{2EA48B76-B1CC-41AA-851B-B9324CC494A5}" destId="{2B02D03E-A25A-4268-A541-93801B5AA5CD}" srcOrd="1" destOrd="0" presId="urn:microsoft.com/office/officeart/2005/8/layout/vProcess5"/>
    <dgm:cxn modelId="{93DB1D8F-24E7-451E-B6F5-66C6627496FA}" type="presParOf" srcId="{2EA48B76-B1CC-41AA-851B-B9324CC494A5}" destId="{37203070-8B4B-4C65-BD6B-A10BE639A058}" srcOrd="2" destOrd="0" presId="urn:microsoft.com/office/officeart/2005/8/layout/vProcess5"/>
    <dgm:cxn modelId="{BB0815BF-7FFD-4481-943D-A43765C42E39}" type="presParOf" srcId="{2EA48B76-B1CC-41AA-851B-B9324CC494A5}" destId="{05C18910-3F60-4823-B020-A7D24CC2EB2E}" srcOrd="3" destOrd="0" presId="urn:microsoft.com/office/officeart/2005/8/layout/vProcess5"/>
    <dgm:cxn modelId="{4A2C05A3-200D-43EA-B11E-26832AC6F428}" type="presParOf" srcId="{2EA48B76-B1CC-41AA-851B-B9324CC494A5}" destId="{BD0DB045-4765-49E4-9E08-947FC44BA313}" srcOrd="4" destOrd="0" presId="urn:microsoft.com/office/officeart/2005/8/layout/vProcess5"/>
    <dgm:cxn modelId="{1B6635E1-7A6C-41EC-AE1D-CC409D16DC90}" type="presParOf" srcId="{2EA48B76-B1CC-41AA-851B-B9324CC494A5}" destId="{97D997A3-1750-4EA8-A031-AB8736621927}" srcOrd="5" destOrd="0" presId="urn:microsoft.com/office/officeart/2005/8/layout/vProcess5"/>
    <dgm:cxn modelId="{DF950691-9B57-4FFC-9181-6196979EF89F}" type="presParOf" srcId="{2EA48B76-B1CC-41AA-851B-B9324CC494A5}" destId="{3F5BA536-18C8-4CA7-B3AD-3D1ECD666DFE}" srcOrd="6" destOrd="0" presId="urn:microsoft.com/office/officeart/2005/8/layout/vProcess5"/>
    <dgm:cxn modelId="{A5E045D3-9529-44DE-9A22-02C5D51C2288}" type="presParOf" srcId="{2EA48B76-B1CC-41AA-851B-B9324CC494A5}" destId="{83211E04-9A15-4F4E-BA37-49CFEDB66FBC}" srcOrd="7" destOrd="0" presId="urn:microsoft.com/office/officeart/2005/8/layout/vProcess5"/>
    <dgm:cxn modelId="{FC8DDB8A-E5DA-4CBF-A824-1C24CE98175D}" type="presParOf" srcId="{2EA48B76-B1CC-41AA-851B-B9324CC494A5}" destId="{7CA63C23-0BEB-465D-BE16-E4D64C20972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E1F1DE-FCFA-4DCA-9350-3D859EC1FAD2}">
      <dsp:nvSpPr>
        <dsp:cNvPr id="0" name=""/>
        <dsp:cNvSpPr/>
      </dsp:nvSpPr>
      <dsp:spPr>
        <a:xfrm>
          <a:off x="0" y="8671"/>
          <a:ext cx="10515600" cy="213963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Private Limited Company</a:t>
          </a:r>
          <a:r>
            <a:rPr lang="en-GB" sz="1900" kern="1200"/>
            <a:t> (Ltd) registered with Companies House.</a:t>
          </a:r>
          <a:endParaRPr lang="en-US" sz="1900" kern="1200"/>
        </a:p>
      </dsp:txBody>
      <dsp:txXfrm>
        <a:off x="104448" y="113119"/>
        <a:ext cx="10306704" cy="1930741"/>
      </dsp:txXfrm>
    </dsp:sp>
    <dsp:sp modelId="{B5D3C167-743A-4A99-8F96-3FC3AFB4D641}">
      <dsp:nvSpPr>
        <dsp:cNvPr id="0" name=""/>
        <dsp:cNvSpPr/>
      </dsp:nvSpPr>
      <dsp:spPr>
        <a:xfrm>
          <a:off x="0" y="2203029"/>
          <a:ext cx="10515600" cy="213963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Why did I choose Ltd Company:</a:t>
          </a:r>
          <a:r>
            <a:rPr lang="en-GB" sz="1900" kern="1200"/>
            <a:t> As a martial arts gym includes physical contact and risks, and it creates a legal separation between me and the business, protecting my personal finances if the business collapses.</a:t>
          </a:r>
          <a:br>
            <a:rPr lang="en-GB" sz="1900" kern="1200"/>
          </a:br>
          <a:r>
            <a:rPr lang="en-GB" sz="1900" b="1" kern="1200"/>
            <a:t>Business Goals</a:t>
          </a:r>
          <a:r>
            <a:rPr lang="en-GB" sz="1900" kern="1200"/>
            <a:t>: Private Ltd Company generates more credibility to commercial landlords allowing our gym to share distribution with investors/co-owners and being able to open another gym with facility.</a:t>
          </a:r>
          <a:endParaRPr lang="en-US" sz="1900" kern="1200"/>
        </a:p>
      </dsp:txBody>
      <dsp:txXfrm>
        <a:off x="104448" y="2307477"/>
        <a:ext cx="10306704" cy="1930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02D03E-A25A-4268-A541-93801B5AA5CD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General Manager </a:t>
          </a:r>
          <a:endParaRPr lang="en-US" sz="2900" kern="1200"/>
        </a:p>
      </dsp:txBody>
      <dsp:txXfrm>
        <a:off x="32418" y="32418"/>
        <a:ext cx="8094307" cy="1041985"/>
      </dsp:txXfrm>
    </dsp:sp>
    <dsp:sp modelId="{37203070-8B4B-4C65-BD6B-A10BE639A058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Head Coach    </a:t>
          </a:r>
          <a:r>
            <a:rPr lang="en-GB" sz="2900" kern="1200">
              <a:latin typeface="Aptos Display" panose="02110004020202020204"/>
            </a:rPr>
            <a:t>                                         </a:t>
          </a:r>
          <a:br>
            <a:rPr lang="en-GB" sz="2900" kern="1200" dirty="0">
              <a:latin typeface="Aptos Display" panose="02110004020202020204"/>
            </a:rPr>
          </a:br>
          <a:r>
            <a:rPr lang="en-GB" sz="2900" kern="1200"/>
            <a:t>Receptionist /</a:t>
          </a:r>
          <a:r>
            <a:rPr lang="en-GB" sz="2900" kern="1200">
              <a:latin typeface="Aptos Display" panose="02110004020202020204"/>
            </a:rPr>
            <a:t> </a:t>
          </a:r>
          <a:r>
            <a:rPr lang="en-GB" sz="2900" kern="1200"/>
            <a:t>Gym Administrator </a:t>
          </a:r>
          <a:endParaRPr lang="en-US" sz="2900" kern="1200" cap="all">
            <a:latin typeface="Aptos Display" panose="02110004020202020204"/>
          </a:endParaRPr>
        </a:p>
      </dsp:txBody>
      <dsp:txXfrm>
        <a:off x="852005" y="1323709"/>
        <a:ext cx="7684797" cy="1041985"/>
      </dsp:txXfrm>
    </dsp:sp>
    <dsp:sp modelId="{05C18910-3F60-4823-B020-A7D24CC2EB2E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Assistants                                                       </a:t>
          </a:r>
          <a:br>
            <a:rPr lang="en-GB" sz="2900" kern="1200" dirty="0">
              <a:latin typeface="Aptos Display" panose="02110004020202020204"/>
            </a:rPr>
          </a:br>
          <a:r>
            <a:rPr lang="en-GB" sz="2900" kern="1200">
              <a:latin typeface="Aptos Display" panose="02110004020202020204"/>
            </a:rPr>
            <a:t> </a:t>
          </a:r>
          <a:r>
            <a:rPr lang="en-GB" sz="2900" kern="1200"/>
            <a:t>Cleaning </a:t>
          </a:r>
          <a:endParaRPr lang="en-US" sz="2900" kern="1200"/>
        </a:p>
      </dsp:txBody>
      <dsp:txXfrm>
        <a:off x="1671592" y="2615001"/>
        <a:ext cx="7684797" cy="1041985"/>
      </dsp:txXfrm>
    </dsp:sp>
    <dsp:sp modelId="{BD0DB045-4765-49E4-9E08-947FC44BA313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97D997A3-1750-4EA8-A031-AB8736621927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#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75734E-DEA5-4E1C-6426-DD76190587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592D7D-4AAE-09D7-0737-E866CA6B21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389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3FC02E-4EF4-44D5-FAA7-3BA29A3BD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894" b="412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482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E9C99C-C6DA-6938-9B96-117E604C6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2D59278-A871-F682-54BA-BB041DF9F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My name is Gabriel Rodrigues, I was born in Brazil and I do martial arts since I'm 3 </a:t>
            </a:r>
            <a:r>
              <a:rPr lang="en-GB"/>
              <a:t>years old. I will start a Gym where people can go training and develop great skills.</a:t>
            </a:r>
            <a:endParaRPr lang="en-GB" dirty="0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443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068F59-BA62-04BC-FADD-D5A36C85CC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97A69-D654-C1FD-11C1-BC3F30B87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46" y="-455716"/>
            <a:ext cx="6985207" cy="1899912"/>
          </a:xfrm>
        </p:spPr>
        <p:txBody>
          <a:bodyPr>
            <a:normAutofit/>
          </a:bodyPr>
          <a:lstStyle/>
          <a:p>
            <a:r>
              <a:rPr lang="en-GB" sz="4000" dirty="0"/>
              <a:t>Overview of </a:t>
            </a:r>
            <a:r>
              <a:rPr lang="en-GB" sz="4000"/>
              <a:t>the business idea </a:t>
            </a:r>
            <a:endParaRPr lang="en-GB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50788D8-0306-D023-15DA-9515F0DBB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422" y="938423"/>
            <a:ext cx="3822189" cy="59158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The Brazilian Martial Arts Gym </a:t>
            </a:r>
            <a:r>
              <a:rPr lang="en-US" sz="2000" b="1"/>
              <a:t>overview: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/>
              <a:t>The Brazilian Martial Arts Gym is friendly and competitor environment with a variety of activities (BJJ, Boxing, Muay Thay, Wrestling, Capoeira, MMA etc...) 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Diversity</a:t>
            </a:r>
            <a:r>
              <a:rPr lang="en-US" sz="2000" dirty="0"/>
              <a:t>: Social Programs for the youth to combat knife crime, discounts for students and seniors. Classes divided by levels (Beginners, Mixed and Advanced), divided by age (Kids, Teen &amp; Adults </a:t>
            </a:r>
            <a:r>
              <a:rPr lang="en-US" sz="2000"/>
              <a:t>and Seniors) and extra classes for women only.</a:t>
            </a:r>
          </a:p>
          <a:p>
            <a:pPr marL="0" indent="0">
              <a:buNone/>
            </a:pPr>
            <a:r>
              <a:rPr lang="en-US" sz="2000" b="1" dirty="0"/>
              <a:t>Quality</a:t>
            </a:r>
            <a:r>
              <a:rPr lang="en-US" sz="2000" dirty="0"/>
              <a:t>: Specialized professionals qualified to provide a world class training, amazing </a:t>
            </a:r>
            <a:r>
              <a:rPr lang="en-US" sz="2000"/>
              <a:t>equipment of high quality.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74908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D0FF3FE-1DE7-580C-7331-904FF8A067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0393F5-ED3F-5B8C-669A-1A0E8CEE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Legal Format  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4A0995-5DB9-C009-939B-461FC7EAE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1091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7218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B8A78-BE94-926E-C206-FA2EAF47C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Management 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D74199-8864-CA3A-95E7-965F260F65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55097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4783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7DA75-5674-FF91-FE00-7B3B7620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3709" y="5842899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C00000"/>
                </a:solidFill>
              </a:rPr>
              <a:t>PESTLE Analysis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3D61266-83E7-ACBF-8CAD-D1B2D0CB7A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6411385"/>
              </p:ext>
            </p:extLst>
          </p:nvPr>
        </p:nvGraphicFramePr>
        <p:xfrm>
          <a:off x="-1" y="0"/>
          <a:ext cx="12176940" cy="6158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8980">
                  <a:extLst>
                    <a:ext uri="{9D8B030D-6E8A-4147-A177-3AD203B41FA5}">
                      <a16:colId xmlns:a16="http://schemas.microsoft.com/office/drawing/2014/main" val="1552354691"/>
                    </a:ext>
                  </a:extLst>
                </a:gridCol>
                <a:gridCol w="4058980">
                  <a:extLst>
                    <a:ext uri="{9D8B030D-6E8A-4147-A177-3AD203B41FA5}">
                      <a16:colId xmlns:a16="http://schemas.microsoft.com/office/drawing/2014/main" val="636218115"/>
                    </a:ext>
                  </a:extLst>
                </a:gridCol>
                <a:gridCol w="4058980">
                  <a:extLst>
                    <a:ext uri="{9D8B030D-6E8A-4147-A177-3AD203B41FA5}">
                      <a16:colId xmlns:a16="http://schemas.microsoft.com/office/drawing/2014/main" val="2481553808"/>
                    </a:ext>
                  </a:extLst>
                </a:gridCol>
              </a:tblGrid>
              <a:tr h="349584">
                <a:tc>
                  <a:txBody>
                    <a:bodyPr/>
                    <a:lstStyle/>
                    <a:p>
                      <a:r>
                        <a:rPr lang="en-GB"/>
                        <a:t>Factor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Impact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Business Strategies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43095"/>
                  </a:ext>
                </a:extLst>
              </a:tr>
              <a:tr h="611771">
                <a:tc>
                  <a:txBody>
                    <a:bodyPr/>
                    <a:lstStyle/>
                    <a:p>
                      <a:r>
                        <a:rPr lang="en-GB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Less youth crime rate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program to battle knife crime, using </a:t>
                      </a:r>
                      <a:r>
                        <a:rPr lang="en-GB"/>
                        <a:t>school</a:t>
                      </a:r>
                      <a:r>
                        <a:rPr lang="en-GB" dirty="0"/>
                        <a:t> </a:t>
                      </a:r>
                      <a:r>
                        <a:rPr lang="en-GB"/>
                        <a:t>partnerships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501390"/>
                  </a:ext>
                </a:extLst>
              </a:tr>
              <a:tr h="1136148">
                <a:tc>
                  <a:txBody>
                    <a:bodyPr/>
                    <a:lstStyle/>
                    <a:p>
                      <a:r>
                        <a:rPr lang="en-GB"/>
                        <a:t>Economic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Cost-benefit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Being able to provide an amazing structure that you can do many martial arts for the whole week </a:t>
                      </a:r>
                      <a:r>
                        <a:rPr lang="en-GB"/>
                        <a:t>by 90£ per month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6737155"/>
                  </a:ext>
                </a:extLst>
              </a:tr>
              <a:tr h="1136148">
                <a:tc>
                  <a:txBody>
                    <a:bodyPr/>
                    <a:lstStyle/>
                    <a:p>
                      <a:r>
                        <a:rPr lang="en-GB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Mental and Health Wellness and Self </a:t>
                      </a:r>
                      <a:r>
                        <a:rPr lang="en-GB"/>
                        <a:t>Defence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Sports can reduce stress, help your confident and self-esteem, and it will </a:t>
                      </a:r>
                      <a:r>
                        <a:rPr lang="en-GB"/>
                        <a:t>provide all the students to defend themselves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2943358"/>
                  </a:ext>
                </a:extLst>
              </a:tr>
              <a:tr h="946789">
                <a:tc>
                  <a:txBody>
                    <a:bodyPr/>
                    <a:lstStyle/>
                    <a:p>
                      <a:r>
                        <a:rPr lang="en-GB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Easy access and payment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gym will have its own app where the student </a:t>
                      </a:r>
                      <a:r>
                        <a:rPr lang="en-GB"/>
                        <a:t>will be able to book, subscribe and cancel easily at any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83203"/>
                  </a:ext>
                </a:extLst>
              </a:tr>
              <a:tr h="349584">
                <a:tc>
                  <a:txBody>
                    <a:bodyPr/>
                    <a:lstStyle/>
                    <a:p>
                      <a:r>
                        <a:rPr lang="en-GB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Injury risks &amp;  liability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Private Ltd company protection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437634"/>
                  </a:ext>
                </a:extLst>
              </a:tr>
              <a:tr h="13983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Environmental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Hygiene standards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Strict protocols and cleaning methods such as cleaning the mats at the end of each class will provide a clean environment 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7995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904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2EC3E-ACCB-7106-FF0C-2D1E8F74B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Marketing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F200C-EA03-D5BE-4CCB-DE44E030F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target audience of our business are local</a:t>
            </a:r>
            <a:r>
              <a:rPr lang="en-GB" dirty="0"/>
              <a:t> residents and many different types of age groups, but prioritising the youth locals </a:t>
            </a:r>
          </a:p>
          <a:p>
            <a:r>
              <a:rPr lang="en-GB"/>
              <a:t>Social Media: Strong advertising on the social media (Instagram, </a:t>
            </a:r>
            <a:r>
              <a:rPr lang="en-GB" dirty="0"/>
              <a:t>Tik Tok, </a:t>
            </a:r>
            <a:r>
              <a:rPr lang="en-GB"/>
              <a:t>Facebook) to</a:t>
            </a:r>
            <a:r>
              <a:rPr lang="en-GB" dirty="0"/>
              <a:t> reach more people.</a:t>
            </a:r>
            <a:endParaRPr lang="en-GB"/>
          </a:p>
          <a:p>
            <a:r>
              <a:rPr lang="en-GB" dirty="0"/>
              <a:t>Partnerships: Having local partnerships with </a:t>
            </a:r>
            <a:r>
              <a:rPr lang="en-GB"/>
              <a:t>universities, colleges, and local communities.</a:t>
            </a:r>
          </a:p>
          <a:p>
            <a:r>
              <a:rPr lang="en-GB" dirty="0"/>
              <a:t>Events: Promoting big events at the gym (grading, seminars, competition) or big parties at public space doing </a:t>
            </a:r>
            <a:r>
              <a:rPr lang="en-GB"/>
              <a:t>presentations</a:t>
            </a:r>
            <a:r>
              <a:rPr lang="en-GB" dirty="0"/>
              <a:t> to attract more people.</a:t>
            </a:r>
          </a:p>
          <a:p>
            <a:r>
              <a:rPr lang="en-GB"/>
              <a:t>Discounts: Creating membership plans with discounts for students, 20% discount for the first 3 months.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700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E17C7-0C3A-5D15-37EA-B21142AC3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Requirements and Allocation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B6DF5B-8AA6-51E1-0A15-7E9EEE376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5937267"/>
              </p:ext>
            </p:extLst>
          </p:nvPr>
        </p:nvGraphicFramePr>
        <p:xfrm>
          <a:off x="5640572" y="1176716"/>
          <a:ext cx="5608830" cy="439399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4160333">
                  <a:extLst>
                    <a:ext uri="{9D8B030D-6E8A-4147-A177-3AD203B41FA5}">
                      <a16:colId xmlns:a16="http://schemas.microsoft.com/office/drawing/2014/main" val="4248325482"/>
                    </a:ext>
                  </a:extLst>
                </a:gridCol>
                <a:gridCol w="1448497">
                  <a:extLst>
                    <a:ext uri="{9D8B030D-6E8A-4147-A177-3AD203B41FA5}">
                      <a16:colId xmlns:a16="http://schemas.microsoft.com/office/drawing/2014/main" val="3182556890"/>
                    </a:ext>
                  </a:extLst>
                </a:gridCol>
              </a:tblGrid>
              <a:tr h="650186">
                <a:tc>
                  <a:txBody>
                    <a:bodyPr/>
                    <a:lstStyle/>
                    <a:p>
                      <a:r>
                        <a:rPr lang="en-GB" sz="2400" b="0" cap="none" spc="0">
                          <a:solidFill>
                            <a:schemeClr val="tx1"/>
                          </a:solidFill>
                        </a:rPr>
                        <a:t>Start Up Costs</a:t>
                      </a:r>
                    </a:p>
                  </a:txBody>
                  <a:tcPr marL="157303" marR="157303" marT="110112" marB="11011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4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7303" marR="157303" marT="110112" marB="110112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8874637"/>
                  </a:ext>
                </a:extLst>
              </a:tr>
              <a:tr h="650186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Matting &amp; Wall Padding </a:t>
                      </a:r>
                    </a:p>
                  </a:txBody>
                  <a:tcPr marL="157303" marR="157303" marT="110112" marB="110112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£3,500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2809942"/>
                  </a:ext>
                </a:extLst>
              </a:tr>
              <a:tr h="597751"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Training Equipment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£2,000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3365317"/>
                  </a:ext>
                </a:extLst>
              </a:tr>
              <a:tr h="650186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Legal fees / Lease deposit </a:t>
                      </a:r>
                    </a:p>
                  </a:txBody>
                  <a:tcPr marL="157303" marR="157303" marT="110112" marB="110112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£1,200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8848668"/>
                  </a:ext>
                </a:extLst>
              </a:tr>
              <a:tr h="597751"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Branding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£450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706527"/>
                  </a:ext>
                </a:extLst>
              </a:tr>
              <a:tr h="6501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Cleaning setup </a:t>
                      </a:r>
                    </a:p>
                  </a:txBody>
                  <a:tcPr marL="157303" marR="157303" marT="110112" marB="110112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£350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5620283"/>
                  </a:ext>
                </a:extLst>
              </a:tr>
              <a:tr h="59775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 b="1" cap="none" spc="0">
                          <a:solidFill>
                            <a:srgbClr val="FF0000"/>
                          </a:solidFill>
                        </a:rPr>
                        <a:t>Total 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 b="1" cap="none" spc="0">
                          <a:solidFill>
                            <a:srgbClr val="FF0000"/>
                          </a:solidFill>
                        </a:rPr>
                        <a:t>£7,500</a:t>
                      </a:r>
                    </a:p>
                  </a:txBody>
                  <a:tcPr marL="157303" marR="157303" marT="110112" marB="11011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714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776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D1A300-BFB3-79BE-15B8-0184275B6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922373"/>
              </p:ext>
            </p:extLst>
          </p:nvPr>
        </p:nvGraphicFramePr>
        <p:xfrm>
          <a:off x="636916" y="344757"/>
          <a:ext cx="10515600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57261926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3524604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Fixed Costs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Per Month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448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Rent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£1,200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2866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Salary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£2,000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0142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Insurance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£150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840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Electricity</a:t>
                      </a:r>
                      <a:r>
                        <a:rPr lang="en-GB" sz="2400" dirty="0"/>
                        <a:t>/ gas/ water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304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</a:rPr>
                        <a:t>£2,450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16361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D8E15E4-ED1B-F8E1-D797-F20DFC150F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002982"/>
              </p:ext>
            </p:extLst>
          </p:nvPr>
        </p:nvGraphicFramePr>
        <p:xfrm>
          <a:off x="704490" y="3436188"/>
          <a:ext cx="1037507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3878">
                  <a:extLst>
                    <a:ext uri="{9D8B030D-6E8A-4147-A177-3AD203B41FA5}">
                      <a16:colId xmlns:a16="http://schemas.microsoft.com/office/drawing/2014/main" val="1054514663"/>
                    </a:ext>
                  </a:extLst>
                </a:gridCol>
                <a:gridCol w="5791200">
                  <a:extLst>
                    <a:ext uri="{9D8B030D-6E8A-4147-A177-3AD203B41FA5}">
                      <a16:colId xmlns:a16="http://schemas.microsoft.com/office/drawing/2014/main" val="3890828773"/>
                    </a:ext>
                  </a:extLst>
                </a:gridCol>
              </a:tblGrid>
              <a:tr h="429260">
                <a:tc>
                  <a:txBody>
                    <a:bodyPr/>
                    <a:lstStyle/>
                    <a:p>
                      <a:r>
                        <a:rPr lang="en-GB" sz="2400"/>
                        <a:t>Variable Costs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Per month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1983855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054616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r>
                        <a:rPr lang="en-GB" sz="2400"/>
                        <a:t>Equipment</a:t>
                      </a:r>
                      <a:r>
                        <a:rPr lang="en-GB" sz="2400" dirty="0"/>
                        <a:t> and uniform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850275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r>
                        <a:rPr lang="en-GB" sz="2400"/>
                        <a:t>Cleaning Setup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199097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r>
                        <a:rPr lang="en-GB" sz="2400"/>
                        <a:t>Social media advertising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£150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632648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r>
                        <a:rPr lang="en-GB" sz="2400"/>
                        <a:t>Foods, Drinks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206778"/>
                  </a:ext>
                </a:extLst>
              </a:tr>
              <a:tr h="42926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>
                          <a:solidFill>
                            <a:srgbClr val="FF0000"/>
                          </a:solidFill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>
                          <a:solidFill>
                            <a:srgbClr val="FF0000"/>
                          </a:solidFill>
                        </a:rPr>
                        <a:t>£650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16238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2793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BF84C-0660-088D-0F2E-4A434A2E2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Monthly Financial </a:t>
            </a:r>
            <a:r>
              <a:rPr lang="en-GB"/>
              <a:t>Forecast </a:t>
            </a:r>
            <a:endParaRPr lang="en-GB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49481C6-C129-36A8-29B2-E5A078889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5829784"/>
              </p:ext>
            </p:extLst>
          </p:nvPr>
        </p:nvGraphicFramePr>
        <p:xfrm>
          <a:off x="838200" y="2294141"/>
          <a:ext cx="10515605" cy="36217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8642">
                  <a:extLst>
                    <a:ext uri="{9D8B030D-6E8A-4147-A177-3AD203B41FA5}">
                      <a16:colId xmlns:a16="http://schemas.microsoft.com/office/drawing/2014/main" val="1585792532"/>
                    </a:ext>
                  </a:extLst>
                </a:gridCol>
                <a:gridCol w="1519339">
                  <a:extLst>
                    <a:ext uri="{9D8B030D-6E8A-4147-A177-3AD203B41FA5}">
                      <a16:colId xmlns:a16="http://schemas.microsoft.com/office/drawing/2014/main" val="1875001876"/>
                    </a:ext>
                  </a:extLst>
                </a:gridCol>
                <a:gridCol w="1656216">
                  <a:extLst>
                    <a:ext uri="{9D8B030D-6E8A-4147-A177-3AD203B41FA5}">
                      <a16:colId xmlns:a16="http://schemas.microsoft.com/office/drawing/2014/main" val="2738792960"/>
                    </a:ext>
                  </a:extLst>
                </a:gridCol>
                <a:gridCol w="1365352">
                  <a:extLst>
                    <a:ext uri="{9D8B030D-6E8A-4147-A177-3AD203B41FA5}">
                      <a16:colId xmlns:a16="http://schemas.microsoft.com/office/drawing/2014/main" val="3745740767"/>
                    </a:ext>
                  </a:extLst>
                </a:gridCol>
                <a:gridCol w="1365352">
                  <a:extLst>
                    <a:ext uri="{9D8B030D-6E8A-4147-A177-3AD203B41FA5}">
                      <a16:colId xmlns:a16="http://schemas.microsoft.com/office/drawing/2014/main" val="1925084971"/>
                    </a:ext>
                  </a:extLst>
                </a:gridCol>
                <a:gridCol w="1365352">
                  <a:extLst>
                    <a:ext uri="{9D8B030D-6E8A-4147-A177-3AD203B41FA5}">
                      <a16:colId xmlns:a16="http://schemas.microsoft.com/office/drawing/2014/main" val="2897342563"/>
                    </a:ext>
                  </a:extLst>
                </a:gridCol>
                <a:gridCol w="1365352">
                  <a:extLst>
                    <a:ext uri="{9D8B030D-6E8A-4147-A177-3AD203B41FA5}">
                      <a16:colId xmlns:a16="http://schemas.microsoft.com/office/drawing/2014/main" val="2801024345"/>
                    </a:ext>
                  </a:extLst>
                </a:gridCol>
              </a:tblGrid>
              <a:tr h="542035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January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February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March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April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May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June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4135998209"/>
                  </a:ext>
                </a:extLst>
              </a:tr>
              <a:tr h="542035">
                <a:tc>
                  <a:txBody>
                    <a:bodyPr/>
                    <a:lstStyle/>
                    <a:p>
                      <a:r>
                        <a:rPr lang="en-GB" sz="2400"/>
                        <a:t>Fixed Costs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£2,450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4182992514"/>
                  </a:ext>
                </a:extLst>
              </a:tr>
              <a:tr h="911603">
                <a:tc>
                  <a:txBody>
                    <a:bodyPr/>
                    <a:lstStyle/>
                    <a:p>
                      <a:r>
                        <a:rPr lang="en-GB" sz="2400"/>
                        <a:t>Variable Costs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£650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£300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£450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£150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533504763"/>
                  </a:ext>
                </a:extLst>
              </a:tr>
              <a:tr h="542035">
                <a:tc>
                  <a:txBody>
                    <a:bodyPr/>
                    <a:lstStyle/>
                    <a:p>
                      <a:r>
                        <a:rPr lang="en-GB" sz="2400"/>
                        <a:t>Total Costs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£3,100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£2,750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£2,650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£2,600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£2,900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£2,600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1947281201"/>
                  </a:ext>
                </a:extLst>
              </a:tr>
              <a:tr h="542035">
                <a:tc>
                  <a:txBody>
                    <a:bodyPr/>
                    <a:lstStyle/>
                    <a:p>
                      <a:r>
                        <a:rPr lang="en-GB" sz="2400"/>
                        <a:t>Revenue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£3,000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£3,400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£3,900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£4,300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£4,500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£4,500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3712628794"/>
                  </a:ext>
                </a:extLst>
              </a:tr>
              <a:tr h="5420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Profit/Loss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£100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£650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£1,250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£1,700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£1,600</a:t>
                      </a:r>
                    </a:p>
                  </a:txBody>
                  <a:tcPr marL="123190" marR="123190" marT="61595" marB="6159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£1,900</a:t>
                      </a:r>
                    </a:p>
                  </a:txBody>
                  <a:tcPr marL="123190" marR="123190" marT="61595" marB="61595"/>
                </a:tc>
                <a:extLst>
                  <a:ext uri="{0D108BD9-81ED-4DB2-BD59-A6C34878D82A}">
                    <a16:rowId xmlns:a16="http://schemas.microsoft.com/office/drawing/2014/main" val="1160242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7890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49629-35FC-92A4-C520-3C1C1DF91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9E99D-B905-2D42-A55F-7292D2A08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I will need to invest £10,600 to start up the business, the project is to reach the break even on the 7th month.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05715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995022-EB29-3C5F-A2CB-888BE5E02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C8DBC-16F7-D74F-5469-20E15082A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091" y="3079978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Any questions?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75052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Introduction</vt:lpstr>
      <vt:lpstr>Overview of the business idea </vt:lpstr>
      <vt:lpstr>Legal Format  </vt:lpstr>
      <vt:lpstr>Management Structure </vt:lpstr>
      <vt:lpstr>PESTLE Analysis</vt:lpstr>
      <vt:lpstr>Marketing Strategies </vt:lpstr>
      <vt:lpstr>Funding Requirements and Allocation</vt:lpstr>
      <vt:lpstr>PowerPoint Presentation</vt:lpstr>
      <vt:lpstr>Monthly Financial Forecast </vt:lpstr>
      <vt:lpstr>Conclusions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728</cp:revision>
  <dcterms:created xsi:type="dcterms:W3CDTF">2026-08-11T04:12:00Z</dcterms:created>
  <dcterms:modified xsi:type="dcterms:W3CDTF">2026-08-11T11:07:59Z</dcterms:modified>
</cp:coreProperties>
</file>