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75" r:id="rId3"/>
    <p:sldId id="277" r:id="rId4"/>
    <p:sldId id="274" r:id="rId5"/>
    <p:sldId id="278" r:id="rId6"/>
    <p:sldId id="279" r:id="rId7"/>
    <p:sldId id="280" r:id="rId8"/>
    <p:sldId id="281" r:id="rId9"/>
    <p:sldId id="282" r:id="rId1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821"/>
    <a:srgbClr val="000099"/>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27" autoAdjust="0"/>
    <p:restoredTop sz="94660" autoAdjust="0"/>
  </p:normalViewPr>
  <p:slideViewPr>
    <p:cSldViewPr>
      <p:cViewPr varScale="1">
        <p:scale>
          <a:sx n="104" d="100"/>
          <a:sy n="104" d="100"/>
        </p:scale>
        <p:origin x="2070"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25" d="100"/>
        <a:sy n="125" d="100"/>
      </p:scale>
      <p:origin x="0" y="-49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5AD9B0ED-8AF4-4404-951C-3EF08498E0C6}" type="slidenum">
              <a:rPr lang="en-GB"/>
              <a:pPr>
                <a:defRPr/>
              </a:pPr>
              <a:t>‹#›</a:t>
            </a:fld>
            <a:endParaRPr lang="en-GB"/>
          </a:p>
        </p:txBody>
      </p:sp>
    </p:spTree>
    <p:extLst>
      <p:ext uri="{BB962C8B-B14F-4D97-AF65-F5344CB8AC3E}">
        <p14:creationId xmlns:p14="http://schemas.microsoft.com/office/powerpoint/2010/main" val="1858244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3868AFD-B411-467D-8962-9D1C729E5138}"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057374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3C928611-33BC-4625-925F-C22FFC93A7D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52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FFDD4D5D-A153-4BB6-B95B-6BC85A0507D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5228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1F7FF00E-7693-4C42-A2B0-5B7470787B3C}"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144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414126AA-C6E4-4F5D-91DD-129331ADAC3B}"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2846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441DC9A-FB4F-443C-ACB4-4EF058CBFE89}"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53799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8EAFA54-2A24-45B9-A8CC-137CF520094E}"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8775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B815D2F-7961-4ADC-943A-3C0DAD959266}"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27494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4E6D06D3-D184-4677-BC76-D0DDD189C2D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67171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1F73A8A5-341D-40E4-9472-3BCF79266EB3}"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90775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C72E54A2-995D-45CF-A89A-DD12677392DA}"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504825" y="1484784"/>
            <a:ext cx="8134350" cy="3384550"/>
          </a:xfrm>
        </p:spPr>
        <p:txBody>
          <a:bodyPr/>
          <a:lstStyle/>
          <a:p>
            <a:pPr eaLnBrk="1" hangingPunct="1"/>
            <a:r>
              <a:rPr lang="en-GB" altLang="en-US" sz="5400" dirty="0">
                <a:solidFill>
                  <a:srgbClr val="FFC000"/>
                </a:solidFill>
                <a:effectLst/>
              </a:rPr>
              <a:t>Thinking about the essay(s)</a:t>
            </a:r>
            <a:br>
              <a:rPr lang="en-GB" altLang="en-US" sz="5400" dirty="0">
                <a:solidFill>
                  <a:srgbClr val="FFC000"/>
                </a:solidFill>
                <a:effectLst/>
              </a:rPr>
            </a:br>
            <a:r>
              <a:rPr lang="en-GB" altLang="en-US" sz="5400" dirty="0">
                <a:solidFill>
                  <a:srgbClr val="FFC000"/>
                </a:solidFill>
                <a:effectLst/>
              </a:rPr>
              <a:t>planning </a:t>
            </a:r>
            <a:r>
              <a:rPr lang="en-GB" altLang="en-US" sz="5400" b="0" i="1" dirty="0">
                <a:solidFill>
                  <a:srgbClr val="FFC000"/>
                </a:solidFill>
                <a:effectLst/>
              </a:rPr>
              <a:t>&amp;</a:t>
            </a:r>
            <a:r>
              <a:rPr lang="en-GB" altLang="en-US" sz="5400" dirty="0">
                <a:solidFill>
                  <a:srgbClr val="FFC000"/>
                </a:solidFill>
                <a:effectLst/>
              </a:rPr>
              <a:t> focusing</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62457"/>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err="1">
                <a:solidFill>
                  <a:srgbClr val="FFC000"/>
                </a:solidFill>
                <a:effectLst/>
                <a:latin typeface="Felix Titling" panose="04060505060202020A04" pitchFamily="82" charset="0"/>
                <a:cs typeface="Mongolian Baiti" panose="03000500000000000000" pitchFamily="66" charset="0"/>
              </a:rPr>
              <a:t>stArting</a:t>
            </a:r>
            <a:endParaRPr lang="en-GB" sz="3600" b="0" kern="0" dirty="0">
              <a:solidFill>
                <a:srgbClr val="FFC000"/>
              </a:solidFill>
              <a:effectLst/>
              <a:latin typeface="Felix Titling" panose="04060505060202020A04" pitchFamily="82" charset="0"/>
              <a:cs typeface="Mongolian Baiti" panose="03000500000000000000" pitchFamily="66" charset="0"/>
            </a:endParaRP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403068" y="908720"/>
            <a:ext cx="8291264" cy="559367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After reading the books, reading additional material, listening to podcasts, looking at the powerpoints, watching the videos and hopefully not only posting regular blogs but also responding to other people’s blogs, </a:t>
            </a:r>
            <a:r>
              <a:rPr lang="en-GB" sz="2400" kern="0" dirty="0">
                <a:solidFill>
                  <a:srgbClr val="FFC000"/>
                </a:solidFill>
                <a:effectLst/>
              </a:rPr>
              <a:t>you should have chosen an area you are interested in exploring further. </a:t>
            </a:r>
          </a:p>
          <a:p>
            <a:pPr marL="0" indent="0">
              <a:buNone/>
            </a:pPr>
            <a:endParaRPr lang="en-GB" sz="2400" kern="0" dirty="0">
              <a:effectLst/>
            </a:endParaRPr>
          </a:p>
          <a:p>
            <a:pPr marL="0" indent="0">
              <a:buNone/>
            </a:pPr>
            <a:r>
              <a:rPr lang="en-GB" sz="2400" kern="0" dirty="0">
                <a:effectLst/>
              </a:rPr>
              <a:t>One of the reasons for giving you so much choice is because </a:t>
            </a:r>
            <a:r>
              <a:rPr lang="en-GB" sz="2400" kern="0" dirty="0">
                <a:solidFill>
                  <a:srgbClr val="FFC000"/>
                </a:solidFill>
                <a:effectLst/>
              </a:rPr>
              <a:t>the essay shouldn't be a test of your knowledge but a way of exploring writing and ideas. </a:t>
            </a:r>
            <a:r>
              <a:rPr lang="en-GB" sz="2400" kern="0" dirty="0">
                <a:effectLst/>
              </a:rPr>
              <a:t>There has to be some way of relating to the tremendous range of material of the module in an inclusive way. For students from different backgrounds – cultural or disciplinary - this must be a way of enabling you to draw on your skills to apply them to writing that has taken place in another time and space. Having an open choice means that you are able to work to your strengths. </a:t>
            </a:r>
          </a:p>
        </p:txBody>
      </p:sp>
    </p:spTree>
    <p:extLst>
      <p:ext uri="{BB962C8B-B14F-4D97-AF65-F5344CB8AC3E}">
        <p14:creationId xmlns:p14="http://schemas.microsoft.com/office/powerpoint/2010/main" val="45318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274638"/>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procedure</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874777" y="1268760"/>
            <a:ext cx="7394446" cy="492941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You may be interested in </a:t>
            </a:r>
            <a:r>
              <a:rPr lang="en-GB" sz="2400" kern="0" dirty="0">
                <a:solidFill>
                  <a:srgbClr val="FFC000"/>
                </a:solidFill>
                <a:effectLst/>
              </a:rPr>
              <a:t>form</a:t>
            </a:r>
            <a:r>
              <a:rPr lang="en-GB" sz="2400" kern="0" dirty="0">
                <a:effectLst/>
              </a:rPr>
              <a:t> or </a:t>
            </a:r>
            <a:r>
              <a:rPr lang="en-GB" sz="2400" kern="0" dirty="0">
                <a:solidFill>
                  <a:srgbClr val="FFC000"/>
                </a:solidFill>
                <a:effectLst/>
              </a:rPr>
              <a:t>ideas</a:t>
            </a:r>
            <a:r>
              <a:rPr lang="en-GB" sz="2400" kern="0" dirty="0">
                <a:effectLst/>
              </a:rPr>
              <a:t> or </a:t>
            </a:r>
            <a:r>
              <a:rPr lang="en-GB" sz="2400" kern="0" dirty="0">
                <a:solidFill>
                  <a:srgbClr val="FFC000"/>
                </a:solidFill>
                <a:effectLst/>
              </a:rPr>
              <a:t>events</a:t>
            </a:r>
            <a:endParaRPr lang="en-GB" sz="2400" kern="0" dirty="0">
              <a:effectLst/>
            </a:endParaRPr>
          </a:p>
          <a:p>
            <a:pPr marL="0" indent="0">
              <a:buNone/>
            </a:pPr>
            <a:r>
              <a:rPr lang="en-GB" sz="2400" kern="0" dirty="0">
                <a:effectLst/>
              </a:rPr>
              <a:t>I am sure that you can think of others …</a:t>
            </a:r>
          </a:p>
          <a:p>
            <a:pPr marL="0" indent="0">
              <a:buNone/>
            </a:pPr>
            <a:r>
              <a:rPr lang="en-GB" sz="2400" kern="0" dirty="0">
                <a:effectLst/>
              </a:rPr>
              <a:t>the point is to discuss it in close relation to the text, backed up with additional reading and to keep in mind </a:t>
            </a:r>
            <a:r>
              <a:rPr lang="en-GB" sz="2400" kern="0" dirty="0">
                <a:solidFill>
                  <a:srgbClr val="FFC000"/>
                </a:solidFill>
                <a:effectLst/>
              </a:rPr>
              <a:t>the learning outcomes</a:t>
            </a:r>
            <a:r>
              <a:rPr lang="en-GB" sz="2400" kern="0" dirty="0">
                <a:effectLst/>
              </a:rPr>
              <a:t>. They should determine how you respond. </a:t>
            </a:r>
          </a:p>
          <a:p>
            <a:pPr marL="0" indent="0">
              <a:buNone/>
            </a:pPr>
            <a:r>
              <a:rPr lang="en-GB" sz="2400" kern="0" dirty="0">
                <a:effectLst/>
              </a:rPr>
              <a:t>As they make clear  you are not expected to write an essay on a single text dissociated from the module. You are responding to the ideas and concepts of the module and your texts function as detailed case studies of these.  </a:t>
            </a:r>
          </a:p>
        </p:txBody>
      </p:sp>
    </p:spTree>
    <p:extLst>
      <p:ext uri="{BB962C8B-B14F-4D97-AF65-F5344CB8AC3E}">
        <p14:creationId xmlns:p14="http://schemas.microsoft.com/office/powerpoint/2010/main" val="2245791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0" dirty="0">
                <a:solidFill>
                  <a:srgbClr val="FFC000"/>
                </a:solidFill>
                <a:effectLst/>
                <a:latin typeface="Felix Titling" panose="04060505060202020A04" pitchFamily="82" charset="0"/>
                <a:cs typeface="Mongolian Baiti" panose="03000500000000000000" pitchFamily="66" charset="0"/>
              </a:rPr>
              <a:t>LEARNING OUTCOMES</a:t>
            </a:r>
            <a:br>
              <a:rPr lang="en-GB" sz="3600" b="0" dirty="0">
                <a:solidFill>
                  <a:srgbClr val="FFC000"/>
                </a:solidFill>
                <a:effectLst/>
                <a:latin typeface="Felix Titling" panose="04060505060202020A04" pitchFamily="82" charset="0"/>
                <a:cs typeface="Mongolian Baiti" panose="03000500000000000000" pitchFamily="66" charset="0"/>
              </a:rPr>
            </a:br>
            <a:r>
              <a:rPr lang="en-GB" sz="2400" b="0" dirty="0">
                <a:solidFill>
                  <a:srgbClr val="FFC000"/>
                </a:solidFill>
                <a:effectLst/>
                <a:latin typeface="Felix Titling" panose="04060505060202020A04" pitchFamily="82" charset="0"/>
                <a:cs typeface="Mongolian Baiti" panose="03000500000000000000" pitchFamily="66" charset="0"/>
              </a:rPr>
              <a:t>(the SHOCK OF THE NEW) </a:t>
            </a:r>
          </a:p>
        </p:txBody>
      </p:sp>
      <p:sp>
        <p:nvSpPr>
          <p:cNvPr id="3" name="Content Placeholder 2"/>
          <p:cNvSpPr>
            <a:spLocks noGrp="1"/>
          </p:cNvSpPr>
          <p:nvPr>
            <p:ph idx="1"/>
          </p:nvPr>
        </p:nvSpPr>
        <p:spPr>
          <a:xfrm>
            <a:off x="431908" y="1412776"/>
            <a:ext cx="8568952" cy="5328592"/>
          </a:xfrm>
        </p:spPr>
        <p:txBody>
          <a:bodyPr/>
          <a:lstStyle/>
          <a:p>
            <a:pPr marL="457200" indent="-457200">
              <a:buFont typeface="+mj-lt"/>
              <a:buAutoNum type="arabicPeriod"/>
            </a:pPr>
            <a:r>
              <a:rPr lang="en-GB" sz="2000" dirty="0">
                <a:solidFill>
                  <a:schemeClr val="tx1">
                    <a:lumMod val="95000"/>
                  </a:schemeClr>
                </a:solidFill>
                <a:latin typeface="Century Gothic" panose="020B0502020202020204" pitchFamily="34" charset="0"/>
              </a:rPr>
              <a:t>the ability to exhibit a detailed knowledge and understanding of the </a:t>
            </a:r>
            <a:r>
              <a:rPr lang="en-GB" sz="2000" dirty="0">
                <a:solidFill>
                  <a:srgbClr val="FFC000"/>
                </a:solidFill>
                <a:latin typeface="Century Gothic" panose="020B0502020202020204" pitchFamily="34" charset="0"/>
              </a:rPr>
              <a:t>key concepts and philosophical assumptions underpinning literary Modernism and Post-Modernism,</a:t>
            </a:r>
            <a:r>
              <a:rPr lang="en-GB" sz="2000" dirty="0">
                <a:solidFill>
                  <a:srgbClr val="FFFF00"/>
                </a:solidFill>
                <a:latin typeface="Century Gothic" panose="020B0502020202020204" pitchFamily="34" charset="0"/>
              </a:rPr>
              <a:t> </a:t>
            </a:r>
            <a:r>
              <a:rPr lang="en-GB" sz="2000" dirty="0">
                <a:solidFill>
                  <a:schemeClr val="tx1">
                    <a:lumMod val="95000"/>
                  </a:schemeClr>
                </a:solidFill>
                <a:latin typeface="Century Gothic" panose="020B0502020202020204" pitchFamily="34" charset="0"/>
              </a:rPr>
              <a:t>and the interconnection between these concepts;</a:t>
            </a:r>
          </a:p>
          <a:p>
            <a:pPr marL="457200" indent="-457200">
              <a:buFont typeface="+mj-lt"/>
              <a:buAutoNum type="arabicPeriod"/>
            </a:pPr>
            <a:r>
              <a:rPr lang="en-GB" sz="2000" dirty="0">
                <a:solidFill>
                  <a:schemeClr val="tx1">
                    <a:lumMod val="95000"/>
                  </a:schemeClr>
                </a:solidFill>
                <a:latin typeface="Century Gothic" panose="020B0502020202020204" pitchFamily="34" charset="0"/>
              </a:rPr>
              <a:t>a sophisticated and </a:t>
            </a:r>
            <a:r>
              <a:rPr lang="en-GB" sz="2000" dirty="0">
                <a:solidFill>
                  <a:srgbClr val="FFC000"/>
                </a:solidFill>
                <a:latin typeface="Century Gothic" panose="020B0502020202020204" pitchFamily="34" charset="0"/>
              </a:rPr>
              <a:t>theoretically informed knowledge</a:t>
            </a:r>
            <a:r>
              <a:rPr lang="en-GB" sz="2000" dirty="0">
                <a:solidFill>
                  <a:srgbClr val="FFFF00"/>
                </a:solidFill>
                <a:latin typeface="Century Gothic" panose="020B0502020202020204" pitchFamily="34" charset="0"/>
              </a:rPr>
              <a:t> </a:t>
            </a:r>
            <a:r>
              <a:rPr lang="en-GB" sz="2000" dirty="0">
                <a:solidFill>
                  <a:schemeClr val="tx1">
                    <a:lumMod val="95000"/>
                  </a:schemeClr>
                </a:solidFill>
                <a:latin typeface="Century Gothic" panose="020B0502020202020204" pitchFamily="34" charset="0"/>
              </a:rPr>
              <a:t>of a wide range of Modernist and post-Modernist texts;</a:t>
            </a:r>
          </a:p>
          <a:p>
            <a:pPr marL="457200" indent="-457200">
              <a:buFont typeface="+mj-lt"/>
              <a:buAutoNum type="arabicPeriod"/>
            </a:pPr>
            <a:r>
              <a:rPr lang="en-GB" sz="2000" dirty="0">
                <a:solidFill>
                  <a:schemeClr val="tx1">
                    <a:lumMod val="95000"/>
                  </a:schemeClr>
                </a:solidFill>
                <a:latin typeface="Century Gothic" panose="020B0502020202020204" pitchFamily="34" charset="0"/>
              </a:rPr>
              <a:t>a detailed knowledge and understanding of the</a:t>
            </a:r>
            <a:r>
              <a:rPr lang="en-GB" sz="2000" dirty="0">
                <a:solidFill>
                  <a:schemeClr val="accent1">
                    <a:lumMod val="20000"/>
                    <a:lumOff val="80000"/>
                  </a:schemeClr>
                </a:solidFill>
                <a:latin typeface="Century Gothic" panose="020B0502020202020204" pitchFamily="34" charset="0"/>
              </a:rPr>
              <a:t> </a:t>
            </a:r>
            <a:r>
              <a:rPr lang="en-GB" sz="2000" dirty="0">
                <a:solidFill>
                  <a:srgbClr val="FFC000"/>
                </a:solidFill>
                <a:latin typeface="Century Gothic" panose="020B0502020202020204" pitchFamily="34" charset="0"/>
              </a:rPr>
              <a:t>characteristic formal and thematic features </a:t>
            </a:r>
            <a:r>
              <a:rPr lang="en-GB" sz="2000" dirty="0">
                <a:solidFill>
                  <a:schemeClr val="tx1">
                    <a:lumMod val="95000"/>
                  </a:schemeClr>
                </a:solidFill>
                <a:latin typeface="Century Gothic" panose="020B0502020202020204" pitchFamily="34" charset="0"/>
              </a:rPr>
              <a:t>associated with modernism and Post-Modernism;</a:t>
            </a:r>
          </a:p>
          <a:p>
            <a:pPr marL="457200" indent="-457200">
              <a:buFont typeface="+mj-lt"/>
              <a:buAutoNum type="arabicPeriod"/>
            </a:pPr>
            <a:r>
              <a:rPr lang="en-GB" sz="2000" dirty="0">
                <a:solidFill>
                  <a:schemeClr val="tx1">
                    <a:lumMod val="95000"/>
                  </a:schemeClr>
                </a:solidFill>
                <a:latin typeface="Century Gothic" panose="020B0502020202020204" pitchFamily="34" charset="0"/>
              </a:rPr>
              <a:t>a critically informed familiarity with the </a:t>
            </a:r>
            <a:r>
              <a:rPr lang="en-GB" sz="2000" dirty="0">
                <a:solidFill>
                  <a:srgbClr val="FFC000"/>
                </a:solidFill>
                <a:latin typeface="Century Gothic" panose="020B0502020202020204" pitchFamily="34" charset="0"/>
              </a:rPr>
              <a:t>historical and socio-cultural contexts</a:t>
            </a:r>
            <a:r>
              <a:rPr lang="en-GB" sz="2000" dirty="0">
                <a:solidFill>
                  <a:schemeClr val="accent1">
                    <a:lumMod val="20000"/>
                    <a:lumOff val="80000"/>
                  </a:schemeClr>
                </a:solidFill>
                <a:latin typeface="Century Gothic" panose="020B0502020202020204" pitchFamily="34" charset="0"/>
              </a:rPr>
              <a:t> </a:t>
            </a:r>
            <a:r>
              <a:rPr lang="en-GB" sz="2000" dirty="0">
                <a:solidFill>
                  <a:schemeClr val="tx1">
                    <a:lumMod val="95000"/>
                  </a:schemeClr>
                </a:solidFill>
                <a:latin typeface="Century Gothic" panose="020B0502020202020204" pitchFamily="34" charset="0"/>
              </a:rPr>
              <a:t>of modernism and Post-Modernism generally and in individual texts in particular;</a:t>
            </a:r>
          </a:p>
          <a:p>
            <a:pPr marL="457200" indent="-457200">
              <a:buFont typeface="+mj-lt"/>
              <a:buAutoNum type="arabicPeriod"/>
            </a:pPr>
            <a:r>
              <a:rPr lang="en-GB" sz="2000" dirty="0">
                <a:solidFill>
                  <a:schemeClr val="tx1">
                    <a:lumMod val="95000"/>
                  </a:schemeClr>
                </a:solidFill>
                <a:latin typeface="Century Gothic" panose="020B0502020202020204" pitchFamily="34" charset="0"/>
              </a:rPr>
              <a:t>a sophisticated awareness of the </a:t>
            </a:r>
            <a:r>
              <a:rPr lang="en-GB" sz="2000" dirty="0">
                <a:solidFill>
                  <a:srgbClr val="FFC000"/>
                </a:solidFill>
                <a:latin typeface="Century Gothic" panose="020B0502020202020204" pitchFamily="34" charset="0"/>
              </a:rPr>
              <a:t>ongoing critical and theoretical understandings </a:t>
            </a:r>
            <a:r>
              <a:rPr lang="en-GB" sz="2000" dirty="0">
                <a:solidFill>
                  <a:schemeClr val="tx1">
                    <a:lumMod val="95000"/>
                  </a:schemeClr>
                </a:solidFill>
                <a:latin typeface="Century Gothic" panose="020B0502020202020204" pitchFamily="34" charset="0"/>
              </a:rPr>
              <a:t>of ‘Modernism/s’ and ‘Post-Modernism/s  and historical importance.</a:t>
            </a:r>
          </a:p>
        </p:txBody>
      </p:sp>
    </p:spTree>
    <p:extLst>
      <p:ext uri="{BB962C8B-B14F-4D97-AF65-F5344CB8AC3E}">
        <p14:creationId xmlns:p14="http://schemas.microsoft.com/office/powerpoint/2010/main" val="3751996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395536" y="29257"/>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err="1">
                <a:solidFill>
                  <a:srgbClr val="FFC000"/>
                </a:solidFill>
                <a:effectLst/>
                <a:latin typeface="Felix Titling" panose="04060505060202020A04" pitchFamily="82" charset="0"/>
                <a:cs typeface="Mongolian Baiti" panose="03000500000000000000" pitchFamily="66" charset="0"/>
              </a:rPr>
              <a:t>plAnning</a:t>
            </a:r>
            <a:endParaRPr lang="en-GB" sz="3600" b="0" kern="0" dirty="0">
              <a:solidFill>
                <a:srgbClr val="FFC000"/>
              </a:solidFill>
              <a:effectLst/>
              <a:latin typeface="Felix Titling" panose="04060505060202020A04" pitchFamily="82" charset="0"/>
              <a:cs typeface="Mongolian Baiti" panose="03000500000000000000" pitchFamily="66" charset="0"/>
            </a:endParaRP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395536" y="731836"/>
            <a:ext cx="8568952" cy="58515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As always I start with the </a:t>
            </a:r>
            <a:r>
              <a:rPr lang="en-GB" sz="2400" kern="0" dirty="0">
                <a:solidFill>
                  <a:srgbClr val="FFC000"/>
                </a:solidFill>
                <a:effectLst/>
              </a:rPr>
              <a:t>number of words </a:t>
            </a:r>
            <a:r>
              <a:rPr lang="en-GB" sz="2400" kern="0" dirty="0">
                <a:effectLst/>
              </a:rPr>
              <a:t>you have available for the essay. You have </a:t>
            </a:r>
            <a:r>
              <a:rPr lang="en-GB" sz="2400" kern="0" dirty="0">
                <a:solidFill>
                  <a:srgbClr val="FFC000"/>
                </a:solidFill>
                <a:effectLst/>
              </a:rPr>
              <a:t>2,500 or 5,000</a:t>
            </a:r>
            <a:r>
              <a:rPr lang="en-GB" sz="2400" kern="0" dirty="0">
                <a:effectLst/>
              </a:rPr>
              <a:t> This means you need </a:t>
            </a:r>
            <a:r>
              <a:rPr lang="en-GB" sz="2400" kern="0" dirty="0">
                <a:solidFill>
                  <a:srgbClr val="FFC000"/>
                </a:solidFill>
                <a:effectLst/>
              </a:rPr>
              <a:t>a plan to workout how many words are available per topic and text .</a:t>
            </a:r>
          </a:p>
          <a:p>
            <a:pPr marL="0" indent="0">
              <a:buNone/>
            </a:pPr>
            <a:r>
              <a:rPr lang="en-GB" sz="2400" kern="0" dirty="0">
                <a:effectLst/>
              </a:rPr>
              <a:t>If you look at my own </a:t>
            </a:r>
            <a:r>
              <a:rPr lang="en-GB" sz="2400" kern="0" dirty="0">
                <a:solidFill>
                  <a:srgbClr val="FFC000"/>
                </a:solidFill>
                <a:effectLst/>
              </a:rPr>
              <a:t>session by session timetable </a:t>
            </a:r>
            <a:r>
              <a:rPr lang="en-GB" sz="2400" kern="0" dirty="0">
                <a:effectLst/>
              </a:rPr>
              <a:t>you will see I start by thinking about issues and the texts that illustrate them . I give a primary text and then an additional text on which you can also draw in your essay. Obviously these texts relate to each other as well not merely to the topic I have chosen. 
If you look at my powerpoints I have tried to make it clear which are drawn from </a:t>
            </a:r>
            <a:r>
              <a:rPr lang="en-GB" sz="2400" kern="0" dirty="0">
                <a:solidFill>
                  <a:srgbClr val="FFC000"/>
                </a:solidFill>
                <a:effectLst/>
              </a:rPr>
              <a:t>secondary commentary </a:t>
            </a:r>
            <a:r>
              <a:rPr lang="en-GB" sz="2400" kern="0" dirty="0">
                <a:effectLst/>
              </a:rPr>
              <a:t>and which are </a:t>
            </a:r>
            <a:r>
              <a:rPr lang="en-GB" sz="2400" kern="0" dirty="0">
                <a:solidFill>
                  <a:srgbClr val="FFC000"/>
                </a:solidFill>
                <a:effectLst/>
              </a:rPr>
              <a:t>quotations from the primary texts</a:t>
            </a:r>
            <a:r>
              <a:rPr lang="en-GB" sz="2400" kern="0" dirty="0">
                <a:effectLst/>
              </a:rPr>
              <a:t>. This makes evident - I hope - that you are expected to quote a fair amount. Only that way can you prove what you are arguing. </a:t>
            </a:r>
          </a:p>
          <a:p>
            <a:pPr marL="0" indent="0">
              <a:buNone/>
            </a:pPr>
            <a:r>
              <a:rPr lang="en-GB" sz="2400" kern="0" dirty="0">
                <a:effectLst/>
              </a:rPr>
              <a:t>An essay is not an assertion of what you feel but of </a:t>
            </a:r>
            <a:r>
              <a:rPr lang="en-GB" sz="2400" kern="0" dirty="0">
                <a:solidFill>
                  <a:srgbClr val="FFC000"/>
                </a:solidFill>
                <a:effectLst/>
              </a:rPr>
              <a:t>what you can understand by close examination. </a:t>
            </a:r>
          </a:p>
        </p:txBody>
      </p:sp>
    </p:spTree>
    <p:extLst>
      <p:ext uri="{BB962C8B-B14F-4D97-AF65-F5344CB8AC3E}">
        <p14:creationId xmlns:p14="http://schemas.microsoft.com/office/powerpoint/2010/main" val="3115273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159971" y="130027"/>
            <a:ext cx="8824057" cy="43248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2800" b="0" kern="0" dirty="0">
                <a:solidFill>
                  <a:srgbClr val="FFC000"/>
                </a:solidFill>
                <a:effectLst/>
                <a:latin typeface="Felix Titling" panose="04060505060202020A04" pitchFamily="82" charset="0"/>
                <a:cs typeface="Mongolian Baiti" panose="03000500000000000000" pitchFamily="66" charset="0"/>
              </a:rPr>
              <a:t> balancing different parts &amp; references </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319943" y="687736"/>
            <a:ext cx="8824057" cy="629549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The </a:t>
            </a:r>
            <a:r>
              <a:rPr lang="en-GB" sz="2400" kern="0" dirty="0">
                <a:solidFill>
                  <a:schemeClr val="accent6">
                    <a:lumMod val="60000"/>
                    <a:lumOff val="40000"/>
                  </a:schemeClr>
                </a:solidFill>
                <a:effectLst/>
              </a:rPr>
              <a:t>introduction </a:t>
            </a:r>
            <a:r>
              <a:rPr lang="en-GB" sz="2400" kern="0" dirty="0">
                <a:effectLst/>
              </a:rPr>
              <a:t>should have reference to prove every statement that you make. </a:t>
            </a:r>
            <a:r>
              <a:rPr lang="en-GB" sz="2400" kern="0" dirty="0">
                <a:solidFill>
                  <a:srgbClr val="FFC000"/>
                </a:solidFill>
                <a:effectLst/>
              </a:rPr>
              <a:t>Its role is to convince the reader you know what you were talking about</a:t>
            </a:r>
            <a:r>
              <a:rPr lang="en-GB" sz="2400" kern="0" dirty="0">
                <a:effectLst/>
              </a:rPr>
              <a:t> and just putting vague comments or generalizations will not convince. </a:t>
            </a:r>
            <a:r>
              <a:rPr lang="en-GB" sz="2400" kern="0" dirty="0">
                <a:solidFill>
                  <a:srgbClr val="FFC000"/>
                </a:solidFill>
                <a:effectLst/>
              </a:rPr>
              <a:t>This enables you more freedom in examining the actual texts</a:t>
            </a:r>
            <a:r>
              <a:rPr lang="en-GB" sz="2400" kern="0" dirty="0">
                <a:effectLst/>
              </a:rPr>
              <a:t>. As long as you know what you're talking about the reader will take this on board. So I do not expect so many references in these sections - although of course I do expect some. 
</a:t>
            </a:r>
            <a:r>
              <a:rPr lang="en-GB" sz="2400" kern="0" dirty="0">
                <a:solidFill>
                  <a:schemeClr val="accent6">
                    <a:lumMod val="60000"/>
                    <a:lumOff val="40000"/>
                  </a:schemeClr>
                </a:solidFill>
                <a:effectLst/>
              </a:rPr>
              <a:t>Poor essays often start with generalizations and few references and then go on to produce a collage of other people’s opinions about the texts without any sustained personal input, Not only is the reader uncertain about the extent of </a:t>
            </a:r>
            <a:r>
              <a:rPr lang="en-GB" sz="2400" i="1" kern="0" dirty="0">
                <a:solidFill>
                  <a:schemeClr val="accent6">
                    <a:lumMod val="60000"/>
                    <a:lumOff val="40000"/>
                  </a:schemeClr>
                </a:solidFill>
                <a:effectLst/>
              </a:rPr>
              <a:t>your knowledge </a:t>
            </a:r>
            <a:r>
              <a:rPr lang="en-GB" sz="2400" kern="0" dirty="0">
                <a:solidFill>
                  <a:schemeClr val="accent6">
                    <a:lumMod val="60000"/>
                    <a:lumOff val="40000"/>
                  </a:schemeClr>
                </a:solidFill>
                <a:effectLst/>
              </a:rPr>
              <a:t>but also as to what </a:t>
            </a:r>
            <a:r>
              <a:rPr lang="en-GB" sz="2400" i="1" kern="0" dirty="0">
                <a:solidFill>
                  <a:schemeClr val="accent6">
                    <a:lumMod val="60000"/>
                    <a:lumOff val="40000"/>
                  </a:schemeClr>
                </a:solidFill>
                <a:effectLst/>
              </a:rPr>
              <a:t>you</a:t>
            </a:r>
            <a:r>
              <a:rPr lang="en-GB" sz="2400" kern="0" dirty="0">
                <a:solidFill>
                  <a:schemeClr val="accent6">
                    <a:lumMod val="60000"/>
                    <a:lumOff val="40000"/>
                  </a:schemeClr>
                </a:solidFill>
                <a:effectLst/>
              </a:rPr>
              <a:t> think. </a:t>
            </a:r>
          </a:p>
          <a:p>
            <a:pPr marL="0" indent="0">
              <a:buNone/>
            </a:pPr>
            <a:r>
              <a:rPr lang="en-GB" sz="2400" kern="0" dirty="0">
                <a:effectLst/>
              </a:rPr>
              <a:t> I often show images of good essays to demonstrate what you are expected to do. Here is an opening page to prove the point. I have added some comments so you can see how it is being structured. Not an essay on this topic of course but still relevant as an example of form. </a:t>
            </a:r>
            <a:endParaRPr lang="en-GB" sz="2400" kern="0" dirty="0">
              <a:solidFill>
                <a:srgbClr val="FFC000"/>
              </a:solidFill>
              <a:effectLst/>
            </a:endParaRPr>
          </a:p>
        </p:txBody>
      </p:sp>
    </p:spTree>
    <p:extLst>
      <p:ext uri="{BB962C8B-B14F-4D97-AF65-F5344CB8AC3E}">
        <p14:creationId xmlns:p14="http://schemas.microsoft.com/office/powerpoint/2010/main" val="2392083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a:xfrm>
            <a:off x="5292079" y="207157"/>
            <a:ext cx="4493061" cy="850106"/>
          </a:xfrm>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a:xfrm>
            <a:off x="5004048" y="1196752"/>
            <a:ext cx="3682752" cy="4929411"/>
          </a:xfrm>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5508104" y="274638"/>
            <a:ext cx="3178696"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2400" b="0" kern="0" dirty="0">
                <a:solidFill>
                  <a:srgbClr val="FFC000"/>
                </a:solidFill>
                <a:effectLst/>
                <a:latin typeface="Felix Titling" panose="04060505060202020A04" pitchFamily="82" charset="0"/>
                <a:cs typeface="Mongolian Baiti" panose="03000500000000000000" pitchFamily="66" charset="0"/>
              </a:rPr>
              <a:t>Example introduction</a:t>
            </a:r>
          </a:p>
        </p:txBody>
      </p:sp>
      <p:pic>
        <p:nvPicPr>
          <p:cNvPr id="6" name="Picture 5">
            <a:extLst>
              <a:ext uri="{FF2B5EF4-FFF2-40B4-BE49-F238E27FC236}">
                <a16:creationId xmlns:a16="http://schemas.microsoft.com/office/drawing/2014/main" id="{E5068FA0-14DC-41E4-9D0B-DAD110DA587E}"/>
              </a:ext>
            </a:extLst>
          </p:cNvPr>
          <p:cNvPicPr/>
          <p:nvPr/>
        </p:nvPicPr>
        <p:blipFill rotWithShape="1">
          <a:blip r:embed="rId2" cstate="screen">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t="2809" r="24420"/>
          <a:stretch/>
        </p:blipFill>
        <p:spPr bwMode="auto">
          <a:xfrm>
            <a:off x="560413" y="399436"/>
            <a:ext cx="4306551" cy="6228692"/>
          </a:xfrm>
          <a:prstGeom prst="rect">
            <a:avLst/>
          </a:prstGeom>
          <a:ln>
            <a:noFill/>
          </a:ln>
          <a:extLst>
            <a:ext uri="{53640926-AAD7-44D8-BBD7-CCE9431645EC}">
              <a14:shadowObscured xmlns:a14="http://schemas.microsoft.com/office/drawing/2010/main"/>
            </a:ext>
          </a:extLst>
        </p:spPr>
      </p:pic>
      <p:sp>
        <p:nvSpPr>
          <p:cNvPr id="8" name="Rectangle 7">
            <a:extLst>
              <a:ext uri="{FF2B5EF4-FFF2-40B4-BE49-F238E27FC236}">
                <a16:creationId xmlns:a16="http://schemas.microsoft.com/office/drawing/2014/main" id="{CC0F658F-9B9C-46F0-B768-6F52BB8978CF}"/>
              </a:ext>
            </a:extLst>
          </p:cNvPr>
          <p:cNvSpPr/>
          <p:nvPr/>
        </p:nvSpPr>
        <p:spPr>
          <a:xfrm>
            <a:off x="2267744" y="1556792"/>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9" name="Rectangle 8">
            <a:extLst>
              <a:ext uri="{FF2B5EF4-FFF2-40B4-BE49-F238E27FC236}">
                <a16:creationId xmlns:a16="http://schemas.microsoft.com/office/drawing/2014/main" id="{7A84B395-8084-4E4D-8BA4-64789B349695}"/>
              </a:ext>
            </a:extLst>
          </p:cNvPr>
          <p:cNvSpPr/>
          <p:nvPr/>
        </p:nvSpPr>
        <p:spPr>
          <a:xfrm>
            <a:off x="971600" y="1988840"/>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0" name="Rectangle 9">
            <a:extLst>
              <a:ext uri="{FF2B5EF4-FFF2-40B4-BE49-F238E27FC236}">
                <a16:creationId xmlns:a16="http://schemas.microsoft.com/office/drawing/2014/main" id="{DBF4A4FB-8865-468D-9AF8-8BB4556086A6}"/>
              </a:ext>
            </a:extLst>
          </p:cNvPr>
          <p:cNvSpPr/>
          <p:nvPr/>
        </p:nvSpPr>
        <p:spPr>
          <a:xfrm>
            <a:off x="1959005" y="1988840"/>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1" name="Rectangle 10">
            <a:extLst>
              <a:ext uri="{FF2B5EF4-FFF2-40B4-BE49-F238E27FC236}">
                <a16:creationId xmlns:a16="http://schemas.microsoft.com/office/drawing/2014/main" id="{434791D7-39D5-4A28-93AA-0CB9083956D6}"/>
              </a:ext>
            </a:extLst>
          </p:cNvPr>
          <p:cNvSpPr/>
          <p:nvPr/>
        </p:nvSpPr>
        <p:spPr>
          <a:xfrm>
            <a:off x="1043608" y="242088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2" name="Rectangle 11">
            <a:extLst>
              <a:ext uri="{FF2B5EF4-FFF2-40B4-BE49-F238E27FC236}">
                <a16:creationId xmlns:a16="http://schemas.microsoft.com/office/drawing/2014/main" id="{2B67602F-8D1C-4CB6-B598-67C88AC41000}"/>
              </a:ext>
            </a:extLst>
          </p:cNvPr>
          <p:cNvSpPr/>
          <p:nvPr/>
        </p:nvSpPr>
        <p:spPr>
          <a:xfrm>
            <a:off x="3347864" y="2605554"/>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3" name="Rectangle 12">
            <a:extLst>
              <a:ext uri="{FF2B5EF4-FFF2-40B4-BE49-F238E27FC236}">
                <a16:creationId xmlns:a16="http://schemas.microsoft.com/office/drawing/2014/main" id="{CBBD043E-3474-4D3C-A77B-DF11AA295438}"/>
              </a:ext>
            </a:extLst>
          </p:cNvPr>
          <p:cNvSpPr/>
          <p:nvPr/>
        </p:nvSpPr>
        <p:spPr>
          <a:xfrm>
            <a:off x="3851920" y="2877541"/>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4" name="Rectangle 13">
            <a:extLst>
              <a:ext uri="{FF2B5EF4-FFF2-40B4-BE49-F238E27FC236}">
                <a16:creationId xmlns:a16="http://schemas.microsoft.com/office/drawing/2014/main" id="{CFA5377F-D53B-4922-9CAD-62A25E6EAE8D}"/>
              </a:ext>
            </a:extLst>
          </p:cNvPr>
          <p:cNvSpPr/>
          <p:nvPr/>
        </p:nvSpPr>
        <p:spPr>
          <a:xfrm>
            <a:off x="3968907" y="305966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5" name="Rectangle 14">
            <a:extLst>
              <a:ext uri="{FF2B5EF4-FFF2-40B4-BE49-F238E27FC236}">
                <a16:creationId xmlns:a16="http://schemas.microsoft.com/office/drawing/2014/main" id="{8BFA2476-9DBA-450E-AC0F-70BC3E2F5FD7}"/>
              </a:ext>
            </a:extLst>
          </p:cNvPr>
          <p:cNvSpPr/>
          <p:nvPr/>
        </p:nvSpPr>
        <p:spPr>
          <a:xfrm>
            <a:off x="3543181" y="3513782"/>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6" name="Rectangle 15">
            <a:extLst>
              <a:ext uri="{FF2B5EF4-FFF2-40B4-BE49-F238E27FC236}">
                <a16:creationId xmlns:a16="http://schemas.microsoft.com/office/drawing/2014/main" id="{2BDC9785-7AD2-49B7-A68D-8FF1971788A4}"/>
              </a:ext>
            </a:extLst>
          </p:cNvPr>
          <p:cNvSpPr/>
          <p:nvPr/>
        </p:nvSpPr>
        <p:spPr>
          <a:xfrm>
            <a:off x="1589077" y="3656165"/>
            <a:ext cx="3019036" cy="646331"/>
          </a:xfrm>
          <a:prstGeom prst="rect">
            <a:avLst/>
          </a:prstGeom>
        </p:spPr>
        <p:txBody>
          <a:bodyPr wrap="square">
            <a:spAutoFit/>
          </a:bodyPr>
          <a:lstStyle/>
          <a:p>
            <a:r>
              <a:rPr lang="en-GB" b="1" kern="0" dirty="0">
                <a:solidFill>
                  <a:srgbClr val="FF0000"/>
                </a:solidFill>
              </a:rPr>
              <a:t>--------------------------------------</a:t>
            </a:r>
            <a:endParaRPr lang="en-GB" b="1" dirty="0"/>
          </a:p>
        </p:txBody>
      </p:sp>
      <p:sp>
        <p:nvSpPr>
          <p:cNvPr id="17" name="Rectangle 16">
            <a:extLst>
              <a:ext uri="{FF2B5EF4-FFF2-40B4-BE49-F238E27FC236}">
                <a16:creationId xmlns:a16="http://schemas.microsoft.com/office/drawing/2014/main" id="{3FFCEECE-CD7C-4AF2-850B-F4CD49B549C4}"/>
              </a:ext>
            </a:extLst>
          </p:cNvPr>
          <p:cNvSpPr/>
          <p:nvPr/>
        </p:nvSpPr>
        <p:spPr>
          <a:xfrm>
            <a:off x="1043607" y="422108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9" name="Rectangle 18">
            <a:extLst>
              <a:ext uri="{FF2B5EF4-FFF2-40B4-BE49-F238E27FC236}">
                <a16:creationId xmlns:a16="http://schemas.microsoft.com/office/drawing/2014/main" id="{DC8B2BED-BD03-4D4C-BA1B-BE6936F77EF9}"/>
              </a:ext>
            </a:extLst>
          </p:cNvPr>
          <p:cNvSpPr/>
          <p:nvPr/>
        </p:nvSpPr>
        <p:spPr>
          <a:xfrm>
            <a:off x="2547446" y="4221088"/>
            <a:ext cx="1954381" cy="369332"/>
          </a:xfrm>
          <a:prstGeom prst="rect">
            <a:avLst/>
          </a:prstGeom>
        </p:spPr>
        <p:txBody>
          <a:bodyPr wrap="none">
            <a:spAutoFit/>
          </a:bodyPr>
          <a:lstStyle/>
          <a:p>
            <a:r>
              <a:rPr lang="en-GB" b="1" kern="0" dirty="0">
                <a:solidFill>
                  <a:srgbClr val="FF0000"/>
                </a:solidFill>
              </a:rPr>
              <a:t>-----------------------</a:t>
            </a:r>
            <a:endParaRPr lang="en-GB" b="1" dirty="0"/>
          </a:p>
        </p:txBody>
      </p:sp>
      <p:sp>
        <p:nvSpPr>
          <p:cNvPr id="20" name="Rectangle 19">
            <a:extLst>
              <a:ext uri="{FF2B5EF4-FFF2-40B4-BE49-F238E27FC236}">
                <a16:creationId xmlns:a16="http://schemas.microsoft.com/office/drawing/2014/main" id="{1651165A-4870-4859-A040-2113A772405F}"/>
              </a:ext>
            </a:extLst>
          </p:cNvPr>
          <p:cNvSpPr/>
          <p:nvPr/>
        </p:nvSpPr>
        <p:spPr>
          <a:xfrm>
            <a:off x="5004048" y="1192225"/>
            <a:ext cx="3960440" cy="5632311"/>
          </a:xfrm>
          <a:prstGeom prst="rect">
            <a:avLst/>
          </a:prstGeom>
        </p:spPr>
        <p:txBody>
          <a:bodyPr wrap="square">
            <a:spAutoFit/>
          </a:bodyPr>
          <a:lstStyle/>
          <a:p>
            <a:r>
              <a:rPr lang="en-GB" kern="0" dirty="0"/>
              <a:t>1 &amp; 2 Assessment of the ideology of </a:t>
            </a:r>
            <a:r>
              <a:rPr lang="en-GB" kern="0" dirty="0" err="1"/>
              <a:t>enoblement</a:t>
            </a:r>
            <a:r>
              <a:rPr lang="en-GB" kern="0" dirty="0"/>
              <a:t> by love</a:t>
            </a:r>
          </a:p>
          <a:p>
            <a:r>
              <a:rPr lang="en-GB" kern="0" dirty="0"/>
              <a:t>3. Example to prove</a:t>
            </a:r>
          </a:p>
          <a:p>
            <a:r>
              <a:rPr lang="en-GB" kern="0" dirty="0"/>
              <a:t>4. secondary source (and quotation)  to support point</a:t>
            </a:r>
          </a:p>
          <a:p>
            <a:r>
              <a:rPr lang="en-GB" kern="0" dirty="0"/>
              <a:t>5. Introduce complexity through paradox </a:t>
            </a:r>
          </a:p>
          <a:p>
            <a:r>
              <a:rPr lang="en-GB" kern="0" dirty="0"/>
              <a:t>6. Examples of alternatives views of men and sex (</a:t>
            </a:r>
            <a:r>
              <a:rPr lang="en-GB" kern="0" dirty="0" err="1"/>
              <a:t>esp</a:t>
            </a:r>
            <a:r>
              <a:rPr lang="en-GB" kern="0" dirty="0"/>
              <a:t> religious)</a:t>
            </a:r>
          </a:p>
          <a:p>
            <a:r>
              <a:rPr lang="en-GB" kern="0" dirty="0"/>
              <a:t>7. Use made of these contradictions By Chaucer</a:t>
            </a:r>
          </a:p>
          <a:p>
            <a:r>
              <a:rPr lang="en-GB" kern="0" dirty="0"/>
              <a:t>8. Statement of purpose of essay</a:t>
            </a:r>
          </a:p>
          <a:p>
            <a:r>
              <a:rPr lang="en-GB" kern="0" dirty="0"/>
              <a:t>9. Reference to what s/he will discuss and relates back to question</a:t>
            </a:r>
          </a:p>
          <a:p>
            <a:endParaRPr lang="en-GB" kern="0" dirty="0"/>
          </a:p>
          <a:p>
            <a:r>
              <a:rPr lang="en-GB" kern="0" dirty="0"/>
              <a:t>10. Start of essay. Choice of one tale as one of a group of tales that examines this issue</a:t>
            </a:r>
          </a:p>
          <a:p>
            <a:endParaRPr lang="en-GB" kern="0" dirty="0"/>
          </a:p>
          <a:p>
            <a:r>
              <a:rPr lang="en-GB" kern="0" dirty="0"/>
              <a:t>11. Footnotes </a:t>
            </a:r>
          </a:p>
          <a:p>
            <a:pPr marL="342900" indent="-342900">
              <a:buAutoNum type="arabicPeriod"/>
            </a:pPr>
            <a:endParaRPr lang="en-GB" dirty="0"/>
          </a:p>
        </p:txBody>
      </p:sp>
      <p:sp>
        <p:nvSpPr>
          <p:cNvPr id="22" name="Rectangle 21">
            <a:extLst>
              <a:ext uri="{FF2B5EF4-FFF2-40B4-BE49-F238E27FC236}">
                <a16:creationId xmlns:a16="http://schemas.microsoft.com/office/drawing/2014/main" id="{E92F70B2-0FF2-4CE9-84BA-9E3D18B4A53D}"/>
              </a:ext>
            </a:extLst>
          </p:cNvPr>
          <p:cNvSpPr/>
          <p:nvPr/>
        </p:nvSpPr>
        <p:spPr>
          <a:xfrm>
            <a:off x="1753327" y="3237403"/>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24" name="Rectangle 23">
            <a:extLst>
              <a:ext uri="{FF2B5EF4-FFF2-40B4-BE49-F238E27FC236}">
                <a16:creationId xmlns:a16="http://schemas.microsoft.com/office/drawing/2014/main" id="{9F1BBFC9-C277-485B-A48A-6637FFC0CCAB}"/>
              </a:ext>
            </a:extLst>
          </p:cNvPr>
          <p:cNvSpPr/>
          <p:nvPr/>
        </p:nvSpPr>
        <p:spPr>
          <a:xfrm>
            <a:off x="1043606" y="5730049"/>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25" name="Rectangle 24">
            <a:extLst>
              <a:ext uri="{FF2B5EF4-FFF2-40B4-BE49-F238E27FC236}">
                <a16:creationId xmlns:a16="http://schemas.microsoft.com/office/drawing/2014/main" id="{E652842B-7B82-46D6-B146-DAE8194419FC}"/>
              </a:ext>
            </a:extLst>
          </p:cNvPr>
          <p:cNvSpPr/>
          <p:nvPr/>
        </p:nvSpPr>
        <p:spPr>
          <a:xfrm>
            <a:off x="0" y="0"/>
            <a:ext cx="9144000" cy="68245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5299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a:xfrm>
            <a:off x="457200" y="1600201"/>
            <a:ext cx="8229600" cy="3917032"/>
          </a:xfrm>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53955"/>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planning 2</a:t>
            </a:r>
          </a:p>
        </p:txBody>
      </p:sp>
      <p:graphicFrame>
        <p:nvGraphicFramePr>
          <p:cNvPr id="6" name="Table 6">
            <a:extLst>
              <a:ext uri="{FF2B5EF4-FFF2-40B4-BE49-F238E27FC236}">
                <a16:creationId xmlns:a16="http://schemas.microsoft.com/office/drawing/2014/main" id="{C625A4B1-B928-481A-BBB6-5B4B10E5B5D7}"/>
              </a:ext>
            </a:extLst>
          </p:cNvPr>
          <p:cNvGraphicFramePr>
            <a:graphicFrameLocks noGrp="1"/>
          </p:cNvGraphicFramePr>
          <p:nvPr>
            <p:extLst>
              <p:ext uri="{D42A27DB-BD31-4B8C-83A1-F6EECF244321}">
                <p14:modId xmlns:p14="http://schemas.microsoft.com/office/powerpoint/2010/main" val="787110057"/>
              </p:ext>
            </p:extLst>
          </p:nvPr>
        </p:nvGraphicFramePr>
        <p:xfrm>
          <a:off x="457200" y="764178"/>
          <a:ext cx="7978552" cy="4302760"/>
        </p:xfrm>
        <a:graphic>
          <a:graphicData uri="http://schemas.openxmlformats.org/drawingml/2006/table">
            <a:tbl>
              <a:tblPr firstRow="1" bandRow="1">
                <a:tableStyleId>{C4B1156A-380E-4F78-BDF5-A606A8083BF9}</a:tableStyleId>
              </a:tblPr>
              <a:tblGrid>
                <a:gridCol w="964940">
                  <a:extLst>
                    <a:ext uri="{9D8B030D-6E8A-4147-A177-3AD203B41FA5}">
                      <a16:colId xmlns:a16="http://schemas.microsoft.com/office/drawing/2014/main" val="4120022280"/>
                    </a:ext>
                  </a:extLst>
                </a:gridCol>
                <a:gridCol w="5958172">
                  <a:extLst>
                    <a:ext uri="{9D8B030D-6E8A-4147-A177-3AD203B41FA5}">
                      <a16:colId xmlns:a16="http://schemas.microsoft.com/office/drawing/2014/main" val="712457433"/>
                    </a:ext>
                  </a:extLst>
                </a:gridCol>
                <a:gridCol w="1055440">
                  <a:extLst>
                    <a:ext uri="{9D8B030D-6E8A-4147-A177-3AD203B41FA5}">
                      <a16:colId xmlns:a16="http://schemas.microsoft.com/office/drawing/2014/main" val="4119129818"/>
                    </a:ext>
                  </a:extLst>
                </a:gridCol>
              </a:tblGrid>
              <a:tr h="370840">
                <a:tc>
                  <a:txBody>
                    <a:bodyPr/>
                    <a:lstStyle/>
                    <a:p>
                      <a:pPr algn="ctr"/>
                      <a:r>
                        <a:rPr lang="en-GB" b="0" i="1" dirty="0"/>
                        <a:t>Section </a:t>
                      </a:r>
                    </a:p>
                  </a:txBody>
                  <a:tcPr/>
                </a:tc>
                <a:tc>
                  <a:txBody>
                    <a:bodyPr/>
                    <a:lstStyle/>
                    <a:p>
                      <a:pPr algn="ctr"/>
                      <a:r>
                        <a:rPr lang="en-GB" b="0" i="1" dirty="0"/>
                        <a:t>Topic </a:t>
                      </a:r>
                    </a:p>
                  </a:txBody>
                  <a:tcPr/>
                </a:tc>
                <a:tc>
                  <a:txBody>
                    <a:bodyPr/>
                    <a:lstStyle/>
                    <a:p>
                      <a:pPr algn="ctr"/>
                      <a:r>
                        <a:rPr lang="en-GB" b="0" i="1" dirty="0"/>
                        <a:t>Words</a:t>
                      </a:r>
                      <a:r>
                        <a:rPr lang="en-GB" b="0" i="1" dirty="0">
                          <a:solidFill>
                            <a:srgbClr val="00B0F0"/>
                          </a:solidFill>
                        </a:rPr>
                        <a:t>*</a:t>
                      </a:r>
                      <a:endParaRPr lang="en-GB" b="0" i="1" dirty="0"/>
                    </a:p>
                  </a:txBody>
                  <a:tcPr/>
                </a:tc>
                <a:extLst>
                  <a:ext uri="{0D108BD9-81ED-4DB2-BD59-A6C34878D82A}">
                    <a16:rowId xmlns:a16="http://schemas.microsoft.com/office/drawing/2014/main" val="2215260827"/>
                  </a:ext>
                </a:extLst>
              </a:tr>
              <a:tr h="370840">
                <a:tc>
                  <a:txBody>
                    <a:bodyPr/>
                    <a:lstStyle/>
                    <a:p>
                      <a:r>
                        <a:rPr lang="en-GB" dirty="0" err="1"/>
                        <a:t>Introd</a:t>
                      </a:r>
                      <a:r>
                        <a:rPr lang="en-GB" dirty="0"/>
                        <a:t> </a:t>
                      </a:r>
                    </a:p>
                  </a:txBody>
                  <a:tcPr/>
                </a:tc>
                <a:tc>
                  <a:txBody>
                    <a:bodyPr/>
                    <a:lstStyle/>
                    <a:p>
                      <a:r>
                        <a:rPr lang="en-GB" dirty="0"/>
                        <a:t>introduce topic, </a:t>
                      </a:r>
                    </a:p>
                    <a:p>
                      <a:r>
                        <a:rPr lang="en-GB" dirty="0"/>
                        <a:t>why important </a:t>
                      </a:r>
                    </a:p>
                    <a:p>
                      <a:r>
                        <a:rPr lang="en-GB" dirty="0"/>
                        <a:t> which texts what you are going to discuss (keep chronological order. </a:t>
                      </a:r>
                    </a:p>
                    <a:p>
                      <a:r>
                        <a:rPr lang="en-GB" dirty="0"/>
                        <a:t>Possibly select aspects of your topic and link to a particular text in order to enable you to focus on a different issue with the second text  Refer to other material in  less detail/passing </a:t>
                      </a:r>
                    </a:p>
                  </a:txBody>
                  <a:tcPr/>
                </a:tc>
                <a:tc>
                  <a:txBody>
                    <a:bodyPr/>
                    <a:lstStyle/>
                    <a:p>
                      <a:r>
                        <a:rPr lang="en-GB" dirty="0"/>
                        <a:t>3-500</a:t>
                      </a:r>
                    </a:p>
                  </a:txBody>
                  <a:tcPr/>
                </a:tc>
                <a:extLst>
                  <a:ext uri="{0D108BD9-81ED-4DB2-BD59-A6C34878D82A}">
                    <a16:rowId xmlns:a16="http://schemas.microsoft.com/office/drawing/2014/main" val="2028433033"/>
                  </a:ext>
                </a:extLst>
              </a:tr>
              <a:tr h="370840">
                <a:tc>
                  <a:txBody>
                    <a:bodyPr/>
                    <a:lstStyle/>
                    <a:p>
                      <a:r>
                        <a:rPr lang="en-GB" dirty="0"/>
                        <a:t>Body 1</a:t>
                      </a:r>
                    </a:p>
                  </a:txBody>
                  <a:tcPr/>
                </a:tc>
                <a:tc>
                  <a:txBody>
                    <a:bodyPr/>
                    <a:lstStyle/>
                    <a:p>
                      <a:r>
                        <a:rPr lang="en-GB" dirty="0" err="1"/>
                        <a:t>Introd</a:t>
                      </a:r>
                      <a:r>
                        <a:rPr lang="en-GB" dirty="0"/>
                        <a:t> text why and discuss with quotation from primary and secondary </a:t>
                      </a:r>
                    </a:p>
                  </a:txBody>
                  <a:tcPr/>
                </a:tc>
                <a:tc>
                  <a:txBody>
                    <a:bodyPr/>
                    <a:lstStyle/>
                    <a:p>
                      <a:r>
                        <a:rPr lang="en-GB" dirty="0"/>
                        <a:t>1,000</a:t>
                      </a:r>
                    </a:p>
                  </a:txBody>
                  <a:tcPr/>
                </a:tc>
                <a:extLst>
                  <a:ext uri="{0D108BD9-81ED-4DB2-BD59-A6C34878D82A}">
                    <a16:rowId xmlns:a16="http://schemas.microsoft.com/office/drawing/2014/main" val="2257253140"/>
                  </a:ext>
                </a:extLst>
              </a:tr>
              <a:tr h="370840">
                <a:tc>
                  <a:txBody>
                    <a:bodyPr/>
                    <a:lstStyle/>
                    <a:p>
                      <a:r>
                        <a:rPr lang="en-GB" dirty="0"/>
                        <a:t>Body 2</a:t>
                      </a:r>
                    </a:p>
                  </a:txBody>
                  <a:tcPr/>
                </a:tc>
                <a:tc>
                  <a:txBody>
                    <a:bodyPr/>
                    <a:lstStyle/>
                    <a:p>
                      <a:r>
                        <a:rPr lang="en-GB" dirty="0"/>
                        <a:t>Develop argument - discuss with quotation from primary and secondary </a:t>
                      </a:r>
                    </a:p>
                  </a:txBody>
                  <a:tcPr/>
                </a:tc>
                <a:tc>
                  <a:txBody>
                    <a:bodyPr/>
                    <a:lstStyle/>
                    <a:p>
                      <a:r>
                        <a:rPr lang="en-GB" dirty="0"/>
                        <a:t>1,000</a:t>
                      </a:r>
                    </a:p>
                  </a:txBody>
                  <a:tcPr/>
                </a:tc>
                <a:extLst>
                  <a:ext uri="{0D108BD9-81ED-4DB2-BD59-A6C34878D82A}">
                    <a16:rowId xmlns:a16="http://schemas.microsoft.com/office/drawing/2014/main" val="2146810037"/>
                  </a:ext>
                </a:extLst>
              </a:tr>
              <a:tr h="186774">
                <a:tc>
                  <a:txBody>
                    <a:bodyPr/>
                    <a:lstStyle/>
                    <a:p>
                      <a:r>
                        <a:rPr lang="en-GB" dirty="0" err="1"/>
                        <a:t>Conclus</a:t>
                      </a:r>
                      <a:r>
                        <a:rPr lang="en-GB" dirty="0"/>
                        <a:t> </a:t>
                      </a:r>
                    </a:p>
                  </a:txBody>
                  <a:tcPr/>
                </a:tc>
                <a:tc>
                  <a:txBody>
                    <a:bodyPr/>
                    <a:lstStyle/>
                    <a:p>
                      <a:r>
                        <a:rPr lang="en-GB" dirty="0"/>
                        <a:t>Summary and suggestion of possible development </a:t>
                      </a:r>
                      <a:r>
                        <a:rPr lang="en-GB" dirty="0">
                          <a:solidFill>
                            <a:srgbClr val="00B0F0"/>
                          </a:solidFill>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3-500</a:t>
                      </a:r>
                    </a:p>
                    <a:p>
                      <a:endParaRPr lang="en-GB" dirty="0"/>
                    </a:p>
                  </a:txBody>
                  <a:tcPr/>
                </a:tc>
                <a:extLst>
                  <a:ext uri="{0D108BD9-81ED-4DB2-BD59-A6C34878D82A}">
                    <a16:rowId xmlns:a16="http://schemas.microsoft.com/office/drawing/2014/main" val="3911645032"/>
                  </a:ext>
                </a:extLst>
              </a:tr>
            </a:tbl>
          </a:graphicData>
        </a:graphic>
      </p:graphicFrame>
      <p:sp>
        <p:nvSpPr>
          <p:cNvPr id="10" name="Rectangle 9">
            <a:extLst>
              <a:ext uri="{FF2B5EF4-FFF2-40B4-BE49-F238E27FC236}">
                <a16:creationId xmlns:a16="http://schemas.microsoft.com/office/drawing/2014/main" id="{1A06591E-4558-48AE-BFFB-5435A617A616}"/>
              </a:ext>
            </a:extLst>
          </p:cNvPr>
          <p:cNvSpPr/>
          <p:nvPr/>
        </p:nvSpPr>
        <p:spPr>
          <a:xfrm>
            <a:off x="457200" y="5517233"/>
            <a:ext cx="7690182" cy="1200329"/>
          </a:xfrm>
          <a:prstGeom prst="rect">
            <a:avLst/>
          </a:prstGeom>
        </p:spPr>
        <p:txBody>
          <a:bodyPr wrap="none">
            <a:spAutoFit/>
          </a:bodyPr>
          <a:lstStyle/>
          <a:p>
            <a:r>
              <a:rPr lang="en-GB" dirty="0">
                <a:solidFill>
                  <a:schemeClr val="accent6">
                    <a:lumMod val="60000"/>
                    <a:lumOff val="40000"/>
                  </a:schemeClr>
                </a:solidFill>
              </a:rPr>
              <a:t>*    Example of 3,000 word essay</a:t>
            </a:r>
          </a:p>
          <a:p>
            <a:r>
              <a:rPr lang="en-GB" dirty="0">
                <a:solidFill>
                  <a:schemeClr val="accent6">
                    <a:lumMod val="60000"/>
                    <a:lumOff val="40000"/>
                  </a:schemeClr>
                </a:solidFill>
              </a:rPr>
              <a:t>* * Should you wish to develop the issue in your second essay.</a:t>
            </a:r>
          </a:p>
          <a:p>
            <a:r>
              <a:rPr lang="en-GB" dirty="0">
                <a:solidFill>
                  <a:srgbClr val="FFC000"/>
                </a:solidFill>
              </a:rPr>
              <a:t>Word count- Some leeway for body if you keep introduction and conclusion short . </a:t>
            </a:r>
          </a:p>
          <a:p>
            <a:r>
              <a:rPr lang="en-GB" dirty="0">
                <a:solidFill>
                  <a:srgbClr val="FFC000"/>
                </a:solidFill>
              </a:rPr>
              <a:t>(Footnotes, appendices and bibliography don’t count as word) </a:t>
            </a:r>
          </a:p>
        </p:txBody>
      </p:sp>
    </p:spTree>
    <p:extLst>
      <p:ext uri="{BB962C8B-B14F-4D97-AF65-F5344CB8AC3E}">
        <p14:creationId xmlns:p14="http://schemas.microsoft.com/office/powerpoint/2010/main" val="94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274638"/>
            <a:ext cx="8229600" cy="6340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Contact me to discuss</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515012" y="1508027"/>
            <a:ext cx="7873412" cy="350514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I can help you formulate the topic if you want to discuss– either by teams or by email. </a:t>
            </a:r>
          </a:p>
          <a:p>
            <a:pPr marL="0" indent="0">
              <a:buNone/>
            </a:pPr>
            <a:r>
              <a:rPr lang="en-GB" sz="2400" kern="0" dirty="0">
                <a:effectLst/>
              </a:rPr>
              <a:t>Hope useful. </a:t>
            </a:r>
          </a:p>
        </p:txBody>
      </p:sp>
    </p:spTree>
    <p:extLst>
      <p:ext uri="{BB962C8B-B14F-4D97-AF65-F5344CB8AC3E}">
        <p14:creationId xmlns:p14="http://schemas.microsoft.com/office/powerpoint/2010/main" val="3315024806"/>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Stream</Template>
  <TotalTime>895</TotalTime>
  <Words>1061</Words>
  <Application>Microsoft Office PowerPoint</Application>
  <PresentationFormat>On-screen Show (4:3)</PresentationFormat>
  <Paragraphs>81</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Century Gothic</vt:lpstr>
      <vt:lpstr>Felix Titling</vt:lpstr>
      <vt:lpstr>Garamond</vt:lpstr>
      <vt:lpstr>Wingdings</vt:lpstr>
      <vt:lpstr>Stream</vt:lpstr>
      <vt:lpstr>Thinking about the essay(s) planning &amp; focusing</vt:lpstr>
      <vt:lpstr>   </vt:lpstr>
      <vt:lpstr>   </vt:lpstr>
      <vt:lpstr>LEARNING OUTCOMES (the SHOCK OF THE NEW) </vt:lpstr>
      <vt:lpstr>   </vt:lpstr>
      <vt:lpstr>   </vt:lpstr>
      <vt:lpstr>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61</cp:revision>
  <dcterms:created xsi:type="dcterms:W3CDTF">1601-01-01T00:00:00Z</dcterms:created>
  <dcterms:modified xsi:type="dcterms:W3CDTF">2020-07-25T16:07:52Z</dcterms:modified>
</cp:coreProperties>
</file>