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16"/>
  </p:notesMasterIdLst>
  <p:sldIdLst>
    <p:sldId id="258" r:id="rId6"/>
    <p:sldId id="397" r:id="rId7"/>
    <p:sldId id="659" r:id="rId8"/>
    <p:sldId id="660" r:id="rId9"/>
    <p:sldId id="661" r:id="rId10"/>
    <p:sldId id="662" r:id="rId11"/>
    <p:sldId id="663" r:id="rId12"/>
    <p:sldId id="664" r:id="rId13"/>
    <p:sldId id="665" r:id="rId14"/>
    <p:sldId id="658" r:id="rId15"/>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FFCC"/>
    <a:srgbClr val="CCFF99"/>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5" autoAdjust="0"/>
    <p:restoredTop sz="94643" autoAdjust="0"/>
  </p:normalViewPr>
  <p:slideViewPr>
    <p:cSldViewPr snapToGrid="0">
      <p:cViewPr varScale="1">
        <p:scale>
          <a:sx n="81" d="100"/>
          <a:sy n="81" d="100"/>
        </p:scale>
        <p:origin x="1325" y="6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41666" y="3323227"/>
            <a:ext cx="8860665" cy="1256627"/>
          </a:xfrm>
        </p:spPr>
        <p:txBody>
          <a:bodyPr rtlCol="0" anchor="t">
            <a:normAutofit fontScale="90000"/>
          </a:bodyPr>
          <a:lstStyle/>
          <a:p>
            <a:pPr fontAlgn="auto">
              <a:lnSpc>
                <a:spcPct val="120000"/>
              </a:lnSpc>
              <a:spcAft>
                <a:spcPts val="0"/>
              </a:spcAft>
              <a:defRPr/>
            </a:pPr>
            <a:r>
              <a:rPr lang="en-US" altLang="en-US" sz="4000" b="1" dirty="0">
                <a:highlight>
                  <a:srgbClr val="FFFF00"/>
                </a:highlight>
              </a:rPr>
              <a:t>Week 6</a:t>
            </a:r>
            <a:br>
              <a:rPr lang="en-US" altLang="en-US" sz="4000" b="1" dirty="0">
                <a:highlight>
                  <a:srgbClr val="FFFF00"/>
                </a:highlight>
              </a:rPr>
            </a:br>
            <a:r>
              <a:rPr lang="en-US" altLang="en-US" sz="4000" b="1" dirty="0">
                <a:highlight>
                  <a:srgbClr val="FFFF00"/>
                </a:highlight>
              </a:rPr>
              <a:t>Project Location analysis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lnSpcReduction="10000"/>
          </a:bodyPr>
          <a:lstStyle/>
          <a:p>
            <a:r>
              <a:rPr lang="en-GB" b="1" dirty="0">
                <a:solidFill>
                  <a:srgbClr val="FF0000"/>
                </a:solidFill>
              </a:rPr>
              <a:t>Project Management </a:t>
            </a:r>
          </a:p>
          <a:p>
            <a:r>
              <a:rPr lang="en-GB" b="1" dirty="0">
                <a:solidFill>
                  <a:srgbClr val="FF0000"/>
                </a:solidFill>
              </a:rPr>
              <a:t>BALM 5003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2239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After completion of this session you should be able to:</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the concept of location analysis</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Understand issues to consider in the analysis of location </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Methods for </a:t>
            </a:r>
            <a:r>
              <a:rPr lang="en-US" sz="2400" dirty="0" err="1">
                <a:solidFill>
                  <a:srgbClr val="090909"/>
                </a:solidFill>
                <a:cs typeface="Arial" panose="020B0604020202020204" pitchFamily="34" charset="0"/>
              </a:rPr>
              <a:t>analysing</a:t>
            </a:r>
            <a:r>
              <a:rPr lang="en-US" sz="2400" dirty="0">
                <a:solidFill>
                  <a:srgbClr val="090909"/>
                </a:solidFill>
                <a:cs typeface="Arial" panose="020B0604020202020204" pitchFamily="34" charset="0"/>
              </a:rPr>
              <a:t> locations</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9E61-4620-401A-9BF6-F71D45ACF3D6}"/>
              </a:ext>
            </a:extLst>
          </p:cNvPr>
          <p:cNvSpPr>
            <a:spLocks noGrp="1"/>
          </p:cNvSpPr>
          <p:nvPr>
            <p:ph type="title"/>
          </p:nvPr>
        </p:nvSpPr>
        <p:spPr/>
        <p:txBody>
          <a:bodyPr/>
          <a:lstStyle/>
          <a:p>
            <a:r>
              <a:rPr lang="en-GB" dirty="0"/>
              <a:t>Location analysis explained</a:t>
            </a:r>
          </a:p>
        </p:txBody>
      </p:sp>
      <p:sp>
        <p:nvSpPr>
          <p:cNvPr id="3" name="Content Placeholder 2">
            <a:extLst>
              <a:ext uri="{FF2B5EF4-FFF2-40B4-BE49-F238E27FC236}">
                <a16:creationId xmlns:a16="http://schemas.microsoft.com/office/drawing/2014/main" id="{63D9650B-1395-433C-820F-C35894E6BCDA}"/>
              </a:ext>
            </a:extLst>
          </p:cNvPr>
          <p:cNvSpPr>
            <a:spLocks noGrp="1"/>
          </p:cNvSpPr>
          <p:nvPr>
            <p:ph idx="1"/>
          </p:nvPr>
        </p:nvSpPr>
        <p:spPr/>
        <p:txBody>
          <a:bodyPr>
            <a:normAutofit fontScale="92500" lnSpcReduction="10000"/>
          </a:bodyPr>
          <a:lstStyle/>
          <a:p>
            <a:pPr marL="0" indent="0">
              <a:buNone/>
            </a:pPr>
            <a:r>
              <a:rPr lang="en-GB" dirty="0"/>
              <a:t>A </a:t>
            </a:r>
            <a:r>
              <a:rPr lang="en-GB" b="1" dirty="0"/>
              <a:t>key application </a:t>
            </a:r>
            <a:r>
              <a:rPr lang="en-GB" dirty="0"/>
              <a:t>for </a:t>
            </a:r>
            <a:r>
              <a:rPr lang="en-GB" b="1" dirty="0"/>
              <a:t>location analysis </a:t>
            </a:r>
            <a:r>
              <a:rPr lang="en-GB" dirty="0"/>
              <a:t>is the </a:t>
            </a:r>
            <a:r>
              <a:rPr lang="en-GB" b="1" dirty="0"/>
              <a:t>assessment of locations</a:t>
            </a:r>
            <a:r>
              <a:rPr lang="en-GB" dirty="0"/>
              <a:t>. In addition to the pure </a:t>
            </a:r>
            <a:r>
              <a:rPr lang="en-GB" b="1" dirty="0"/>
              <a:t>description </a:t>
            </a:r>
            <a:r>
              <a:rPr lang="en-GB" dirty="0"/>
              <a:t>of the location and its surroundings, </a:t>
            </a:r>
            <a:r>
              <a:rPr lang="en-GB" dirty="0" err="1"/>
              <a:t>geomarketing</a:t>
            </a:r>
            <a:r>
              <a:rPr lang="en-GB" dirty="0"/>
              <a:t> analyses allow you to make statements and </a:t>
            </a:r>
            <a:r>
              <a:rPr lang="en-GB" b="1" dirty="0"/>
              <a:t>forecasts concerning the economic viability </a:t>
            </a:r>
            <a:r>
              <a:rPr lang="en-GB" dirty="0"/>
              <a:t>of locations based on regional conditions. This applies for both </a:t>
            </a:r>
            <a:r>
              <a:rPr lang="en-GB" b="1" dirty="0"/>
              <a:t>potential new locations </a:t>
            </a:r>
            <a:r>
              <a:rPr lang="en-GB" dirty="0"/>
              <a:t>as well as </a:t>
            </a:r>
            <a:r>
              <a:rPr lang="en-GB" b="1" dirty="0"/>
              <a:t>existing ones</a:t>
            </a:r>
            <a:r>
              <a:rPr lang="en-GB" dirty="0"/>
              <a:t>. </a:t>
            </a:r>
          </a:p>
        </p:txBody>
      </p:sp>
      <p:sp>
        <p:nvSpPr>
          <p:cNvPr id="4" name="Slide Number Placeholder 3">
            <a:extLst>
              <a:ext uri="{FF2B5EF4-FFF2-40B4-BE49-F238E27FC236}">
                <a16:creationId xmlns:a16="http://schemas.microsoft.com/office/drawing/2014/main" id="{13D4649D-26BF-4C0B-A278-C87E994A0B0D}"/>
              </a:ext>
            </a:extLst>
          </p:cNvPr>
          <p:cNvSpPr>
            <a:spLocks noGrp="1"/>
          </p:cNvSpPr>
          <p:nvPr>
            <p:ph type="sldNum" sz="quarter" idx="12"/>
          </p:nvPr>
        </p:nvSpPr>
        <p:spPr/>
        <p:txBody>
          <a:bodyPr/>
          <a:lstStyle/>
          <a:p>
            <a:pPr>
              <a:defRPr/>
            </a:pPr>
            <a:fld id="{8DF2D5D7-7669-4457-A70C-96FA064BB9B5}" type="slidenum">
              <a:rPr lang="en-US" altLang="en-US" smtClean="0"/>
              <a:pPr>
                <a:defRPr/>
              </a:pPr>
              <a:t>3</a:t>
            </a:fld>
            <a:endParaRPr lang="en-US" altLang="en-US"/>
          </a:p>
        </p:txBody>
      </p:sp>
    </p:spTree>
    <p:extLst>
      <p:ext uri="{BB962C8B-B14F-4D97-AF65-F5344CB8AC3E}">
        <p14:creationId xmlns:p14="http://schemas.microsoft.com/office/powerpoint/2010/main" val="1110892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21CF-11C7-423C-8E35-9157C78DB8AA}"/>
              </a:ext>
            </a:extLst>
          </p:cNvPr>
          <p:cNvSpPr>
            <a:spLocks noGrp="1"/>
          </p:cNvSpPr>
          <p:nvPr>
            <p:ph type="title"/>
          </p:nvPr>
        </p:nvSpPr>
        <p:spPr/>
        <p:txBody>
          <a:bodyPr/>
          <a:lstStyle/>
          <a:p>
            <a:r>
              <a:rPr lang="en-GB" dirty="0"/>
              <a:t>Key issues to consider</a:t>
            </a:r>
          </a:p>
        </p:txBody>
      </p:sp>
      <p:sp>
        <p:nvSpPr>
          <p:cNvPr id="3" name="Content Placeholder 2">
            <a:extLst>
              <a:ext uri="{FF2B5EF4-FFF2-40B4-BE49-F238E27FC236}">
                <a16:creationId xmlns:a16="http://schemas.microsoft.com/office/drawing/2014/main" id="{2AF0DADE-72D5-4427-BE08-33EC23B52078}"/>
              </a:ext>
            </a:extLst>
          </p:cNvPr>
          <p:cNvSpPr>
            <a:spLocks noGrp="1"/>
          </p:cNvSpPr>
          <p:nvPr>
            <p:ph idx="1"/>
          </p:nvPr>
        </p:nvSpPr>
        <p:spPr/>
        <p:txBody>
          <a:bodyPr>
            <a:normAutofit fontScale="92500" lnSpcReduction="10000"/>
          </a:bodyPr>
          <a:lstStyle/>
          <a:p>
            <a:pPr marL="0" indent="0">
              <a:buNone/>
            </a:pPr>
            <a:r>
              <a:rPr lang="en-GB" dirty="0"/>
              <a:t>When evaluating the location, the following questions need to be answered: </a:t>
            </a:r>
          </a:p>
          <a:p>
            <a:pPr>
              <a:buFont typeface="Arial" panose="020B0604020202020204" pitchFamily="34" charset="0"/>
              <a:buChar char="•"/>
            </a:pPr>
            <a:r>
              <a:rPr lang="en-GB" dirty="0"/>
              <a:t>How can the </a:t>
            </a:r>
            <a:r>
              <a:rPr lang="en-GB" b="1" dirty="0"/>
              <a:t>environment </a:t>
            </a:r>
            <a:r>
              <a:rPr lang="en-GB" dirty="0"/>
              <a:t>of the location be described?</a:t>
            </a:r>
          </a:p>
          <a:p>
            <a:pPr>
              <a:buFont typeface="Arial" panose="020B0604020202020204" pitchFamily="34" charset="0"/>
              <a:buChar char="•"/>
            </a:pPr>
            <a:r>
              <a:rPr lang="en-GB" dirty="0"/>
              <a:t>What is the </a:t>
            </a:r>
            <a:r>
              <a:rPr lang="en-GB" b="1" dirty="0"/>
              <a:t>sales potential</a:t>
            </a:r>
            <a:r>
              <a:rPr lang="en-GB" dirty="0"/>
              <a:t>?</a:t>
            </a:r>
          </a:p>
          <a:p>
            <a:pPr>
              <a:buFont typeface="Arial" panose="020B0604020202020204" pitchFamily="34" charset="0"/>
              <a:buChar char="•"/>
            </a:pPr>
            <a:r>
              <a:rPr lang="en-GB" dirty="0"/>
              <a:t>Is the </a:t>
            </a:r>
            <a:r>
              <a:rPr lang="en-GB" b="1" dirty="0"/>
              <a:t>potential </a:t>
            </a:r>
            <a:r>
              <a:rPr lang="en-GB" dirty="0"/>
              <a:t>being fully </a:t>
            </a:r>
            <a:r>
              <a:rPr lang="en-GB" b="1" dirty="0"/>
              <a:t>exploited</a:t>
            </a:r>
            <a:r>
              <a:rPr lang="en-GB" dirty="0"/>
              <a:t>?</a:t>
            </a:r>
          </a:p>
          <a:p>
            <a:pPr>
              <a:buFont typeface="Arial" panose="020B0604020202020204" pitchFamily="34" charset="0"/>
              <a:buChar char="•"/>
            </a:pPr>
            <a:r>
              <a:rPr lang="en-GB" dirty="0"/>
              <a:t>How </a:t>
            </a:r>
            <a:r>
              <a:rPr lang="en-GB" b="1" dirty="0"/>
              <a:t>successful </a:t>
            </a:r>
            <a:r>
              <a:rPr lang="en-GB" dirty="0"/>
              <a:t>is the location now or how successful is it </a:t>
            </a:r>
            <a:r>
              <a:rPr lang="en-GB" b="1" dirty="0"/>
              <a:t>expected </a:t>
            </a:r>
            <a:r>
              <a:rPr lang="en-GB" dirty="0"/>
              <a:t>to be?</a:t>
            </a:r>
          </a:p>
          <a:p>
            <a:pPr marL="0" indent="0">
              <a:buNone/>
            </a:pPr>
            <a:endParaRPr lang="en-GB" dirty="0"/>
          </a:p>
        </p:txBody>
      </p:sp>
      <p:sp>
        <p:nvSpPr>
          <p:cNvPr id="4" name="Slide Number Placeholder 3">
            <a:extLst>
              <a:ext uri="{FF2B5EF4-FFF2-40B4-BE49-F238E27FC236}">
                <a16:creationId xmlns:a16="http://schemas.microsoft.com/office/drawing/2014/main" id="{E4CF4B42-6F7C-4CB7-93D5-07B62201C95E}"/>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Tree>
    <p:extLst>
      <p:ext uri="{BB962C8B-B14F-4D97-AF65-F5344CB8AC3E}">
        <p14:creationId xmlns:p14="http://schemas.microsoft.com/office/powerpoint/2010/main" val="2341789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6357-73AB-4A57-A681-3F7065C46EBE}"/>
              </a:ext>
            </a:extLst>
          </p:cNvPr>
          <p:cNvSpPr>
            <a:spLocks noGrp="1"/>
          </p:cNvSpPr>
          <p:nvPr>
            <p:ph type="title"/>
          </p:nvPr>
        </p:nvSpPr>
        <p:spPr/>
        <p:txBody>
          <a:bodyPr>
            <a:normAutofit fontScale="90000"/>
          </a:bodyPr>
          <a:lstStyle/>
          <a:p>
            <a:r>
              <a:rPr lang="en-GB" b="1" dirty="0"/>
              <a:t>Location Factors</a:t>
            </a:r>
            <a:br>
              <a:rPr lang="en-GB" b="1" dirty="0"/>
            </a:br>
            <a:endParaRPr lang="en-GB" dirty="0"/>
          </a:p>
        </p:txBody>
      </p:sp>
      <p:sp>
        <p:nvSpPr>
          <p:cNvPr id="3" name="Content Placeholder 2">
            <a:extLst>
              <a:ext uri="{FF2B5EF4-FFF2-40B4-BE49-F238E27FC236}">
                <a16:creationId xmlns:a16="http://schemas.microsoft.com/office/drawing/2014/main" id="{05FC8F0A-37F6-4A8D-94CD-054037BA4582}"/>
              </a:ext>
            </a:extLst>
          </p:cNvPr>
          <p:cNvSpPr>
            <a:spLocks noGrp="1"/>
          </p:cNvSpPr>
          <p:nvPr>
            <p:ph idx="1"/>
          </p:nvPr>
        </p:nvSpPr>
        <p:spPr/>
        <p:txBody>
          <a:bodyPr>
            <a:normAutofit fontScale="85000" lnSpcReduction="20000"/>
          </a:bodyPr>
          <a:lstStyle/>
          <a:p>
            <a:r>
              <a:rPr lang="en-GB" dirty="0"/>
              <a:t>The description of decision-relevant characteristics is done by defining and </a:t>
            </a:r>
            <a:r>
              <a:rPr lang="en-GB" dirty="0" err="1"/>
              <a:t>analyzing</a:t>
            </a:r>
            <a:r>
              <a:rPr lang="en-GB" dirty="0"/>
              <a:t> </a:t>
            </a:r>
            <a:r>
              <a:rPr lang="en-GB" b="1" dirty="0"/>
              <a:t>location factors</a:t>
            </a:r>
            <a:r>
              <a:rPr lang="en-GB" dirty="0"/>
              <a:t>. There are </a:t>
            </a:r>
            <a:r>
              <a:rPr lang="en-GB" b="1" dirty="0"/>
              <a:t>“hard”, measurable parameters </a:t>
            </a:r>
            <a:r>
              <a:rPr lang="en-GB" dirty="0"/>
              <a:t>such as the sales area or purchasing power of potential customers. There are also </a:t>
            </a:r>
            <a:r>
              <a:rPr lang="en-GB" b="1" dirty="0"/>
              <a:t>“soft”, subjective variables</a:t>
            </a:r>
            <a:r>
              <a:rPr lang="en-GB" dirty="0"/>
              <a:t>, such the image of a city or region that is suitable for the company business model. The </a:t>
            </a:r>
            <a:r>
              <a:rPr lang="en-GB" b="1" dirty="0"/>
              <a:t>relevance </a:t>
            </a:r>
            <a:r>
              <a:rPr lang="en-GB" dirty="0"/>
              <a:t>of different factors in the context of the analyses depends on the </a:t>
            </a:r>
            <a:r>
              <a:rPr lang="en-GB" b="1" dirty="0"/>
              <a:t>products</a:t>
            </a:r>
            <a:r>
              <a:rPr lang="en-GB" dirty="0"/>
              <a:t>, the </a:t>
            </a:r>
            <a:r>
              <a:rPr lang="en-GB" b="1" dirty="0"/>
              <a:t>target groups</a:t>
            </a:r>
            <a:r>
              <a:rPr lang="en-GB" dirty="0"/>
              <a:t> and the </a:t>
            </a:r>
            <a:r>
              <a:rPr lang="en-GB" b="1" dirty="0"/>
              <a:t>business models</a:t>
            </a:r>
            <a:r>
              <a:rPr lang="en-GB" dirty="0"/>
              <a:t>.</a:t>
            </a:r>
          </a:p>
          <a:p>
            <a:pPr marL="0" indent="0">
              <a:buNone/>
            </a:pPr>
            <a:endParaRPr lang="en-GB" dirty="0"/>
          </a:p>
        </p:txBody>
      </p:sp>
      <p:sp>
        <p:nvSpPr>
          <p:cNvPr id="4" name="Slide Number Placeholder 3">
            <a:extLst>
              <a:ext uri="{FF2B5EF4-FFF2-40B4-BE49-F238E27FC236}">
                <a16:creationId xmlns:a16="http://schemas.microsoft.com/office/drawing/2014/main" id="{C9260329-4C9B-441C-8597-56B78F2647F5}"/>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Tree>
    <p:extLst>
      <p:ext uri="{BB962C8B-B14F-4D97-AF65-F5344CB8AC3E}">
        <p14:creationId xmlns:p14="http://schemas.microsoft.com/office/powerpoint/2010/main" val="1035616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AA32-DDB4-428F-B2B0-E7EEDAAD99EE}"/>
              </a:ext>
            </a:extLst>
          </p:cNvPr>
          <p:cNvSpPr>
            <a:spLocks noGrp="1"/>
          </p:cNvSpPr>
          <p:nvPr>
            <p:ph type="title"/>
          </p:nvPr>
        </p:nvSpPr>
        <p:spPr/>
        <p:txBody>
          <a:bodyPr>
            <a:normAutofit fontScale="90000"/>
          </a:bodyPr>
          <a:lstStyle/>
          <a:p>
            <a:r>
              <a:rPr lang="en-GB" b="1" dirty="0"/>
              <a:t>Location Factors</a:t>
            </a:r>
            <a:br>
              <a:rPr lang="en-GB" b="1" dirty="0"/>
            </a:br>
            <a:endParaRPr lang="en-GB" dirty="0"/>
          </a:p>
        </p:txBody>
      </p:sp>
      <p:sp>
        <p:nvSpPr>
          <p:cNvPr id="3" name="Content Placeholder 2">
            <a:extLst>
              <a:ext uri="{FF2B5EF4-FFF2-40B4-BE49-F238E27FC236}">
                <a16:creationId xmlns:a16="http://schemas.microsoft.com/office/drawing/2014/main" id="{A7B15E48-F6C8-4D6A-8DD2-3A9CE4B6C9FF}"/>
              </a:ext>
            </a:extLst>
          </p:cNvPr>
          <p:cNvSpPr>
            <a:spLocks noGrp="1"/>
          </p:cNvSpPr>
          <p:nvPr>
            <p:ph idx="1"/>
          </p:nvPr>
        </p:nvSpPr>
        <p:spPr/>
        <p:txBody>
          <a:bodyPr>
            <a:normAutofit fontScale="70000" lnSpcReduction="20000"/>
          </a:bodyPr>
          <a:lstStyle/>
          <a:p>
            <a:r>
              <a:rPr lang="en-GB" dirty="0"/>
              <a:t>The following </a:t>
            </a:r>
            <a:r>
              <a:rPr lang="en-GB" b="1" dirty="0"/>
              <a:t>factors </a:t>
            </a:r>
            <a:r>
              <a:rPr lang="en-GB" dirty="0"/>
              <a:t>regularly play an </a:t>
            </a:r>
            <a:r>
              <a:rPr lang="en-GB" b="1" dirty="0"/>
              <a:t>important role</a:t>
            </a:r>
            <a:r>
              <a:rPr lang="en-GB" dirty="0"/>
              <a:t>:</a:t>
            </a:r>
          </a:p>
          <a:p>
            <a:pPr>
              <a:buFont typeface="Arial" panose="020B0604020202020204" pitchFamily="34" charset="0"/>
              <a:buChar char="•"/>
            </a:pPr>
            <a:r>
              <a:rPr lang="en-GB" dirty="0"/>
              <a:t>Size and potential of the </a:t>
            </a:r>
            <a:r>
              <a:rPr lang="en-GB" b="1" dirty="0"/>
              <a:t>catchment area</a:t>
            </a:r>
            <a:endParaRPr lang="en-GB" dirty="0"/>
          </a:p>
          <a:p>
            <a:pPr>
              <a:buFont typeface="Arial" panose="020B0604020202020204" pitchFamily="34" charset="0"/>
              <a:buChar char="•"/>
            </a:pPr>
            <a:r>
              <a:rPr lang="en-GB" b="1" dirty="0"/>
              <a:t>Purchasing power </a:t>
            </a:r>
            <a:r>
              <a:rPr lang="en-GB" dirty="0"/>
              <a:t>in the catchment area</a:t>
            </a:r>
          </a:p>
          <a:p>
            <a:pPr>
              <a:buFont typeface="Arial" panose="020B0604020202020204" pitchFamily="34" charset="0"/>
              <a:buChar char="•"/>
            </a:pPr>
            <a:r>
              <a:rPr lang="en-GB" b="1" dirty="0"/>
              <a:t>Location </a:t>
            </a:r>
            <a:r>
              <a:rPr lang="en-GB" dirty="0"/>
              <a:t>and accessibility for the target group (pedestrians, local public transport, cars, delivery trucks, etc.)</a:t>
            </a:r>
          </a:p>
          <a:p>
            <a:pPr>
              <a:buFont typeface="Arial" panose="020B0604020202020204" pitchFamily="34" charset="0"/>
              <a:buChar char="•"/>
            </a:pPr>
            <a:r>
              <a:rPr lang="en-GB" b="1" dirty="0"/>
              <a:t>Specific location environment </a:t>
            </a:r>
            <a:r>
              <a:rPr lang="en-GB" dirty="0"/>
              <a:t>and points of interest</a:t>
            </a:r>
          </a:p>
          <a:p>
            <a:pPr>
              <a:buFont typeface="Arial" panose="020B0604020202020204" pitchFamily="34" charset="0"/>
              <a:buChar char="•"/>
            </a:pPr>
            <a:r>
              <a:rPr lang="en-GB" b="1" dirty="0"/>
              <a:t>Competition</a:t>
            </a:r>
            <a:endParaRPr lang="en-GB" dirty="0"/>
          </a:p>
          <a:p>
            <a:pPr>
              <a:buFont typeface="Arial" panose="020B0604020202020204" pitchFamily="34" charset="0"/>
              <a:buChar char="•"/>
            </a:pPr>
            <a:r>
              <a:rPr lang="en-GB" b="1" dirty="0"/>
              <a:t>Sales area</a:t>
            </a:r>
            <a:endParaRPr lang="en-GB" dirty="0"/>
          </a:p>
          <a:p>
            <a:pPr>
              <a:buFont typeface="Arial" panose="020B0604020202020204" pitchFamily="34" charset="0"/>
              <a:buChar char="•"/>
            </a:pPr>
            <a:r>
              <a:rPr lang="en-GB" b="1" dirty="0"/>
              <a:t>Rental price</a:t>
            </a: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C8AE615E-EE5F-40EE-8BAE-0A2C5FA224E8}"/>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Tree>
    <p:extLst>
      <p:ext uri="{BB962C8B-B14F-4D97-AF65-F5344CB8AC3E}">
        <p14:creationId xmlns:p14="http://schemas.microsoft.com/office/powerpoint/2010/main" val="3354133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1D1B9-C2DC-4647-AC55-93224CD214DF}"/>
              </a:ext>
            </a:extLst>
          </p:cNvPr>
          <p:cNvSpPr>
            <a:spLocks noGrp="1"/>
          </p:cNvSpPr>
          <p:nvPr>
            <p:ph type="title"/>
          </p:nvPr>
        </p:nvSpPr>
        <p:spPr/>
        <p:txBody>
          <a:bodyPr>
            <a:normAutofit fontScale="90000"/>
          </a:bodyPr>
          <a:lstStyle/>
          <a:p>
            <a:r>
              <a:rPr lang="en-GB" b="1" dirty="0"/>
              <a:t>Methods for Location Assessment</a:t>
            </a:r>
            <a:br>
              <a:rPr lang="en-GB" b="1" dirty="0"/>
            </a:br>
            <a:endParaRPr lang="en-GB" dirty="0"/>
          </a:p>
        </p:txBody>
      </p:sp>
      <p:sp>
        <p:nvSpPr>
          <p:cNvPr id="3" name="Content Placeholder 2">
            <a:extLst>
              <a:ext uri="{FF2B5EF4-FFF2-40B4-BE49-F238E27FC236}">
                <a16:creationId xmlns:a16="http://schemas.microsoft.com/office/drawing/2014/main" id="{5AEFB2E3-654E-4E70-880A-2F594547D325}"/>
              </a:ext>
            </a:extLst>
          </p:cNvPr>
          <p:cNvSpPr>
            <a:spLocks noGrp="1"/>
          </p:cNvSpPr>
          <p:nvPr>
            <p:ph idx="1"/>
          </p:nvPr>
        </p:nvSpPr>
        <p:spPr/>
        <p:txBody>
          <a:bodyPr>
            <a:normAutofit fontScale="85000" lnSpcReduction="10000"/>
          </a:bodyPr>
          <a:lstStyle/>
          <a:p>
            <a:pPr marL="0" indent="0">
              <a:buNone/>
            </a:pPr>
            <a:r>
              <a:rPr lang="en-GB" b="1" dirty="0"/>
              <a:t>Scoring Model</a:t>
            </a:r>
          </a:p>
          <a:p>
            <a:r>
              <a:rPr lang="en-GB" b="1" dirty="0"/>
              <a:t>Scoring analyses</a:t>
            </a:r>
            <a:r>
              <a:rPr lang="en-GB" dirty="0"/>
              <a:t> are ideal for </a:t>
            </a:r>
            <a:r>
              <a:rPr lang="en-GB" b="1" dirty="0"/>
              <a:t>evaluating locations </a:t>
            </a:r>
            <a:r>
              <a:rPr lang="en-GB" dirty="0"/>
              <a:t>quickly and clearly. Like on a school report card, you can see the potential of your locations at a glance. Each branch location is assigned a score or a comparison value in the form of a number. The value is created by determining and normalizing all the location factors that were previously defined in the GIS software and calculating a point value for each location.</a:t>
            </a:r>
          </a:p>
          <a:p>
            <a:pPr marL="0" indent="0">
              <a:buNone/>
            </a:pPr>
            <a:endParaRPr lang="en-GB" dirty="0"/>
          </a:p>
        </p:txBody>
      </p:sp>
      <p:sp>
        <p:nvSpPr>
          <p:cNvPr id="4" name="Slide Number Placeholder 3">
            <a:extLst>
              <a:ext uri="{FF2B5EF4-FFF2-40B4-BE49-F238E27FC236}">
                <a16:creationId xmlns:a16="http://schemas.microsoft.com/office/drawing/2014/main" id="{88D6C7B2-F6C5-48A2-9DD5-E0F9CF598E10}"/>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Tree>
    <p:extLst>
      <p:ext uri="{BB962C8B-B14F-4D97-AF65-F5344CB8AC3E}">
        <p14:creationId xmlns:p14="http://schemas.microsoft.com/office/powerpoint/2010/main" val="4167120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AF348-DBC6-42AC-BA1B-C730A4C81BA4}"/>
              </a:ext>
            </a:extLst>
          </p:cNvPr>
          <p:cNvSpPr>
            <a:spLocks noGrp="1"/>
          </p:cNvSpPr>
          <p:nvPr>
            <p:ph type="title"/>
          </p:nvPr>
        </p:nvSpPr>
        <p:spPr/>
        <p:txBody>
          <a:bodyPr>
            <a:normAutofit fontScale="90000"/>
          </a:bodyPr>
          <a:lstStyle/>
          <a:p>
            <a:r>
              <a:rPr lang="en-GB" b="1" dirty="0"/>
              <a:t>Cannibalization</a:t>
            </a:r>
            <a:br>
              <a:rPr lang="en-GB" b="1" dirty="0"/>
            </a:br>
            <a:endParaRPr lang="en-GB" dirty="0"/>
          </a:p>
        </p:txBody>
      </p:sp>
      <p:sp>
        <p:nvSpPr>
          <p:cNvPr id="3" name="Content Placeholder 2">
            <a:extLst>
              <a:ext uri="{FF2B5EF4-FFF2-40B4-BE49-F238E27FC236}">
                <a16:creationId xmlns:a16="http://schemas.microsoft.com/office/drawing/2014/main" id="{48865A02-A590-4A39-BB33-2F1E70C08EBB}"/>
              </a:ext>
            </a:extLst>
          </p:cNvPr>
          <p:cNvSpPr>
            <a:spLocks noGrp="1"/>
          </p:cNvSpPr>
          <p:nvPr>
            <p:ph idx="1"/>
          </p:nvPr>
        </p:nvSpPr>
        <p:spPr/>
        <p:txBody>
          <a:bodyPr>
            <a:normAutofit fontScale="70000" lnSpcReduction="20000"/>
          </a:bodyPr>
          <a:lstStyle/>
          <a:p>
            <a:r>
              <a:rPr lang="en-GB" b="1" dirty="0"/>
              <a:t>How close is too close? </a:t>
            </a:r>
            <a:r>
              <a:rPr lang="en-GB" dirty="0"/>
              <a:t>Cannibalization analyses answer exactly this question. As part of a location analysis, it is worthwhile to also evaluate the cannibalization effect. This allows you to see if and to what </a:t>
            </a:r>
            <a:r>
              <a:rPr lang="en-GB" b="1" dirty="0"/>
              <a:t>extent </a:t>
            </a:r>
            <a:r>
              <a:rPr lang="en-GB" dirty="0"/>
              <a:t>the </a:t>
            </a:r>
            <a:r>
              <a:rPr lang="en-GB" b="1" dirty="0"/>
              <a:t>catchment areas of different locations overlap</a:t>
            </a:r>
            <a:r>
              <a:rPr lang="en-GB" dirty="0"/>
              <a:t>. Based on this overlap, a cannibalization value can be determined. The cannibalization of locations carries </a:t>
            </a:r>
            <a:r>
              <a:rPr lang="en-GB" b="1" dirty="0"/>
              <a:t>business risks </a:t>
            </a:r>
            <a:r>
              <a:rPr lang="en-GB" dirty="0"/>
              <a:t>because one location takes part of the business away from another. Customers who live or work where the catchment areas overlap have to choose one branch, which means that the other branch generates less revenue. Therefore, it is essential to know about cannibalization effects when deciding on a location.</a:t>
            </a:r>
          </a:p>
          <a:p>
            <a:pPr marL="0" indent="0">
              <a:buNone/>
            </a:pPr>
            <a:endParaRPr lang="en-GB" dirty="0"/>
          </a:p>
        </p:txBody>
      </p:sp>
      <p:sp>
        <p:nvSpPr>
          <p:cNvPr id="4" name="Slide Number Placeholder 3">
            <a:extLst>
              <a:ext uri="{FF2B5EF4-FFF2-40B4-BE49-F238E27FC236}">
                <a16:creationId xmlns:a16="http://schemas.microsoft.com/office/drawing/2014/main" id="{C0704B6E-7367-49EA-B8C8-969B1C514FB3}"/>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Tree>
    <p:extLst>
      <p:ext uri="{BB962C8B-B14F-4D97-AF65-F5344CB8AC3E}">
        <p14:creationId xmlns:p14="http://schemas.microsoft.com/office/powerpoint/2010/main" val="296141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F9205-2EE0-482E-B1FC-F247D1F51534}"/>
              </a:ext>
            </a:extLst>
          </p:cNvPr>
          <p:cNvSpPr>
            <a:spLocks noGrp="1"/>
          </p:cNvSpPr>
          <p:nvPr>
            <p:ph type="title"/>
          </p:nvPr>
        </p:nvSpPr>
        <p:spPr/>
        <p:txBody>
          <a:bodyPr>
            <a:normAutofit fontScale="90000"/>
          </a:bodyPr>
          <a:lstStyle/>
          <a:p>
            <a:r>
              <a:rPr lang="en-GB" b="1" dirty="0"/>
              <a:t>Competition Analysis</a:t>
            </a:r>
            <a:br>
              <a:rPr lang="en-GB" b="1" dirty="0"/>
            </a:br>
            <a:endParaRPr lang="en-GB" dirty="0"/>
          </a:p>
        </p:txBody>
      </p:sp>
      <p:sp>
        <p:nvSpPr>
          <p:cNvPr id="3" name="Content Placeholder 2">
            <a:extLst>
              <a:ext uri="{FF2B5EF4-FFF2-40B4-BE49-F238E27FC236}">
                <a16:creationId xmlns:a16="http://schemas.microsoft.com/office/drawing/2014/main" id="{664F9CA8-F362-4889-AA62-973B26A160AE}"/>
              </a:ext>
            </a:extLst>
          </p:cNvPr>
          <p:cNvSpPr>
            <a:spLocks noGrp="1"/>
          </p:cNvSpPr>
          <p:nvPr>
            <p:ph idx="1"/>
          </p:nvPr>
        </p:nvSpPr>
        <p:spPr/>
        <p:txBody>
          <a:bodyPr>
            <a:normAutofit fontScale="62500" lnSpcReduction="20000"/>
          </a:bodyPr>
          <a:lstStyle/>
          <a:p>
            <a:r>
              <a:rPr lang="en-GB" dirty="0"/>
              <a:t>For retailers, there are two areas where competition analysis is absolutely essential. The first area is </a:t>
            </a:r>
            <a:r>
              <a:rPr lang="en-GB" b="1" dirty="0"/>
              <a:t>location planning</a:t>
            </a:r>
            <a:r>
              <a:rPr lang="en-GB" dirty="0"/>
              <a:t>. For </a:t>
            </a:r>
            <a:r>
              <a:rPr lang="en-GB" b="1" dirty="0"/>
              <a:t>expansions or restructuring efforts </a:t>
            </a:r>
            <a:r>
              <a:rPr lang="en-GB" dirty="0"/>
              <a:t>it is important to know where the competition is located and how successful their locations are. This knowledge influences the </a:t>
            </a:r>
            <a:r>
              <a:rPr lang="en-GB" b="1" dirty="0"/>
              <a:t>positioning and planning of your own locations</a:t>
            </a:r>
            <a:r>
              <a:rPr lang="en-GB" dirty="0"/>
              <a:t>. The second area is the direct </a:t>
            </a:r>
            <a:r>
              <a:rPr lang="en-GB" b="1" dirty="0"/>
              <a:t>comparison with the competition </a:t>
            </a:r>
            <a:r>
              <a:rPr lang="en-GB" dirty="0"/>
              <a:t>in terms of </a:t>
            </a:r>
            <a:r>
              <a:rPr lang="en-GB" b="1" dirty="0"/>
              <a:t>benchmarking</a:t>
            </a:r>
            <a:r>
              <a:rPr lang="en-GB" dirty="0"/>
              <a:t>. Here, retailers can compare the performance of their locations with those of the competition and evaluate them for example on the following criteria:</a:t>
            </a:r>
          </a:p>
          <a:p>
            <a:pPr>
              <a:buFont typeface="Arial" panose="020B0604020202020204" pitchFamily="34" charset="0"/>
              <a:buChar char="•"/>
            </a:pPr>
            <a:r>
              <a:rPr lang="en-GB" b="1" dirty="0"/>
              <a:t>Development </a:t>
            </a:r>
            <a:r>
              <a:rPr lang="en-GB" dirty="0"/>
              <a:t>of your </a:t>
            </a:r>
            <a:r>
              <a:rPr lang="en-GB" b="1" dirty="0"/>
              <a:t>total turnover compared </a:t>
            </a:r>
            <a:r>
              <a:rPr lang="en-GB" dirty="0"/>
              <a:t>to store stock and market penetration</a:t>
            </a:r>
          </a:p>
          <a:p>
            <a:pPr>
              <a:buFont typeface="Arial" panose="020B0604020202020204" pitchFamily="34" charset="0"/>
              <a:buChar char="•"/>
            </a:pPr>
            <a:r>
              <a:rPr lang="en-GB" dirty="0"/>
              <a:t>Sales for </a:t>
            </a:r>
            <a:r>
              <a:rPr lang="en-GB" b="1" dirty="0"/>
              <a:t>product categories </a:t>
            </a:r>
            <a:r>
              <a:rPr lang="en-GB" dirty="0"/>
              <a:t>and </a:t>
            </a:r>
            <a:r>
              <a:rPr lang="en-GB" b="1" dirty="0"/>
              <a:t>products</a:t>
            </a:r>
            <a:endParaRPr lang="en-GB" dirty="0"/>
          </a:p>
          <a:p>
            <a:pPr>
              <a:buFont typeface="Arial" panose="020B0604020202020204" pitchFamily="34" charset="0"/>
              <a:buChar char="•"/>
            </a:pPr>
            <a:r>
              <a:rPr lang="en-GB" dirty="0"/>
              <a:t>Number of </a:t>
            </a:r>
            <a:r>
              <a:rPr lang="en-GB" b="1" dirty="0"/>
              <a:t>customers</a:t>
            </a: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3882DD61-EBEE-436B-878E-F46B567F0B7A}"/>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Tree>
    <p:extLst>
      <p:ext uri="{BB962C8B-B14F-4D97-AF65-F5344CB8AC3E}">
        <p14:creationId xmlns:p14="http://schemas.microsoft.com/office/powerpoint/2010/main" val="2265337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742294"/>
            <a:ext cx="8229600" cy="626116"/>
          </a:xfrm>
        </p:spPr>
        <p:txBody>
          <a:bodyPr anchor="t">
            <a:noAutofit/>
          </a:bodyPr>
          <a:lstStyle/>
          <a:p>
            <a:r>
              <a:rPr lang="en-US" sz="3200" b="1" dirty="0">
                <a:solidFill>
                  <a:srgbClr val="0B6BB5"/>
                </a:solidFill>
                <a:latin typeface="+mn-lt"/>
                <a:cs typeface="Arial Rounded MT Bold" panose="020F0704030504030204" pitchFamily="34" charset="0"/>
              </a:rPr>
              <a:t>Thank you …!</a:t>
            </a:r>
            <a:endParaRPr lang="en-US" altLang="ja-JP" sz="3200" dirty="0">
              <a:latin typeface="+mn-lt"/>
            </a:endParaRPr>
          </a:p>
        </p:txBody>
      </p:sp>
    </p:spTree>
    <p:extLst>
      <p:ext uri="{BB962C8B-B14F-4D97-AF65-F5344CB8AC3E}">
        <p14:creationId xmlns:p14="http://schemas.microsoft.com/office/powerpoint/2010/main" val="4025714422"/>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2.xml><?xml version="1.0" encoding="utf-8"?>
<ds:datastoreItem xmlns:ds="http://schemas.openxmlformats.org/officeDocument/2006/customXml" ds:itemID="{C571792F-8640-4951-A7A6-41C745E5408B}">
  <ds:schemaRefs>
    <ds:schemaRef ds:uri="http://schemas.microsoft.com/office/2006/metadata/longProperties"/>
  </ds:schemaRefs>
</ds:datastoreItem>
</file>

<file path=customXml/itemProps3.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1749</TotalTime>
  <Words>641</Words>
  <Application>Microsoft Office PowerPoint</Application>
  <PresentationFormat>On-screen Show (4:3)</PresentationFormat>
  <Paragraphs>47</Paragraphs>
  <Slides>10</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Arial</vt:lpstr>
      <vt:lpstr>Arial Narrow</vt:lpstr>
      <vt:lpstr>Myriad Pro</vt:lpstr>
      <vt:lpstr>Tahoma</vt:lpstr>
      <vt:lpstr>Wingdings</vt:lpstr>
      <vt:lpstr>1_Custom Design</vt:lpstr>
      <vt:lpstr>20140311PresentationUWTSDTemplate</vt:lpstr>
      <vt:lpstr>Week 6 Project Location analysis</vt:lpstr>
      <vt:lpstr>Learning Objectives:</vt:lpstr>
      <vt:lpstr>Location analysis explained</vt:lpstr>
      <vt:lpstr>Key issues to consider</vt:lpstr>
      <vt:lpstr>Location Factors </vt:lpstr>
      <vt:lpstr>Location Factors </vt:lpstr>
      <vt:lpstr>Methods for Location Assessment </vt:lpstr>
      <vt:lpstr>Cannibalization </vt:lpstr>
      <vt:lpstr>Competition Analysis </vt:lpstr>
      <vt:lpstr>Thank you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Pepple, Dennis G. (Dr.)</cp:lastModifiedBy>
  <cp:revision>170</cp:revision>
  <dcterms:created xsi:type="dcterms:W3CDTF">2005-02-17T16:44:33Z</dcterms:created>
  <dcterms:modified xsi:type="dcterms:W3CDTF">2024-01-03T12:57:06Z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