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51"/>
  </p:notesMasterIdLst>
  <p:sldIdLst>
    <p:sldId id="256" r:id="rId20"/>
    <p:sldId id="257" r:id="rId21"/>
    <p:sldId id="258" r:id="rId22"/>
    <p:sldId id="259" r:id="rId23"/>
    <p:sldId id="260" r:id="rId24"/>
    <p:sldId id="367" r:id="rId25"/>
    <p:sldId id="281" r:id="rId26"/>
    <p:sldId id="350" r:id="rId27"/>
    <p:sldId id="351" r:id="rId28"/>
    <p:sldId id="352" r:id="rId29"/>
    <p:sldId id="353" r:id="rId30"/>
    <p:sldId id="354" r:id="rId31"/>
    <p:sldId id="355" r:id="rId32"/>
    <p:sldId id="357" r:id="rId33"/>
    <p:sldId id="356" r:id="rId34"/>
    <p:sldId id="358" r:id="rId35"/>
    <p:sldId id="359" r:id="rId36"/>
    <p:sldId id="360" r:id="rId37"/>
    <p:sldId id="361" r:id="rId38"/>
    <p:sldId id="362" r:id="rId39"/>
    <p:sldId id="363" r:id="rId40"/>
    <p:sldId id="364" r:id="rId41"/>
    <p:sldId id="365" r:id="rId42"/>
    <p:sldId id="366" r:id="rId43"/>
    <p:sldId id="303" r:id="rId44"/>
    <p:sldId id="304" r:id="rId45"/>
    <p:sldId id="305" r:id="rId46"/>
    <p:sldId id="328" r:id="rId47"/>
    <p:sldId id="261" r:id="rId48"/>
    <p:sldId id="269" r:id="rId49"/>
    <p:sldId id="368"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4738E-157C-404C-990E-31A2E871D1A0}" v="55" dt="2023-07-25T10:47:10.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5131" autoAdjust="0"/>
  </p:normalViewPr>
  <p:slideViewPr>
    <p:cSldViewPr snapToGrid="0" snapToObjects="1">
      <p:cViewPr varScale="1">
        <p:scale>
          <a:sx n="94" d="100"/>
          <a:sy n="94" d="100"/>
        </p:scale>
        <p:origin x="1710"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viewProps" Target="viewProps.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a:t>
            </a:r>
            <a:r>
              <a:rPr lang="en-GB"/>
              <a:t>5 </a:t>
            </a:r>
            <a:endParaRPr lang="en-GB" dirty="0"/>
          </a:p>
          <a:p>
            <a:r>
              <a:rPr lang="en-GB" dirty="0"/>
              <a:t>Week 4 – Lecture 6 and 7</a:t>
            </a:r>
          </a:p>
          <a:p>
            <a:endParaRPr lang="en-GB" dirty="0"/>
          </a:p>
          <a:p>
            <a:r>
              <a:rPr lang="en-GB" dirty="0"/>
              <a:t>DAYS:</a:t>
            </a:r>
          </a:p>
          <a:p>
            <a:r>
              <a:rPr lang="en-GB" dirty="0"/>
              <a:t>Week 1 – Lectures 1, 2 and 3</a:t>
            </a:r>
          </a:p>
          <a:p>
            <a:r>
              <a:rPr lang="en-GB" dirty="0"/>
              <a:t>Week 2 – Lectures 4 and 5</a:t>
            </a:r>
          </a:p>
          <a:p>
            <a:r>
              <a:rPr lang="en-GB" dirty="0"/>
              <a:t>Week 3 – Lectures 6 and 7</a:t>
            </a:r>
          </a:p>
          <a:p>
            <a:r>
              <a:rPr lang="en-GB" dirty="0"/>
              <a:t>Week 4 – Tutorials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421256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5350" y="731838"/>
            <a:ext cx="4878388"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7</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611626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they are welcome to ONE tutorial per module to ask questions on the assignment. There will be time for this during week 4, but students can request a tutorial at any time during the module.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834197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51550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what to include in PDP</a:t>
            </a:r>
          </a:p>
          <a:p>
            <a:r>
              <a:rPr lang="en-GB" dirty="0"/>
              <a:t>Students can design their own templates if they wish</a:t>
            </a:r>
          </a:p>
          <a:p>
            <a:r>
              <a:rPr lang="en-GB" dirty="0"/>
              <a:t>Other templates available on Moodle to show to students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3998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can structure this how they want to in terms of portrait/landscape, text boxes, paragraphs, images etc.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445025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structure this how they want to in terms of portrait/landscape, text boxes, paragraphs, images etc.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16412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waffle – students only have 1000 words so need to be concise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667352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three very different sections with tables and templates –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also do this as a whiteboard activity if no access to </a:t>
            </a:r>
            <a:r>
              <a:rPr lang="en-GB" dirty="0" err="1"/>
              <a:t>menti</a:t>
            </a:r>
            <a:r>
              <a:rPr lang="en-GB" dirty="0"/>
              <a:t>-metre </a:t>
            </a:r>
          </a:p>
          <a:p>
            <a:r>
              <a:rPr lang="en-GB" dirty="0"/>
              <a:t>What do EYP need? What skills, values, attributes ae important? </a:t>
            </a:r>
          </a:p>
          <a:p>
            <a:r>
              <a:rPr lang="en-GB" dirty="0"/>
              <a:t>Communication</a:t>
            </a:r>
          </a:p>
          <a:p>
            <a:r>
              <a:rPr lang="en-GB" dirty="0"/>
              <a:t>Care</a:t>
            </a:r>
          </a:p>
          <a:p>
            <a:r>
              <a:rPr lang="en-GB" dirty="0"/>
              <a:t>Teamwork </a:t>
            </a:r>
          </a:p>
          <a:p>
            <a:r>
              <a:rPr lang="en-GB" dirty="0"/>
              <a:t>Enthusiasm </a:t>
            </a:r>
          </a:p>
        </p:txBody>
      </p:sp>
      <p:sp>
        <p:nvSpPr>
          <p:cNvPr id="4" name="Slide Number Placeholder 3"/>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2898571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 – spider diagram/ table on A3 paper </a:t>
            </a:r>
          </a:p>
          <a:p>
            <a:r>
              <a:rPr lang="en-GB" dirty="0"/>
              <a:t>Think of all the different professionals that work in EY (Teachers, TAs, Nursery workers, Social workers, play therapist, </a:t>
            </a:r>
            <a:r>
              <a:rPr lang="en-GB" dirty="0" err="1"/>
              <a:t>methrin</a:t>
            </a:r>
            <a:r>
              <a:rPr lang="en-GB" dirty="0"/>
              <a:t>, LA officers, safeguarding officer, ALN support, play groups, community groups etc) and consider the specific skills and values needed for these roles. </a:t>
            </a:r>
          </a:p>
        </p:txBody>
      </p:sp>
      <p:sp>
        <p:nvSpPr>
          <p:cNvPr id="4" name="Slide Number Placeholder 3"/>
          <p:cNvSpPr>
            <a:spLocks noGrp="1"/>
          </p:cNvSpPr>
          <p:nvPr>
            <p:ph type="sldNum" sz="quarter" idx="5"/>
          </p:nvPr>
        </p:nvSpPr>
        <p:spPr/>
        <p:txBody>
          <a:bodyPr/>
          <a:lstStyle/>
          <a:p>
            <a:fld id="{8A83A06D-66CB-42CB-A295-BE4F74E0D1BD}" type="slidenum">
              <a:rPr lang="en-GB" smtClean="0"/>
              <a:t>30</a:t>
            </a:fld>
            <a:endParaRPr lang="en-GB"/>
          </a:p>
        </p:txBody>
      </p:sp>
    </p:spTree>
    <p:extLst>
      <p:ext uri="{BB962C8B-B14F-4D97-AF65-F5344CB8AC3E}">
        <p14:creationId xmlns:p14="http://schemas.microsoft.com/office/powerpoint/2010/main" val="35303081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plenty of resources available on Moodle to support you with your assignment! </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31545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0.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hyperlink" Target="mailto:moodle@uwtsd.ac.u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whelf-uwtsd.leganto.exlibrisgroup.com/leganto/readinglist/lists/9506598490002421" TargetMode="External"/><Relationship Id="rId2" Type="http://schemas.openxmlformats.org/officeDocument/2006/relationships/notesSlide" Target="../notesSlides/notesSlide17.xml"/><Relationship Id="rId1" Type="http://schemas.openxmlformats.org/officeDocument/2006/relationships/slideLayout" Target="../slideLayouts/slideLayout9.xml"/><Relationship Id="rId4" Type="http://schemas.openxmlformats.org/officeDocument/2006/relationships/hyperlink" Target="https://www-citethemrightonline-com.ezproxy.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lnSpcReduction="1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1:  </a:t>
            </a:r>
          </a:p>
          <a:p>
            <a:pPr marL="0" indent="0">
              <a:lnSpc>
                <a:spcPct val="120000"/>
              </a:lnSpc>
              <a:spcBef>
                <a:spcPts val="700"/>
              </a:spcBef>
              <a:buNone/>
              <a:defRPr/>
            </a:pPr>
            <a:r>
              <a:rPr lang="en-GB" altLang="en-US" sz="2800" dirty="0" err="1">
                <a:latin typeface="Arial" panose="020B0604020202020204" pitchFamily="34" charset="0"/>
                <a:cs typeface="Arial" panose="020B0604020202020204" pitchFamily="34" charset="0"/>
              </a:rPr>
              <a:t>Cyflywniad</a:t>
            </a:r>
            <a:r>
              <a:rPr lang="en-GB" altLang="en-US" sz="2800" dirty="0">
                <a:latin typeface="Arial" panose="020B0604020202020204" pitchFamily="34" charset="0"/>
                <a:cs typeface="Arial" panose="020B0604020202020204" pitchFamily="34" charset="0"/>
              </a:rPr>
              <a:t> ac </a:t>
            </a:r>
            <a:r>
              <a:rPr lang="en-GB" altLang="en-US" sz="2800" dirty="0" err="1">
                <a:latin typeface="Arial" panose="020B0604020202020204" pitchFamily="34" charset="0"/>
                <a:cs typeface="Arial" panose="020B0604020202020204" pitchFamily="34" charset="0"/>
              </a:rPr>
              <a:t>Asesiad</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r>
              <a:rPr lang="en-GB" dirty="0"/>
              <a:t>Ken Dicks</a:t>
            </a:r>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lnSpcReduction="1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Introduction and Assessment</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5F4A-9275-F0E7-46A7-8DDE0F556B37}"/>
              </a:ext>
            </a:extLst>
          </p:cNvPr>
          <p:cNvSpPr>
            <a:spLocks noGrp="1"/>
          </p:cNvSpPr>
          <p:nvPr>
            <p:ph type="title"/>
          </p:nvPr>
        </p:nvSpPr>
        <p:spPr>
          <a:xfrm>
            <a:off x="-400050" y="-125185"/>
            <a:ext cx="9944099" cy="1636259"/>
          </a:xfrm>
        </p:spPr>
        <p:txBody>
          <a:bodyPr>
            <a:normAutofit/>
          </a:bodyPr>
          <a:lstStyle/>
          <a:p>
            <a:pPr algn="ct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Sgiliau</a:t>
            </a:r>
            <a:r>
              <a:rPr lang="en-GB" sz="4000" dirty="0">
                <a:solidFill>
                  <a:prstClr val="black"/>
                </a:solidFill>
                <a:latin typeface="Arial" panose="020B0604020202020204" pitchFamily="34" charset="0"/>
                <a:cs typeface="Arial" panose="020B0604020202020204" pitchFamily="34" charset="0"/>
              </a:rPr>
              <a:t> </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Cyflogadwyedd</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Trosglwyddadwy</a:t>
            </a:r>
            <a:b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4000" b="0" i="0" u="none" strike="noStrike" kern="1200" cap="none" spc="0" normalizeH="0" baseline="0" noProof="0" dirty="0">
                <a:ln>
                  <a:noFill/>
                </a:ln>
                <a:solidFill>
                  <a:srgbClr val="5B9BD5">
                    <a:lumMod val="75000"/>
                  </a:srgbClr>
                </a:solidFill>
                <a:effectLst/>
                <a:uLnTx/>
                <a:uFillTx/>
                <a:latin typeface="Arial" panose="020B0604020202020204" pitchFamily="34" charset="0"/>
                <a:cs typeface="Arial" panose="020B0604020202020204" pitchFamily="34" charset="0"/>
              </a:rPr>
              <a:t>Employability/Transferable Skills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F6312D-B248-D667-071C-DECD73DAAE7D}"/>
              </a:ext>
            </a:extLst>
          </p:cNvPr>
          <p:cNvSpPr>
            <a:spLocks noGrp="1"/>
          </p:cNvSpPr>
          <p:nvPr>
            <p:ph sz="half" idx="1"/>
          </p:nvPr>
        </p:nvSpPr>
        <p:spPr>
          <a:xfrm>
            <a:off x="443593" y="1825625"/>
            <a:ext cx="3867150" cy="3809862"/>
          </a:xfrm>
        </p:spPr>
        <p:txBody>
          <a:bodyPr>
            <a:normAutofit fontScale="92500" lnSpcReduction="10000"/>
          </a:bodyPr>
          <a:lstStyle/>
          <a:p>
            <a:r>
              <a:rPr lang="en-GB" altLang="en-US" sz="2800" dirty="0" err="1">
                <a:latin typeface="Arial" panose="020B0604020202020204" pitchFamily="34" charset="0"/>
                <a:cs typeface="Arial" panose="020B0604020202020204" pitchFamily="34" charset="0"/>
              </a:rPr>
              <a:t>Proffesiynoldeb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Ymwybyddiaeth</a:t>
            </a:r>
            <a:r>
              <a:rPr lang="en-GB" altLang="en-US" sz="2800" dirty="0">
                <a:latin typeface="Arial" panose="020B0604020202020204" pitchFamily="34" charset="0"/>
                <a:cs typeface="Arial" panose="020B0604020202020204" pitchFamily="34" charset="0"/>
              </a:rPr>
              <a:t> </a:t>
            </a:r>
          </a:p>
          <a:p>
            <a:r>
              <a:rPr lang="en-GB" altLang="en-US" sz="2800" dirty="0" err="1">
                <a:latin typeface="Arial" panose="020B0604020202020204" pitchFamily="34" charset="0"/>
                <a:cs typeface="Arial" panose="020B0604020202020204" pitchFamily="34" charset="0"/>
              </a:rPr>
              <a:t>Cyfrifoldeb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Atebolrwydd</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Sgiliau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rhyngbersonol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Dibynadwy</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Ystyriaeth</a:t>
            </a:r>
            <a:r>
              <a:rPr lang="en-GB" altLang="en-US" sz="2800" dirty="0">
                <a:latin typeface="Arial" panose="020B0604020202020204" pitchFamily="34" charset="0"/>
                <a:cs typeface="Arial" panose="020B0604020202020204" pitchFamily="34" charset="0"/>
              </a:rPr>
              <a:t> am </a:t>
            </a:r>
            <a:r>
              <a:rPr lang="en-GB" altLang="en-US" sz="2800" dirty="0" err="1">
                <a:latin typeface="Arial" panose="020B0604020202020204" pitchFamily="34" charset="0"/>
                <a:cs typeface="Arial" panose="020B0604020202020204" pitchFamily="34" charset="0"/>
              </a:rPr>
              <a:t>eraill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Cyfathrebu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effeithiol</a:t>
            </a:r>
            <a:endParaRPr lang="en-GB" dirty="0"/>
          </a:p>
        </p:txBody>
      </p:sp>
      <p:sp>
        <p:nvSpPr>
          <p:cNvPr id="4" name="Content Placeholder 3">
            <a:extLst>
              <a:ext uri="{FF2B5EF4-FFF2-40B4-BE49-F238E27FC236}">
                <a16:creationId xmlns:a16="http://schemas.microsoft.com/office/drawing/2014/main" id="{ABA7FCE5-3D43-9AE3-DF97-14FD21FE32E5}"/>
              </a:ext>
            </a:extLst>
          </p:cNvPr>
          <p:cNvSpPr>
            <a:spLocks noGrp="1"/>
          </p:cNvSpPr>
          <p:nvPr>
            <p:ph sz="half" idx="2"/>
          </p:nvPr>
        </p:nvSpPr>
        <p:spPr>
          <a:xfrm>
            <a:off x="4648199" y="1825625"/>
            <a:ext cx="4098471" cy="3809862"/>
          </a:xfrm>
        </p:spPr>
        <p:txBody>
          <a:bodyPr>
            <a:normAutofit fontScale="92500" lnSpcReduction="10000"/>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8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8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8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8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1638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1F45-618C-37AA-7F52-A6D0794F916B}"/>
              </a:ext>
            </a:extLst>
          </p:cNvPr>
          <p:cNvSpPr>
            <a:spLocks noGrp="1"/>
          </p:cNvSpPr>
          <p:nvPr>
            <p:ph type="title"/>
          </p:nvPr>
        </p:nvSpPr>
        <p:spPr>
          <a:xfrm>
            <a:off x="0" y="-23901"/>
            <a:ext cx="9144000" cy="1325563"/>
          </a:xfrm>
        </p:spPr>
        <p:txBody>
          <a:bodyPr>
            <a:noAutofit/>
          </a:bodyPr>
          <a:lstStyle/>
          <a:p>
            <a:pPr algn="ct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Rhaglen</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Ymarferydd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Blynyddoedd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Cynnar</a:t>
            </a:r>
            <a:br>
              <a:rPr lang="en-GB" sz="4000" dirty="0">
                <a:solidFill>
                  <a:prstClr val="black"/>
                </a:solidFill>
                <a:latin typeface="Arial" panose="020B0604020202020204" pitchFamily="34" charset="0"/>
                <a:cs typeface="Arial" panose="020B0604020202020204" pitchFamily="34" charset="0"/>
              </a:rPr>
            </a:br>
            <a:r>
              <a:rPr kumimoji="0" lang="en-GB" sz="36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mj-ea"/>
                <a:cs typeface="Arial" panose="020B0604020202020204" pitchFamily="34" charset="0"/>
              </a:rPr>
              <a:t>Early Years Practitioner programme</a:t>
            </a:r>
            <a:endParaRPr lang="en-GB" sz="3600" dirty="0"/>
          </a:p>
        </p:txBody>
      </p:sp>
      <p:sp>
        <p:nvSpPr>
          <p:cNvPr id="3" name="Content Placeholder 2">
            <a:extLst>
              <a:ext uri="{FF2B5EF4-FFF2-40B4-BE49-F238E27FC236}">
                <a16:creationId xmlns:a16="http://schemas.microsoft.com/office/drawing/2014/main" id="{BC1F11A5-6CA1-AE2B-0934-DF7F415796FB}"/>
              </a:ext>
            </a:extLst>
          </p:cNvPr>
          <p:cNvSpPr>
            <a:spLocks noGrp="1"/>
          </p:cNvSpPr>
          <p:nvPr>
            <p:ph sz="half" idx="1"/>
          </p:nvPr>
        </p:nvSpPr>
        <p:spPr>
          <a:xfrm>
            <a:off x="296636" y="1722210"/>
            <a:ext cx="3867150" cy="4020003"/>
          </a:xfrm>
        </p:spPr>
        <p:txBody>
          <a:bodyPr>
            <a:normAutofit lnSpcReduction="10000"/>
          </a:bodyPr>
          <a:lstStyle/>
          <a:p>
            <a:pPr>
              <a:defRPr/>
            </a:pPr>
            <a:r>
              <a:rPr lang="en-GB" dirty="0" err="1">
                <a:latin typeface="Arial" panose="020B0604020202020204" pitchFamily="34" charset="0"/>
                <a:cs typeface="Arial" panose="020B0604020202020204" pitchFamily="34" charset="0"/>
              </a:rPr>
              <a:t>Meini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y NOS a </a:t>
            </a:r>
            <a:r>
              <a:rPr lang="en-GB" dirty="0" err="1">
                <a:latin typeface="Arial" panose="020B0604020202020204" pitchFamily="34" charset="0"/>
                <a:cs typeface="Arial" panose="020B0604020202020204" pitchFamily="34" charset="0"/>
              </a:rPr>
              <a:t>gyflawnwyd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hon:</a:t>
            </a:r>
          </a:p>
          <a:p>
            <a:pPr marL="0" indent="0">
              <a:buNone/>
              <a:defRPr/>
            </a:pP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 </a:t>
            </a:r>
            <a:r>
              <a:rPr lang="en-GB" altLang="en-US" dirty="0">
                <a:latin typeface="Arial" panose="020B0604020202020204" pitchFamily="34" charset="0"/>
                <a:cs typeface="Arial" panose="020B0604020202020204" pitchFamily="34" charset="0"/>
              </a:rPr>
              <a:t>K21, K41, K42, K50, K52, K53</a:t>
            </a:r>
          </a:p>
          <a:p>
            <a:pPr>
              <a:defRPr/>
            </a:pPr>
            <a:r>
              <a:rPr lang="en-GB" altLang="en-US" dirty="0" err="1">
                <a:latin typeface="Arial" panose="020B0604020202020204" pitchFamily="34" charset="0"/>
                <a:cs typeface="Arial" panose="020B0604020202020204" pitchFamily="34" charset="0"/>
              </a:rPr>
              <a:t>Tasg</a:t>
            </a:r>
            <a:r>
              <a:rPr lang="en-GB" altLang="en-US" dirty="0">
                <a:latin typeface="Arial" panose="020B0604020202020204" pitchFamily="34" charset="0"/>
                <a:cs typeface="Arial" panose="020B0604020202020204" pitchFamily="34" charset="0"/>
              </a:rPr>
              <a:t>:                     Core: K1, K4, K8, K19                               SCD HSC 0044 P30 SCH53: 1,2,3 </a:t>
            </a:r>
            <a:r>
              <a:rPr lang="en-GB" b="1" u="sng"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D59B0A3-0B92-999D-EF5F-594DB39B78A5}"/>
              </a:ext>
            </a:extLst>
          </p:cNvPr>
          <p:cNvSpPr>
            <a:spLocks noGrp="1"/>
          </p:cNvSpPr>
          <p:nvPr>
            <p:ph sz="half" idx="2"/>
          </p:nvPr>
        </p:nvSpPr>
        <p:spPr>
          <a:xfrm>
            <a:off x="4648200" y="1722210"/>
            <a:ext cx="3867150" cy="3913277"/>
          </a:xfrm>
        </p:spPr>
        <p:txBody>
          <a:bodyPr>
            <a:normAutofit lnSpcReduction="10000"/>
          </a:bodyPr>
          <a:lstStyle/>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Core – K21, K41, K42, K50, K52, K53</a:t>
            </a:r>
          </a:p>
          <a:p>
            <a:pPr>
              <a:defRPr/>
            </a:pPr>
            <a:r>
              <a:rPr lang="en-GB" altLang="en-US" dirty="0" err="1">
                <a:solidFill>
                  <a:schemeClr val="accent1">
                    <a:lumMod val="75000"/>
                  </a:schemeClr>
                </a:solidFill>
                <a:latin typeface="Arial" panose="020B0604020202020204" pitchFamily="34" charset="0"/>
                <a:cs typeface="Arial" panose="020B0604020202020204" pitchFamily="34" charset="0"/>
              </a:rPr>
              <a:t>Tasg</a:t>
            </a:r>
            <a:r>
              <a:rPr lang="en-GB" altLang="en-US" dirty="0">
                <a:solidFill>
                  <a:schemeClr val="accent1">
                    <a:lumMod val="75000"/>
                  </a:schemeClr>
                </a:solidFill>
                <a:latin typeface="Arial" panose="020B0604020202020204" pitchFamily="34" charset="0"/>
                <a:cs typeface="Arial" panose="020B0604020202020204" pitchFamily="34" charset="0"/>
              </a:rPr>
              <a:t>:                  Core: K1, K4, K8, K19                               SCD HSC 0044 P30 SCH53: 1,2,3 </a:t>
            </a:r>
            <a:r>
              <a:rPr lang="en-GB" b="1" u="sng" dirty="0">
                <a:solidFill>
                  <a:schemeClr val="accent1">
                    <a:lumMod val="75000"/>
                  </a:schemeClr>
                </a:solidFill>
                <a:latin typeface="Arial" panose="020B0604020202020204" pitchFamily="34" charset="0"/>
                <a:cs typeface="Arial" panose="020B0604020202020204" pitchFamily="34" charset="0"/>
              </a:rPr>
              <a:t>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28323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a:xfrm>
            <a:off x="58242" y="-124108"/>
            <a:ext cx="8835317" cy="1325563"/>
          </a:xfrm>
        </p:spPr>
        <p:txBody>
          <a:bodyPr/>
          <a:lstStyle/>
          <a:p>
            <a:r>
              <a:rPr lang="en-GB" sz="4400" dirty="0" err="1">
                <a:latin typeface="Arial" panose="020B0604020202020204" pitchFamily="34" charset="0"/>
                <a:cs typeface="Arial" panose="020B0604020202020204" pitchFamily="34" charset="0"/>
              </a:rPr>
              <a:t>Cynnwys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Modiwl</a:t>
            </a:r>
            <a:r>
              <a:rPr lang="en-GB" sz="4400" dirty="0">
                <a:latin typeface="Arial" panose="020B0604020202020204" pitchFamily="34" charset="0"/>
                <a:cs typeface="Arial" panose="020B0604020202020204" pitchFamily="34" charset="0"/>
              </a:rPr>
              <a:t> / </a:t>
            </a:r>
            <a:r>
              <a:rPr lang="en-GB" sz="4400"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a:xfrm>
            <a:off x="262088" y="1201455"/>
            <a:ext cx="8881912" cy="4368153"/>
          </a:xfrm>
        </p:spPr>
        <p:txBody>
          <a:bodyPr>
            <a:normAutofit fontScale="92500" lnSpcReduction="20000"/>
          </a:bodyPr>
          <a:lstStyle/>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Cyflwyniad</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Introduction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Datblygiad</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proffesiynol</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parhaus</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Personal Development Planning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Arbenigwr</a:t>
            </a:r>
            <a:r>
              <a:rPr lang="en-GB" sz="3000" dirty="0">
                <a:latin typeface="Arial" panose="020B0604020202020204" pitchFamily="34" charset="0"/>
                <a:cs typeface="Arial" panose="020B0604020202020204" pitchFamily="34" charset="0"/>
              </a:rPr>
              <a:t> y </a:t>
            </a:r>
            <a:r>
              <a:rPr lang="en-GB" sz="3000" dirty="0" err="1">
                <a:latin typeface="Arial" panose="020B0604020202020204" pitchFamily="34" charset="0"/>
                <a:cs typeface="Arial" panose="020B0604020202020204" pitchFamily="34" charset="0"/>
              </a:rPr>
              <a:t>Blynyddoedd</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Cynnar</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Early Years Professional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Ymarfer</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adlewyrchol</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Reflective Practice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Sgiliau</a:t>
            </a:r>
            <a:r>
              <a:rPr lang="en-GB" sz="3000" dirty="0">
                <a:latin typeface="Arial" panose="020B0604020202020204" pitchFamily="34" charset="0"/>
                <a:cs typeface="Arial" panose="020B0604020202020204" pitchFamily="34" charset="0"/>
              </a:rPr>
              <a:t> a </a:t>
            </a:r>
            <a:r>
              <a:rPr lang="en-GB" sz="3000" dirty="0" err="1">
                <a:latin typeface="Arial" panose="020B0604020202020204" pitchFamily="34" charset="0"/>
                <a:cs typeface="Arial" panose="020B0604020202020204" pitchFamily="34" charset="0"/>
              </a:rPr>
              <a:t>gwerthoedd</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Skills and Values</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Hawliau</a:t>
            </a:r>
            <a:r>
              <a:rPr lang="en-GB" sz="3000" dirty="0">
                <a:latin typeface="Arial" panose="020B0604020202020204" pitchFamily="34" charset="0"/>
                <a:cs typeface="Arial" panose="020B0604020202020204" pitchFamily="34" charset="0"/>
              </a:rPr>
              <a:t> plant / </a:t>
            </a:r>
            <a:r>
              <a:rPr lang="en-GB" sz="3000" dirty="0">
                <a:solidFill>
                  <a:srgbClr val="0070C0"/>
                </a:solidFill>
                <a:latin typeface="Arial" panose="020B0604020202020204" pitchFamily="34" charset="0"/>
                <a:cs typeface="Arial" panose="020B0604020202020204" pitchFamily="34" charset="0"/>
              </a:rPr>
              <a:t>Children’s Rights</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Diogelu</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Safeguarding </a:t>
            </a:r>
          </a:p>
          <a:p>
            <a:endParaRPr lang="en-GB" dirty="0"/>
          </a:p>
        </p:txBody>
      </p:sp>
    </p:spTree>
    <p:extLst>
      <p:ext uri="{BB962C8B-B14F-4D97-AF65-F5344CB8AC3E}">
        <p14:creationId xmlns:p14="http://schemas.microsoft.com/office/powerpoint/2010/main" val="1895858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286840" y="490618"/>
            <a:ext cx="8366760" cy="529568"/>
          </a:xfrm>
        </p:spPr>
        <p:txBody>
          <a:bodyPr>
            <a:noAutofit/>
          </a:bodyPr>
          <a:lstStyle/>
          <a:p>
            <a:pPr algn="ctr" eaLnBrk="1" hangingPunct="1"/>
            <a:r>
              <a:rPr lang="en-US" altLang="en-US" dirty="0" err="1">
                <a:latin typeface="Arial" panose="020B0604020202020204" pitchFamily="34" charset="0"/>
                <a:cs typeface="Arial" panose="020B0604020202020204" pitchFamily="34" charset="0"/>
              </a:rPr>
              <a:t>Deilliannau</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Dysgu</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23947" y="1406908"/>
            <a:ext cx="7831234" cy="4044184"/>
          </a:xfrm>
        </p:spPr>
        <p:txBody>
          <a:bodyPr>
            <a:normAutofit fontScale="70000" lnSpcReduction="20000"/>
          </a:bodyPr>
          <a:lstStyle/>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Adnabod</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mynegi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agweddau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hanfodol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arfer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proffesiynol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yng</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nghyd-destun</a:t>
            </a:r>
            <a:r>
              <a:rPr lang="en-GB" sz="4000" dirty="0">
                <a:effectLst/>
                <a:latin typeface="Arial" panose="020B0604020202020204" pitchFamily="34" charset="0"/>
                <a:ea typeface="DengXian" panose="02010600030101010101" pitchFamily="2" charset="-122"/>
                <a:cs typeface="Arial" panose="020B0604020202020204" pitchFamily="34" charset="0"/>
              </a:rPr>
              <a:t> y </a:t>
            </a:r>
            <a:r>
              <a:rPr lang="en-GB" sz="4000" dirty="0" err="1">
                <a:effectLst/>
                <a:latin typeface="Arial" panose="020B0604020202020204" pitchFamily="34" charset="0"/>
                <a:ea typeface="DengXian" panose="02010600030101010101" pitchFamily="2" charset="-122"/>
                <a:cs typeface="Arial" panose="020B0604020202020204" pitchFamily="34" charset="0"/>
              </a:rPr>
              <a:t>blynyddoedd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cynnar</a:t>
            </a:r>
            <a:r>
              <a:rPr lang="en-GB" sz="4000" dirty="0">
                <a:effectLst/>
                <a:latin typeface="Arial" panose="020B0604020202020204" pitchFamily="34" charset="0"/>
                <a:ea typeface="DengXian" panose="02010600030101010101" pitchFamily="2" charset="-122"/>
                <a:cs typeface="Arial" panose="020B0604020202020204" pitchFamily="34" charset="0"/>
              </a:rPr>
              <a:t>. Mae </a:t>
            </a:r>
            <a:r>
              <a:rPr lang="en-GB" sz="4000" dirty="0" err="1">
                <a:effectLst/>
                <a:latin typeface="Arial" panose="020B0604020202020204" pitchFamily="34" charset="0"/>
                <a:ea typeface="DengXian" panose="02010600030101010101" pitchFamily="2" charset="-122"/>
                <a:cs typeface="Arial" panose="020B0604020202020204" pitchFamily="34" charset="0"/>
              </a:rPr>
              <a:t>hyn</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yn</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cynnwys</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datblygu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gwaith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amlasiantaethol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phartneriaethau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effeithiol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gyda</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phlant</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teuluoedd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cymunedau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gweithwyr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proffesiynol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sefydliadau</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Cydnabod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arwyddocâd</a:t>
            </a:r>
            <a:r>
              <a:rPr lang="en-GB" sz="4000" dirty="0">
                <a:effectLst/>
                <a:latin typeface="Arial" panose="020B0604020202020204" pitchFamily="34" charset="0"/>
                <a:ea typeface="DengXian" panose="02010600030101010101" pitchFamily="2" charset="-122"/>
                <a:cs typeface="Arial" panose="020B0604020202020204" pitchFamily="34" charset="0"/>
              </a:rPr>
              <a:t> y broses </a:t>
            </a:r>
            <a:r>
              <a:rPr lang="en-GB" sz="4000" dirty="0" err="1">
                <a:effectLst/>
                <a:latin typeface="Arial" panose="020B0604020202020204" pitchFamily="34" charset="0"/>
                <a:ea typeface="DengXian" panose="02010600030101010101" pitchFamily="2" charset="-122"/>
                <a:cs typeface="Arial" panose="020B0604020202020204" pitchFamily="34" charset="0"/>
              </a:rPr>
              <a:t>arsylwi</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chynllunio</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wrth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gyflawni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ymyriadau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unigol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gwrthrychol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chynhwysol</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Datblygu</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chymathu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dealltwriaeth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ddamcaniaethol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o’r</a:t>
            </a:r>
            <a:r>
              <a:rPr lang="en-GB" sz="4000" dirty="0">
                <a:effectLst/>
                <a:latin typeface="Arial" panose="020B0604020202020204" pitchFamily="34" charset="0"/>
                <a:ea typeface="DengXian" panose="02010600030101010101" pitchFamily="2" charset="-122"/>
                <a:cs typeface="Arial" panose="020B0604020202020204" pitchFamily="34" charset="0"/>
              </a:rPr>
              <a:t> broses </a:t>
            </a:r>
            <a:r>
              <a:rPr lang="en-GB" sz="4000" dirty="0" err="1">
                <a:effectLst/>
                <a:latin typeface="Arial" panose="020B0604020202020204" pitchFamily="34" charset="0"/>
                <a:ea typeface="DengXian" panose="02010600030101010101" pitchFamily="2" charset="-122"/>
                <a:cs typeface="Arial" panose="020B0604020202020204" pitchFamily="34" charset="0"/>
              </a:rPr>
              <a:t>adfyfyriol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pherthnasedd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arfer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blynyddoedd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cynnar</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a:xfrm>
            <a:off x="459923" y="82097"/>
            <a:ext cx="7886700" cy="799646"/>
          </a:xfrm>
        </p:spPr>
        <p:txBody>
          <a:bodyPr>
            <a:normAutofit/>
          </a:bodyPr>
          <a:lstStyle/>
          <a:p>
            <a:pPr algn="ctr"/>
            <a:r>
              <a:rPr lang="en-US" altLang="en-US" dirty="0">
                <a:solidFill>
                  <a:schemeClr val="accent1">
                    <a:lumMod val="75000"/>
                  </a:schemeClr>
                </a:solidFill>
                <a:latin typeface="Arial" panose="020B0604020202020204" pitchFamily="34" charset="0"/>
                <a:cs typeface="Arial" panose="020B0604020202020204" pitchFamily="34" charset="0"/>
              </a:rPr>
              <a:t>Learning Outcomes</a:t>
            </a:r>
            <a:endParaRPr lang="en-GB" sz="6000"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80159" y="1023257"/>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hangingPunct="0"/>
            <a:r>
              <a:rPr lang="en-GB" dirty="0">
                <a:solidFill>
                  <a:schemeClr val="accent1">
                    <a:lumMod val="75000"/>
                  </a:schemeClr>
                </a:solidFill>
                <a:latin typeface="Arial" panose="020B0604020202020204" pitchFamily="34" charset="0"/>
                <a:cs typeface="Arial" panose="020B0604020202020204" pitchFamily="34" charset="0"/>
              </a:rPr>
              <a:t>Recognise and articulate the fundamental aspects of professional practice in the context of the early years.  This includes the development of interagency working and effective partnerships with children, families, communities, professionals and organisations. </a:t>
            </a:r>
          </a:p>
          <a:p>
            <a:pPr hangingPunct="0"/>
            <a:r>
              <a:rPr lang="en-GB" dirty="0">
                <a:solidFill>
                  <a:schemeClr val="accent1">
                    <a:lumMod val="75000"/>
                  </a:schemeClr>
                </a:solidFill>
                <a:latin typeface="Arial" panose="020B0604020202020204" pitchFamily="34" charset="0"/>
                <a:cs typeface="Arial" panose="020B0604020202020204" pitchFamily="34" charset="0"/>
              </a:rPr>
              <a:t>Recognise the significance of the observation and planning process in delivering individualised, objective and inclusive interventions.  </a:t>
            </a:r>
          </a:p>
          <a:p>
            <a:pPr hangingPunct="0"/>
            <a:r>
              <a:rPr lang="en-GB" dirty="0">
                <a:solidFill>
                  <a:schemeClr val="accent1">
                    <a:lumMod val="75000"/>
                  </a:schemeClr>
                </a:solidFill>
                <a:latin typeface="Arial" panose="020B0604020202020204" pitchFamily="34" charset="0"/>
                <a:cs typeface="Arial" panose="020B0604020202020204" pitchFamily="34" charset="0"/>
              </a:rPr>
              <a:t>Develop and assimilate a theoretical understanding of the reflective process and its relevance to early years practice. </a:t>
            </a:r>
          </a:p>
        </p:txBody>
      </p:sp>
    </p:spTree>
    <p:extLst>
      <p:ext uri="{BB962C8B-B14F-4D97-AF65-F5344CB8AC3E}">
        <p14:creationId xmlns:p14="http://schemas.microsoft.com/office/powerpoint/2010/main" val="3100851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171450" y="190500"/>
            <a:ext cx="8801100" cy="2215243"/>
          </a:xfrm>
        </p:spPr>
        <p:txBody>
          <a:bodyPr>
            <a:noAutofit/>
          </a:bodyPr>
          <a:lstStyle/>
          <a:p>
            <a:pPr algn="ctr"/>
            <a:r>
              <a:rPr lang="en-GB" sz="2800" b="1" dirty="0">
                <a:effectLst/>
                <a:latin typeface="Arial" panose="020B0604020202020204" pitchFamily="34" charset="0"/>
                <a:ea typeface="Times New Roman" panose="02020603050405020304" pitchFamily="18" charset="0"/>
                <a:cs typeface="Arial" panose="020B0604020202020204" pitchFamily="34" charset="0"/>
              </a:rPr>
              <a:t>ECEY4009/C </a:t>
            </a:r>
            <a:r>
              <a:rPr lang="cy-GB" sz="2800" b="1" dirty="0">
                <a:effectLst/>
                <a:latin typeface="Arial" panose="020B0604020202020204" pitchFamily="34" charset="0"/>
                <a:ea typeface="Times New Roman" panose="02020603050405020304" pitchFamily="18" charset="0"/>
                <a:cs typeface="Arial" panose="020B0604020202020204" pitchFamily="34" charset="0"/>
              </a:rPr>
              <a:t>Aseiniadau</a:t>
            </a:r>
            <a:r>
              <a:rPr lang="cy-GB" sz="2800" u="sng" dirty="0">
                <a:effectLst/>
                <a:latin typeface="Arial" panose="020B0604020202020204" pitchFamily="34" charset="0"/>
                <a:ea typeface="Times New Roman" panose="02020603050405020304" pitchFamily="18" charset="0"/>
                <a:cs typeface="Arial" panose="020B0604020202020204" pitchFamily="34" charset="0"/>
              </a:rPr>
              <a:t>: Portffolio o dair rhan (sy'n cyfateb i 3000 o eiriau)</a:t>
            </a:r>
            <a:br>
              <a:rPr lang="cy-GB" sz="2800" u="sng" dirty="0">
                <a:effectLst/>
                <a:latin typeface="Arial" panose="020B0604020202020204" pitchFamily="34" charset="0"/>
                <a:ea typeface="Times New Roman" panose="02020603050405020304" pitchFamily="18" charset="0"/>
                <a:cs typeface="Arial" panose="020B0604020202020204" pitchFamily="34" charset="0"/>
              </a:rPr>
            </a:br>
            <a:br>
              <a:rPr lang="en-GB" sz="2800" dirty="0">
                <a:effectLst/>
                <a:latin typeface="Arial" panose="020B0604020202020204" pitchFamily="34" charset="0"/>
                <a:ea typeface="Times New Roman" panose="02020603050405020304" pitchFamily="18" charset="0"/>
                <a:cs typeface="Arial" panose="020B0604020202020204" pitchFamily="34" charset="0"/>
              </a:rPr>
            </a:br>
            <a:r>
              <a:rPr lang="cy-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ECEY4009 </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2800" u="sng"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Portfolio of three parts (equivalent to 3000 words)</a:t>
            </a: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272143" y="2541815"/>
            <a:ext cx="8243207" cy="2984579"/>
          </a:xfrm>
        </p:spPr>
        <p:txBody>
          <a:bodyPr>
            <a:normAutofit/>
          </a:bodyPr>
          <a:lstStyle/>
          <a:p>
            <a:pPr marL="0" indent="0">
              <a:buNone/>
            </a:pPr>
            <a:endParaRPr lang="en-GB" sz="3200" b="1" dirty="0">
              <a:solidFill>
                <a:srgbClr val="0070C0"/>
              </a:solidFill>
            </a:endParaRPr>
          </a:p>
        </p:txBody>
      </p:sp>
    </p:spTree>
    <p:extLst>
      <p:ext uri="{BB962C8B-B14F-4D97-AF65-F5344CB8AC3E}">
        <p14:creationId xmlns:p14="http://schemas.microsoft.com/office/powerpoint/2010/main" val="2487635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6684D74-D21F-831B-1D71-AE2EC9E7BF38}"/>
              </a:ext>
            </a:extLst>
          </p:cNvPr>
          <p:cNvGraphicFramePr>
            <a:graphicFrameLocks noGrp="1"/>
          </p:cNvGraphicFramePr>
          <p:nvPr>
            <p:extLst>
              <p:ext uri="{D42A27DB-BD31-4B8C-83A1-F6EECF244321}">
                <p14:modId xmlns:p14="http://schemas.microsoft.com/office/powerpoint/2010/main" val="1110564775"/>
              </p:ext>
            </p:extLst>
          </p:nvPr>
        </p:nvGraphicFramePr>
        <p:xfrm>
          <a:off x="0" y="1"/>
          <a:ext cx="9144001" cy="6269108"/>
        </p:xfrm>
        <a:graphic>
          <a:graphicData uri="http://schemas.openxmlformats.org/drawingml/2006/table">
            <a:tbl>
              <a:tblPr firstRow="1" firstCol="1" bandRow="1"/>
              <a:tblGrid>
                <a:gridCol w="2100943">
                  <a:extLst>
                    <a:ext uri="{9D8B030D-6E8A-4147-A177-3AD203B41FA5}">
                      <a16:colId xmlns:a16="http://schemas.microsoft.com/office/drawing/2014/main" val="3415672805"/>
                    </a:ext>
                  </a:extLst>
                </a:gridCol>
                <a:gridCol w="1741714">
                  <a:extLst>
                    <a:ext uri="{9D8B030D-6E8A-4147-A177-3AD203B41FA5}">
                      <a16:colId xmlns:a16="http://schemas.microsoft.com/office/drawing/2014/main" val="3992223505"/>
                    </a:ext>
                  </a:extLst>
                </a:gridCol>
                <a:gridCol w="1698172">
                  <a:extLst>
                    <a:ext uri="{9D8B030D-6E8A-4147-A177-3AD203B41FA5}">
                      <a16:colId xmlns:a16="http://schemas.microsoft.com/office/drawing/2014/main" val="2760798674"/>
                    </a:ext>
                  </a:extLst>
                </a:gridCol>
                <a:gridCol w="1343353">
                  <a:extLst>
                    <a:ext uri="{9D8B030D-6E8A-4147-A177-3AD203B41FA5}">
                      <a16:colId xmlns:a16="http://schemas.microsoft.com/office/drawing/2014/main" val="2014501865"/>
                    </a:ext>
                  </a:extLst>
                </a:gridCol>
                <a:gridCol w="2259819">
                  <a:extLst>
                    <a:ext uri="{9D8B030D-6E8A-4147-A177-3AD203B41FA5}">
                      <a16:colId xmlns:a16="http://schemas.microsoft.com/office/drawing/2014/main" val="2473059831"/>
                    </a:ext>
                  </a:extLst>
                </a:gridCol>
              </a:tblGrid>
              <a:tr h="367997">
                <a:tc gridSpan="5">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do I know already </a:t>
                      </a:r>
                      <a:r>
                        <a:rPr lang="en-GB" sz="1200" dirty="0">
                          <a:effectLst/>
                          <a:latin typeface="Arial" panose="020B0604020202020204" pitchFamily="34" charset="0"/>
                          <a:ea typeface="Times New Roman" panose="02020603050405020304" pitchFamily="18" charset="0"/>
                          <a:cs typeface="Arial" panose="020B0604020202020204" pitchFamily="34" charset="0"/>
                        </a:rPr>
                        <a:t>/ Beth </a:t>
                      </a:r>
                      <a:r>
                        <a:rPr lang="en-GB" sz="1200" dirty="0" err="1">
                          <a:effectLst/>
                          <a:latin typeface="Arial" panose="020B0604020202020204" pitchFamily="34" charset="0"/>
                          <a:ea typeface="Times New Roman" panose="02020603050405020304" pitchFamily="18" charset="0"/>
                          <a:cs typeface="Arial" panose="020B0604020202020204" pitchFamily="34" charset="0"/>
                        </a:rPr>
                        <a:t>ydw</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i'n</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ei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wybod</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eisoes</a:t>
                      </a:r>
                      <a:r>
                        <a:rPr lang="en-GB" sz="1200" dirty="0">
                          <a:effectLst/>
                          <a:latin typeface="Arial" panose="020B0604020202020204" pitchFamily="34" charset="0"/>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have I learnt so far </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cy-GB" sz="1200" dirty="0">
                          <a:effectLst/>
                          <a:latin typeface="Arial" panose="020B0604020202020204" pitchFamily="34" charset="0"/>
                          <a:ea typeface="Times New Roman" panose="02020603050405020304" pitchFamily="18" charset="0"/>
                          <a:cs typeface="Arial" panose="020B0604020202020204" pitchFamily="34" charset="0"/>
                        </a:rPr>
                        <a:t>Beth ydw i wedi'i ddysgu hyd yn hyn:</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97966439"/>
                  </a:ext>
                </a:extLst>
              </a:tr>
              <a:tr h="367997">
                <a:tc gridSpan="5">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do I want to develop </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cy-GB" sz="1200" dirty="0">
                          <a:effectLst/>
                          <a:latin typeface="Arial" panose="020B0604020202020204" pitchFamily="34" charset="0"/>
                          <a:ea typeface="Times New Roman" panose="02020603050405020304" pitchFamily="18" charset="0"/>
                          <a:cs typeface="Arial" panose="020B0604020202020204" pitchFamily="34" charset="0"/>
                        </a:rPr>
                        <a:t>Beth ydw i eisiau ei ddatblygu:</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61598193"/>
                  </a:ext>
                </a:extLst>
              </a:tr>
              <a:tr h="1839983">
                <a:tc>
                  <a:txBody>
                    <a:bodyPr/>
                    <a:lstStyle/>
                    <a:p>
                      <a:r>
                        <a:rPr lang="en-GB" sz="1200">
                          <a:solidFill>
                            <a:srgbClr val="0070C0"/>
                          </a:solidFill>
                          <a:effectLst/>
                          <a:latin typeface="Arial" panose="020B0604020202020204" pitchFamily="34" charset="0"/>
                          <a:ea typeface="Times New Roman" panose="02020603050405020304" pitchFamily="18" charset="0"/>
                          <a:cs typeface="Arial" panose="020B0604020202020204" pitchFamily="34" charset="0"/>
                        </a:rPr>
                        <a:t>Objective</a:t>
                      </a: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t>
                      </a:r>
                      <a:r>
                        <a:rPr lang="cy-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Gwrthrychol</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Actions (How will I achieve this objective/ what needs to be done?)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Camau gweithredu (Sut byddaf yn cyflawni'r amcan hwn/beth sydd angen ei wneud?)</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Resources (What support and resources are needed to achieve this objective?)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Adnoddau (Pa gefnogaeth ac adnoddau sydd eu hangen i gyflawni'r amcan hwn?)</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Target Date for achieving objective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Dyddiad Targed ar gyfer cyflawni amcan</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Success criteria (How will I know I have achieved this goal, how will I review this?)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Meini prawf llwyddiant (Sut byddaf yn gwybod fy mod wedi cyflawni'r nod hwn, sut byddaf yn adolygu hyn?)</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extLst>
                  <a:ext uri="{0D108BD9-81ED-4DB2-BD59-A6C34878D82A}">
                    <a16:rowId xmlns:a16="http://schemas.microsoft.com/office/drawing/2014/main" val="1852935001"/>
                  </a:ext>
                </a:extLst>
              </a:tr>
              <a:tr h="1103990">
                <a:tc>
                  <a:txBody>
                    <a:bodyPr/>
                    <a:lstStyle/>
                    <a:p>
                      <a:r>
                        <a:rPr lang="en-GB" sz="1200" i="1">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Complete level three in safeguarding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i="1">
                          <a:effectLst/>
                          <a:latin typeface="Arial" panose="020B0604020202020204" pitchFamily="34" charset="0"/>
                          <a:ea typeface="Times New Roman" panose="02020603050405020304" pitchFamily="18" charset="0"/>
                          <a:cs typeface="Arial" panose="020B0604020202020204" pitchFamily="34" charset="0"/>
                        </a:rPr>
                        <a:t>Lefel 3 cyflawn mewn diogelu</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0251635"/>
                  </a:ext>
                </a:extLst>
              </a:tr>
              <a:tr h="1103990">
                <a:tc>
                  <a:txBody>
                    <a:bodyPr/>
                    <a:lstStyle/>
                    <a:p>
                      <a:r>
                        <a:rPr lang="en-GB" sz="1200" i="1">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Learn more about curiosity play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i="1">
                          <a:effectLst/>
                          <a:latin typeface="Arial" panose="020B0604020202020204" pitchFamily="34" charset="0"/>
                          <a:ea typeface="Times New Roman" panose="02020603050405020304" pitchFamily="18" charset="0"/>
                          <a:cs typeface="Arial" panose="020B0604020202020204" pitchFamily="34" charset="0"/>
                        </a:rPr>
                        <a:t>Dysgwch fwy am chwarae chwilfrydedd</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p>
                      <a:r>
                        <a:rPr lang="pl-PL" sz="1200" i="1">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0601918"/>
                  </a:ext>
                </a:extLst>
              </a:tr>
              <a:tr h="1485151">
                <a:tc>
                  <a:txBody>
                    <a:bodyPr/>
                    <a:lstStyle/>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To use reflective practise techniques to help me develop as a practitioner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i="1" dirty="0">
                          <a:effectLst/>
                          <a:latin typeface="Arial" panose="020B0604020202020204" pitchFamily="34" charset="0"/>
                          <a:ea typeface="Times New Roman" panose="02020603050405020304" pitchFamily="18" charset="0"/>
                          <a:cs typeface="Arial" panose="020B0604020202020204" pitchFamily="34" charset="0"/>
                        </a:rPr>
                        <a:t>Defnyddio technegau ymarfer myfyriol i'm helpu i ddatblygu fel ymarferydd</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7040584"/>
                  </a:ext>
                </a:extLst>
              </a:tr>
            </a:tbl>
          </a:graphicData>
        </a:graphic>
      </p:graphicFrame>
    </p:spTree>
    <p:extLst>
      <p:ext uri="{BB962C8B-B14F-4D97-AF65-F5344CB8AC3E}">
        <p14:creationId xmlns:p14="http://schemas.microsoft.com/office/powerpoint/2010/main" val="2511531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5559-366B-83FA-5E83-428ED8E9DD0A}"/>
              </a:ext>
            </a:extLst>
          </p:cNvPr>
          <p:cNvSpPr>
            <a:spLocks noGrp="1"/>
          </p:cNvSpPr>
          <p:nvPr>
            <p:ph type="title"/>
          </p:nvPr>
        </p:nvSpPr>
        <p:spPr>
          <a:xfrm>
            <a:off x="140596" y="110550"/>
            <a:ext cx="7886700" cy="1325563"/>
          </a:xfrm>
        </p:spPr>
        <p:txBody>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2:</a:t>
            </a:r>
            <a:endParaRPr lang="en-GB" dirty="0"/>
          </a:p>
        </p:txBody>
      </p:sp>
      <p:sp>
        <p:nvSpPr>
          <p:cNvPr id="3" name="Content Placeholder 2">
            <a:extLst>
              <a:ext uri="{FF2B5EF4-FFF2-40B4-BE49-F238E27FC236}">
                <a16:creationId xmlns:a16="http://schemas.microsoft.com/office/drawing/2014/main" id="{36C5E817-0B11-033E-CEE0-B556B0F16DE3}"/>
              </a:ext>
            </a:extLst>
          </p:cNvPr>
          <p:cNvSpPr>
            <a:spLocks noGrp="1"/>
          </p:cNvSpPr>
          <p:nvPr>
            <p:ph idx="1"/>
          </p:nvPr>
        </p:nvSpPr>
        <p:spPr>
          <a:xfrm>
            <a:off x="72927" y="1436113"/>
            <a:ext cx="8846679" cy="4431754"/>
          </a:xfrm>
        </p:spPr>
        <p:txBody>
          <a:bodyPr>
            <a:normAutofit fontScale="92500" lnSpcReduction="10000"/>
          </a:bodyPr>
          <a:lstStyle/>
          <a:p>
            <a:pPr marL="0" lvl="0" indent="0" algn="just" rtl="0"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Arial" panose="020B0604020202020204" pitchFamily="34" charset="0"/>
              </a:rPr>
              <a:t>Darluniwch papur </a:t>
            </a:r>
            <a:r>
              <a:rPr lang="cy-GB" sz="2800" dirty="0" err="1">
                <a:effectLst/>
                <a:latin typeface="Arial" panose="020B0604020202020204" pitchFamily="34" charset="0"/>
                <a:ea typeface="Times New Roman" panose="02020603050405020304" pitchFamily="18" charset="0"/>
                <a:cs typeface="Arial" panose="020B0604020202020204" pitchFamily="34" charset="0"/>
              </a:rPr>
              <a:t>briffo</a:t>
            </a:r>
            <a:r>
              <a:rPr lang="cy-GB" sz="2800" dirty="0">
                <a:effectLst/>
                <a:latin typeface="Arial" panose="020B0604020202020204" pitchFamily="34" charset="0"/>
                <a:ea typeface="Times New Roman" panose="02020603050405020304" pitchFamily="18" charset="0"/>
                <a:cs typeface="Arial" panose="020B0604020202020204" pitchFamily="34" charset="0"/>
              </a:rPr>
              <a:t> sydd yn archwilio’r pwysigrwydd o myfyrio ar ymarfer o fewn y Blynyddoedd Cynnar, ac sy’n dadansoddi gwahanol modelau </a:t>
            </a:r>
            <a:r>
              <a:rPr lang="cy-GB" sz="2800" dirty="0">
                <a:effectLst/>
                <a:latin typeface="Arial" panose="020B0604020202020204" pitchFamily="34" charset="0"/>
                <a:ea typeface="Times New Roman" panose="02020603050405020304" pitchFamily="18" charset="0"/>
              </a:rPr>
              <a:t>myfyriol (1000 gair). </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Beth yw adlewyrchu ac ymarfer myfyriol?</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Pam mae myfyrio ar ymarfer yn bwysig o fewn y Blynyddoedd Cynnar?</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Damcaniaethau myfyriol</a:t>
            </a:r>
            <a:endParaRPr lang="en-GB" sz="2800" dirty="0">
              <a:effectLst/>
              <a:latin typeface="Times New Roman" panose="02020603050405020304" pitchFamily="18" charset="0"/>
              <a:ea typeface="Times New Roman" panose="02020603050405020304" pitchFamily="18" charset="0"/>
            </a:endParaRPr>
          </a:p>
          <a:p>
            <a:pPr marL="342900" lvl="0" indent="-342900"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Dadansoddiad o gwahanol modelau myfyriol- cymharu/chyferbynnu/manteision/anfanteision</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8597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A3AE-ADB0-0F02-0589-F4FC2E7729B2}"/>
              </a:ext>
            </a:extLst>
          </p:cNvPr>
          <p:cNvSpPr>
            <a:spLocks noGrp="1"/>
          </p:cNvSpPr>
          <p:nvPr>
            <p:ph type="title"/>
          </p:nvPr>
        </p:nvSpPr>
        <p:spPr>
          <a:xfrm>
            <a:off x="320110" y="112683"/>
            <a:ext cx="7886700" cy="1325563"/>
          </a:xfrm>
        </p:spPr>
        <p:txBody>
          <a:bodyPr/>
          <a:lstStyle/>
          <a:p>
            <a:r>
              <a:rPr lang="en-GB" b="1" dirty="0">
                <a:solidFill>
                  <a:srgbClr val="0070C0"/>
                </a:solidFill>
                <a:latin typeface="Arial" panose="020B0604020202020204" pitchFamily="34" charset="0"/>
                <a:cs typeface="Arial" panose="020B0604020202020204" pitchFamily="34" charset="0"/>
              </a:rPr>
              <a:t>Part 2: </a:t>
            </a:r>
          </a:p>
        </p:txBody>
      </p:sp>
      <p:sp>
        <p:nvSpPr>
          <p:cNvPr id="3" name="Content Placeholder 2">
            <a:extLst>
              <a:ext uri="{FF2B5EF4-FFF2-40B4-BE49-F238E27FC236}">
                <a16:creationId xmlns:a16="http://schemas.microsoft.com/office/drawing/2014/main" id="{04737C07-4B8A-58F4-22C0-0B96EB1559E7}"/>
              </a:ext>
            </a:extLst>
          </p:cNvPr>
          <p:cNvSpPr>
            <a:spLocks noGrp="1"/>
          </p:cNvSpPr>
          <p:nvPr>
            <p:ph idx="1"/>
          </p:nvPr>
        </p:nvSpPr>
        <p:spPr>
          <a:xfrm>
            <a:off x="159880" y="1618062"/>
            <a:ext cx="8824240" cy="4047852"/>
          </a:xfrm>
        </p:spPr>
        <p:txBody>
          <a:bodyPr>
            <a:normAutofit fontScale="92500" lnSpcReduction="10000"/>
          </a:bodyPr>
          <a:lstStyle/>
          <a:p>
            <a:pPr marL="0" lvl="0" indent="0" rtl="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Design a briefing paper that explores the importance of reflective practise within the early years and analyses different reflective models. (1000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What is reflection and reflective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Why is reflective practice important to EY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The theory of reflection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Analysis of different reflective models compare/contrast/pros/cons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666424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3AEB14-7B59-278B-0CBB-0A29E5EA43AD}"/>
              </a:ext>
            </a:extLst>
          </p:cNvPr>
          <p:cNvSpPr>
            <a:spLocks noGrp="1"/>
          </p:cNvSpPr>
          <p:nvPr>
            <p:ph idx="1"/>
          </p:nvPr>
        </p:nvSpPr>
        <p:spPr>
          <a:xfrm>
            <a:off x="0" y="375449"/>
            <a:ext cx="9144000" cy="5637791"/>
          </a:xfrm>
        </p:spPr>
        <p:txBody>
          <a:bodyPr>
            <a:normAutofit fontScale="92500" lnSpcReduction="20000"/>
          </a:bodyPr>
          <a:lstStyle/>
          <a:p>
            <a:pPr marL="0" indent="0">
              <a:lnSpc>
                <a:spcPct val="107000"/>
              </a:lnSpc>
              <a:spcAft>
                <a:spcPts val="800"/>
              </a:spcAft>
              <a:buNone/>
            </a:pPr>
            <a:r>
              <a:rPr lang="cy-GB" kern="100" dirty="0">
                <a:effectLst/>
                <a:latin typeface="Arial" panose="020B0604020202020204" pitchFamily="34" charset="0"/>
                <a:ea typeface="DengXian" panose="02010600030101010101" pitchFamily="2" charset="-122"/>
                <a:cs typeface="Arial" panose="020B0604020202020204" pitchFamily="34" charset="0"/>
              </a:rPr>
              <a:t>Bwriad papur briffio yw darparu gwybodaeth yn gyflym ac yn effeithiol am bwnc neu destun. Dylai fod yn glir, yn gryno, yn ddibynadwy ac yn broffesiynol.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kern="100" dirty="0">
                <a:effectLst/>
                <a:latin typeface="Arial" panose="020B0604020202020204" pitchFamily="34" charset="0"/>
                <a:ea typeface="DengXian" panose="02010600030101010101" pitchFamily="2" charset="-122"/>
                <a:cs typeface="Arial" panose="020B0604020202020204" pitchFamily="34" charset="0"/>
              </a:rPr>
              <a:t>Ni ddylai fod yn fwy nag </a:t>
            </a:r>
            <a:r>
              <a:rPr lang="cy-GB" b="1" kern="100" dirty="0">
                <a:effectLst/>
                <a:latin typeface="Arial" panose="020B0604020202020204" pitchFamily="34" charset="0"/>
                <a:ea typeface="DengXian" panose="02010600030101010101" pitchFamily="2" charset="-122"/>
                <a:cs typeface="Arial" panose="020B0604020202020204" pitchFamily="34" charset="0"/>
              </a:rPr>
              <a:t>un</a:t>
            </a:r>
            <a:r>
              <a:rPr lang="cy-GB" kern="100" dirty="0">
                <a:effectLst/>
                <a:latin typeface="Arial" panose="020B0604020202020204" pitchFamily="34" charset="0"/>
                <a:ea typeface="DengXian" panose="02010600030101010101" pitchFamily="2" charset="-122"/>
                <a:cs typeface="Arial" panose="020B0604020202020204" pitchFamily="34" charset="0"/>
              </a:rPr>
              <a:t> dudalen A4.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kern="100" dirty="0">
                <a:effectLst/>
                <a:latin typeface="Arial" panose="020B0604020202020204" pitchFamily="34" charset="0"/>
                <a:ea typeface="DengXian" panose="02010600030101010101" pitchFamily="2" charset="-122"/>
                <a:cs typeface="Arial" panose="020B0604020202020204" pitchFamily="34" charset="0"/>
              </a:rPr>
              <a:t>Rhaid i chi gynnwys:</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Beth yw adfyfyrio ac arfer adfyfyriol</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Pam mae arfer adfyfyriol yn bwysig yn y Blynyddoedd Cynnar</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Rhywfaint am ddamcaniaeth adfyfyrio (</a:t>
            </a:r>
            <a:r>
              <a:rPr lang="cy-GB" kern="100" dirty="0" err="1">
                <a:effectLst/>
                <a:latin typeface="Arial" panose="020B0604020202020204" pitchFamily="34" charset="0"/>
                <a:ea typeface="DengXian" panose="02010600030101010101" pitchFamily="2" charset="-122"/>
                <a:cs typeface="Arial" panose="020B0604020202020204" pitchFamily="34" charset="0"/>
              </a:rPr>
              <a:t>Schon</a:t>
            </a:r>
            <a:r>
              <a:rPr lang="cy-GB" kern="100" dirty="0">
                <a:effectLst/>
                <a:latin typeface="Arial" panose="020B0604020202020204" pitchFamily="34" charset="0"/>
                <a:ea typeface="DengXian" panose="02010600030101010101" pitchFamily="2" charset="-122"/>
                <a:cs typeface="Arial" panose="020B0604020202020204" pitchFamily="34" charset="0"/>
              </a:rPr>
              <a:t>/</a:t>
            </a:r>
            <a:r>
              <a:rPr lang="cy-GB" kern="100" dirty="0" err="1">
                <a:effectLst/>
                <a:latin typeface="Arial" panose="020B0604020202020204" pitchFamily="34" charset="0"/>
                <a:ea typeface="DengXian" panose="02010600030101010101" pitchFamily="2" charset="-122"/>
                <a:cs typeface="Arial" panose="020B0604020202020204" pitchFamily="34" charset="0"/>
              </a:rPr>
              <a:t>Dewey</a:t>
            </a:r>
            <a:r>
              <a:rPr lang="cy-GB" kern="100" dirty="0">
                <a:effectLst/>
                <a:latin typeface="Arial" panose="020B0604020202020204" pitchFamily="34" charset="0"/>
                <a:ea typeface="DengXian" panose="02010600030101010101" pitchFamily="2" charset="-122"/>
                <a:cs typeface="Arial" panose="020B0604020202020204" pitchFamily="34" charset="0"/>
              </a:rPr>
              <a:t>)</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Cymhariaeth o ddau fodel adfyfyriol (Gibbs/</a:t>
            </a:r>
            <a:r>
              <a:rPr lang="cy-GB" kern="100" dirty="0" err="1">
                <a:effectLst/>
                <a:latin typeface="Arial" panose="020B0604020202020204" pitchFamily="34" charset="0"/>
                <a:ea typeface="DengXian" panose="02010600030101010101" pitchFamily="2" charset="-122"/>
                <a:cs typeface="Arial" panose="020B0604020202020204" pitchFamily="34" charset="0"/>
              </a:rPr>
              <a:t>Kolb</a:t>
            </a:r>
            <a:r>
              <a:rPr lang="cy-GB" kern="100" dirty="0">
                <a:effectLst/>
                <a:latin typeface="Arial" panose="020B0604020202020204" pitchFamily="34" charset="0"/>
                <a:ea typeface="DengXian" panose="02010600030101010101" pitchFamily="2" charset="-122"/>
                <a:cs typeface="Arial" panose="020B0604020202020204" pitchFamily="34" charset="0"/>
              </a:rPr>
              <a:t>/</a:t>
            </a:r>
            <a:r>
              <a:rPr lang="cy-GB" kern="100" dirty="0" err="1">
                <a:effectLst/>
                <a:latin typeface="Arial" panose="020B0604020202020204" pitchFamily="34" charset="0"/>
                <a:ea typeface="DengXian" panose="02010600030101010101" pitchFamily="2" charset="-122"/>
                <a:cs typeface="Arial" panose="020B0604020202020204" pitchFamily="34" charset="0"/>
              </a:rPr>
              <a:t>Driscoll</a:t>
            </a:r>
            <a:r>
              <a:rPr lang="cy-GB" kern="100" dirty="0">
                <a:effectLst/>
                <a:latin typeface="Arial" panose="020B0604020202020204" pitchFamily="34" charset="0"/>
                <a:ea typeface="DengXian" panose="02010600030101010101" pitchFamily="2" charset="-122"/>
                <a:cs typeface="Arial" panose="020B0604020202020204" pitchFamily="34" charset="0"/>
              </a:rPr>
              <a:t>)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Casgliad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7965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E686BB1-565D-3160-0D58-F78272760AA5}"/>
              </a:ext>
            </a:extLst>
          </p:cNvPr>
          <p:cNvSpPr txBox="1"/>
          <p:nvPr/>
        </p:nvSpPr>
        <p:spPr>
          <a:xfrm>
            <a:off x="190734" y="263663"/>
            <a:ext cx="8661556" cy="5693866"/>
          </a:xfrm>
          <a:prstGeom prst="rect">
            <a:avLst/>
          </a:prstGeom>
          <a:noFill/>
        </p:spPr>
        <p:txBody>
          <a:bodyPr wrap="square">
            <a:spAutoFit/>
          </a:bodyPr>
          <a:lstStyle/>
          <a:p>
            <a:r>
              <a:rPr lang="en-GB" sz="2800" dirty="0">
                <a:solidFill>
                  <a:srgbClr val="0070C0"/>
                </a:solidFill>
                <a:latin typeface="Arial" panose="020B0604020202020204" pitchFamily="34" charset="0"/>
                <a:cs typeface="Arial" panose="020B0604020202020204" pitchFamily="34" charset="0"/>
              </a:rPr>
              <a:t>A briefing paper is designed to provide information quickly and effectively about an issue or topic. It should be clear, concise, reliable and professional. </a:t>
            </a:r>
          </a:p>
          <a:p>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It should be no more than </a:t>
            </a:r>
            <a:r>
              <a:rPr lang="en-GB" sz="2800" b="1" dirty="0">
                <a:solidFill>
                  <a:srgbClr val="0070C0"/>
                </a:solidFill>
                <a:latin typeface="Arial" panose="020B0604020202020204" pitchFamily="34" charset="0"/>
                <a:cs typeface="Arial" panose="020B0604020202020204" pitchFamily="34" charset="0"/>
              </a:rPr>
              <a:t>one</a:t>
            </a:r>
            <a:r>
              <a:rPr lang="en-GB" sz="2800" dirty="0">
                <a:solidFill>
                  <a:srgbClr val="0070C0"/>
                </a:solidFill>
                <a:latin typeface="Arial" panose="020B0604020202020204" pitchFamily="34" charset="0"/>
                <a:cs typeface="Arial" panose="020B0604020202020204" pitchFamily="34" charset="0"/>
              </a:rPr>
              <a:t> A4 page in length. </a:t>
            </a:r>
          </a:p>
          <a:p>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You must include:</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What reflection and reflective practice is</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Why reflective practice is important in EY</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Some theory of reflection (Schon/Dewey)</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A comparison of two reflective models (Gibbs/Kolb/Driscoll) </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A conclusion </a:t>
            </a:r>
          </a:p>
        </p:txBody>
      </p:sp>
    </p:spTree>
    <p:extLst>
      <p:ext uri="{BB962C8B-B14F-4D97-AF65-F5344CB8AC3E}">
        <p14:creationId xmlns:p14="http://schemas.microsoft.com/office/powerpoint/2010/main" val="1870603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B05-313B-1DE6-47CA-7C40FCE9332B}"/>
              </a:ext>
            </a:extLst>
          </p:cNvPr>
          <p:cNvSpPr>
            <a:spLocks noGrp="1"/>
          </p:cNvSpPr>
          <p:nvPr>
            <p:ph type="title"/>
          </p:nvPr>
        </p:nvSpPr>
        <p:spPr>
          <a:xfrm>
            <a:off x="207913" y="824644"/>
            <a:ext cx="8879988" cy="515616"/>
          </a:xfrm>
        </p:spPr>
        <p:txBody>
          <a:bodyPr>
            <a:normAutofit fontScale="90000"/>
          </a:bodyPr>
          <a:lstStyle/>
          <a:p>
            <a:r>
              <a:rPr lang="en-GB" sz="4900" b="1" dirty="0" err="1">
                <a:effectLst/>
                <a:latin typeface="Arial" panose="020B0604020202020204" pitchFamily="34" charset="0"/>
                <a:ea typeface="Times New Roman" panose="02020603050405020304" pitchFamily="18" charset="0"/>
              </a:rPr>
              <a:t>Rhan</a:t>
            </a:r>
            <a:r>
              <a:rPr lang="en-GB" sz="4900" b="1" dirty="0">
                <a:effectLst/>
                <a:latin typeface="Arial" panose="020B0604020202020204" pitchFamily="34" charset="0"/>
                <a:ea typeface="Times New Roman" panose="02020603050405020304" pitchFamily="18" charset="0"/>
              </a:rPr>
              <a:t> 3:Traethawd </a:t>
            </a:r>
            <a:r>
              <a:rPr lang="en-GB" sz="4900" b="1" dirty="0" err="1">
                <a:effectLst/>
                <a:latin typeface="Arial" panose="020B0604020202020204" pitchFamily="34" charset="0"/>
                <a:ea typeface="Times New Roman" panose="02020603050405020304" pitchFamily="18" charset="0"/>
              </a:rPr>
              <a:t>ysgrifenedig</a:t>
            </a:r>
            <a:r>
              <a:rPr lang="en-GB" sz="4900" b="1" dirty="0">
                <a:effectLst/>
                <a:latin typeface="Arial" panose="020B0604020202020204" pitchFamily="34" charset="0"/>
                <a:ea typeface="Times New Roman" panose="02020603050405020304" pitchFamily="18" charset="0"/>
              </a:rPr>
              <a:t>:</a:t>
            </a:r>
            <a:br>
              <a:rPr lang="en-GB" sz="4400" b="1" dirty="0">
                <a:effectLst/>
                <a:latin typeface="Arial" panose="020B0604020202020204" pitchFamily="34" charset="0"/>
                <a:ea typeface="Times New Roman" panose="02020603050405020304" pitchFamily="18" charset="0"/>
              </a:rPr>
            </a:b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839241E-E17C-B48E-BC95-54C3A1A04AB6}"/>
              </a:ext>
            </a:extLst>
          </p:cNvPr>
          <p:cNvSpPr>
            <a:spLocks noGrp="1"/>
          </p:cNvSpPr>
          <p:nvPr>
            <p:ph idx="1"/>
          </p:nvPr>
        </p:nvSpPr>
        <p:spPr>
          <a:xfrm>
            <a:off x="56098" y="1265014"/>
            <a:ext cx="8879989" cy="5592986"/>
          </a:xfrm>
        </p:spPr>
        <p:txBody>
          <a:bodyPr>
            <a:normAutofit/>
          </a:bodyPr>
          <a:lstStyle/>
          <a:p>
            <a:pPr marL="0" indent="0">
              <a:buNone/>
            </a:pPr>
            <a:r>
              <a:rPr lang="cy-GB" sz="2400" b="1" dirty="0">
                <a:effectLst/>
                <a:latin typeface="Arial" panose="020B0604020202020204" pitchFamily="34" charset="0"/>
                <a:ea typeface="Times New Roman" panose="02020603050405020304" pitchFamily="18" charset="0"/>
                <a:cs typeface="Arial" panose="020B0604020202020204" pitchFamily="34" charset="0"/>
              </a:rPr>
              <a:t>Adnabod a dadansoddi y pwysigrwydd o’r gwahanol agweddau o ymarfer proffesiynol ac pam mae’r rhain yn bwysig er mwyn allu cwrdd ag anghenion unigol ac anghenion cynhwysol plant (1500 gair)</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pPr>
            <a:r>
              <a:rPr lang="en-GB" sz="2400"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2400" dirty="0">
                <a:effectLst/>
                <a:latin typeface="Arial" panose="020B0604020202020204" pitchFamily="34" charset="0"/>
                <a:ea typeface="Times New Roman" panose="02020603050405020304" pitchFamily="18" charset="0"/>
                <a:cs typeface="Arial" panose="020B0604020202020204" pitchFamily="34" charset="0"/>
              </a:rPr>
              <a:t> –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gweithiwr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 </a:t>
            </a:r>
            <a:r>
              <a:rPr lang="en-GB" sz="2400" dirty="0" err="1">
                <a:effectLst/>
                <a:latin typeface="Arial" panose="020B0604020202020204" pitchFamily="34" charset="0"/>
                <a:ea typeface="Times New Roman" panose="02020603050405020304" pitchFamily="18" charset="0"/>
                <a:cs typeface="Arial" panose="020B0604020202020204" pitchFamily="34" charset="0"/>
              </a:rPr>
              <a:t>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sy'n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ymarferydd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fod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Pam </a:t>
            </a:r>
            <a:r>
              <a:rPr lang="en-GB" sz="2400" dirty="0" err="1">
                <a:effectLst/>
                <a:latin typeface="Arial" panose="020B0604020202020204" pitchFamily="34" charset="0"/>
                <a:ea typeface="Times New Roman" panose="02020603050405020304" pitchFamily="18" charset="0"/>
                <a:cs typeface="Arial" panose="020B0604020202020204" pitchFamily="34" charset="0"/>
              </a:rPr>
              <a:t>mae</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cyfathrebu</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pherthnasoedd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400" dirty="0">
                <a:effectLst/>
                <a:latin typeface="Arial" panose="020B0604020202020204" pitchFamily="34" charset="0"/>
                <a:ea typeface="Times New Roman" panose="02020603050405020304" pitchFamily="18" charset="0"/>
                <a:cs typeface="Arial" panose="020B0604020202020204" pitchFamily="34" charset="0"/>
              </a:rPr>
              <a:t> plant?</a:t>
            </a:r>
          </a:p>
          <a:p>
            <a:endParaRPr lang="en-GB" dirty="0"/>
          </a:p>
        </p:txBody>
      </p:sp>
    </p:spTree>
    <p:extLst>
      <p:ext uri="{BB962C8B-B14F-4D97-AF65-F5344CB8AC3E}">
        <p14:creationId xmlns:p14="http://schemas.microsoft.com/office/powerpoint/2010/main" val="697629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D4F1-131B-97D2-D541-D8FC551CFD53}"/>
              </a:ext>
            </a:extLst>
          </p:cNvPr>
          <p:cNvSpPr>
            <a:spLocks noGrp="1"/>
          </p:cNvSpPr>
          <p:nvPr>
            <p:ph type="title"/>
          </p:nvPr>
        </p:nvSpPr>
        <p:spPr>
          <a:xfrm>
            <a:off x="163035" y="65915"/>
            <a:ext cx="7886700" cy="1325563"/>
          </a:xfrm>
        </p:spPr>
        <p:txBody>
          <a:bodyPr>
            <a:normAutofit/>
          </a:bodyPr>
          <a:lstStyle/>
          <a:p>
            <a:r>
              <a:rPr lang="en-GB" sz="4000" b="1" dirty="0" err="1">
                <a:latin typeface="Arial" panose="020B0604020202020204" pitchFamily="34" charset="0"/>
                <a:cs typeface="Arial" panose="020B0604020202020204" pitchFamily="34" charset="0"/>
              </a:rPr>
              <a:t>Rhan</a:t>
            </a:r>
            <a:r>
              <a:rPr lang="en-GB" sz="4000" b="1" dirty="0">
                <a:latin typeface="Arial" panose="020B0604020202020204" pitchFamily="34" charset="0"/>
                <a:cs typeface="Arial" panose="020B0604020202020204" pitchFamily="34" charset="0"/>
              </a:rPr>
              <a:t> 3 (</a:t>
            </a:r>
            <a:r>
              <a:rPr lang="en-GB" sz="4000" b="1" dirty="0" err="1">
                <a:latin typeface="Arial" panose="020B0604020202020204" pitchFamily="34" charset="0"/>
                <a:cs typeface="Arial" panose="020B0604020202020204" pitchFamily="34" charset="0"/>
              </a:rPr>
              <a:t>parhad</a:t>
            </a:r>
            <a:r>
              <a:rPr lang="en-GB" sz="4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85824E5-4454-6F60-97E7-38671636163D}"/>
              </a:ext>
            </a:extLst>
          </p:cNvPr>
          <p:cNvSpPr>
            <a:spLocks noGrp="1"/>
          </p:cNvSpPr>
          <p:nvPr>
            <p:ph idx="1"/>
          </p:nvPr>
        </p:nvSpPr>
        <p:spPr>
          <a:xfrm>
            <a:off x="163035" y="1464163"/>
            <a:ext cx="8717304" cy="4409314"/>
          </a:xfrm>
        </p:spPr>
        <p:txBody>
          <a:bodyPr>
            <a:normAutofit fontScale="85000" lnSpcReduction="20000"/>
          </a:bodyPr>
          <a:lstStyle/>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fod</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meddu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wybodaeth</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dealltwriaeth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gan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agweddau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ddiogelu</a:t>
            </a:r>
            <a:r>
              <a:rPr lang="en-GB" sz="28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gweithio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mewn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partneriaeth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amlasiantaethau'n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cylch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arsylwi</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chynllunio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sicrhau</a:t>
            </a:r>
            <a:r>
              <a:rPr lang="en-GB" sz="2800" dirty="0">
                <a:effectLst/>
                <a:latin typeface="Arial" panose="020B0604020202020204" pitchFamily="34" charset="0"/>
                <a:ea typeface="Times New Roman" panose="02020603050405020304" pitchFamily="18" charset="0"/>
                <a:cs typeface="Arial" panose="020B0604020202020204" pitchFamily="34" charset="0"/>
              </a:rPr>
              <a:t> bod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ymarferwyr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800" dirty="0">
                <a:effectLst/>
                <a:latin typeface="Arial" panose="020B0604020202020204" pitchFamily="34" charset="0"/>
                <a:ea typeface="Times New Roman" panose="02020603050405020304" pitchFamily="18" charset="0"/>
                <a:cs typeface="Arial" panose="020B0604020202020204" pitchFamily="34" charset="0"/>
              </a:rPr>
              <a:t> plant?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2800" dirty="0">
                <a:effectLst/>
                <a:latin typeface="Arial" panose="020B0604020202020204" pitchFamily="34" charset="0"/>
                <a:ea typeface="Times New Roman" panose="02020603050405020304" pitchFamily="18" charset="0"/>
                <a:cs typeface="Arial" panose="020B0604020202020204" pitchFamily="34" charset="0"/>
              </a:rPr>
              <a:t> CCUHP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hyn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err="1">
                <a:effectLst/>
                <a:latin typeface="Arial" panose="020B0604020202020204" pitchFamily="34" charset="0"/>
                <a:ea typeface="Times New Roman" panose="02020603050405020304" pitchFamily="18" charset="0"/>
                <a:cs typeface="Arial" panose="020B0604020202020204" pitchFamily="34" charset="0"/>
              </a:rPr>
              <a:t>Casgliad</a:t>
            </a:r>
            <a:r>
              <a:rPr lang="en-GB" sz="2800" dirty="0">
                <a:effectLst/>
                <a:latin typeface="Arial" panose="020B0604020202020204" pitchFamily="34" charset="0"/>
                <a:ea typeface="Times New Roman" panose="02020603050405020304" pitchFamily="18" charset="0"/>
                <a:cs typeface="Arial" panose="020B0604020202020204" pitchFamily="34" charset="0"/>
              </a:rPr>
              <a:t> – </a:t>
            </a:r>
            <a:r>
              <a:rPr lang="en-GB" sz="2800" dirty="0" err="1">
                <a:effectLst/>
                <a:latin typeface="Arial" panose="020B0604020202020204" pitchFamily="34" charset="0"/>
                <a:ea typeface="Times New Roman" panose="02020603050405020304" pitchFamily="18" charset="0"/>
                <a:cs typeface="Arial" panose="020B0604020202020204" pitchFamily="34" charset="0"/>
              </a:rPr>
              <a:t>crynodeb</a:t>
            </a:r>
            <a:r>
              <a:rPr lang="en-GB" sz="2800" dirty="0">
                <a:effectLst/>
                <a:latin typeface="Arial" panose="020B0604020202020204" pitchFamily="34" charset="0"/>
                <a:ea typeface="Times New Roman" panose="02020603050405020304" pitchFamily="18" charset="0"/>
                <a:cs typeface="Arial" panose="020B0604020202020204" pitchFamily="34" charset="0"/>
              </a:rPr>
              <a:t> o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bwyntiau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Tree>
    <p:extLst>
      <p:ext uri="{BB962C8B-B14F-4D97-AF65-F5344CB8AC3E}">
        <p14:creationId xmlns:p14="http://schemas.microsoft.com/office/powerpoint/2010/main" val="5319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484E-CCEA-98BB-B336-E268E65452DE}"/>
              </a:ext>
            </a:extLst>
          </p:cNvPr>
          <p:cNvSpPr>
            <a:spLocks noGrp="1"/>
          </p:cNvSpPr>
          <p:nvPr>
            <p:ph type="title"/>
          </p:nvPr>
        </p:nvSpPr>
        <p:spPr>
          <a:xfrm>
            <a:off x="84147" y="-156588"/>
            <a:ext cx="7886700" cy="1325563"/>
          </a:xfrm>
        </p:spPr>
        <p:txBody>
          <a:bodyPr>
            <a:normAutofit/>
          </a:bodyPr>
          <a:lstStyle/>
          <a:p>
            <a:r>
              <a:rPr lang="en-GB" sz="4000" b="1" dirty="0">
                <a:solidFill>
                  <a:srgbClr val="0070C0"/>
                </a:solidFill>
                <a:latin typeface="Arial" panose="020B0604020202020204" pitchFamily="34" charset="0"/>
                <a:cs typeface="Arial" panose="020B0604020202020204" pitchFamily="34" charset="0"/>
              </a:rPr>
              <a:t>Part 3: Written Essay  </a:t>
            </a:r>
          </a:p>
        </p:txBody>
      </p:sp>
      <p:sp>
        <p:nvSpPr>
          <p:cNvPr id="3" name="Content Placeholder 2">
            <a:extLst>
              <a:ext uri="{FF2B5EF4-FFF2-40B4-BE49-F238E27FC236}">
                <a16:creationId xmlns:a16="http://schemas.microsoft.com/office/drawing/2014/main" id="{F4E5BACA-1459-8400-DDAB-05B557DA0A23}"/>
              </a:ext>
            </a:extLst>
          </p:cNvPr>
          <p:cNvSpPr>
            <a:spLocks noGrp="1"/>
          </p:cNvSpPr>
          <p:nvPr>
            <p:ph idx="1"/>
          </p:nvPr>
        </p:nvSpPr>
        <p:spPr>
          <a:xfrm>
            <a:off x="134636" y="1116353"/>
            <a:ext cx="8779362" cy="4684197"/>
          </a:xfrm>
        </p:spPr>
        <p:txBody>
          <a:bodyPr>
            <a:normAutofit lnSpcReduction="10000"/>
          </a:bodyPr>
          <a:lstStyle/>
          <a:p>
            <a:pPr marL="0" indent="0">
              <a:buNone/>
            </a:pPr>
            <a:r>
              <a:rPr lang="en-GB" sz="24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Recognise and analyse the significance of different aspects of professional practise and why these are important in meeting the individual and inclusive needs of children (1500 words).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Introduction – what is professional practise/ what is a professional?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What values are important for a professional practitioner and why are values important to professional practise?</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communication and relationships important to professional practice and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10627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A6C5-9B8F-E4D2-7E68-C7AB4E49A29C}"/>
              </a:ext>
            </a:extLst>
          </p:cNvPr>
          <p:cNvSpPr>
            <a:spLocks noGrp="1"/>
          </p:cNvSpPr>
          <p:nvPr>
            <p:ph type="title"/>
          </p:nvPr>
        </p:nvSpPr>
        <p:spPr>
          <a:xfrm>
            <a:off x="230353" y="45365"/>
            <a:ext cx="7886700" cy="1325563"/>
          </a:xfrm>
        </p:spPr>
        <p:txBody>
          <a:bodyPr/>
          <a:lstStyle/>
          <a:p>
            <a:r>
              <a:rPr lang="en-GB" sz="4400" b="1" dirty="0">
                <a:solidFill>
                  <a:srgbClr val="0070C0"/>
                </a:solidFill>
                <a:latin typeface="Arial" panose="020B0604020202020204" pitchFamily="34" charset="0"/>
                <a:cs typeface="Arial" panose="020B0604020202020204" pitchFamily="34" charset="0"/>
              </a:rPr>
              <a:t>Part 3 (continued)</a:t>
            </a:r>
            <a:endParaRPr lang="en-GB" dirty="0"/>
          </a:p>
        </p:txBody>
      </p:sp>
      <p:sp>
        <p:nvSpPr>
          <p:cNvPr id="3" name="Content Placeholder 2">
            <a:extLst>
              <a:ext uri="{FF2B5EF4-FFF2-40B4-BE49-F238E27FC236}">
                <a16:creationId xmlns:a16="http://schemas.microsoft.com/office/drawing/2014/main" id="{A08C4D68-41FD-C1F1-552A-CA3A967CA985}"/>
              </a:ext>
            </a:extLst>
          </p:cNvPr>
          <p:cNvSpPr>
            <a:spLocks noGrp="1"/>
          </p:cNvSpPr>
          <p:nvPr>
            <p:ph idx="1"/>
          </p:nvPr>
        </p:nvSpPr>
        <p:spPr>
          <a:xfrm>
            <a:off x="72928" y="1295867"/>
            <a:ext cx="8880338" cy="4701026"/>
          </a:xfrm>
        </p:spPr>
        <p:txBody>
          <a:bodyPr>
            <a:normAutofit lnSpcReduction="10000"/>
          </a:bodyPr>
          <a:lstStyle/>
          <a:p>
            <a:pPr marL="342900" lvl="0" indent="-342900" rtl="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having an in-depth knowledge and understanding important to professional practice, including aspects of safeguarding?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partnership and multi-agency working important to professional practice?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does the observation and planning cycle inform professional practice and ensure practitioners are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 the principles of the UNCRC inform professional practice and why is this important?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Conclusion – summary of points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33320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39269" y="1666990"/>
            <a:ext cx="4159212" cy="4165658"/>
          </a:xfrm>
        </p:spPr>
        <p:txBody>
          <a:bodyPr>
            <a:normAutofit fontScale="85000" lnSpcReduction="10000"/>
          </a:bodyPr>
          <a:lstStyle/>
          <a:p>
            <a:pPr marL="0" indent="0" algn="just" fontAlgn="base" hangingPunct="0">
              <a:lnSpc>
                <a:spcPct val="107000"/>
              </a:lnSpc>
              <a:spcAft>
                <a:spcPts val="800"/>
              </a:spcAft>
              <a:buNone/>
            </a:pPr>
            <a:r>
              <a:rPr lang="en-GB" sz="3000" b="1" dirty="0">
                <a:latin typeface="Arial" panose="020B0604020202020204" pitchFamily="34" charset="0"/>
                <a:cs typeface="Arial" panose="020B0604020202020204" pitchFamily="34" charset="0"/>
              </a:rPr>
              <a:t>1. </a:t>
            </a:r>
            <a:r>
              <a:rPr lang="cy-GB" sz="3000" b="1" dirty="0">
                <a:effectLst/>
                <a:latin typeface="Arial" panose="020B0604020202020204" pitchFamily="34" charset="0"/>
                <a:ea typeface="Times New Roman" panose="02020603050405020304" pitchFamily="18" charset="0"/>
                <a:cs typeface="Arial" panose="020B0604020202020204" pitchFamily="34" charset="0"/>
              </a:rPr>
              <a:t>Cyfeirnodi</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3000" dirty="0" err="1">
                <a:effectLst/>
                <a:latin typeface="Arial" panose="020B0604020202020204" pitchFamily="34" charset="0"/>
                <a:ea typeface="Times New Roman" panose="02020603050405020304" pitchFamily="18" charset="0"/>
                <a:cs typeface="Arial" panose="020B0604020202020204" pitchFamily="34" charset="0"/>
              </a:rPr>
              <a:t>Ymgysyttlu</a:t>
            </a:r>
            <a:r>
              <a:rPr lang="cy-GB" sz="3000" dirty="0">
                <a:effectLst/>
                <a:latin typeface="Arial" panose="020B0604020202020204" pitchFamily="34" charset="0"/>
                <a:ea typeface="Times New Roman" panose="02020603050405020304" pitchFamily="18" charset="0"/>
                <a:cs typeface="Arial" panose="020B0604020202020204" pitchFamily="34" charset="0"/>
              </a:rPr>
              <a:t> a llenyddiaeth berthnasol a phriodol. Cyfeirnodi’n gyson gyda defnydd glir o fformat cyfeirnodi </a:t>
            </a:r>
            <a:r>
              <a:rPr lang="cy-GB" sz="3000" dirty="0" err="1">
                <a:effectLst/>
                <a:latin typeface="Arial" panose="020B0604020202020204" pitchFamily="34" charset="0"/>
                <a:ea typeface="Times New Roman" panose="02020603050405020304" pitchFamily="18" charset="0"/>
                <a:cs typeface="Arial" panose="020B0604020202020204" pitchFamily="34" charset="0"/>
              </a:rPr>
              <a:t>Harvard</a:t>
            </a:r>
            <a:r>
              <a:rPr lang="cy-GB" sz="3000" dirty="0">
                <a:effectLst/>
                <a:latin typeface="Arial" panose="020B0604020202020204" pitchFamily="34" charset="0"/>
                <a:ea typeface="Times New Roman" panose="02020603050405020304" pitchFamily="18" charset="0"/>
                <a:cs typeface="Arial" panose="020B0604020202020204" pitchFamily="34" charset="0"/>
              </a:rPr>
              <a:t>. Strwythur a chywirdeb yn y rhestr gyfeirnodi. </a:t>
            </a:r>
          </a:p>
          <a:p>
            <a:pPr marL="0" indent="0" algn="just" fontAlgn="base" hangingPunct="0">
              <a:lnSpc>
                <a:spcPct val="107000"/>
              </a:lnSpc>
              <a:spcAft>
                <a:spcPts val="800"/>
              </a:spcAft>
              <a:buNone/>
            </a:pPr>
            <a:r>
              <a:rPr lang="cy-GB" sz="3000" b="1" dirty="0">
                <a:latin typeface="Arial" panose="020B0604020202020204" pitchFamily="34" charset="0"/>
                <a:ea typeface="DengXian" panose="02010600030101010101" pitchFamily="2" charset="-122"/>
                <a:cs typeface="Arial" panose="020B0604020202020204" pitchFamily="34" charset="0"/>
              </a:rPr>
              <a:t>10 Marc</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23465" y="1852113"/>
            <a:ext cx="4493463" cy="4223317"/>
          </a:xfrm>
        </p:spPr>
        <p:txBody>
          <a:bodyPr>
            <a:normAutofit fontScale="85000" lnSpcReduction="10000"/>
          </a:bodyPr>
          <a:lstStyle/>
          <a:p>
            <a:pPr marL="0" indent="0">
              <a:buNone/>
            </a:pPr>
            <a:r>
              <a:rPr lang="en-GB" sz="3100" b="1" dirty="0">
                <a:solidFill>
                  <a:srgbClr val="0070C0"/>
                </a:solidFill>
              </a:rPr>
              <a:t>1</a:t>
            </a:r>
            <a:r>
              <a:rPr lang="en-GB" sz="3100" b="1" dirty="0">
                <a:solidFill>
                  <a:srgbClr val="0070C0"/>
                </a:solidFill>
                <a:latin typeface="Arial" panose="020B0604020202020204" pitchFamily="34" charset="0"/>
                <a:cs typeface="Arial" panose="020B0604020202020204" pitchFamily="34" charset="0"/>
              </a:rPr>
              <a:t>. Referencing</a:t>
            </a:r>
          </a:p>
          <a:p>
            <a:pPr marL="0" indent="0">
              <a:buNone/>
            </a:pPr>
            <a:r>
              <a:rPr lang="en-GB" sz="3100"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reference list.</a:t>
            </a:r>
          </a:p>
          <a:p>
            <a:pPr marL="0" indent="0">
              <a:buNone/>
            </a:pPr>
            <a:endParaRPr lang="en-GB" sz="3100" dirty="0">
              <a:solidFill>
                <a:srgbClr val="0070C0"/>
              </a:solidFill>
              <a:latin typeface="Arial" panose="020B0604020202020204" pitchFamily="34" charset="0"/>
              <a:cs typeface="Arial" panose="020B0604020202020204" pitchFamily="34" charset="0"/>
            </a:endParaRPr>
          </a:p>
          <a:p>
            <a:pPr marL="0" indent="0">
              <a:buNone/>
            </a:pPr>
            <a:r>
              <a:rPr lang="en-GB" sz="31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134636" y="1825624"/>
            <a:ext cx="4187610" cy="3930047"/>
          </a:xfrm>
        </p:spPr>
        <p:txBody>
          <a:bodyPr>
            <a:normAutofit lnSpcReduction="10000"/>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r>
              <a:rPr lang="en-GB" b="1" dirty="0" err="1">
                <a:effectLst/>
                <a:latin typeface="Arial" panose="020B0604020202020204" pitchFamily="34" charset="0"/>
                <a:ea typeface="Times New Roman" panose="02020603050405020304" pitchFamily="18" charset="0"/>
                <a:cs typeface="Arial" panose="020B0604020202020204" pitchFamily="34" charset="0"/>
              </a:rPr>
              <a:t>Rhan</a:t>
            </a:r>
            <a:r>
              <a:rPr lang="en-GB" b="1" dirty="0">
                <a:effectLst/>
                <a:latin typeface="Arial" panose="020B0604020202020204" pitchFamily="34" charset="0"/>
                <a:ea typeface="Times New Roman" panose="02020603050405020304" pitchFamily="18" charset="0"/>
                <a:cs typeface="Arial" panose="020B0604020202020204" pitchFamily="34" charset="0"/>
              </a:rPr>
              <a:t> 3</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en-GB" dirty="0" err="1">
                <a:effectLst/>
                <a:latin typeface="Arial" panose="020B0604020202020204" pitchFamily="34" charset="0"/>
                <a:ea typeface="Times New Roman" panose="02020603050405020304" pitchFamily="18" charset="0"/>
                <a:cs typeface="Arial" panose="020B0604020202020204" pitchFamily="34" charset="0"/>
              </a:rPr>
              <a:t>Cynnwys</a:t>
            </a:r>
            <a:r>
              <a:rPr lang="en-GB" dirty="0">
                <a:effectLst/>
                <a:latin typeface="Arial" panose="020B0604020202020204" pitchFamily="34" charset="0"/>
                <a:ea typeface="Times New Roman" panose="02020603050405020304" pitchFamily="18" charset="0"/>
                <a:cs typeface="Arial" panose="020B0604020202020204" pitchFamily="34" charset="0"/>
              </a:rPr>
              <a:t> y </a:t>
            </a:r>
            <a:r>
              <a:rPr lang="en-GB" dirty="0" err="1">
                <a:effectLst/>
                <a:latin typeface="Arial" panose="020B0604020202020204" pitchFamily="34" charset="0"/>
                <a:ea typeface="Times New Roman" panose="02020603050405020304" pitchFamily="18" charset="0"/>
                <a:cs typeface="Arial" panose="020B0604020202020204" pitchFamily="34" charset="0"/>
              </a:rPr>
              <a:t>gwaith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ysgrifenedig</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wrth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ddeall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pwysigrwydd</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ymarfer</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i</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ddiwallu</a:t>
            </a:r>
            <a:r>
              <a:rPr lang="en-GB" dirty="0">
                <a:effectLst/>
                <a:latin typeface="Arial" panose="020B0604020202020204" pitchFamily="34" charset="0"/>
                <a:ea typeface="Times New Roman" panose="02020603050405020304" pitchFamily="18" charset="0"/>
                <a:cs typeface="Arial" panose="020B0604020202020204" pitchFamily="34" charset="0"/>
              </a:rPr>
              <a:t> a </a:t>
            </a:r>
            <a:r>
              <a:rPr lang="en-GB" dirty="0" err="1">
                <a:effectLst/>
                <a:latin typeface="Arial" panose="020B0604020202020204" pitchFamily="34" charset="0"/>
                <a:ea typeface="Times New Roman" panose="02020603050405020304" pitchFamily="18" charset="0"/>
                <a:cs typeface="Arial" panose="020B0604020202020204" pitchFamily="34" charset="0"/>
              </a:rPr>
              <a:t>cwrdd</a:t>
            </a:r>
            <a:r>
              <a:rPr lang="en-GB" dirty="0">
                <a:effectLst/>
                <a:latin typeface="Arial" panose="020B0604020202020204" pitchFamily="34" charset="0"/>
                <a:ea typeface="Times New Roman" panose="02020603050405020304" pitchFamily="18" charset="0"/>
                <a:cs typeface="Arial" panose="020B0604020202020204" pitchFamily="34" charset="0"/>
              </a:rPr>
              <a:t> ag </a:t>
            </a:r>
            <a:r>
              <a:rPr lang="en-GB"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pob</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plentyn</a:t>
            </a:r>
            <a:r>
              <a:rPr lang="en-GB" dirty="0">
                <a:effectLst/>
                <a:latin typeface="Arial" panose="020B0604020202020204" pitchFamily="34" charset="0"/>
                <a:ea typeface="Times New Roman" panose="02020603050405020304" pitchFamily="18" charset="0"/>
                <a:cs typeface="Arial" panose="020B0604020202020204" pitchFamily="34" charset="0"/>
              </a:rPr>
              <a:t>.</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40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78204" y="1780744"/>
            <a:ext cx="4063844" cy="3930047"/>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2. Part 3</a:t>
            </a:r>
          </a:p>
          <a:p>
            <a:pPr marL="0" indent="0">
              <a:buNone/>
            </a:pPr>
            <a:r>
              <a:rPr lang="en-GB" dirty="0">
                <a:solidFill>
                  <a:srgbClr val="0070C0"/>
                </a:solidFill>
                <a:latin typeface="Arial" panose="020B0604020202020204" pitchFamily="34" charset="0"/>
                <a:cs typeface="Arial" panose="020B0604020202020204" pitchFamily="34" charset="0"/>
              </a:rPr>
              <a:t>Content of written essay in understanding the significance of professional practise to meeting the needs of children.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40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6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3. </a:t>
            </a:r>
            <a:r>
              <a:rPr lang="en-GB" sz="2800" b="1" dirty="0" err="1">
                <a:effectLst/>
                <a:latin typeface="Arial" panose="020B0604020202020204" pitchFamily="34" charset="0"/>
                <a:ea typeface="Times New Roman" panose="02020603050405020304" pitchFamily="18" charset="0"/>
                <a:cs typeface="Times New Roman" panose="02020603050405020304" pitchFamily="18" charset="0"/>
              </a:rPr>
              <a:t>Rhan</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 2</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Cynnwys</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y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papur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briffio</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wrth</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ddeall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pwysigrwydd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ymarfer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myfyriol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p>
          <a:p>
            <a:pPr marL="0" indent="0" algn="just" fontAlgn="base" hangingPunct="0">
              <a:lnSpc>
                <a:spcPct val="107000"/>
              </a:lnSpc>
              <a:spcAft>
                <a:spcPts val="600"/>
              </a:spcAft>
              <a:buNone/>
            </a:pPr>
            <a:r>
              <a:rPr lang="en-GB" b="1" dirty="0">
                <a:latin typeface="Arial" panose="020B0604020202020204" pitchFamily="34" charset="0"/>
                <a:ea typeface="DengXian" panose="02010600030101010101" pitchFamily="2" charset="-122"/>
                <a:cs typeface="Times New Roman" panose="02020603050405020304" pitchFamily="18" charset="0"/>
              </a:rPr>
              <a:t>30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33324" y="189294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3. Part 2</a:t>
            </a:r>
          </a:p>
          <a:p>
            <a:pPr marL="0" indent="0">
              <a:buNone/>
            </a:pPr>
            <a:r>
              <a:rPr lang="en-GB" dirty="0">
                <a:solidFill>
                  <a:srgbClr val="0070C0"/>
                </a:solidFill>
                <a:latin typeface="Arial" panose="020B0604020202020204" pitchFamily="34" charset="0"/>
                <a:cs typeface="Arial" panose="020B0604020202020204" pitchFamily="34" charset="0"/>
              </a:rPr>
              <a:t>Content of briefing paper in understanding the importance of reflective practise. </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4. Rhan 1</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DPP, Gosod a cwrdd ag targedau i datblygu sgiliau fel gweithiwr proffesiynol. </a:t>
            </a:r>
          </a:p>
          <a:p>
            <a:pPr marL="0" indent="0" algn="just" fontAlgn="base" hangingPunct="0">
              <a:lnSpc>
                <a:spcPct val="107000"/>
              </a:lnSpc>
              <a:spcAft>
                <a:spcPts val="600"/>
              </a:spcAft>
              <a:buNone/>
            </a:pPr>
            <a:r>
              <a:rPr lang="cy-GB" b="1" dirty="0">
                <a:latin typeface="Arial" panose="020B0604020202020204" pitchFamily="34" charset="0"/>
                <a:ea typeface="DengXian" panose="02010600030101010101" pitchFamily="2" charset="-122"/>
                <a:cs typeface="Times New Roman" panose="02020603050405020304" pitchFamily="18" charset="0"/>
              </a:rPr>
              <a:t>10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68344" y="1825625"/>
            <a:ext cx="3999448"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4. Part 1</a:t>
            </a:r>
          </a:p>
          <a:p>
            <a:pPr marL="0" indent="0">
              <a:buNone/>
            </a:pPr>
            <a:r>
              <a:rPr lang="en-GB" dirty="0">
                <a:solidFill>
                  <a:srgbClr val="0070C0"/>
                </a:solidFill>
                <a:latin typeface="Arial" panose="020B0604020202020204" pitchFamily="34" charset="0"/>
                <a:cs typeface="Arial" panose="020B0604020202020204" pitchFamily="34" charset="0"/>
              </a:rPr>
              <a:t>PDP, setting and meeting targets for developing skills as a professional practitioner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5.</a:t>
            </a: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Sgiliau ysgrifenedig</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Sgiliau cynllunio a dylunio</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Cywirdeb, sillafu, gramadeg</a:t>
            </a:r>
          </a:p>
          <a:p>
            <a:pPr marL="0" indent="0">
              <a:buNone/>
            </a:pPr>
            <a:endParaRPr lang="cy-GB" dirty="0">
              <a:latin typeface="Arial" panose="020B0604020202020204" pitchFamily="34" charset="0"/>
              <a:cs typeface="Times New Roman" panose="02020603050405020304" pitchFamily="18" charset="0"/>
            </a:endParaRPr>
          </a:p>
          <a:p>
            <a:pPr marL="0" indent="0">
              <a:buNone/>
            </a:pPr>
            <a:r>
              <a:rPr lang="cy-GB" b="1" dirty="0">
                <a:latin typeface="Arial" panose="020B0604020202020204" pitchFamily="34" charset="0"/>
                <a:cs typeface="Times New Roman" panose="02020603050405020304" pitchFamily="18" charset="0"/>
              </a:rPr>
              <a:t>10 Marc</a:t>
            </a:r>
            <a:endParaRPr lang="en-GB"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83812" y="186415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5. Written skills </a:t>
            </a:r>
          </a:p>
          <a:p>
            <a:pPr marL="0" indent="0">
              <a:buNone/>
            </a:pPr>
            <a:r>
              <a:rPr lang="en-GB" dirty="0">
                <a:solidFill>
                  <a:srgbClr val="0070C0"/>
                </a:solidFill>
                <a:latin typeface="Arial" panose="020B0604020202020204" pitchFamily="34" charset="0"/>
                <a:cs typeface="Arial" panose="020B0604020202020204" pitchFamily="34" charset="0"/>
              </a:rPr>
              <a:t>Planning and design skills</a:t>
            </a:r>
          </a:p>
          <a:p>
            <a:pPr marL="0" indent="0">
              <a:buNone/>
            </a:pPr>
            <a:r>
              <a:rPr lang="en-GB" dirty="0">
                <a:solidFill>
                  <a:srgbClr val="0070C0"/>
                </a:solidFill>
                <a:latin typeface="Arial" panose="020B0604020202020204" pitchFamily="34" charset="0"/>
                <a:cs typeface="Arial" panose="020B0604020202020204" pitchFamily="34" charset="0"/>
              </a:rPr>
              <a:t>Correctness, spelling, grammar</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365127"/>
            <a:ext cx="7886700" cy="831626"/>
          </a:xfrm>
        </p:spPr>
        <p:txBody>
          <a:bodyPr>
            <a:noAutofit/>
          </a:bodyPr>
          <a:lstStyle/>
          <a:p>
            <a:pPr algn="ct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3600"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9512" y="1484784"/>
            <a:ext cx="4536504" cy="4692180"/>
          </a:xfrm>
        </p:spPr>
        <p:txBody>
          <a:bodyPr>
            <a:normAutofit/>
          </a:bodyPr>
          <a:lstStyle/>
          <a:p>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Gweithred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swyddogol</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Tystiolaeth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 (</a:t>
            </a:r>
            <a:r>
              <a:rPr lang="en-US" dirty="0" err="1">
                <a:latin typeface="Arial" panose="020B0604020202020204" pitchFamily="34" charset="0"/>
                <a:cs typeface="Arial" panose="020B0604020202020204" pitchFamily="34" charset="0"/>
              </a:rPr>
              <a:t>MyTSD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a:t>
            </a:r>
          </a:p>
          <a:p>
            <a:pPr marL="0" indent="0">
              <a:buNone/>
            </a:pP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629150" y="1484784"/>
            <a:ext cx="4407346" cy="4692179"/>
          </a:xfrm>
        </p:spPr>
        <p:txBody>
          <a:bodyPr>
            <a:normAutofit/>
          </a:bodyPr>
          <a:lstStyle/>
          <a:p>
            <a:r>
              <a:rPr lang="en-GB" dirty="0">
                <a:solidFill>
                  <a:srgbClr val="0070C0"/>
                </a:solidFill>
                <a:latin typeface="Arial" panose="020B0604020202020204" pitchFamily="34" charset="0"/>
                <a:cs typeface="Arial" panose="020B0604020202020204" pitchFamily="34" charset="0"/>
              </a:rPr>
              <a:t>Events out of your control;</a:t>
            </a:r>
          </a:p>
          <a:p>
            <a:r>
              <a:rPr lang="en-GB" dirty="0">
                <a:solidFill>
                  <a:srgbClr val="0070C0"/>
                </a:solidFill>
                <a:latin typeface="Arial" panose="020B0604020202020204" pitchFamily="34" charset="0"/>
                <a:cs typeface="Arial" panose="020B0604020202020204" pitchFamily="34" charset="0"/>
              </a:rPr>
              <a:t>Official procedure;</a:t>
            </a:r>
          </a:p>
          <a:p>
            <a:r>
              <a:rPr lang="en-GB" dirty="0">
                <a:solidFill>
                  <a:srgbClr val="0070C0"/>
                </a:solidFill>
                <a:latin typeface="Arial" panose="020B0604020202020204" pitchFamily="34" charset="0"/>
                <a:cs typeface="Arial" panose="020B0604020202020204" pitchFamily="34" charset="0"/>
              </a:rPr>
              <a:t>Evidence;</a:t>
            </a:r>
          </a:p>
          <a:p>
            <a:r>
              <a:rPr lang="en-GB" dirty="0">
                <a:solidFill>
                  <a:srgbClr val="0070C0"/>
                </a:solidFill>
                <a:latin typeface="Arial" panose="020B0604020202020204" pitchFamily="34" charset="0"/>
                <a:cs typeface="Arial" panose="020B0604020202020204" pitchFamily="34" charset="0"/>
              </a:rPr>
              <a:t>Complete form SC01 (</a:t>
            </a:r>
            <a:r>
              <a:rPr lang="en-GB" dirty="0" err="1">
                <a:solidFill>
                  <a:srgbClr val="0070C0"/>
                </a:solidFill>
                <a:latin typeface="Arial" panose="020B0604020202020204" pitchFamily="34" charset="0"/>
                <a:cs typeface="Arial" panose="020B0604020202020204" pitchFamily="34" charset="0"/>
              </a:rPr>
              <a:t>MyTSD</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defRPr/>
            </a:pPr>
            <a:r>
              <a:rPr lang="en-GB" sz="3600" dirty="0">
                <a:latin typeface="Arial" panose="020B0604020202020204" pitchFamily="34" charset="0"/>
                <a:cs typeface="Arial" panose="020B0604020202020204" pitchFamily="34" charset="0"/>
              </a:rPr>
              <a:t>Materion </a:t>
            </a:r>
            <a:r>
              <a:rPr lang="en-GB" sz="3600" dirty="0" err="1">
                <a:latin typeface="Arial" panose="020B0604020202020204" pitchFamily="34" charset="0"/>
                <a:cs typeface="Arial" panose="020B0604020202020204" pitchFamily="34" charset="0"/>
              </a:rPr>
              <a:t>TGCh</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ICT issues?</a:t>
            </a:r>
          </a:p>
        </p:txBody>
      </p:sp>
      <p:sp>
        <p:nvSpPr>
          <p:cNvPr id="3" name="Content Placeholder 4"/>
          <p:cNvSpPr>
            <a:spLocks noGrp="1"/>
          </p:cNvSpPr>
          <p:nvPr>
            <p:ph sz="half" idx="1"/>
          </p:nvPr>
        </p:nvSpPr>
        <p:spPr>
          <a:xfrm>
            <a:off x="251520" y="2055814"/>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3"/>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4"/>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4648200" y="2121913"/>
            <a:ext cx="4244280" cy="4525963"/>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052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0">
            <a:schemeClr val="accent6"/>
          </a:lnRef>
          <a:fillRef idx="3">
            <a:schemeClr val="accent6"/>
          </a:fillRef>
          <a:effectRef idx="3">
            <a:schemeClr val="accent6"/>
          </a:effectRef>
          <a:fontRef idx="minor">
            <a:schemeClr val="lt1"/>
          </a:fontRef>
        </p:style>
        <p:txBody>
          <a:bodyPr vert="horz" lIns="68580" tIns="34290" rIns="68580" bIns="34290" rtlCol="0" anchor="ctr">
            <a:noAutofit/>
          </a:bodyPr>
          <a:lstStyle/>
          <a:p>
            <a:pPr algn="ctr"/>
            <a:r>
              <a:rPr lang="en-US" sz="4000" b="1" dirty="0" err="1">
                <a:latin typeface="Arial" panose="020B0604020202020204" pitchFamily="34" charset="0"/>
                <a:cs typeface="Arial" panose="020B0604020202020204" pitchFamily="34" charset="0"/>
              </a:rPr>
              <a:t>Cyfle</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i</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ofyn</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cwestiynau</a:t>
            </a:r>
            <a:r>
              <a:rPr lang="en-US" sz="4000" b="1" dirty="0">
                <a:latin typeface="Arial" panose="020B0604020202020204" pitchFamily="34" charset="0"/>
                <a:cs typeface="Arial" panose="020B0604020202020204" pitchFamily="34" charset="0"/>
              </a:rPr>
              <a:t>?</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4000" b="1" dirty="0">
                <a:solidFill>
                  <a:srgbClr val="0070C0"/>
                </a:solidFill>
                <a:latin typeface="Arial" panose="020B0604020202020204" pitchFamily="34" charset="0"/>
                <a:cs typeface="Arial" panose="020B0604020202020204" pitchFamily="34" charset="0"/>
              </a:rPr>
              <a:t>An opportunity to ask questions?</a:t>
            </a:r>
            <a:endParaRPr lang="en-US" sz="1600" b="1" dirty="0">
              <a:solidFill>
                <a:srgbClr val="0070C0"/>
              </a:solidFill>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2DFADE5-4D55-4747-9EF6-5E967009EF5E}"/>
              </a:ext>
            </a:extLst>
          </p:cNvPr>
          <p:cNvSpPr>
            <a:spLocks noGrp="1"/>
          </p:cNvSpPr>
          <p:nvPr>
            <p:ph type="title"/>
          </p:nvPr>
        </p:nvSpPr>
        <p:spPr>
          <a:xfrm>
            <a:off x="628650" y="236967"/>
            <a:ext cx="7886700" cy="994172"/>
          </a:xfrm>
        </p:spPr>
        <p:txBody>
          <a:bodyPr>
            <a:normAutofit/>
          </a:bodyPr>
          <a:lstStyle/>
          <a:p>
            <a:r>
              <a:rPr lang="en-GB" sz="4800" dirty="0" err="1">
                <a:latin typeface="Arial" panose="020B0604020202020204" pitchFamily="34" charset="0"/>
                <a:cs typeface="Arial" panose="020B0604020202020204" pitchFamily="34" charset="0"/>
              </a:rPr>
              <a:t>Gweithgaredd</a:t>
            </a:r>
            <a:r>
              <a:rPr lang="en-GB" sz="4800" dirty="0">
                <a:latin typeface="Arial" panose="020B0604020202020204" pitchFamily="34" charset="0"/>
                <a:cs typeface="Arial" panose="020B0604020202020204" pitchFamily="34" charset="0"/>
              </a:rPr>
              <a:t> / </a:t>
            </a:r>
            <a:r>
              <a:rPr lang="en-GB" sz="4800" dirty="0">
                <a:solidFill>
                  <a:srgbClr val="0070C0"/>
                </a:solidFill>
                <a:latin typeface="Arial" panose="020B0604020202020204" pitchFamily="34" charset="0"/>
                <a:cs typeface="Arial" panose="020B0604020202020204" pitchFamily="34" charset="0"/>
              </a:rPr>
              <a:t>Activity</a:t>
            </a:r>
          </a:p>
        </p:txBody>
      </p:sp>
      <p:sp>
        <p:nvSpPr>
          <p:cNvPr id="10" name="Rectangle 2">
            <a:extLst>
              <a:ext uri="{FF2B5EF4-FFF2-40B4-BE49-F238E27FC236}">
                <a16:creationId xmlns:a16="http://schemas.microsoft.com/office/drawing/2014/main" id="{4C3E3BF4-E573-4E7B-969D-A86060F0D6F2}"/>
              </a:ext>
            </a:extLst>
          </p:cNvPr>
          <p:cNvSpPr>
            <a:spLocks noGrp="1" noChangeArrowheads="1"/>
          </p:cNvSpPr>
          <p:nvPr>
            <p:ph idx="1"/>
          </p:nvPr>
        </p:nvSpPr>
        <p:spPr bwMode="auto">
          <a:xfrm>
            <a:off x="4517498" y="1329403"/>
            <a:ext cx="4693113" cy="4794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119025"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sz="2400" dirty="0">
                <a:solidFill>
                  <a:srgbClr val="0070C0"/>
                </a:solidFill>
                <a:latin typeface="Arial" panose="020B0604020202020204" pitchFamily="34" charset="0"/>
                <a:cs typeface="Arial" panose="020B0604020202020204" pitchFamily="34" charset="0"/>
              </a:rPr>
              <a:t>Using the </a:t>
            </a:r>
            <a:r>
              <a:rPr lang="en-US" altLang="en-US" sz="2400" dirty="0" err="1">
                <a:solidFill>
                  <a:srgbClr val="0070C0"/>
                </a:solidFill>
                <a:latin typeface="Arial" panose="020B0604020202020204" pitchFamily="34" charset="0"/>
                <a:cs typeface="Arial" panose="020B0604020202020204" pitchFamily="34" charset="0"/>
              </a:rPr>
              <a:t>Menti-metre</a:t>
            </a:r>
            <a:r>
              <a:rPr lang="en-US" altLang="en-US" sz="2400" dirty="0">
                <a:solidFill>
                  <a:srgbClr val="0070C0"/>
                </a:solidFill>
                <a:latin typeface="Arial" panose="020B0604020202020204" pitchFamily="34" charset="0"/>
                <a:cs typeface="Arial" panose="020B0604020202020204" pitchFamily="34" charset="0"/>
              </a:rPr>
              <a:t> link enter three things that you would include in a ‘specific professional body of knowledge’ for Early Years professionals:</a:t>
            </a:r>
          </a:p>
          <a:p>
            <a:pPr marL="0" indent="0" eaLnBrk="0" fontAlgn="base" hangingPunct="0">
              <a:lnSpc>
                <a:spcPct val="100000"/>
              </a:lnSpc>
              <a:spcBef>
                <a:spcPct val="0"/>
              </a:spcBef>
              <a:spcAft>
                <a:spcPct val="0"/>
              </a:spcAft>
              <a:buNone/>
            </a:pPr>
            <a:endParaRPr lang="en-US" altLang="en-US" sz="2400" dirty="0">
              <a:solidFill>
                <a:srgbClr val="0070C0"/>
              </a:solidFill>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FontTx/>
              <a:buChar char="•"/>
            </a:pPr>
            <a:r>
              <a:rPr lang="en-US" altLang="en-US" sz="2400" dirty="0">
                <a:solidFill>
                  <a:srgbClr val="0070C0"/>
                </a:solidFill>
                <a:latin typeface="Arial" panose="020B0604020202020204" pitchFamily="34" charset="0"/>
                <a:cs typeface="Arial" panose="020B0604020202020204" pitchFamily="34" charset="0"/>
              </a:rPr>
              <a:t>1.</a:t>
            </a:r>
          </a:p>
          <a:p>
            <a:pPr marL="0" indent="0" eaLnBrk="0" fontAlgn="base" hangingPunct="0">
              <a:lnSpc>
                <a:spcPct val="100000"/>
              </a:lnSpc>
              <a:spcBef>
                <a:spcPct val="0"/>
              </a:spcBef>
              <a:spcAft>
                <a:spcPct val="0"/>
              </a:spcAft>
              <a:buNone/>
            </a:pPr>
            <a:r>
              <a:rPr lang="en-US" altLang="en-US" sz="2400"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solidFill>
                  <a:srgbClr val="0070C0"/>
                </a:solidFill>
                <a:latin typeface="Arial" panose="020B0604020202020204" pitchFamily="34" charset="0"/>
                <a:cs typeface="Arial" panose="020B0604020202020204" pitchFamily="34" charset="0"/>
              </a:rPr>
              <a:t>2.</a:t>
            </a:r>
          </a:p>
          <a:p>
            <a:pPr marL="0" indent="0" eaLnBrk="0" fontAlgn="base" hangingPunct="0">
              <a:lnSpc>
                <a:spcPct val="100000"/>
              </a:lnSpc>
              <a:spcBef>
                <a:spcPct val="0"/>
              </a:spcBef>
              <a:spcAft>
                <a:spcPct val="0"/>
              </a:spcAft>
              <a:buNone/>
            </a:pPr>
            <a:r>
              <a:rPr lang="en-US" altLang="en-US" sz="2400"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solidFill>
                  <a:srgbClr val="0070C0"/>
                </a:solidFill>
                <a:latin typeface="Arial" panose="020B0604020202020204" pitchFamily="34" charset="0"/>
                <a:cs typeface="Arial" panose="020B0604020202020204" pitchFamily="34" charset="0"/>
              </a:rPr>
              <a:t>3.</a:t>
            </a:r>
          </a:p>
          <a:p>
            <a:pPr marL="0" indent="0" eaLnBrk="0" fontAlgn="base" hangingPunct="0">
              <a:lnSpc>
                <a:spcPct val="100000"/>
              </a:lnSpc>
              <a:spcBef>
                <a:spcPct val="0"/>
              </a:spcBef>
              <a:spcAft>
                <a:spcPct val="0"/>
              </a:spcAft>
              <a:buNone/>
            </a:pPr>
            <a:r>
              <a:rPr lang="en-US" altLang="en-US" sz="2400"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None/>
            </a:pPr>
            <a:endParaRPr lang="en-US" altLang="en-US" sz="1350" dirty="0">
              <a:latin typeface="Arial" panose="020B0604020202020204" pitchFamily="34" charset="0"/>
            </a:endParaRPr>
          </a:p>
        </p:txBody>
      </p:sp>
      <p:sp>
        <p:nvSpPr>
          <p:cNvPr id="4" name="Rectangle 2">
            <a:extLst>
              <a:ext uri="{FF2B5EF4-FFF2-40B4-BE49-F238E27FC236}">
                <a16:creationId xmlns:a16="http://schemas.microsoft.com/office/drawing/2014/main" id="{C799F6F9-97CC-4F3E-AE1A-D6093731FC07}"/>
              </a:ext>
            </a:extLst>
          </p:cNvPr>
          <p:cNvSpPr txBox="1">
            <a:spLocks noChangeArrowheads="1"/>
          </p:cNvSpPr>
          <p:nvPr/>
        </p:nvSpPr>
        <p:spPr bwMode="auto">
          <a:xfrm>
            <a:off x="49211" y="1324608"/>
            <a:ext cx="4218234" cy="4794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119025" numCol="1" rtlCol="0"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None/>
            </a:pPr>
            <a:r>
              <a:rPr lang="en-GB" sz="2400" dirty="0" err="1">
                <a:solidFill>
                  <a:prstClr val="black"/>
                </a:solidFill>
                <a:latin typeface="Arial" panose="020B0604020202020204" pitchFamily="34" charset="0"/>
                <a:cs typeface="Arial" panose="020B0604020202020204" pitchFamily="34" charset="0"/>
              </a:rPr>
              <a:t>Ysgrifennwch</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dri</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pheth</a:t>
            </a:r>
            <a:r>
              <a:rPr lang="en-GB" sz="2400" dirty="0">
                <a:solidFill>
                  <a:prstClr val="black"/>
                </a:solidFill>
                <a:latin typeface="Arial" panose="020B0604020202020204" pitchFamily="34" charset="0"/>
                <a:cs typeface="Arial" panose="020B0604020202020204" pitchFamily="34" charset="0"/>
              </a:rPr>
              <a:t> y </a:t>
            </a:r>
            <a:r>
              <a:rPr lang="en-GB" sz="2400" dirty="0" err="1">
                <a:solidFill>
                  <a:prstClr val="black"/>
                </a:solidFill>
                <a:latin typeface="Arial" panose="020B0604020202020204" pitchFamily="34" charset="0"/>
                <a:cs typeface="Arial" panose="020B0604020202020204" pitchFamily="34" charset="0"/>
              </a:rPr>
              <a:t>byddech</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yn</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eu</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cynnwys</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mewn</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corff</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proffesiynol</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penodol</a:t>
            </a:r>
            <a:r>
              <a:rPr lang="en-GB" sz="2400" dirty="0">
                <a:solidFill>
                  <a:prstClr val="black"/>
                </a:solidFill>
                <a:latin typeface="Arial" panose="020B0604020202020204" pitchFamily="34" charset="0"/>
                <a:cs typeface="Arial" panose="020B0604020202020204" pitchFamily="34" charset="0"/>
              </a:rPr>
              <a:t> o </a:t>
            </a:r>
            <a:r>
              <a:rPr lang="en-GB" sz="2400" dirty="0" err="1">
                <a:solidFill>
                  <a:prstClr val="black"/>
                </a:solidFill>
                <a:latin typeface="Arial" panose="020B0604020202020204" pitchFamily="34" charset="0"/>
                <a:cs typeface="Arial" panose="020B0604020202020204" pitchFamily="34" charset="0"/>
              </a:rPr>
              <a:t>wybodaeth</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ar</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gyfer</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gweithwyr</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proffesiynol</a:t>
            </a:r>
            <a:r>
              <a:rPr lang="en-GB" sz="2400" dirty="0">
                <a:solidFill>
                  <a:prstClr val="black"/>
                </a:solidFill>
                <a:latin typeface="Arial" panose="020B0604020202020204" pitchFamily="34" charset="0"/>
                <a:cs typeface="Arial" panose="020B0604020202020204" pitchFamily="34" charset="0"/>
              </a:rPr>
              <a:t> ECEC:</a:t>
            </a:r>
          </a:p>
          <a:p>
            <a:pPr marL="0" indent="0" eaLnBrk="0" fontAlgn="base" hangingPunct="0">
              <a:lnSpc>
                <a:spcPct val="100000"/>
              </a:lnSpc>
              <a:spcBef>
                <a:spcPct val="0"/>
              </a:spcBef>
              <a:spcAft>
                <a:spcPct val="0"/>
              </a:spcAft>
              <a:buNone/>
            </a:pPr>
            <a:endParaRPr lang="en-US" altLang="en-US" sz="24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FontTx/>
              <a:buChar char="•"/>
            </a:pPr>
            <a:r>
              <a:rPr lang="en-US" altLang="en-US" sz="2400" dirty="0">
                <a:solidFill>
                  <a:srgbClr val="2E2E2E"/>
                </a:solidFill>
                <a:latin typeface="Arial" panose="020B0604020202020204" pitchFamily="34" charset="0"/>
                <a:cs typeface="Arial" panose="020B0604020202020204" pitchFamily="34" charset="0"/>
              </a:rPr>
              <a:t>1</a:t>
            </a: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2.</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3.</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None/>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3416892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0A09-8C2E-4063-B69C-167822273C2A}"/>
              </a:ext>
            </a:extLst>
          </p:cNvPr>
          <p:cNvSpPr>
            <a:spLocks noGrp="1"/>
          </p:cNvSpPr>
          <p:nvPr>
            <p:ph type="title"/>
          </p:nvPr>
        </p:nvSpPr>
        <p:spPr/>
        <p:txBody>
          <a:bodyPr>
            <a:normAutofit/>
          </a:bodyPr>
          <a:lstStyle/>
          <a:p>
            <a:r>
              <a:rPr lang="en-GB" sz="4800" dirty="0" err="1">
                <a:latin typeface="Arial" panose="020B0604020202020204" pitchFamily="34" charset="0"/>
                <a:cs typeface="Arial" panose="020B0604020202020204" pitchFamily="34" charset="0"/>
              </a:rPr>
              <a:t>Gweithgaredd</a:t>
            </a:r>
            <a:r>
              <a:rPr lang="en-GB" sz="4800" dirty="0">
                <a:latin typeface="Arial" panose="020B0604020202020204" pitchFamily="34" charset="0"/>
                <a:cs typeface="Arial" panose="020B0604020202020204" pitchFamily="34" charset="0"/>
              </a:rPr>
              <a:t> / </a:t>
            </a:r>
            <a:r>
              <a:rPr lang="en-GB" sz="4800" dirty="0">
                <a:solidFill>
                  <a:schemeClr val="accent1">
                    <a:lumMod val="75000"/>
                  </a:schemeClr>
                </a:solid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7830F777-BAD1-4FC4-B43F-22F02419E3B2}"/>
              </a:ext>
            </a:extLst>
          </p:cNvPr>
          <p:cNvSpPr>
            <a:spLocks noGrp="1"/>
          </p:cNvSpPr>
          <p:nvPr>
            <p:ph sz="half" idx="1"/>
          </p:nvPr>
        </p:nvSpPr>
        <p:spPr>
          <a:xfrm>
            <a:off x="4572000" y="2255965"/>
            <a:ext cx="3886200"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Research the scope of Early Years Professions in your groups.</a:t>
            </a:r>
          </a:p>
        </p:txBody>
      </p:sp>
      <p:sp>
        <p:nvSpPr>
          <p:cNvPr id="4" name="Content Placeholder 3">
            <a:extLst>
              <a:ext uri="{FF2B5EF4-FFF2-40B4-BE49-F238E27FC236}">
                <a16:creationId xmlns:a16="http://schemas.microsoft.com/office/drawing/2014/main" id="{2AFA03EA-B321-4348-83B3-858E69FFF75B}"/>
              </a:ext>
            </a:extLst>
          </p:cNvPr>
          <p:cNvSpPr>
            <a:spLocks noGrp="1"/>
          </p:cNvSpPr>
          <p:nvPr>
            <p:ph sz="half" idx="2"/>
          </p:nvPr>
        </p:nvSpPr>
        <p:spPr>
          <a:xfrm>
            <a:off x="400050" y="2255965"/>
            <a:ext cx="3886200" cy="3263504"/>
          </a:xfrm>
        </p:spPr>
        <p:txBody>
          <a:bodyPr/>
          <a:lstStyle/>
          <a:p>
            <a:r>
              <a:rPr lang="en-GB" dirty="0" err="1">
                <a:latin typeface="Arial" panose="020B0604020202020204" pitchFamily="34" charset="0"/>
                <a:cs typeface="Arial" panose="020B0604020202020204" pitchFamily="34" charset="0"/>
              </a:rPr>
              <a:t>Ymchwiliwch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gwmpas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121776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F3C8A-3F24-F16B-005A-7F5B87FA1ADE}"/>
              </a:ext>
            </a:extLst>
          </p:cNvPr>
          <p:cNvSpPr>
            <a:spLocks noGrp="1"/>
          </p:cNvSpPr>
          <p:nvPr>
            <p:ph idx="1"/>
          </p:nvPr>
        </p:nvSpPr>
        <p:spPr>
          <a:xfrm>
            <a:off x="230114" y="1825625"/>
            <a:ext cx="8683772" cy="3640897"/>
          </a:xfrm>
        </p:spPr>
        <p:txBody>
          <a:bodyPr/>
          <a:lstStyle/>
          <a:p>
            <a:pPr marL="0" indent="0">
              <a:buNone/>
            </a:pPr>
            <a:r>
              <a:rPr lang="en-GB" dirty="0" err="1"/>
              <a:t>Rhestr</a:t>
            </a:r>
            <a:r>
              <a:rPr lang="en-GB" dirty="0"/>
              <a:t> </a:t>
            </a:r>
            <a:r>
              <a:rPr lang="en-GB" dirty="0" err="1"/>
              <a:t>Ddarllen</a:t>
            </a:r>
            <a:r>
              <a:rPr lang="en-GB" dirty="0"/>
              <a:t> / Reading List:</a:t>
            </a:r>
            <a:endParaRPr lang="en-GB" dirty="0">
              <a:hlinkClick r:id="rId3"/>
            </a:endParaRPr>
          </a:p>
          <a:p>
            <a:r>
              <a:rPr lang="en-GB" dirty="0">
                <a:hlinkClick r:id="rId3"/>
              </a:rPr>
              <a:t>ECEY4009/C </a:t>
            </a:r>
            <a:r>
              <a:rPr lang="en-GB" dirty="0" err="1">
                <a:hlinkClick r:id="rId3"/>
              </a:rPr>
              <a:t>Yr</a:t>
            </a:r>
            <a:r>
              <a:rPr lang="en-GB" dirty="0">
                <a:hlinkClick r:id="rId3"/>
              </a:rPr>
              <a:t> </a:t>
            </a:r>
            <a:r>
              <a:rPr lang="en-GB" dirty="0" err="1">
                <a:hlinkClick r:id="rId3"/>
              </a:rPr>
              <a:t>Ymarferydd</a:t>
            </a:r>
            <a:r>
              <a:rPr lang="en-GB" dirty="0">
                <a:hlinkClick r:id="rId3"/>
              </a:rPr>
              <a:t> </a:t>
            </a:r>
            <a:r>
              <a:rPr lang="en-GB" dirty="0" err="1">
                <a:hlinkClick r:id="rId3"/>
              </a:rPr>
              <a:t>Proffesiynol</a:t>
            </a:r>
            <a:r>
              <a:rPr lang="en-GB" dirty="0">
                <a:hlinkClick r:id="rId3"/>
              </a:rPr>
              <a:t> / The Professional Practitioner (exlibrisgroup.com)</a:t>
            </a:r>
            <a:r>
              <a:rPr lang="en-GB" dirty="0"/>
              <a:t> </a:t>
            </a:r>
          </a:p>
          <a:p>
            <a:endParaRPr lang="en-GB" dirty="0"/>
          </a:p>
          <a:p>
            <a:pPr marL="0" indent="0">
              <a:buNone/>
            </a:pPr>
            <a:r>
              <a:rPr lang="en-GB" dirty="0"/>
              <a:t>Cite them Right webpage: </a:t>
            </a:r>
          </a:p>
          <a:p>
            <a:r>
              <a:rPr lang="en-GB" dirty="0">
                <a:hlinkClick r:id="rId4"/>
              </a:rPr>
              <a:t>Cite Them Right - Home (uwtsd.ac.uk)</a:t>
            </a:r>
            <a:endParaRPr lang="en-GB" dirty="0"/>
          </a:p>
          <a:p>
            <a:endParaRPr lang="en-GB" dirty="0"/>
          </a:p>
          <a:p>
            <a:endParaRPr lang="en-GB" dirty="0"/>
          </a:p>
        </p:txBody>
      </p:sp>
      <p:sp>
        <p:nvSpPr>
          <p:cNvPr id="4" name="TextBox 3">
            <a:extLst>
              <a:ext uri="{FF2B5EF4-FFF2-40B4-BE49-F238E27FC236}">
                <a16:creationId xmlns:a16="http://schemas.microsoft.com/office/drawing/2014/main" id="{C41EB3F3-8EA0-A4ED-9E7B-B95F00FB5CA7}"/>
              </a:ext>
            </a:extLst>
          </p:cNvPr>
          <p:cNvSpPr txBox="1"/>
          <p:nvPr/>
        </p:nvSpPr>
        <p:spPr>
          <a:xfrm>
            <a:off x="363337" y="553902"/>
            <a:ext cx="4390331"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Moodle </a:t>
            </a:r>
          </a:p>
        </p:txBody>
      </p:sp>
    </p:spTree>
    <p:extLst>
      <p:ext uri="{BB962C8B-B14F-4D97-AF65-F5344CB8AC3E}">
        <p14:creationId xmlns:p14="http://schemas.microsoft.com/office/powerpoint/2010/main" val="4226180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2296</Words>
  <Application>Microsoft Office PowerPoint</Application>
  <PresentationFormat>On-screen Show (4:3)</PresentationFormat>
  <Paragraphs>301</Paragraphs>
  <Slides>31</Slides>
  <Notes>17</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31</vt:i4>
      </vt:variant>
    </vt:vector>
  </HeadingPairs>
  <TitlesOfParts>
    <vt:vector size="55" baseType="lpstr">
      <vt:lpstr>Arial</vt:lpstr>
      <vt:lpstr>Calibri</vt:lpstr>
      <vt:lpstr>Calibri Light</vt:lpstr>
      <vt:lpstr>Symbol</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Sgiliau Cyflogadwyedd/Trosglwyddadwy Employability/Transferable Skills</vt:lpstr>
      <vt:lpstr>Rhaglen Ymarferydd Blynyddoedd Cynnar Early Years Practitioner programme</vt:lpstr>
      <vt:lpstr>Cynnwys Modiwl / Module Content</vt:lpstr>
      <vt:lpstr>Deilliannau Dysgu</vt:lpstr>
      <vt:lpstr>Learning Outcomes</vt:lpstr>
      <vt:lpstr>ECEY4009/C Aseiniadau: Portffolio o dair rhan (sy'n cyfateb i 3000 o eiriau)  ECEY4009 Assignment: Portfolio of three parts (equivalent to 3000 words) </vt:lpstr>
      <vt:lpstr>Rhan / Part 1: </vt:lpstr>
      <vt:lpstr>PowerPoint Presentation</vt:lpstr>
      <vt:lpstr>Rhan 2:</vt:lpstr>
      <vt:lpstr>Part 2: </vt:lpstr>
      <vt:lpstr>PowerPoint Presentation</vt:lpstr>
      <vt:lpstr>PowerPoint Presentation</vt:lpstr>
      <vt:lpstr>Rhan 3:Traethawd ysgrifenedig:  </vt:lpstr>
      <vt:lpstr>Rhan 3 (parhad)</vt:lpstr>
      <vt:lpstr>Part 3: Written Essay  </vt:lpstr>
      <vt:lpstr>Part 3 (continued)</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Materion TGCh? ICT issues?</vt:lpstr>
      <vt:lpstr>Cyfle i ofyn cwestiynau?  An opportunity to ask questions?</vt:lpstr>
      <vt:lpstr>Gweithgaredd / Activity</vt:lpstr>
      <vt:lpstr>Gweithgaredd / 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12</cp:revision>
  <dcterms:created xsi:type="dcterms:W3CDTF">2021-03-10T12:10:47Z</dcterms:created>
  <dcterms:modified xsi:type="dcterms:W3CDTF">2025-10-15T10:29:33Z</dcterms:modified>
</cp:coreProperties>
</file>