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26"/>
  </p:notesMasterIdLst>
  <p:handoutMasterIdLst>
    <p:handoutMasterId r:id="rId27"/>
  </p:handoutMasterIdLst>
  <p:sldIdLst>
    <p:sldId id="2563" r:id="rId5"/>
    <p:sldId id="2564" r:id="rId6"/>
    <p:sldId id="2565" r:id="rId7"/>
    <p:sldId id="2566" r:id="rId8"/>
    <p:sldId id="2572" r:id="rId9"/>
    <p:sldId id="2571" r:id="rId10"/>
    <p:sldId id="2570" r:id="rId11"/>
    <p:sldId id="2577" r:id="rId12"/>
    <p:sldId id="2567" r:id="rId13"/>
    <p:sldId id="2569" r:id="rId14"/>
    <p:sldId id="2568" r:id="rId15"/>
    <p:sldId id="2561" r:id="rId16"/>
    <p:sldId id="2573" r:id="rId17"/>
    <p:sldId id="2574" r:id="rId18"/>
    <p:sldId id="2575" r:id="rId19"/>
    <p:sldId id="2576" r:id="rId20"/>
    <p:sldId id="2578" r:id="rId21"/>
    <p:sldId id="2579" r:id="rId22"/>
    <p:sldId id="2580" r:id="rId23"/>
    <p:sldId id="2581" r:id="rId24"/>
    <p:sldId id="25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hristmas Psychology Quiz for First-Year Undergraduates" id="{EFDA07CA-F90F-4831-9295-9BB81C0E3BD6}">
          <p14:sldIdLst/>
        </p14:section>
        <p14:section name="Christmas Psychology Quiz" id="{232EE1D6-0249-4CF8-A896-67660BF0E54A}">
          <p14:sldIdLst>
            <p14:sldId id="2563"/>
            <p14:sldId id="2564"/>
            <p14:sldId id="2565"/>
            <p14:sldId id="2566"/>
            <p14:sldId id="2572"/>
            <p14:sldId id="2571"/>
            <p14:sldId id="2570"/>
            <p14:sldId id="2577"/>
            <p14:sldId id="2567"/>
            <p14:sldId id="2569"/>
            <p14:sldId id="2568"/>
            <p14:sldId id="2561"/>
            <p14:sldId id="2573"/>
            <p14:sldId id="2574"/>
            <p14:sldId id="2575"/>
            <p14:sldId id="2576"/>
            <p14:sldId id="2578"/>
            <p14:sldId id="2579"/>
            <p14:sldId id="2580"/>
            <p14:sldId id="2581"/>
            <p14:sldId id="258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BE7B2-E44A-4AB4-8A27-650D3BC648A6}" v="115" dt="2025-12-10T08:27:43.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autoAdjust="0"/>
    <p:restoredTop sz="94630"/>
  </p:normalViewPr>
  <p:slideViewPr>
    <p:cSldViewPr showGuides="1">
      <p:cViewPr varScale="1">
        <p:scale>
          <a:sx n="98" d="100"/>
          <a:sy n="98" d="100"/>
        </p:scale>
        <p:origin x="84" y="252"/>
      </p:cViewPr>
      <p:guideLst>
        <p:guide orient="horz" pos="2160"/>
        <p:guide pos="3840"/>
      </p:guideLst>
    </p:cSldViewPr>
  </p:slideViewPr>
  <p:notesTextViewPr>
    <p:cViewPr>
      <p:scale>
        <a:sx n="1" d="1"/>
        <a:sy n="1" d="1"/>
      </p:scale>
      <p:origin x="0" y="0"/>
    </p:cViewPr>
  </p:notesTextViewPr>
  <p:sorterViewPr>
    <p:cViewPr>
      <p:scale>
        <a:sx n="100" d="100"/>
        <a:sy n="100" d="100"/>
      </p:scale>
      <p:origin x="0" y="-2508"/>
    </p:cViewPr>
  </p:sorterViewPr>
  <p:notesViewPr>
    <p:cSldViewPr>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custSel addSld delSld modSld sldOrd modSection">
      <pc:chgData name="Ceri Phelps" userId="44e5b747-28bd-454d-8b1f-8b8d7db49187" providerId="ADAL" clId="{8792EDBA-51A9-4F41-BBDC-414909E78C45}" dt="2025-12-10T08:27:43.141" v="169" actId="20577"/>
      <pc:docMkLst>
        <pc:docMk/>
      </pc:docMkLst>
      <pc:sldChg chg="ord">
        <pc:chgData name="Ceri Phelps" userId="44e5b747-28bd-454d-8b1f-8b8d7db49187" providerId="ADAL" clId="{8792EDBA-51A9-4F41-BBDC-414909E78C45}" dt="2025-12-10T08:24:14.939" v="43"/>
        <pc:sldMkLst>
          <pc:docMk/>
          <pc:sldMk cId="3950892150" sldId="2561"/>
        </pc:sldMkLst>
      </pc:sldChg>
      <pc:sldChg chg="del">
        <pc:chgData name="Ceri Phelps" userId="44e5b747-28bd-454d-8b1f-8b8d7db49187" providerId="ADAL" clId="{8792EDBA-51A9-4F41-BBDC-414909E78C45}" dt="2025-12-10T08:19:52.802" v="0" actId="47"/>
        <pc:sldMkLst>
          <pc:docMk/>
          <pc:sldMk cId="2110698236" sldId="2562"/>
        </pc:sldMkLst>
      </pc:sldChg>
      <pc:sldChg chg="modSp mod">
        <pc:chgData name="Ceri Phelps" userId="44e5b747-28bd-454d-8b1f-8b8d7db49187" providerId="ADAL" clId="{8792EDBA-51A9-4F41-BBDC-414909E78C45}" dt="2025-12-10T08:20:02.692" v="23" actId="20577"/>
        <pc:sldMkLst>
          <pc:docMk/>
          <pc:sldMk cId="3877155831" sldId="2563"/>
        </pc:sldMkLst>
        <pc:spChg chg="mod">
          <ac:chgData name="Ceri Phelps" userId="44e5b747-28bd-454d-8b1f-8b8d7db49187" providerId="ADAL" clId="{8792EDBA-51A9-4F41-BBDC-414909E78C45}" dt="2025-12-10T08:20:02.692" v="23" actId="20577"/>
          <ac:spMkLst>
            <pc:docMk/>
            <pc:sldMk cId="3877155831" sldId="2563"/>
            <ac:spMk id="2" creationId="{81E26838-F341-7783-01DD-1CB6B56F144E}"/>
          </ac:spMkLst>
        </pc:spChg>
      </pc:sldChg>
      <pc:sldChg chg="modSp mod">
        <pc:chgData name="Ceri Phelps" userId="44e5b747-28bd-454d-8b1f-8b8d7db49187" providerId="ADAL" clId="{8792EDBA-51A9-4F41-BBDC-414909E78C45}" dt="2025-12-10T08:20:32.982" v="25" actId="1076"/>
        <pc:sldMkLst>
          <pc:docMk/>
          <pc:sldMk cId="2252810296" sldId="2564"/>
        </pc:sldMkLst>
        <pc:spChg chg="mod">
          <ac:chgData name="Ceri Phelps" userId="44e5b747-28bd-454d-8b1f-8b8d7db49187" providerId="ADAL" clId="{8792EDBA-51A9-4F41-BBDC-414909E78C45}" dt="2025-12-10T08:20:32.982" v="25" actId="1076"/>
          <ac:spMkLst>
            <pc:docMk/>
            <pc:sldMk cId="2252810296" sldId="2564"/>
            <ac:spMk id="2" creationId="{64FF3BAC-F4BA-9903-456E-5729C67E355E}"/>
          </ac:spMkLst>
        </pc:spChg>
      </pc:sldChg>
      <pc:sldChg chg="modSp mod">
        <pc:chgData name="Ceri Phelps" userId="44e5b747-28bd-454d-8b1f-8b8d7db49187" providerId="ADAL" clId="{8792EDBA-51A9-4F41-BBDC-414909E78C45}" dt="2025-12-10T08:20:36.506" v="26" actId="20577"/>
        <pc:sldMkLst>
          <pc:docMk/>
          <pc:sldMk cId="3256168261" sldId="2565"/>
        </pc:sldMkLst>
        <pc:spChg chg="mod">
          <ac:chgData name="Ceri Phelps" userId="44e5b747-28bd-454d-8b1f-8b8d7db49187" providerId="ADAL" clId="{8792EDBA-51A9-4F41-BBDC-414909E78C45}" dt="2025-12-10T08:20:36.506" v="26" actId="20577"/>
          <ac:spMkLst>
            <pc:docMk/>
            <pc:sldMk cId="3256168261" sldId="2565"/>
            <ac:spMk id="2" creationId="{8D444593-8917-2CF0-F545-9CC51CFBD35A}"/>
          </ac:spMkLst>
        </pc:spChg>
      </pc:sldChg>
      <pc:sldChg chg="modSp mod">
        <pc:chgData name="Ceri Phelps" userId="44e5b747-28bd-454d-8b1f-8b8d7db49187" providerId="ADAL" clId="{8792EDBA-51A9-4F41-BBDC-414909E78C45}" dt="2025-12-10T08:20:40.408" v="27" actId="20577"/>
        <pc:sldMkLst>
          <pc:docMk/>
          <pc:sldMk cId="4098439519" sldId="2566"/>
        </pc:sldMkLst>
        <pc:spChg chg="mod">
          <ac:chgData name="Ceri Phelps" userId="44e5b747-28bd-454d-8b1f-8b8d7db49187" providerId="ADAL" clId="{8792EDBA-51A9-4F41-BBDC-414909E78C45}" dt="2025-12-10T08:20:40.408" v="27" actId="20577"/>
          <ac:spMkLst>
            <pc:docMk/>
            <pc:sldMk cId="4098439519" sldId="2566"/>
            <ac:spMk id="2" creationId="{45CBAF3C-CFBF-4754-0F1E-76DB9BB3017A}"/>
          </ac:spMkLst>
        </pc:spChg>
      </pc:sldChg>
      <pc:sldChg chg="modSp mod">
        <pc:chgData name="Ceri Phelps" userId="44e5b747-28bd-454d-8b1f-8b8d7db49187" providerId="ADAL" clId="{8792EDBA-51A9-4F41-BBDC-414909E78C45}" dt="2025-12-10T08:20:45.567" v="28" actId="20577"/>
        <pc:sldMkLst>
          <pc:docMk/>
          <pc:sldMk cId="2344058747" sldId="2567"/>
        </pc:sldMkLst>
        <pc:spChg chg="mod">
          <ac:chgData name="Ceri Phelps" userId="44e5b747-28bd-454d-8b1f-8b8d7db49187" providerId="ADAL" clId="{8792EDBA-51A9-4F41-BBDC-414909E78C45}" dt="2025-12-10T08:20:45.567" v="28" actId="20577"/>
          <ac:spMkLst>
            <pc:docMk/>
            <pc:sldMk cId="2344058747" sldId="2567"/>
            <ac:spMk id="2" creationId="{F0639005-391B-05E6-941B-2E1558A83951}"/>
          </ac:spMkLst>
        </pc:spChg>
      </pc:sldChg>
      <pc:sldChg chg="modSp mod ord">
        <pc:chgData name="Ceri Phelps" userId="44e5b747-28bd-454d-8b1f-8b8d7db49187" providerId="ADAL" clId="{8792EDBA-51A9-4F41-BBDC-414909E78C45}" dt="2025-12-10T08:21:40.635" v="41"/>
        <pc:sldMkLst>
          <pc:docMk/>
          <pc:sldMk cId="2304526828" sldId="2568"/>
        </pc:sldMkLst>
        <pc:spChg chg="mod">
          <ac:chgData name="Ceri Phelps" userId="44e5b747-28bd-454d-8b1f-8b8d7db49187" providerId="ADAL" clId="{8792EDBA-51A9-4F41-BBDC-414909E78C45}" dt="2025-12-10T08:20:53.006" v="29" actId="20577"/>
          <ac:spMkLst>
            <pc:docMk/>
            <pc:sldMk cId="2304526828" sldId="2568"/>
            <ac:spMk id="2" creationId="{1D11FBB0-B446-6BB0-9766-4E4B3787A182}"/>
          </ac:spMkLst>
        </pc:spChg>
      </pc:sldChg>
      <pc:sldChg chg="modSp mod">
        <pc:chgData name="Ceri Phelps" userId="44e5b747-28bd-454d-8b1f-8b8d7db49187" providerId="ADAL" clId="{8792EDBA-51A9-4F41-BBDC-414909E78C45}" dt="2025-12-10T08:20:59.816" v="30" actId="20577"/>
        <pc:sldMkLst>
          <pc:docMk/>
          <pc:sldMk cId="1708444878" sldId="2569"/>
        </pc:sldMkLst>
        <pc:spChg chg="mod">
          <ac:chgData name="Ceri Phelps" userId="44e5b747-28bd-454d-8b1f-8b8d7db49187" providerId="ADAL" clId="{8792EDBA-51A9-4F41-BBDC-414909E78C45}" dt="2025-12-10T08:20:59.816" v="30" actId="20577"/>
          <ac:spMkLst>
            <pc:docMk/>
            <pc:sldMk cId="1708444878" sldId="2569"/>
            <ac:spMk id="2" creationId="{26779549-29DD-B5E9-EBE3-97F28442C018}"/>
          </ac:spMkLst>
        </pc:spChg>
      </pc:sldChg>
      <pc:sldChg chg="modSp mod ord">
        <pc:chgData name="Ceri Phelps" userId="44e5b747-28bd-454d-8b1f-8b8d7db49187" providerId="ADAL" clId="{8792EDBA-51A9-4F41-BBDC-414909E78C45}" dt="2025-12-10T08:21:28.908" v="35"/>
        <pc:sldMkLst>
          <pc:docMk/>
          <pc:sldMk cId="3418226253" sldId="2570"/>
        </pc:sldMkLst>
        <pc:spChg chg="mod">
          <ac:chgData name="Ceri Phelps" userId="44e5b747-28bd-454d-8b1f-8b8d7db49187" providerId="ADAL" clId="{8792EDBA-51A9-4F41-BBDC-414909E78C45}" dt="2025-12-10T08:21:08.280" v="31" actId="20577"/>
          <ac:spMkLst>
            <pc:docMk/>
            <pc:sldMk cId="3418226253" sldId="2570"/>
            <ac:spMk id="2" creationId="{6AFDBE2C-2C58-D93E-6234-E2A03393FFAA}"/>
          </ac:spMkLst>
        </pc:spChg>
      </pc:sldChg>
      <pc:sldChg chg="modSp mod ord">
        <pc:chgData name="Ceri Phelps" userId="44e5b747-28bd-454d-8b1f-8b8d7db49187" providerId="ADAL" clId="{8792EDBA-51A9-4F41-BBDC-414909E78C45}" dt="2025-12-10T08:21:31.277" v="37"/>
        <pc:sldMkLst>
          <pc:docMk/>
          <pc:sldMk cId="1595903458" sldId="2571"/>
        </pc:sldMkLst>
        <pc:spChg chg="mod">
          <ac:chgData name="Ceri Phelps" userId="44e5b747-28bd-454d-8b1f-8b8d7db49187" providerId="ADAL" clId="{8792EDBA-51A9-4F41-BBDC-414909E78C45}" dt="2025-12-10T08:21:12.435" v="32" actId="20577"/>
          <ac:spMkLst>
            <pc:docMk/>
            <pc:sldMk cId="1595903458" sldId="2571"/>
            <ac:spMk id="2" creationId="{48EEA0B8-FB12-9A23-8F16-6DB43E2FAB21}"/>
          </ac:spMkLst>
        </pc:spChg>
      </pc:sldChg>
      <pc:sldChg chg="modSp mod ord">
        <pc:chgData name="Ceri Phelps" userId="44e5b747-28bd-454d-8b1f-8b8d7db49187" providerId="ADAL" clId="{8792EDBA-51A9-4F41-BBDC-414909E78C45}" dt="2025-12-10T08:21:33.494" v="39"/>
        <pc:sldMkLst>
          <pc:docMk/>
          <pc:sldMk cId="1581602709" sldId="2572"/>
        </pc:sldMkLst>
        <pc:spChg chg="mod">
          <ac:chgData name="Ceri Phelps" userId="44e5b747-28bd-454d-8b1f-8b8d7db49187" providerId="ADAL" clId="{8792EDBA-51A9-4F41-BBDC-414909E78C45}" dt="2025-12-10T08:21:16.070" v="33" actId="20577"/>
          <ac:spMkLst>
            <pc:docMk/>
            <pc:sldMk cId="1581602709" sldId="2572"/>
            <ac:spMk id="2" creationId="{939E3623-4D79-7E9B-8CDB-D8160C014B70}"/>
          </ac:spMkLst>
        </pc:spChg>
      </pc:sldChg>
      <pc:sldChg chg="modSp add">
        <pc:chgData name="Ceri Phelps" userId="44e5b747-28bd-454d-8b1f-8b8d7db49187" providerId="ADAL" clId="{8792EDBA-51A9-4F41-BBDC-414909E78C45}" dt="2025-12-10T08:27:43.141" v="169" actId="20577"/>
        <pc:sldMkLst>
          <pc:docMk/>
          <pc:sldMk cId="2570090280" sldId="2573"/>
        </pc:sldMkLst>
        <pc:spChg chg="mod">
          <ac:chgData name="Ceri Phelps" userId="44e5b747-28bd-454d-8b1f-8b8d7db49187" providerId="ADAL" clId="{8792EDBA-51A9-4F41-BBDC-414909E78C45}" dt="2025-12-10T08:27:43.141" v="169" actId="20577"/>
          <ac:spMkLst>
            <pc:docMk/>
            <pc:sldMk cId="2570090280" sldId="2573"/>
            <ac:spMk id="4" creationId="{9B5FCD57-2313-3489-34B2-A50AC2DCD3DD}"/>
          </ac:spMkLst>
        </pc:spChg>
      </pc:sldChg>
      <pc:sldChg chg="modSp add mod modAnim">
        <pc:chgData name="Ceri Phelps" userId="44e5b747-28bd-454d-8b1f-8b8d7db49187" providerId="ADAL" clId="{8792EDBA-51A9-4F41-BBDC-414909E78C45}" dt="2025-12-10T08:26:10.163" v="125" actId="20577"/>
        <pc:sldMkLst>
          <pc:docMk/>
          <pc:sldMk cId="3317335839" sldId="2574"/>
        </pc:sldMkLst>
        <pc:spChg chg="mod">
          <ac:chgData name="Ceri Phelps" userId="44e5b747-28bd-454d-8b1f-8b8d7db49187" providerId="ADAL" clId="{8792EDBA-51A9-4F41-BBDC-414909E78C45}" dt="2025-12-10T08:26:10.163" v="125" actId="20577"/>
          <ac:spMkLst>
            <pc:docMk/>
            <pc:sldMk cId="3317335839" sldId="2574"/>
            <ac:spMk id="4" creationId="{FC84C912-2462-ED54-2D15-48B2E8C0A5A6}"/>
          </ac:spMkLst>
        </pc:spChg>
      </pc:sldChg>
      <pc:sldChg chg="modSp add modAnim">
        <pc:chgData name="Ceri Phelps" userId="44e5b747-28bd-454d-8b1f-8b8d7db49187" providerId="ADAL" clId="{8792EDBA-51A9-4F41-BBDC-414909E78C45}" dt="2025-12-10T08:26:42.038" v="130" actId="20577"/>
        <pc:sldMkLst>
          <pc:docMk/>
          <pc:sldMk cId="2511968145" sldId="2575"/>
        </pc:sldMkLst>
        <pc:spChg chg="mod">
          <ac:chgData name="Ceri Phelps" userId="44e5b747-28bd-454d-8b1f-8b8d7db49187" providerId="ADAL" clId="{8792EDBA-51A9-4F41-BBDC-414909E78C45}" dt="2025-12-10T08:26:42.038" v="130" actId="20577"/>
          <ac:spMkLst>
            <pc:docMk/>
            <pc:sldMk cId="2511968145" sldId="2575"/>
            <ac:spMk id="4" creationId="{17A82CAA-BA09-9AAB-1991-4F53A5844B65}"/>
          </ac:spMkLst>
        </pc:spChg>
      </pc:sldChg>
      <pc:sldChg chg="modSp add mod modAnim">
        <pc:chgData name="Ceri Phelps" userId="44e5b747-28bd-454d-8b1f-8b8d7db49187" providerId="ADAL" clId="{8792EDBA-51A9-4F41-BBDC-414909E78C45}" dt="2025-12-10T08:26:16.474" v="127" actId="27636"/>
        <pc:sldMkLst>
          <pc:docMk/>
          <pc:sldMk cId="682611953" sldId="2576"/>
        </pc:sldMkLst>
        <pc:spChg chg="mod">
          <ac:chgData name="Ceri Phelps" userId="44e5b747-28bd-454d-8b1f-8b8d7db49187" providerId="ADAL" clId="{8792EDBA-51A9-4F41-BBDC-414909E78C45}" dt="2025-12-10T08:26:16.474" v="127" actId="27636"/>
          <ac:spMkLst>
            <pc:docMk/>
            <pc:sldMk cId="682611953" sldId="2576"/>
            <ac:spMk id="4" creationId="{881B1F80-5D38-5C8D-1B2E-2C9878934EB9}"/>
          </ac:spMkLst>
        </pc:spChg>
      </pc:sldChg>
      <pc:sldChg chg="add">
        <pc:chgData name="Ceri Phelps" userId="44e5b747-28bd-454d-8b1f-8b8d7db49187" providerId="ADAL" clId="{8792EDBA-51A9-4F41-BBDC-414909E78C45}" dt="2025-12-10T08:26:34.397" v="129"/>
        <pc:sldMkLst>
          <pc:docMk/>
          <pc:sldMk cId="1519503290" sldId="2577"/>
        </pc:sldMkLst>
      </pc:sldChg>
      <pc:sldChg chg="modSp add del mod">
        <pc:chgData name="Ceri Phelps" userId="44e5b747-28bd-454d-8b1f-8b8d7db49187" providerId="ADAL" clId="{8792EDBA-51A9-4F41-BBDC-414909E78C45}" dt="2025-12-10T08:26:25.862" v="128" actId="2696"/>
        <pc:sldMkLst>
          <pc:docMk/>
          <pc:sldMk cId="2217015921" sldId="2577"/>
        </pc:sldMkLst>
        <pc:spChg chg="mod">
          <ac:chgData name="Ceri Phelps" userId="44e5b747-28bd-454d-8b1f-8b8d7db49187" providerId="ADAL" clId="{8792EDBA-51A9-4F41-BBDC-414909E78C45}" dt="2025-12-10T08:25:21.632" v="48" actId="27636"/>
          <ac:spMkLst>
            <pc:docMk/>
            <pc:sldMk cId="2217015921" sldId="2577"/>
            <ac:spMk id="4" creationId="{E7BAB663-957A-122D-B7FD-2CB6F7BDCDF8}"/>
          </ac:spMkLst>
        </pc:spChg>
      </pc:sldChg>
      <pc:sldChg chg="modSp add modAnim">
        <pc:chgData name="Ceri Phelps" userId="44e5b747-28bd-454d-8b1f-8b8d7db49187" providerId="ADAL" clId="{8792EDBA-51A9-4F41-BBDC-414909E78C45}" dt="2025-12-10T08:26:47.236" v="131" actId="20577"/>
        <pc:sldMkLst>
          <pc:docMk/>
          <pc:sldMk cId="1926567356" sldId="2578"/>
        </pc:sldMkLst>
        <pc:spChg chg="mod">
          <ac:chgData name="Ceri Phelps" userId="44e5b747-28bd-454d-8b1f-8b8d7db49187" providerId="ADAL" clId="{8792EDBA-51A9-4F41-BBDC-414909E78C45}" dt="2025-12-10T08:26:47.236" v="131" actId="20577"/>
          <ac:spMkLst>
            <pc:docMk/>
            <pc:sldMk cId="1926567356" sldId="2578"/>
            <ac:spMk id="4" creationId="{CCA1E883-7A19-7886-EB1E-3081AEB78A86}"/>
          </ac:spMkLst>
        </pc:spChg>
      </pc:sldChg>
      <pc:sldChg chg="modSp add mod">
        <pc:chgData name="Ceri Phelps" userId="44e5b747-28bd-454d-8b1f-8b8d7db49187" providerId="ADAL" clId="{8792EDBA-51A9-4F41-BBDC-414909E78C45}" dt="2025-12-10T08:27:18.283" v="166" actId="20577"/>
        <pc:sldMkLst>
          <pc:docMk/>
          <pc:sldMk cId="3373061759" sldId="2579"/>
        </pc:sldMkLst>
        <pc:spChg chg="mod">
          <ac:chgData name="Ceri Phelps" userId="44e5b747-28bd-454d-8b1f-8b8d7db49187" providerId="ADAL" clId="{8792EDBA-51A9-4F41-BBDC-414909E78C45}" dt="2025-12-10T08:27:18.283" v="166" actId="20577"/>
          <ac:spMkLst>
            <pc:docMk/>
            <pc:sldMk cId="3373061759" sldId="2579"/>
            <ac:spMk id="4" creationId="{4CE92AD3-9979-2E3C-1A6A-38AB1B2B1EA3}"/>
          </ac:spMkLst>
        </pc:spChg>
      </pc:sldChg>
      <pc:sldChg chg="modSp add mod modAnim">
        <pc:chgData name="Ceri Phelps" userId="44e5b747-28bd-454d-8b1f-8b8d7db49187" providerId="ADAL" clId="{8792EDBA-51A9-4F41-BBDC-414909E78C45}" dt="2025-12-10T08:27:24.284" v="168" actId="27636"/>
        <pc:sldMkLst>
          <pc:docMk/>
          <pc:sldMk cId="2897947694" sldId="2580"/>
        </pc:sldMkLst>
        <pc:spChg chg="mod">
          <ac:chgData name="Ceri Phelps" userId="44e5b747-28bd-454d-8b1f-8b8d7db49187" providerId="ADAL" clId="{8792EDBA-51A9-4F41-BBDC-414909E78C45}" dt="2025-12-10T08:27:24.284" v="168" actId="27636"/>
          <ac:spMkLst>
            <pc:docMk/>
            <pc:sldMk cId="2897947694" sldId="2580"/>
            <ac:spMk id="4" creationId="{87E72019-B622-DB12-5F37-2276A6D9A990}"/>
          </ac:spMkLst>
        </pc:spChg>
      </pc:sldChg>
      <pc:sldChg chg="modSp add mod">
        <pc:chgData name="Ceri Phelps" userId="44e5b747-28bd-454d-8b1f-8b8d7db49187" providerId="ADAL" clId="{8792EDBA-51A9-4F41-BBDC-414909E78C45}" dt="2025-12-10T08:25:21.747" v="51" actId="27636"/>
        <pc:sldMkLst>
          <pc:docMk/>
          <pc:sldMk cId="2276464417" sldId="2581"/>
        </pc:sldMkLst>
        <pc:spChg chg="mod">
          <ac:chgData name="Ceri Phelps" userId="44e5b747-28bd-454d-8b1f-8b8d7db49187" providerId="ADAL" clId="{8792EDBA-51A9-4F41-BBDC-414909E78C45}" dt="2025-12-10T08:25:21.747" v="51" actId="27636"/>
          <ac:spMkLst>
            <pc:docMk/>
            <pc:sldMk cId="2276464417" sldId="2581"/>
            <ac:spMk id="4" creationId="{B1293C62-30B4-8775-46CA-77032CDD8EC4}"/>
          </ac:spMkLst>
        </pc:spChg>
      </pc:sldChg>
      <pc:sldChg chg="add">
        <pc:chgData name="Ceri Phelps" userId="44e5b747-28bd-454d-8b1f-8b8d7db49187" providerId="ADAL" clId="{8792EDBA-51A9-4F41-BBDC-414909E78C45}" dt="2025-12-10T08:25:07.955" v="44"/>
        <pc:sldMkLst>
          <pc:docMk/>
          <pc:sldMk cId="3123164606" sldId="258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AB9DE3-C18B-4FB8-95C8-684CBD032B0F}"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A7BBC0A7-647F-4204-8BC9-CD9B27C6E1AB}">
      <dgm:prSet/>
      <dgm:spPr/>
      <dgm:t>
        <a:bodyPr/>
        <a:lstStyle/>
        <a:p>
          <a:pPr>
            <a:lnSpc>
              <a:spcPct val="100000"/>
            </a:lnSpc>
            <a:defRPr b="1"/>
          </a:pPr>
          <a:r>
            <a:rPr lang="en-US"/>
            <a:t>Importance of Psychology in Education</a:t>
          </a:r>
        </a:p>
      </dgm:t>
    </dgm:pt>
    <dgm:pt modelId="{32CDE5F6-E46D-40BD-873C-9CC894CF6B8F}" type="parTrans" cxnId="{36AF4C7E-59B1-4831-9848-01BFD3F47F3C}">
      <dgm:prSet/>
      <dgm:spPr/>
      <dgm:t>
        <a:bodyPr/>
        <a:lstStyle/>
        <a:p>
          <a:endParaRPr lang="en-US"/>
        </a:p>
      </dgm:t>
    </dgm:pt>
    <dgm:pt modelId="{2DB08D6E-B680-4FB5-953A-97BD123216CC}" type="sibTrans" cxnId="{36AF4C7E-59B1-4831-9848-01BFD3F47F3C}">
      <dgm:prSet/>
      <dgm:spPr/>
      <dgm:t>
        <a:bodyPr/>
        <a:lstStyle/>
        <a:p>
          <a:pPr>
            <a:lnSpc>
              <a:spcPct val="100000"/>
            </a:lnSpc>
            <a:defRPr b="1"/>
          </a:pPr>
          <a:endParaRPr lang="en-US"/>
        </a:p>
      </dgm:t>
    </dgm:pt>
    <dgm:pt modelId="{2D005252-F823-4E4C-B4DF-A73D8E4E4701}">
      <dgm:prSet/>
      <dgm:spPr/>
      <dgm:t>
        <a:bodyPr/>
        <a:lstStyle/>
        <a:p>
          <a:pPr>
            <a:lnSpc>
              <a:spcPct val="100000"/>
            </a:lnSpc>
          </a:pPr>
          <a:r>
            <a:rPr lang="en-US"/>
            <a:t>Psychology helps tailor teaching strategies to accommodate different learning styles for better outcomes.</a:t>
          </a:r>
        </a:p>
      </dgm:t>
    </dgm:pt>
    <dgm:pt modelId="{E617D59B-563F-411F-9577-A43B9F595151}" type="parTrans" cxnId="{1B806F2A-AFEC-47CF-B8E1-85834C7E4024}">
      <dgm:prSet/>
      <dgm:spPr/>
      <dgm:t>
        <a:bodyPr/>
        <a:lstStyle/>
        <a:p>
          <a:endParaRPr lang="en-US"/>
        </a:p>
      </dgm:t>
    </dgm:pt>
    <dgm:pt modelId="{9A65C537-DE03-47AF-B726-C48FE82725FB}" type="sibTrans" cxnId="{1B806F2A-AFEC-47CF-B8E1-85834C7E4024}">
      <dgm:prSet/>
      <dgm:spPr/>
      <dgm:t>
        <a:bodyPr/>
        <a:lstStyle/>
        <a:p>
          <a:endParaRPr lang="en-US"/>
        </a:p>
      </dgm:t>
    </dgm:pt>
    <dgm:pt modelId="{F08A2DBC-989F-4025-B7FC-C85F36EDA760}">
      <dgm:prSet/>
      <dgm:spPr/>
      <dgm:t>
        <a:bodyPr/>
        <a:lstStyle/>
        <a:p>
          <a:pPr>
            <a:lnSpc>
              <a:spcPct val="100000"/>
            </a:lnSpc>
            <a:defRPr b="1"/>
          </a:pPr>
          <a:r>
            <a:rPr lang="en-US"/>
            <a:t>Cognitive and Emotional Development</a:t>
          </a:r>
        </a:p>
      </dgm:t>
    </dgm:pt>
    <dgm:pt modelId="{273A64F2-3AE1-459A-BF8C-211C6DF82D7F}" type="parTrans" cxnId="{83DC01EA-0B74-46C3-AEDC-6D4F2633097C}">
      <dgm:prSet/>
      <dgm:spPr/>
      <dgm:t>
        <a:bodyPr/>
        <a:lstStyle/>
        <a:p>
          <a:endParaRPr lang="en-US"/>
        </a:p>
      </dgm:t>
    </dgm:pt>
    <dgm:pt modelId="{7CE73550-BE85-4725-841C-E385E1E32172}" type="sibTrans" cxnId="{83DC01EA-0B74-46C3-AEDC-6D4F2633097C}">
      <dgm:prSet/>
      <dgm:spPr/>
      <dgm:t>
        <a:bodyPr/>
        <a:lstStyle/>
        <a:p>
          <a:pPr>
            <a:lnSpc>
              <a:spcPct val="100000"/>
            </a:lnSpc>
            <a:defRPr b="1"/>
          </a:pPr>
          <a:endParaRPr lang="en-US"/>
        </a:p>
      </dgm:t>
    </dgm:pt>
    <dgm:pt modelId="{EFD9ECD6-329E-4C3E-BE32-CAA2AD9FC8A7}">
      <dgm:prSet/>
      <dgm:spPr/>
      <dgm:t>
        <a:bodyPr/>
        <a:lstStyle/>
        <a:p>
          <a:pPr>
            <a:lnSpc>
              <a:spcPct val="100000"/>
            </a:lnSpc>
          </a:pPr>
          <a:r>
            <a:rPr lang="en-US"/>
            <a:t>Understanding student development enables creation of inclusive and supportive learning environments.</a:t>
          </a:r>
        </a:p>
      </dgm:t>
    </dgm:pt>
    <dgm:pt modelId="{82F09752-BD37-48BB-B916-ED6CEAC60284}" type="parTrans" cxnId="{5D10D660-CBC3-473E-8833-014C17B88F84}">
      <dgm:prSet/>
      <dgm:spPr/>
      <dgm:t>
        <a:bodyPr/>
        <a:lstStyle/>
        <a:p>
          <a:endParaRPr lang="en-US"/>
        </a:p>
      </dgm:t>
    </dgm:pt>
    <dgm:pt modelId="{ABCF44EF-2466-42C9-8C51-D543A5FF81C6}" type="sibTrans" cxnId="{5D10D660-CBC3-473E-8833-014C17B88F84}">
      <dgm:prSet/>
      <dgm:spPr/>
      <dgm:t>
        <a:bodyPr/>
        <a:lstStyle/>
        <a:p>
          <a:endParaRPr lang="en-US"/>
        </a:p>
      </dgm:t>
    </dgm:pt>
    <dgm:pt modelId="{86173E83-5AF5-402B-B8BF-E3B62F2DDC72}">
      <dgm:prSet/>
      <dgm:spPr/>
      <dgm:t>
        <a:bodyPr/>
        <a:lstStyle/>
        <a:p>
          <a:pPr>
            <a:lnSpc>
              <a:spcPct val="100000"/>
            </a:lnSpc>
            <a:defRPr b="1"/>
          </a:pPr>
          <a:r>
            <a:rPr lang="en-US"/>
            <a:t>Misconceptions About Psychology</a:t>
          </a:r>
        </a:p>
      </dgm:t>
    </dgm:pt>
    <dgm:pt modelId="{E7CB86E9-D82D-45A2-8FB6-5C41BB144576}" type="parTrans" cxnId="{A12DE184-EDB6-4AFA-8F7F-52983E2B7943}">
      <dgm:prSet/>
      <dgm:spPr/>
      <dgm:t>
        <a:bodyPr/>
        <a:lstStyle/>
        <a:p>
          <a:endParaRPr lang="en-US"/>
        </a:p>
      </dgm:t>
    </dgm:pt>
    <dgm:pt modelId="{B14A3DC9-067D-4C18-9F74-EAABD677439D}" type="sibTrans" cxnId="{A12DE184-EDB6-4AFA-8F7F-52983E2B7943}">
      <dgm:prSet/>
      <dgm:spPr/>
      <dgm:t>
        <a:bodyPr/>
        <a:lstStyle/>
        <a:p>
          <a:endParaRPr lang="en-US"/>
        </a:p>
      </dgm:t>
    </dgm:pt>
    <dgm:pt modelId="{822C5FEC-60F7-4413-A1CD-804366BECC66}">
      <dgm:prSet/>
      <dgm:spPr/>
      <dgm:t>
        <a:bodyPr/>
        <a:lstStyle/>
        <a:p>
          <a:pPr>
            <a:lnSpc>
              <a:spcPct val="100000"/>
            </a:lnSpc>
          </a:pPr>
          <a:r>
            <a:rPr lang="en-US"/>
            <a:t>Psychology does not replace teachers, eliminate exams, or guarantee perfect grades.</a:t>
          </a:r>
        </a:p>
      </dgm:t>
    </dgm:pt>
    <dgm:pt modelId="{CCDCD00B-1573-418B-B7B5-DDC3B2FCD701}" type="parTrans" cxnId="{79D3EAF7-9271-44F4-A82E-EFF9F0F6D1F4}">
      <dgm:prSet/>
      <dgm:spPr/>
      <dgm:t>
        <a:bodyPr/>
        <a:lstStyle/>
        <a:p>
          <a:endParaRPr lang="en-US"/>
        </a:p>
      </dgm:t>
    </dgm:pt>
    <dgm:pt modelId="{F842A370-76B1-4568-9AF2-093B11757CFF}" type="sibTrans" cxnId="{79D3EAF7-9271-44F4-A82E-EFF9F0F6D1F4}">
      <dgm:prSet/>
      <dgm:spPr/>
      <dgm:t>
        <a:bodyPr/>
        <a:lstStyle/>
        <a:p>
          <a:endParaRPr lang="en-US"/>
        </a:p>
      </dgm:t>
    </dgm:pt>
    <dgm:pt modelId="{A1B8EAD9-1C55-4D59-B5E7-CE6047591F29}" type="pres">
      <dgm:prSet presAssocID="{67AB9DE3-C18B-4FB8-95C8-684CBD032B0F}" presName="Root" presStyleCnt="0">
        <dgm:presLayoutVars>
          <dgm:dir/>
          <dgm:resizeHandles val="exact"/>
        </dgm:presLayoutVars>
      </dgm:prSet>
      <dgm:spPr/>
    </dgm:pt>
    <dgm:pt modelId="{38E95159-0BD4-4575-9979-AE1AA5EC0DA2}" type="pres">
      <dgm:prSet presAssocID="{A7BBC0A7-647F-4204-8BC9-CD9B27C6E1AB}" presName="Composite" presStyleCnt="0"/>
      <dgm:spPr/>
    </dgm:pt>
    <dgm:pt modelId="{CEB862AE-8510-4918-A6E1-868370233490}" type="pres">
      <dgm:prSet presAssocID="{A7BBC0A7-647F-4204-8BC9-CD9B27C6E1AB}"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3406" r="10599" b="8"/>
          <a:stretch/>
        </a:blipFill>
      </dgm:spPr>
      <dgm:extLst>
        <a:ext uri="{E40237B7-FDA0-4F09-8148-C483321AD2D9}">
          <dgm14:cNvPr xmlns:dgm14="http://schemas.microsoft.com/office/drawing/2010/diagram" id="0" name="" descr="Senior professor writing on the blackboard"/>
        </a:ext>
      </dgm:extLst>
    </dgm:pt>
    <dgm:pt modelId="{97484ADC-8B26-4CAC-9795-00B30B78ADCA}" type="pres">
      <dgm:prSet presAssocID="{A7BBC0A7-647F-4204-8BC9-CD9B27C6E1AB}" presName="Subtitle" presStyleLbl="revTx" presStyleIdx="0" presStyleCnt="6">
        <dgm:presLayoutVars>
          <dgm:chMax val="0"/>
          <dgm:bulletEnabled/>
        </dgm:presLayoutVars>
      </dgm:prSet>
      <dgm:spPr/>
    </dgm:pt>
    <dgm:pt modelId="{F0657653-6FD0-4B3A-B38C-B27956F47FB4}" type="pres">
      <dgm:prSet presAssocID="{A7BBC0A7-647F-4204-8BC9-CD9B27C6E1AB}" presName="Description" presStyleLbl="revTx" presStyleIdx="1" presStyleCnt="6">
        <dgm:presLayoutVars>
          <dgm:bulletEnabled/>
        </dgm:presLayoutVars>
      </dgm:prSet>
      <dgm:spPr/>
    </dgm:pt>
    <dgm:pt modelId="{DBA358C8-E4E1-4896-BFB0-39A7CEEC850C}" type="pres">
      <dgm:prSet presAssocID="{2DB08D6E-B680-4FB5-953A-97BD123216CC}" presName="sibTrans" presStyleLbl="sibTrans2D1" presStyleIdx="0" presStyleCnt="0"/>
      <dgm:spPr/>
    </dgm:pt>
    <dgm:pt modelId="{80879CC9-8C8B-4583-AEA2-137BA77928FE}" type="pres">
      <dgm:prSet presAssocID="{F08A2DBC-989F-4025-B7FC-C85F36EDA760}" presName="Composite" presStyleCnt="0"/>
      <dgm:spPr/>
    </dgm:pt>
    <dgm:pt modelId="{8A09B50E-83BB-46BC-A13B-FDC00E1BB150}" type="pres">
      <dgm:prSet presAssocID="{F08A2DBC-989F-4025-B7FC-C85F36EDA760}"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4751" r="18498" b="-2"/>
          <a:stretch/>
        </a:blipFill>
      </dgm:spPr>
      <dgm:extLst>
        <a:ext uri="{E40237B7-FDA0-4F09-8148-C483321AD2D9}">
          <dgm14:cNvPr xmlns:dgm14="http://schemas.microsoft.com/office/drawing/2010/diagram" id="0" name="" descr="Concept for over scheduled children. A young girl in her school uniform stands against a colorful wall display of all her tasks. "/>
        </a:ext>
      </dgm:extLst>
    </dgm:pt>
    <dgm:pt modelId="{48318F7C-4A9C-490B-AD21-859CC9C6C7B5}" type="pres">
      <dgm:prSet presAssocID="{F08A2DBC-989F-4025-B7FC-C85F36EDA760}" presName="Subtitle" presStyleLbl="revTx" presStyleIdx="2" presStyleCnt="6">
        <dgm:presLayoutVars>
          <dgm:chMax val="0"/>
          <dgm:bulletEnabled/>
        </dgm:presLayoutVars>
      </dgm:prSet>
      <dgm:spPr/>
    </dgm:pt>
    <dgm:pt modelId="{AB125848-3AA0-41EB-8A4E-4D17F65C62CF}" type="pres">
      <dgm:prSet presAssocID="{F08A2DBC-989F-4025-B7FC-C85F36EDA760}" presName="Description" presStyleLbl="revTx" presStyleIdx="3" presStyleCnt="6">
        <dgm:presLayoutVars>
          <dgm:bulletEnabled/>
        </dgm:presLayoutVars>
      </dgm:prSet>
      <dgm:spPr/>
    </dgm:pt>
    <dgm:pt modelId="{78B2884A-8951-4AD6-A5E3-0411B2ADB055}" type="pres">
      <dgm:prSet presAssocID="{7CE73550-BE85-4725-841C-E385E1E32172}" presName="sibTrans" presStyleLbl="sibTrans2D1" presStyleIdx="0" presStyleCnt="0"/>
      <dgm:spPr/>
    </dgm:pt>
    <dgm:pt modelId="{1062D8D6-CB14-4B1E-9BE1-1BC943499CF0}" type="pres">
      <dgm:prSet presAssocID="{86173E83-5AF5-402B-B8BF-E3B62F2DDC72}" presName="Composite" presStyleCnt="0"/>
      <dgm:spPr/>
    </dgm:pt>
    <dgm:pt modelId="{B73035DA-DEDB-474B-BCD1-FFE2E616617E}" type="pres">
      <dgm:prSet presAssocID="{86173E83-5AF5-402B-B8BF-E3B62F2DDC72}"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0202" r="13047" b="-2"/>
          <a:stretch/>
        </a:blipFill>
      </dgm:spPr>
      <dgm:extLst>
        <a:ext uri="{E40237B7-FDA0-4F09-8148-C483321AD2D9}">
          <dgm14:cNvPr xmlns:dgm14="http://schemas.microsoft.com/office/drawing/2010/diagram" id="0" name="" descr="Sticky notes with question marks"/>
        </a:ext>
      </dgm:extLst>
    </dgm:pt>
    <dgm:pt modelId="{B4C55F6D-BFC4-4D5E-B31D-E23BAB7347A7}" type="pres">
      <dgm:prSet presAssocID="{86173E83-5AF5-402B-B8BF-E3B62F2DDC72}" presName="Subtitle" presStyleLbl="revTx" presStyleIdx="4" presStyleCnt="6">
        <dgm:presLayoutVars>
          <dgm:chMax val="0"/>
          <dgm:bulletEnabled/>
        </dgm:presLayoutVars>
      </dgm:prSet>
      <dgm:spPr/>
    </dgm:pt>
    <dgm:pt modelId="{F489F273-9BB0-40C7-AC69-48C7744AFCD0}" type="pres">
      <dgm:prSet presAssocID="{86173E83-5AF5-402B-B8BF-E3B62F2DDC72}" presName="Description" presStyleLbl="revTx" presStyleIdx="5" presStyleCnt="6">
        <dgm:presLayoutVars>
          <dgm:bulletEnabled/>
        </dgm:presLayoutVars>
      </dgm:prSet>
      <dgm:spPr/>
    </dgm:pt>
  </dgm:ptLst>
  <dgm:cxnLst>
    <dgm:cxn modelId="{1B806F2A-AFEC-47CF-B8E1-85834C7E4024}" srcId="{A7BBC0A7-647F-4204-8BC9-CD9B27C6E1AB}" destId="{2D005252-F823-4E4C-B4DF-A73D8E4E4701}" srcOrd="0" destOrd="0" parTransId="{E617D59B-563F-411F-9577-A43B9F595151}" sibTransId="{9A65C537-DE03-47AF-B726-C48FE82725FB}"/>
    <dgm:cxn modelId="{E718CD5B-5F58-4CDE-B523-AAF2176525EC}" type="presOf" srcId="{822C5FEC-60F7-4413-A1CD-804366BECC66}" destId="{F489F273-9BB0-40C7-AC69-48C7744AFCD0}" srcOrd="0" destOrd="0" presId="urn:microsoft.com/office/officeart/2024/3/layout/verticalVisualTextBlock1"/>
    <dgm:cxn modelId="{5D10D660-CBC3-473E-8833-014C17B88F84}" srcId="{F08A2DBC-989F-4025-B7FC-C85F36EDA760}" destId="{EFD9ECD6-329E-4C3E-BE32-CAA2AD9FC8A7}" srcOrd="0" destOrd="0" parTransId="{82F09752-BD37-48BB-B916-ED6CEAC60284}" sibTransId="{ABCF44EF-2466-42C9-8C51-D543A5FF81C6}"/>
    <dgm:cxn modelId="{0ED28B64-8E9A-49F9-A034-8B94742EF126}" type="presOf" srcId="{A7BBC0A7-647F-4204-8BC9-CD9B27C6E1AB}" destId="{97484ADC-8B26-4CAC-9795-00B30B78ADCA}" srcOrd="0" destOrd="0" presId="urn:microsoft.com/office/officeart/2024/3/layout/verticalVisualTextBlock1"/>
    <dgm:cxn modelId="{6651E548-EE43-4079-B100-85A4D62942E8}" type="presOf" srcId="{7CE73550-BE85-4725-841C-E385E1E32172}" destId="{78B2884A-8951-4AD6-A5E3-0411B2ADB055}" srcOrd="0" destOrd="0" presId="urn:microsoft.com/office/officeart/2024/3/layout/verticalVisualTextBlock1"/>
    <dgm:cxn modelId="{E0574052-28E2-4909-A1A1-BD29689C20D7}" type="presOf" srcId="{EFD9ECD6-329E-4C3E-BE32-CAA2AD9FC8A7}" destId="{AB125848-3AA0-41EB-8A4E-4D17F65C62CF}" srcOrd="0" destOrd="0" presId="urn:microsoft.com/office/officeart/2024/3/layout/verticalVisualTextBlock1"/>
    <dgm:cxn modelId="{F8DC6875-ACF9-496A-A3AB-618C687A43B4}" type="presOf" srcId="{F08A2DBC-989F-4025-B7FC-C85F36EDA760}" destId="{48318F7C-4A9C-490B-AD21-859CC9C6C7B5}" srcOrd="0" destOrd="0" presId="urn:microsoft.com/office/officeart/2024/3/layout/verticalVisualTextBlock1"/>
    <dgm:cxn modelId="{7CEADF75-65AE-4438-8E94-4A72E9D84858}" type="presOf" srcId="{86173E83-5AF5-402B-B8BF-E3B62F2DDC72}" destId="{B4C55F6D-BFC4-4D5E-B31D-E23BAB7347A7}" srcOrd="0" destOrd="0" presId="urn:microsoft.com/office/officeart/2024/3/layout/verticalVisualTextBlock1"/>
    <dgm:cxn modelId="{36AF4C7E-59B1-4831-9848-01BFD3F47F3C}" srcId="{67AB9DE3-C18B-4FB8-95C8-684CBD032B0F}" destId="{A7BBC0A7-647F-4204-8BC9-CD9B27C6E1AB}" srcOrd="0" destOrd="0" parTransId="{32CDE5F6-E46D-40BD-873C-9CC894CF6B8F}" sibTransId="{2DB08D6E-B680-4FB5-953A-97BD123216CC}"/>
    <dgm:cxn modelId="{A12DE184-EDB6-4AFA-8F7F-52983E2B7943}" srcId="{67AB9DE3-C18B-4FB8-95C8-684CBD032B0F}" destId="{86173E83-5AF5-402B-B8BF-E3B62F2DDC72}" srcOrd="2" destOrd="0" parTransId="{E7CB86E9-D82D-45A2-8FB6-5C41BB144576}" sibTransId="{B14A3DC9-067D-4C18-9F74-EAABD677439D}"/>
    <dgm:cxn modelId="{8A78F08A-C654-4E50-8699-FF4DE87E32CE}" type="presOf" srcId="{2D005252-F823-4E4C-B4DF-A73D8E4E4701}" destId="{F0657653-6FD0-4B3A-B38C-B27956F47FB4}" srcOrd="0" destOrd="0" presId="urn:microsoft.com/office/officeart/2024/3/layout/verticalVisualTextBlock1"/>
    <dgm:cxn modelId="{887F91DD-83B4-41AD-8769-AE42D970FF52}" type="presOf" srcId="{67AB9DE3-C18B-4FB8-95C8-684CBD032B0F}" destId="{A1B8EAD9-1C55-4D59-B5E7-CE6047591F29}" srcOrd="0" destOrd="0" presId="urn:microsoft.com/office/officeart/2024/3/layout/verticalVisualTextBlock1"/>
    <dgm:cxn modelId="{83DC01EA-0B74-46C3-AEDC-6D4F2633097C}" srcId="{67AB9DE3-C18B-4FB8-95C8-684CBD032B0F}" destId="{F08A2DBC-989F-4025-B7FC-C85F36EDA760}" srcOrd="1" destOrd="0" parTransId="{273A64F2-3AE1-459A-BF8C-211C6DF82D7F}" sibTransId="{7CE73550-BE85-4725-841C-E385E1E32172}"/>
    <dgm:cxn modelId="{AE4A30EE-8253-4634-8750-4E046E85AF2B}" type="presOf" srcId="{2DB08D6E-B680-4FB5-953A-97BD123216CC}" destId="{DBA358C8-E4E1-4896-BFB0-39A7CEEC850C}" srcOrd="0" destOrd="0" presId="urn:microsoft.com/office/officeart/2024/3/layout/verticalVisualTextBlock1"/>
    <dgm:cxn modelId="{79D3EAF7-9271-44F4-A82E-EFF9F0F6D1F4}" srcId="{86173E83-5AF5-402B-B8BF-E3B62F2DDC72}" destId="{822C5FEC-60F7-4413-A1CD-804366BECC66}" srcOrd="0" destOrd="0" parTransId="{CCDCD00B-1573-418B-B7B5-DDC3B2FCD701}" sibTransId="{F842A370-76B1-4568-9AF2-093B11757CFF}"/>
    <dgm:cxn modelId="{A94385D4-ECA1-441F-9E8A-895D99F15612}" type="presParOf" srcId="{A1B8EAD9-1C55-4D59-B5E7-CE6047591F29}" destId="{38E95159-0BD4-4575-9979-AE1AA5EC0DA2}" srcOrd="0" destOrd="0" presId="urn:microsoft.com/office/officeart/2024/3/layout/verticalVisualTextBlock1"/>
    <dgm:cxn modelId="{D32F036D-4D0F-4F06-B2EC-66E771681AC7}" type="presParOf" srcId="{38E95159-0BD4-4575-9979-AE1AA5EC0DA2}" destId="{CEB862AE-8510-4918-A6E1-868370233490}" srcOrd="0" destOrd="0" presId="urn:microsoft.com/office/officeart/2024/3/layout/verticalVisualTextBlock1"/>
    <dgm:cxn modelId="{7FCA3533-85BF-4945-9198-E31C73C76E3E}" type="presParOf" srcId="{38E95159-0BD4-4575-9979-AE1AA5EC0DA2}" destId="{97484ADC-8B26-4CAC-9795-00B30B78ADCA}" srcOrd="1" destOrd="0" presId="urn:microsoft.com/office/officeart/2024/3/layout/verticalVisualTextBlock1"/>
    <dgm:cxn modelId="{9A937F9B-086C-4393-9071-D07343692FA4}" type="presParOf" srcId="{38E95159-0BD4-4575-9979-AE1AA5EC0DA2}" destId="{F0657653-6FD0-4B3A-B38C-B27956F47FB4}" srcOrd="2" destOrd="0" presId="urn:microsoft.com/office/officeart/2024/3/layout/verticalVisualTextBlock1"/>
    <dgm:cxn modelId="{7470501F-46E1-4E15-AE74-1AFAF9E656B1}" type="presParOf" srcId="{A1B8EAD9-1C55-4D59-B5E7-CE6047591F29}" destId="{DBA358C8-E4E1-4896-BFB0-39A7CEEC850C}" srcOrd="1" destOrd="0" presId="urn:microsoft.com/office/officeart/2024/3/layout/verticalVisualTextBlock1"/>
    <dgm:cxn modelId="{D4F17631-5845-428A-8CA9-F47E1D5F6DBE}" type="presParOf" srcId="{A1B8EAD9-1C55-4D59-B5E7-CE6047591F29}" destId="{80879CC9-8C8B-4583-AEA2-137BA77928FE}" srcOrd="2" destOrd="0" presId="urn:microsoft.com/office/officeart/2024/3/layout/verticalVisualTextBlock1"/>
    <dgm:cxn modelId="{8859F27D-1E88-45B0-BB1F-3CD2988047F3}" type="presParOf" srcId="{80879CC9-8C8B-4583-AEA2-137BA77928FE}" destId="{8A09B50E-83BB-46BC-A13B-FDC00E1BB150}" srcOrd="0" destOrd="0" presId="urn:microsoft.com/office/officeart/2024/3/layout/verticalVisualTextBlock1"/>
    <dgm:cxn modelId="{5F8A5070-8892-4E59-B5F8-4148119D5BCA}" type="presParOf" srcId="{80879CC9-8C8B-4583-AEA2-137BA77928FE}" destId="{48318F7C-4A9C-490B-AD21-859CC9C6C7B5}" srcOrd="1" destOrd="0" presId="urn:microsoft.com/office/officeart/2024/3/layout/verticalVisualTextBlock1"/>
    <dgm:cxn modelId="{7240C598-FFC5-4DE7-892D-32C21CC58E18}" type="presParOf" srcId="{80879CC9-8C8B-4583-AEA2-137BA77928FE}" destId="{AB125848-3AA0-41EB-8A4E-4D17F65C62CF}" srcOrd="2" destOrd="0" presId="urn:microsoft.com/office/officeart/2024/3/layout/verticalVisualTextBlock1"/>
    <dgm:cxn modelId="{1C807186-3DD5-4BD4-8B30-D4F5AC4200F4}" type="presParOf" srcId="{A1B8EAD9-1C55-4D59-B5E7-CE6047591F29}" destId="{78B2884A-8951-4AD6-A5E3-0411B2ADB055}" srcOrd="3" destOrd="0" presId="urn:microsoft.com/office/officeart/2024/3/layout/verticalVisualTextBlock1"/>
    <dgm:cxn modelId="{2E49B1D2-8ADF-41B4-B364-639716FD5DFF}" type="presParOf" srcId="{A1B8EAD9-1C55-4D59-B5E7-CE6047591F29}" destId="{1062D8D6-CB14-4B1E-9BE1-1BC943499CF0}" srcOrd="4" destOrd="0" presId="urn:microsoft.com/office/officeart/2024/3/layout/verticalVisualTextBlock1"/>
    <dgm:cxn modelId="{C3BA2752-DCFF-43F9-B988-7A31C6793CD3}" type="presParOf" srcId="{1062D8D6-CB14-4B1E-9BE1-1BC943499CF0}" destId="{B73035DA-DEDB-474B-BCD1-FFE2E616617E}" srcOrd="0" destOrd="0" presId="urn:microsoft.com/office/officeart/2024/3/layout/verticalVisualTextBlock1"/>
    <dgm:cxn modelId="{580ADA61-A682-4E73-B975-63CEE6B04CF8}" type="presParOf" srcId="{1062D8D6-CB14-4B1E-9BE1-1BC943499CF0}" destId="{B4C55F6D-BFC4-4D5E-B31D-E23BAB7347A7}" srcOrd="1" destOrd="0" presId="urn:microsoft.com/office/officeart/2024/3/layout/verticalVisualTextBlock1"/>
    <dgm:cxn modelId="{55BDA61F-DF32-4D95-8143-86EBD137B984}" type="presParOf" srcId="{1062D8D6-CB14-4B1E-9BE1-1BC943499CF0}" destId="{F489F273-9BB0-40C7-AC69-48C7744AFCD0}"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862AE-8510-4918-A6E1-868370233490}">
      <dsp:nvSpPr>
        <dsp:cNvPr id="0" name=""/>
        <dsp:cNvSpPr/>
      </dsp:nvSpPr>
      <dsp:spPr>
        <a:xfrm>
          <a:off x="0" y="0"/>
          <a:ext cx="1374278" cy="13742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3406" r="10599" b="8"/>
          <a:stretch/>
        </a:blipFill>
        <a:ln>
          <a:noFill/>
        </a:ln>
        <a:effectLst/>
      </dsp:spPr>
      <dsp:style>
        <a:lnRef idx="0">
          <a:scrgbClr r="0" g="0" b="0"/>
        </a:lnRef>
        <a:fillRef idx="3">
          <a:scrgbClr r="0" g="0" b="0"/>
        </a:fillRef>
        <a:effectRef idx="2">
          <a:scrgbClr r="0" g="0" b="0"/>
        </a:effectRef>
        <a:fontRef idx="minor">
          <a:schemeClr val="lt1"/>
        </a:fontRef>
      </dsp:style>
    </dsp:sp>
    <dsp:sp modelId="{97484ADC-8B26-4CAC-9795-00B30B78ADCA}">
      <dsp:nvSpPr>
        <dsp:cNvPr id="0" name=""/>
        <dsp:cNvSpPr/>
      </dsp:nvSpPr>
      <dsp:spPr>
        <a:xfrm>
          <a:off x="1554278" y="0"/>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Importance of Psychology in Education</a:t>
          </a:r>
        </a:p>
      </dsp:txBody>
      <dsp:txXfrm>
        <a:off x="1554278" y="0"/>
        <a:ext cx="9409377" cy="364073"/>
      </dsp:txXfrm>
    </dsp:sp>
    <dsp:sp modelId="{F0657653-6FD0-4B3A-B38C-B27956F47FB4}">
      <dsp:nvSpPr>
        <dsp:cNvPr id="0" name=""/>
        <dsp:cNvSpPr/>
      </dsp:nvSpPr>
      <dsp:spPr>
        <a:xfrm>
          <a:off x="1554278" y="364073"/>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Psychology helps tailor teaching strategies to accommodate different learning styles for better outcomes.</a:t>
          </a:r>
        </a:p>
      </dsp:txBody>
      <dsp:txXfrm>
        <a:off x="1554278" y="364073"/>
        <a:ext cx="9409377" cy="1010205"/>
      </dsp:txXfrm>
    </dsp:sp>
    <dsp:sp modelId="{8A09B50E-83BB-46BC-A13B-FDC00E1BB150}">
      <dsp:nvSpPr>
        <dsp:cNvPr id="0" name=""/>
        <dsp:cNvSpPr/>
      </dsp:nvSpPr>
      <dsp:spPr>
        <a:xfrm>
          <a:off x="0" y="1484221"/>
          <a:ext cx="1374278" cy="13742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4751" r="18498" b="-2"/>
          <a:stretch/>
        </a:blipFill>
        <a:ln>
          <a:noFill/>
        </a:ln>
        <a:effectLst/>
      </dsp:spPr>
      <dsp:style>
        <a:lnRef idx="0">
          <a:scrgbClr r="0" g="0" b="0"/>
        </a:lnRef>
        <a:fillRef idx="3">
          <a:scrgbClr r="0" g="0" b="0"/>
        </a:fillRef>
        <a:effectRef idx="2">
          <a:scrgbClr r="0" g="0" b="0"/>
        </a:effectRef>
        <a:fontRef idx="minor">
          <a:schemeClr val="lt1"/>
        </a:fontRef>
      </dsp:style>
    </dsp:sp>
    <dsp:sp modelId="{48318F7C-4A9C-490B-AD21-859CC9C6C7B5}">
      <dsp:nvSpPr>
        <dsp:cNvPr id="0" name=""/>
        <dsp:cNvSpPr/>
      </dsp:nvSpPr>
      <dsp:spPr>
        <a:xfrm>
          <a:off x="1554278" y="1484221"/>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Cognitive and Emotional Development</a:t>
          </a:r>
        </a:p>
      </dsp:txBody>
      <dsp:txXfrm>
        <a:off x="1554278" y="1484221"/>
        <a:ext cx="9409377" cy="364073"/>
      </dsp:txXfrm>
    </dsp:sp>
    <dsp:sp modelId="{AB125848-3AA0-41EB-8A4E-4D17F65C62CF}">
      <dsp:nvSpPr>
        <dsp:cNvPr id="0" name=""/>
        <dsp:cNvSpPr/>
      </dsp:nvSpPr>
      <dsp:spPr>
        <a:xfrm>
          <a:off x="1554278" y="1848294"/>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Understanding student development enables creation of inclusive and supportive learning environments.</a:t>
          </a:r>
        </a:p>
      </dsp:txBody>
      <dsp:txXfrm>
        <a:off x="1554278" y="1848294"/>
        <a:ext cx="9409377" cy="1010205"/>
      </dsp:txXfrm>
    </dsp:sp>
    <dsp:sp modelId="{B73035DA-DEDB-474B-BCD1-FFE2E616617E}">
      <dsp:nvSpPr>
        <dsp:cNvPr id="0" name=""/>
        <dsp:cNvSpPr/>
      </dsp:nvSpPr>
      <dsp:spPr>
        <a:xfrm>
          <a:off x="0" y="2968442"/>
          <a:ext cx="1374278" cy="1374278"/>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0202" r="13047" b="-2"/>
          <a:stretch/>
        </a:blipFill>
        <a:ln>
          <a:noFill/>
        </a:ln>
        <a:effectLst/>
      </dsp:spPr>
      <dsp:style>
        <a:lnRef idx="0">
          <a:scrgbClr r="0" g="0" b="0"/>
        </a:lnRef>
        <a:fillRef idx="3">
          <a:scrgbClr r="0" g="0" b="0"/>
        </a:fillRef>
        <a:effectRef idx="2">
          <a:scrgbClr r="0" g="0" b="0"/>
        </a:effectRef>
        <a:fontRef idx="minor">
          <a:schemeClr val="lt1"/>
        </a:fontRef>
      </dsp:style>
    </dsp:sp>
    <dsp:sp modelId="{B4C55F6D-BFC4-4D5E-B31D-E23BAB7347A7}">
      <dsp:nvSpPr>
        <dsp:cNvPr id="0" name=""/>
        <dsp:cNvSpPr/>
      </dsp:nvSpPr>
      <dsp:spPr>
        <a:xfrm>
          <a:off x="1554278" y="2968442"/>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Misconceptions About Psychology</a:t>
          </a:r>
        </a:p>
      </dsp:txBody>
      <dsp:txXfrm>
        <a:off x="1554278" y="2968442"/>
        <a:ext cx="9409377" cy="364073"/>
      </dsp:txXfrm>
    </dsp:sp>
    <dsp:sp modelId="{F489F273-9BB0-40C7-AC69-48C7744AFCD0}">
      <dsp:nvSpPr>
        <dsp:cNvPr id="0" name=""/>
        <dsp:cNvSpPr/>
      </dsp:nvSpPr>
      <dsp:spPr>
        <a:xfrm>
          <a:off x="1554278" y="3332515"/>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Psychology does not replace teachers, eliminate exams, or guarantee perfect grades.</a:t>
          </a:r>
        </a:p>
      </dsp:txBody>
      <dsp:txXfrm>
        <a:off x="1554278" y="3332515"/>
        <a:ext cx="9409377" cy="101020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12/10/2025</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Which of the following is a recognized professional pathway in psychology? A) Clinical Psychology B) Veterinary Psychology C) Astrological Psychology D) Culinary Psychology. Clinical psychology is one of the most prominent professional pathways, focusing on diagnosing and treating mental health disorders. It requires advanced training, ethical practice, and strong interpersonal skills. This pathway is essential for providing therapeutic interventions and improving mental well-being in diverse populations.</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537527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Forensic psychologists primarily work in which setting? A) Hospitals B) Courtrooms C) Zoos D) Sports Arenas. The correct answer is B) Courtrooms. Forensic psychology applies psychological principles to legal contexts, including criminal profiling, competency evaluations, and expert testimony. This pathway bridges psychology and law, ensuring justice through scientifically informed assessments.</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1116213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Educational psychologists focus on: A) Improving classroom learning B) Designing video games C) Conducting space research D) Managing corporate mergers. The correct answer is A) Improving classroom learning. Educational psychology emphasizes understanding cognitive development, learning processes, and teaching strategies to enhance educational outcomes for students of all ages.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4111751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Occupational psychologists primarily aim to: A) Improve workplace productivity B) Diagnose physical illnesses C) Teach musical instruments D) Develop agricultural tools. The correct answer is A) Improve workplace productivity. Occupational psychology applies psychological principles to organizational settings, focusing on employee well-being, motivation, and performance optimization.</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812245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Why is psychology important in education? A) It helps tailor teaching to learning styles B) It replaces teachers C) It eliminates exams D) It guarantees perfect grades. The correct answer is A) It helps tailor teaching to learning styles. Understanding cognitive and emotional development allows educators to create inclusive and effective learning environments.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173693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How does psychology benefit businesses? A) By improving employee motivation B) By replacing financial audits C) By eliminating marketing needs D) By conducting legal trials. The correct answer is A) By improving employee motivation. Organizational psychologists use behavioral insights to enhance productivity, job satisfaction, and leadership effectiveness.</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577211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Psychology contributes to health care by: A) Developing mental health interventions B) Designing surgical tools C) Prescribing antibiotics D) Performing physical therapy. The correct answer is A) Developing mental health interventions. Psychologists play a key role in promoting mental well-being, managing stress, and supporting patients with chronic illnesses.</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2579027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Ethical decision-making is a foundational competency for all psychology graduates, regardless of their chosen career pathway. This question emphasizes the importance of adhering to professional codes of conduct, which safeguard client welfare and maintain public trust in the discipline. Ethical principles guide psychologists in areas such as confidentiality, informed consent, and responsible research practices. For first-year students, understanding ethics is critical because it shapes every aspect of psychological work, from clinical interventions to organizational consulting. The festive twist—contrasting ethical reasoning with humorous options like sleigh-driving skills—makes the concept engaging while reinforcing its seriousness. Ethical decision-making also involves cultural sensitivity and respect for diversity, ensuring that psychological services are inclusive and equitable. By prioritizing ethics, psychologists uphold the integrity of the profession and protect vulnerable populations. This question serves as a reminder that technical knowledge alone is insufficient; ethical competence is what distinguishes responsible practitioners. In real-world applications, ethical reasoning prevents harm and promotes positive outcomes, making it a cornerstone of psychology education and practice.</a:t>
            </a:r>
          </a:p>
        </p:txBody>
      </p:sp>
      <p:sp>
        <p:nvSpPr>
          <p:cNvPr id="4" name="Slide Number Placeholder 3"/>
          <p:cNvSpPr>
            <a:spLocks noGrp="1"/>
          </p:cNvSpPr>
          <p:nvPr>
            <p:ph type="sldNum" sz="quarter" idx="5"/>
          </p:nvPr>
        </p:nvSpPr>
        <p:spPr/>
        <p:txBody>
          <a:bodyPr/>
          <a:lstStyle/>
          <a:p>
            <a:fld id="{28C6B470-179D-4B95-8906-D61C195EFD62}" type="slidenum">
              <a:rPr lang="en-US" smtClean="0"/>
              <a:t>8</a:t>
            </a:fld>
            <a:endParaRPr lang="en-US" dirty="0"/>
          </a:p>
        </p:txBody>
      </p:sp>
    </p:spTree>
    <p:extLst>
      <p:ext uri="{BB962C8B-B14F-4D97-AF65-F5344CB8AC3E}">
        <p14:creationId xmlns:p14="http://schemas.microsoft.com/office/powerpoint/2010/main" val="356438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Which competency is essential for all psychology graduates? A) Ethical decision-making B) Prescribing medication C) Advanced coding skills D) Legal representation. The correct answer is A) Ethical decision-making. Ethics ensures responsible practice, safeguarding client welfare and maintaining professional integrity across all psychological disciplines.</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1750084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communication in psychology is important because: A) It builds rapport with clients B) It reduces the need for ethics C) It guarantees higher salaries D) It replaces research. The correct answer is A) It builds rapport with clients. Communication skills are vital for conveying empathy, explaining interventions, and collaborating with multidisciplinary teams.</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102736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Why are research skills critical for psychologists? A) They allow evidence-based practice B) They replace therapy sessions C) They eliminate ethical concerns D) They guarantee employment. The correct answer is A) They allow evidence-based practice. Research skills enable psychologists to design studies, analyze data, and apply findings to improve interventions and advance scientific knowledge.</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372587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1000298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 is under immense pressure as Christmas Eve approaches, and managing stress is crucial for his well-being and performance. This question introduces students to the concept of clinical psychology, which focuses on diagnosing and treating mental health issues such as anxiety, depression, and stress. Clinical psychologists use evidence-based therapies like Cognitive Behavioral Therapy (CBT) to help individuals cope with stress and develop healthier thought patterns. Understanding this pathway is essential because it highlights how psychology directly impacts mental health in real-world scenarios. Stress management is not only relevant for Santa but also for everyday individuals facing deadlines, work pressure, or personal challenges. By recognizing the role of clinical psychology, students learn how professionals apply psychological principles to improve emotional resilience and overall quality of life. This question reinforces the importance of mental health support and ethical practice in psychology, emphasizing that clinical psychologists must adhere to professional standards while providing care. It also connects to core competencies such as empathy, communication, and problem-solving, which are vital for effective therapeutic relationships. In festive terms, helping Santa manage stress ensures a smooth holiday season, illustrating how psychology can make a tangible difference even in imaginative contexts.</a:t>
            </a:r>
          </a:p>
        </p:txBody>
      </p:sp>
      <p:sp>
        <p:nvSpPr>
          <p:cNvPr id="4" name="Slide Number Placeholder 3"/>
          <p:cNvSpPr>
            <a:spLocks noGrp="1"/>
          </p:cNvSpPr>
          <p:nvPr>
            <p:ph type="sldNum" sz="quarter" idx="5"/>
          </p:nvPr>
        </p:nvSpPr>
        <p:spPr/>
        <p:txBody>
          <a:bodyPr/>
          <a:lstStyle/>
          <a:p>
            <a:fld id="{28C6B470-179D-4B95-8906-D61C195EFD62}" type="slidenum">
              <a:rPr lang="en-US" smtClean="0"/>
              <a:t>13</a:t>
            </a:fld>
            <a:endParaRPr lang="en-US" dirty="0"/>
          </a:p>
        </p:txBody>
      </p:sp>
    </p:spTree>
    <p:extLst>
      <p:ext uri="{BB962C8B-B14F-4D97-AF65-F5344CB8AC3E}">
        <p14:creationId xmlns:p14="http://schemas.microsoft.com/office/powerpoint/2010/main" val="936025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Teamwork is essential in any collaborative environment, including Santa’s workshop. When elves face difficulties working together, communication skills become a critical competency for psychology graduates. Effective communication fosters understanding, reduces conflict, and promotes cooperation among team members. This question emphasizes the importance of interpersonal skills in psychology, which are applicable in various professional pathways such as occupational psychology, counseling, and organizational development. Psychologists often design interventions to improve team dynamics, enhance motivation, and create positive work cultures. By focusing on communication, students learn that psychology is not limited to clinical settings but extends to workplaces, schools, and community organizations. Strong communication skills also underpin ethical practice, as psychologists must convey information clearly and respectfully to clients, colleagues, and stakeholders. In a festive twist, improving elf teamwork ensures that gift production runs smoothly, demonstrating how psychological principles can optimize performance and morale. This scenario illustrates the real-world relevance of psychology in addressing group behavior and organizational challenges, preparing students for diverse career opportunities where collaboration and leadership are key.</a:t>
            </a:r>
          </a:p>
        </p:txBody>
      </p:sp>
      <p:sp>
        <p:nvSpPr>
          <p:cNvPr id="4" name="Slide Number Placeholder 3"/>
          <p:cNvSpPr>
            <a:spLocks noGrp="1"/>
          </p:cNvSpPr>
          <p:nvPr>
            <p:ph type="sldNum" sz="quarter" idx="5"/>
          </p:nvPr>
        </p:nvSpPr>
        <p:spPr/>
        <p:txBody>
          <a:bodyPr/>
          <a:lstStyle/>
          <a:p>
            <a:fld id="{28C6B470-179D-4B95-8906-D61C195EFD62}" type="slidenum">
              <a:rPr lang="en-US" smtClean="0"/>
              <a:t>14</a:t>
            </a:fld>
            <a:endParaRPr lang="en-US" dirty="0"/>
          </a:p>
        </p:txBody>
      </p:sp>
    </p:spTree>
    <p:extLst>
      <p:ext uri="{BB962C8B-B14F-4D97-AF65-F5344CB8AC3E}">
        <p14:creationId xmlns:p14="http://schemas.microsoft.com/office/powerpoint/2010/main" val="31937742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Rudolph’s anxiety about leading Santa’s sleigh provides an engaging way to explore therapeutic approaches in psychology. Cognitive Behavioral Therapy (CBT) is a widely used method for managing anxiety by identifying and challenging negative thought patterns and replacing them with constructive ones. This question introduces students to the practical application of CBT, which is grounded in evidence-based practice and emphasizes measurable outcomes. Understanding CBT is crucial for psychology students because it exemplifies how psychological interventions can empower individuals to overcome fears and build confidence. Anxiety is a common issue in both festive and everyday contexts, and psychologists play a vital role in helping clients develop coping strategies. This scenario also highlights the importance of empathy and cultural sensitivity, as interventions must be tailored to individual needs and circumstances. By framing the question around Rudolph, students can appreciate how psychological principles apply universally, whether in whimsical holiday settings or real-life situations. The focus on CBT reinforces core competencies such as ethical decision-making, scientific reasoning, and effective communication, which are essential for professional practice in clinical and counseling psychology.</a:t>
            </a:r>
          </a:p>
        </p:txBody>
      </p:sp>
      <p:sp>
        <p:nvSpPr>
          <p:cNvPr id="4" name="Slide Number Placeholder 3"/>
          <p:cNvSpPr>
            <a:spLocks noGrp="1"/>
          </p:cNvSpPr>
          <p:nvPr>
            <p:ph type="sldNum" sz="quarter" idx="5"/>
          </p:nvPr>
        </p:nvSpPr>
        <p:spPr/>
        <p:txBody>
          <a:bodyPr/>
          <a:lstStyle/>
          <a:p>
            <a:fld id="{28C6B470-179D-4B95-8906-D61C195EFD62}" type="slidenum">
              <a:rPr lang="en-US" smtClean="0"/>
              <a:t>15</a:t>
            </a:fld>
            <a:endParaRPr lang="en-US" dirty="0"/>
          </a:p>
        </p:txBody>
      </p:sp>
    </p:spTree>
    <p:extLst>
      <p:ext uri="{BB962C8B-B14F-4D97-AF65-F5344CB8AC3E}">
        <p14:creationId xmlns:p14="http://schemas.microsoft.com/office/powerpoint/2010/main" val="10761178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desire to enhance elf productivity introduces students to occupational psychology, a field dedicated to optimizing workplace performance and employee well-being. Occupational psychologists apply psychological theories to improve job satisfaction, motivation, and efficiency within organizations. This question demonstrates how psychology extends beyond therapy to influence business and industry practices. By studying factors such as leadership styles, organizational culture, and employee engagement, occupational psychologists help create environments that foster productivity and reduce stress. For psychology students, understanding this pathway is essential because it opens career opportunities in human resources, consultancy, and organizational development. The festive context of Santa’s workshop makes the concept relatable and fun, while reinforcing the real-world importance of psychology in managing workforce challenges. Core competencies such as research skills, ethical reasoning, and communication are integral to this role, as psychologists must design evidence-based interventions and collaborate with diverse stakeholders. This question underscores the versatility of psychology as a discipline, showing how it contributes to both individual well-being and organizational success.</a:t>
            </a:r>
          </a:p>
        </p:txBody>
      </p:sp>
      <p:sp>
        <p:nvSpPr>
          <p:cNvPr id="4" name="Slide Number Placeholder 3"/>
          <p:cNvSpPr>
            <a:spLocks noGrp="1"/>
          </p:cNvSpPr>
          <p:nvPr>
            <p:ph type="sldNum" sz="quarter" idx="5"/>
          </p:nvPr>
        </p:nvSpPr>
        <p:spPr/>
        <p:txBody>
          <a:bodyPr/>
          <a:lstStyle/>
          <a:p>
            <a:fld id="{28C6B470-179D-4B95-8906-D61C195EFD62}" type="slidenum">
              <a:rPr lang="en-US" smtClean="0"/>
              <a:t>16</a:t>
            </a:fld>
            <a:endParaRPr lang="en-US" dirty="0"/>
          </a:p>
        </p:txBody>
      </p:sp>
    </p:spTree>
    <p:extLst>
      <p:ext uri="{BB962C8B-B14F-4D97-AF65-F5344CB8AC3E}">
        <p14:creationId xmlns:p14="http://schemas.microsoft.com/office/powerpoint/2010/main" val="1834978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Mrs. Claus’s curiosity about how festive music influences mood introduces students to cognitive psychology, which examines mental processes such as perception, memory, and emotion. This question highlights the scientific study of how auditory stimuli can affect emotional states, a topic relevant to both experimental research and applied settings. Cognitive psychologists investigate how sensory input interacts with cognitive processes to shape behavior and experience. For students, this scenario illustrates the practical implications of cognitive psychology in areas like marketing, education, and health, where music and other stimuli are used to influence mood and motivation. The festive context makes the concept relatable, showing how psychological principles operate in everyday life, from holiday celebrations to therapeutic interventions. Understanding these processes also connects to research competencies, as psychologists must design experiments, analyze data, and interpret findings ethically. This question reinforces the idea that psychology is deeply embedded in cultural practices and can enhance well-being through evidence-based insights.</a:t>
            </a:r>
          </a:p>
        </p:txBody>
      </p:sp>
      <p:sp>
        <p:nvSpPr>
          <p:cNvPr id="4" name="Slide Number Placeholder 3"/>
          <p:cNvSpPr>
            <a:spLocks noGrp="1"/>
          </p:cNvSpPr>
          <p:nvPr>
            <p:ph type="sldNum" sz="quarter" idx="5"/>
          </p:nvPr>
        </p:nvSpPr>
        <p:spPr/>
        <p:txBody>
          <a:bodyPr/>
          <a:lstStyle/>
          <a:p>
            <a:fld id="{28C6B470-179D-4B95-8906-D61C195EFD62}" type="slidenum">
              <a:rPr lang="en-US" smtClean="0"/>
              <a:t>17</a:t>
            </a:fld>
            <a:endParaRPr lang="en-US" dirty="0"/>
          </a:p>
        </p:txBody>
      </p:sp>
    </p:spTree>
    <p:extLst>
      <p:ext uri="{BB962C8B-B14F-4D97-AF65-F5344CB8AC3E}">
        <p14:creationId xmlns:p14="http://schemas.microsoft.com/office/powerpoint/2010/main" val="2425879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need for data on global gift preferences provides an opportunity to discuss the importance of research skills in psychology. Statistical analysis is a core competency that enables psychologists to interpret data accurately and draw meaningful conclusions. This question emphasizes the scientific foundation of psychology, which relies on empirical evidence to inform theory and practice. For students, mastering statistical methods is essential for conducting research, evaluating interventions, and contributing to the advancement of knowledge. The festive twist—contrasting statistical analysis with humorous options like cookie tasting—makes the concept engaging while underscoring its significance. Research skills are applicable across all psychology pathways, from clinical settings to organizational consulting, and are critical for evidence-based decision-making. By understanding and applying statistical techniques, psychologists ensure that their work is rigorous, reliable, and ethically sound. This question reinforces the idea that psychology is not only about understanding behavior but also about using scientific methods to improve outcomes in diverse contexts.</a:t>
            </a:r>
          </a:p>
        </p:txBody>
      </p:sp>
      <p:sp>
        <p:nvSpPr>
          <p:cNvPr id="4" name="Slide Number Placeholder 3"/>
          <p:cNvSpPr>
            <a:spLocks noGrp="1"/>
          </p:cNvSpPr>
          <p:nvPr>
            <p:ph type="sldNum" sz="quarter" idx="5"/>
          </p:nvPr>
        </p:nvSpPr>
        <p:spPr/>
        <p:txBody>
          <a:bodyPr/>
          <a:lstStyle/>
          <a:p>
            <a:fld id="{28C6B470-179D-4B95-8906-D61C195EFD62}" type="slidenum">
              <a:rPr lang="en-US" smtClean="0"/>
              <a:t>18</a:t>
            </a:fld>
            <a:endParaRPr lang="en-US" dirty="0"/>
          </a:p>
        </p:txBody>
      </p:sp>
    </p:spTree>
    <p:extLst>
      <p:ext uri="{BB962C8B-B14F-4D97-AF65-F5344CB8AC3E}">
        <p14:creationId xmlns:p14="http://schemas.microsoft.com/office/powerpoint/2010/main" val="7621430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scenario of an elf accused of stealing candy canes introduces forensic psychology, a field that applies psychological principles to legal and criminal justice contexts. Forensic psychologists assess individuals involved in legal cases, provide expert testimony, and contribute to criminal investigations. This question demonstrates how psychology intersects with law, highlighting career opportunities beyond traditional therapeutic roles. For students, understanding forensic psychology is important because it showcases the diversity of the discipline and its impact on public safety and justice. The festive twist makes the concept memorable while reinforcing its real-world relevance. Forensic psychologists must possess competencies such as critical thinking, ethical reasoning, and communication, as their work often influences legal outcomes. This question also underscores the importance of cultural awareness and fairness in assessments, ensuring that psychological evaluations are unbiased and scientifically valid. By exploring this pathway, students gain insight into how psychology contributes to societal well-being through the legal system.</a:t>
            </a:r>
          </a:p>
        </p:txBody>
      </p:sp>
      <p:sp>
        <p:nvSpPr>
          <p:cNvPr id="4" name="Slide Number Placeholder 3"/>
          <p:cNvSpPr>
            <a:spLocks noGrp="1"/>
          </p:cNvSpPr>
          <p:nvPr>
            <p:ph type="sldNum" sz="quarter" idx="5"/>
          </p:nvPr>
        </p:nvSpPr>
        <p:spPr/>
        <p:txBody>
          <a:bodyPr/>
          <a:lstStyle/>
          <a:p>
            <a:fld id="{28C6B470-179D-4B95-8906-D61C195EFD62}" type="slidenum">
              <a:rPr lang="en-US" smtClean="0"/>
              <a:t>19</a:t>
            </a:fld>
            <a:endParaRPr lang="en-US" dirty="0"/>
          </a:p>
        </p:txBody>
      </p:sp>
    </p:spTree>
    <p:extLst>
      <p:ext uri="{BB962C8B-B14F-4D97-AF65-F5344CB8AC3E}">
        <p14:creationId xmlns:p14="http://schemas.microsoft.com/office/powerpoint/2010/main" val="40436445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goal of creating an inclusive and fair workshop introduces the concept of cultural awareness, a critical competency for psychology graduates. Cultural awareness involves understanding and respecting diverse backgrounds, values, and experiences, ensuring that psychological services and organizational practices are equitable. This question highlights the ethical responsibility of psychologists to promote inclusivity and prevent discrimination. For students, developing cultural competence is essential for effective practice in multicultural societies and global contexts. The festive twist makes the concept relatable, illustrating how inclusivity benefits both imaginary and real-world communities. Cultural awareness connects to broader themes of social justice and human rights, reinforcing psychology’s role in fostering positive societal change. By prioritizing diversity and inclusion, psychologists contribute to environments where all individuals feel valued and supported, whether in workplaces, schools, or therapeutic settings. This question underscores the importance of empathy, ethical reasoning, and continuous learning in professional development.</a:t>
            </a:r>
          </a:p>
        </p:txBody>
      </p:sp>
      <p:sp>
        <p:nvSpPr>
          <p:cNvPr id="4" name="Slide Number Placeholder 3"/>
          <p:cNvSpPr>
            <a:spLocks noGrp="1"/>
          </p:cNvSpPr>
          <p:nvPr>
            <p:ph type="sldNum" sz="quarter" idx="5"/>
          </p:nvPr>
        </p:nvSpPr>
        <p:spPr/>
        <p:txBody>
          <a:bodyPr/>
          <a:lstStyle/>
          <a:p>
            <a:fld id="{28C6B470-179D-4B95-8906-D61C195EFD62}" type="slidenum">
              <a:rPr lang="en-US" smtClean="0"/>
              <a:t>20</a:t>
            </a:fld>
            <a:endParaRPr lang="en-US" dirty="0"/>
          </a:p>
        </p:txBody>
      </p:sp>
    </p:spTree>
    <p:extLst>
      <p:ext uri="{BB962C8B-B14F-4D97-AF65-F5344CB8AC3E}">
        <p14:creationId xmlns:p14="http://schemas.microsoft.com/office/powerpoint/2010/main" val="33650545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Psychology’s importance extends far beyond festive contexts, as it plays a vital role in understanding and improving human behavior across all aspects of life. This question emphasizes the discipline’s contributions to mental health, education, business, and community development. By studying psychological principles, professionals can design interventions that enhance well-being, foster learning, and promote social harmony. For students, recognizing the broad applicability of psychology is essential for appreciating its value and pursuing meaningful careers. The humorous options in this question contrast with the correct answer, making the concept engaging while reinforcing its seriousness. Psychology informs public policy, healthcare, and organizational practices, demonstrating its relevance in addressing global challenges such as stress, inequality, and cultural diversity. This question serves as a reminder that psychology is not confined to academic theory but actively shapes real-world outcomes, improving lives through evidence-based solutions.</a:t>
            </a:r>
          </a:p>
        </p:txBody>
      </p:sp>
      <p:sp>
        <p:nvSpPr>
          <p:cNvPr id="4" name="Slide Number Placeholder 3"/>
          <p:cNvSpPr>
            <a:spLocks noGrp="1"/>
          </p:cNvSpPr>
          <p:nvPr>
            <p:ph type="sldNum" sz="quarter" idx="5"/>
          </p:nvPr>
        </p:nvSpPr>
        <p:spPr/>
        <p:txBody>
          <a:bodyPr/>
          <a:lstStyle/>
          <a:p>
            <a:fld id="{28C6B470-179D-4B95-8906-D61C195EFD62}" type="slidenum">
              <a:rPr lang="en-US" smtClean="0"/>
              <a:t>21</a:t>
            </a:fld>
            <a:endParaRPr lang="en-US" dirty="0"/>
          </a:p>
        </p:txBody>
      </p:sp>
    </p:spTree>
    <p:extLst>
      <p:ext uri="{BB962C8B-B14F-4D97-AF65-F5344CB8AC3E}">
        <p14:creationId xmlns:p14="http://schemas.microsoft.com/office/powerpoint/2010/main" val="992391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12/10/2025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30938521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12/10/2025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12/10/2025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12/10/2025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12/10/2025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12/10/2025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12/10/2025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12/10/2025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12/10/2025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12/10/2025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12/10/2025</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12/10/2025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12/10/2025</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12/10/2025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12/10/2025</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12/10/2025</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12/10/2025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12/10/2025</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12/10/2025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12/10/2025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12/10/2025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12/10/2025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12/10/2025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12/10/2025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12/10/2025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12/10/2025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12/10/2025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12/10/2025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12/10/2025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12/10/2025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12/10/2025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566712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12/10/2025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 id="2147484170" r:id="rId52"/>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5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5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26838-F341-7783-01DD-1CB6B56F144E}"/>
              </a:ext>
            </a:extLst>
          </p:cNvPr>
          <p:cNvSpPr>
            <a:spLocks noGrp="1"/>
          </p:cNvSpPr>
          <p:nvPr>
            <p:ph type="title"/>
          </p:nvPr>
        </p:nvSpPr>
        <p:spPr>
          <a:xfrm>
            <a:off x="7010400" y="685800"/>
            <a:ext cx="4561665" cy="1371264"/>
          </a:xfrm>
        </p:spPr>
        <p:txBody>
          <a:bodyPr anchor="b">
            <a:normAutofit/>
          </a:bodyPr>
          <a:lstStyle/>
          <a:p>
            <a:r>
              <a:rPr lang="en-US" sz="3400" dirty="0"/>
              <a:t>Professional Pathways: Clinical Psychology </a:t>
            </a:r>
          </a:p>
        </p:txBody>
      </p:sp>
      <p:pic>
        <p:nvPicPr>
          <p:cNvPr id="5" name="Content Placeholder 4" descr="A young blonde woman gets a Rorschach test from her therapist.">
            <a:extLst>
              <a:ext uri="{FF2B5EF4-FFF2-40B4-BE49-F238E27FC236}">
                <a16:creationId xmlns:a16="http://schemas.microsoft.com/office/drawing/2014/main" id="{F5AC50A4-E3DE-4655-9CD6-DB0021A37788}"/>
              </a:ext>
            </a:extLst>
          </p:cNvPr>
          <p:cNvPicPr>
            <a:picLocks noGrp="1" noChangeAspect="1"/>
          </p:cNvPicPr>
          <p:nvPr>
            <p:ph type="pic" sz="quarter" idx="15"/>
          </p:nvPr>
        </p:nvPicPr>
        <p:blipFill>
          <a:blip r:embed="rId3"/>
          <a:srcRect l="6705" r="31095" b="-1"/>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503ABC4F-4E7C-F8B5-5D9D-719EEEA65B5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Recognized Pathway</a:t>
            </a:r>
          </a:p>
          <a:p>
            <a:pPr marL="0" lvl="1" indent="0">
              <a:buFont typeface="Arial" panose="020B0604020202020204" pitchFamily="34" charset="0"/>
              <a:buNone/>
            </a:pPr>
            <a:r>
              <a:t>Clinical psychology is a well-established professional pathway focusing on mental health diagnosis and treatment.</a:t>
            </a:r>
            <a:endParaRPr lang="en-US"/>
          </a:p>
          <a:p>
            <a:pPr marL="0" indent="0">
              <a:spcBef>
                <a:spcPts val="2500"/>
              </a:spcBef>
              <a:buFont typeface="Arial" panose="020B0604020202020204" pitchFamily="34" charset="0"/>
              <a:buNone/>
            </a:pPr>
            <a:r>
              <a:rPr lang="en-US" b="1"/>
              <a:t>Training and Skills</a:t>
            </a:r>
          </a:p>
          <a:p>
            <a:pPr marL="0" lvl="1" indent="0">
              <a:buFont typeface="Arial" panose="020B0604020202020204" pitchFamily="34" charset="0"/>
              <a:buNone/>
            </a:pPr>
            <a:r>
              <a:t>This pathway requires advanced training, ethical practice, and strong interpersonal skills to support patients effectively.</a:t>
            </a:r>
            <a:endParaRPr lang="en-US"/>
          </a:p>
          <a:p>
            <a:pPr marL="0" indent="0">
              <a:spcBef>
                <a:spcPts val="2500"/>
              </a:spcBef>
              <a:buFont typeface="Arial" panose="020B0604020202020204" pitchFamily="34" charset="0"/>
              <a:buNone/>
            </a:pPr>
            <a:r>
              <a:rPr lang="en-US" b="1"/>
              <a:t>Therapeutic Role</a:t>
            </a:r>
          </a:p>
          <a:p>
            <a:pPr marL="0" lvl="1" indent="0">
              <a:buFont typeface="Arial" panose="020B0604020202020204" pitchFamily="34" charset="0"/>
              <a:buNone/>
            </a:pPr>
            <a:r>
              <a:t>Clinical psychologists provide essential therapeutic interventions that improve mental well-being across diverse populations.</a:t>
            </a:r>
            <a:endParaRPr lang="en-US"/>
          </a:p>
        </p:txBody>
      </p:sp>
    </p:spTree>
    <p:extLst>
      <p:ext uri="{BB962C8B-B14F-4D97-AF65-F5344CB8AC3E}">
        <p14:creationId xmlns:p14="http://schemas.microsoft.com/office/powerpoint/2010/main" val="38771558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F3BAC-F4BA-9903-456E-5729C67E355E}"/>
              </a:ext>
            </a:extLst>
          </p:cNvPr>
          <p:cNvSpPr>
            <a:spLocks noGrp="1"/>
          </p:cNvSpPr>
          <p:nvPr>
            <p:ph type="title"/>
          </p:nvPr>
        </p:nvSpPr>
        <p:spPr>
          <a:xfrm>
            <a:off x="8077200" y="8106"/>
            <a:ext cx="3363259" cy="1993392"/>
          </a:xfrm>
        </p:spPr>
        <p:txBody>
          <a:bodyPr anchor="b">
            <a:normAutofit/>
          </a:bodyPr>
          <a:lstStyle/>
          <a:p>
            <a:r>
              <a:rPr lang="en-US" sz="3800" dirty="0"/>
              <a:t>Forensic Psychology</a:t>
            </a:r>
          </a:p>
        </p:txBody>
      </p:sp>
      <p:pic>
        <p:nvPicPr>
          <p:cNvPr id="5" name="Content Placeholder 4" descr="&quot;Service bell, reservation documents, pen and phone on the front desk of an hotel front desk. Focus on the service bell.&quot;">
            <a:extLst>
              <a:ext uri="{FF2B5EF4-FFF2-40B4-BE49-F238E27FC236}">
                <a16:creationId xmlns:a16="http://schemas.microsoft.com/office/drawing/2014/main" id="{D03E41D9-3F45-4909-9E99-1BA5F0F3E825}"/>
              </a:ext>
            </a:extLst>
          </p:cNvPr>
          <p:cNvPicPr>
            <a:picLocks noGrp="1" noChangeAspect="1"/>
          </p:cNvPicPr>
          <p:nvPr>
            <p:ph type="pic" sz="quarter" idx="13"/>
          </p:nvPr>
        </p:nvPicPr>
        <p:blipFill>
          <a:blip r:embed="rId3"/>
          <a:stretch/>
        </p:blipFill>
        <p:spPr>
          <a:xfrm>
            <a:off x="0" y="584946"/>
            <a:ext cx="7584144" cy="5688108"/>
          </a:xfrm>
          <a:prstGeom prst="rect">
            <a:avLst/>
          </a:prstGeom>
          <a:noFill/>
        </p:spPr>
      </p:pic>
      <p:sp>
        <p:nvSpPr>
          <p:cNvPr id="4" name="Content Placeholder 3">
            <a:extLst>
              <a:ext uri="{FF2B5EF4-FFF2-40B4-BE49-F238E27FC236}">
                <a16:creationId xmlns:a16="http://schemas.microsoft.com/office/drawing/2014/main" id="{1D1A3FBD-1074-0C17-6B22-90D343E609B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212791" y="2880360"/>
            <a:ext cx="3363259" cy="3274612"/>
          </a:xfrm>
        </p:spPr>
        <p:txBody>
          <a:bodyPr>
            <a:normAutofit/>
          </a:bodyPr>
          <a:lstStyle/>
          <a:p>
            <a:pPr marL="0" indent="0">
              <a:lnSpc>
                <a:spcPct val="90000"/>
              </a:lnSpc>
              <a:spcBef>
                <a:spcPts val="2500"/>
              </a:spcBef>
              <a:buFont typeface="Arial" panose="020B0604020202020204" pitchFamily="34" charset="0"/>
              <a:buNone/>
            </a:pPr>
            <a:r>
              <a:rPr lang="en-US" b="1"/>
              <a:t>Primary Work Setting</a:t>
            </a:r>
          </a:p>
          <a:p>
            <a:pPr marL="0" lvl="1" indent="0">
              <a:lnSpc>
                <a:spcPct val="90000"/>
              </a:lnSpc>
              <a:buFont typeface="Arial" panose="020B0604020202020204" pitchFamily="34" charset="0"/>
              <a:buNone/>
            </a:pPr>
            <a:r>
              <a:t>Forensic psychologists primarily work in courtrooms, applying psychology within legal proceedings.</a:t>
            </a:r>
            <a:endParaRPr lang="en-US"/>
          </a:p>
          <a:p>
            <a:pPr marL="0" indent="0">
              <a:lnSpc>
                <a:spcPct val="90000"/>
              </a:lnSpc>
              <a:spcBef>
                <a:spcPts val="2500"/>
              </a:spcBef>
              <a:buFont typeface="Arial" panose="020B0604020202020204" pitchFamily="34" charset="0"/>
              <a:buNone/>
            </a:pPr>
            <a:r>
              <a:rPr lang="en-US" b="1"/>
              <a:t>Applications in Law</a:t>
            </a:r>
          </a:p>
          <a:p>
            <a:pPr marL="0" lvl="1" indent="0">
              <a:lnSpc>
                <a:spcPct val="90000"/>
              </a:lnSpc>
              <a:buFont typeface="Arial" panose="020B0604020202020204" pitchFamily="34" charset="0"/>
              <a:buNone/>
            </a:pPr>
            <a:r>
              <a:t>They conduct criminal profiling, competency evaluations, and provide expert testimony in legal cases.</a:t>
            </a:r>
            <a:endParaRPr lang="en-US"/>
          </a:p>
          <a:p>
            <a:pPr marL="0" indent="0">
              <a:lnSpc>
                <a:spcPct val="90000"/>
              </a:lnSpc>
              <a:spcBef>
                <a:spcPts val="2500"/>
              </a:spcBef>
              <a:buFont typeface="Arial" panose="020B0604020202020204" pitchFamily="34" charset="0"/>
              <a:buNone/>
            </a:pPr>
            <a:r>
              <a:rPr lang="en-US" b="1"/>
              <a:t>Bridging Psychology and Law</a:t>
            </a:r>
          </a:p>
          <a:p>
            <a:pPr marL="0" lvl="1" indent="0">
              <a:lnSpc>
                <a:spcPct val="90000"/>
              </a:lnSpc>
              <a:buFont typeface="Arial" panose="020B0604020202020204" pitchFamily="34" charset="0"/>
              <a:buNone/>
            </a:pPr>
            <a:r>
              <a:t>Forensic psychology bridges psychology and law to ensure justice through scientific assessments.</a:t>
            </a:r>
            <a:endParaRPr lang="en-US"/>
          </a:p>
        </p:txBody>
      </p:sp>
    </p:spTree>
    <p:extLst>
      <p:ext uri="{BB962C8B-B14F-4D97-AF65-F5344CB8AC3E}">
        <p14:creationId xmlns:p14="http://schemas.microsoft.com/office/powerpoint/2010/main" val="22528102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44593-8917-2CF0-F545-9CC51CFBD35A}"/>
              </a:ext>
            </a:extLst>
          </p:cNvPr>
          <p:cNvSpPr>
            <a:spLocks noGrp="1"/>
          </p:cNvSpPr>
          <p:nvPr>
            <p:ph type="title"/>
          </p:nvPr>
        </p:nvSpPr>
        <p:spPr>
          <a:xfrm>
            <a:off x="7010400" y="685800"/>
            <a:ext cx="4561665" cy="1371264"/>
          </a:xfrm>
        </p:spPr>
        <p:txBody>
          <a:bodyPr anchor="b">
            <a:normAutofit/>
          </a:bodyPr>
          <a:lstStyle/>
          <a:p>
            <a:r>
              <a:rPr lang="en-US" sz="3400" dirty="0"/>
              <a:t>Educational Psychology</a:t>
            </a:r>
          </a:p>
        </p:txBody>
      </p:sp>
      <p:pic>
        <p:nvPicPr>
          <p:cNvPr id="5" name="Content Placeholder 4" descr="Group of college students in a classroom.">
            <a:extLst>
              <a:ext uri="{FF2B5EF4-FFF2-40B4-BE49-F238E27FC236}">
                <a16:creationId xmlns:a16="http://schemas.microsoft.com/office/drawing/2014/main" id="{F25E7252-8B15-4430-8134-F6E0E206DC6A}"/>
              </a:ext>
            </a:extLst>
          </p:cNvPr>
          <p:cNvPicPr>
            <a:picLocks noGrp="1" noChangeAspect="1"/>
          </p:cNvPicPr>
          <p:nvPr>
            <p:ph type="pic" sz="quarter" idx="15"/>
          </p:nvPr>
        </p:nvPicPr>
        <p:blipFill>
          <a:blip r:embed="rId3"/>
          <a:srcRect l="18477" r="21188" b="1"/>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03928B48-E861-64A4-956B-E82727ED2DA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Focus on Classroom Learning</a:t>
            </a:r>
          </a:p>
          <a:p>
            <a:pPr marL="0" lvl="1" indent="0">
              <a:buFont typeface="Arial" panose="020B0604020202020204" pitchFamily="34" charset="0"/>
              <a:buNone/>
            </a:pPr>
            <a:r>
              <a:t>Educational psychologists primarily aim to improve learning experiences and outcomes within classrooms.</a:t>
            </a:r>
            <a:endParaRPr lang="en-US"/>
          </a:p>
          <a:p>
            <a:pPr marL="0" indent="0">
              <a:spcBef>
                <a:spcPts val="2500"/>
              </a:spcBef>
              <a:buFont typeface="Arial" panose="020B0604020202020204" pitchFamily="34" charset="0"/>
              <a:buNone/>
            </a:pPr>
            <a:r>
              <a:rPr lang="en-US" b="1"/>
              <a:t>Understanding Cognitive Development</a:t>
            </a:r>
          </a:p>
          <a:p>
            <a:pPr marL="0" lvl="1" indent="0">
              <a:buFont typeface="Arial" panose="020B0604020202020204" pitchFamily="34" charset="0"/>
              <a:buNone/>
            </a:pPr>
            <a:r>
              <a:t>They study how cognitive development affects learning to tailor effective teaching strategies.</a:t>
            </a:r>
            <a:endParaRPr lang="en-US"/>
          </a:p>
          <a:p>
            <a:pPr marL="0" indent="0">
              <a:spcBef>
                <a:spcPts val="2500"/>
              </a:spcBef>
              <a:buFont typeface="Arial" panose="020B0604020202020204" pitchFamily="34" charset="0"/>
              <a:buNone/>
            </a:pPr>
            <a:r>
              <a:rPr lang="en-US" b="1"/>
              <a:t>Enhancing Teaching Strategies</a:t>
            </a:r>
          </a:p>
          <a:p>
            <a:pPr marL="0" lvl="1" indent="0">
              <a:buFont typeface="Arial" panose="020B0604020202020204" pitchFamily="34" charset="0"/>
              <a:buNone/>
            </a:pPr>
            <a:r>
              <a:t>Educational psychologists design teaching approaches that support diverse learners and improve outcomes.</a:t>
            </a:r>
            <a:endParaRPr lang="en-US"/>
          </a:p>
        </p:txBody>
      </p:sp>
    </p:spTree>
    <p:extLst>
      <p:ext uri="{BB962C8B-B14F-4D97-AF65-F5344CB8AC3E}">
        <p14:creationId xmlns:p14="http://schemas.microsoft.com/office/powerpoint/2010/main" val="32561682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AF3C-CFBF-4754-0F1E-76DB9BB3017A}"/>
              </a:ext>
            </a:extLst>
          </p:cNvPr>
          <p:cNvSpPr>
            <a:spLocks noGrp="1"/>
          </p:cNvSpPr>
          <p:nvPr>
            <p:ph type="title"/>
          </p:nvPr>
        </p:nvSpPr>
        <p:spPr>
          <a:xfrm>
            <a:off x="7010400" y="685800"/>
            <a:ext cx="4561665" cy="1371264"/>
          </a:xfrm>
        </p:spPr>
        <p:txBody>
          <a:bodyPr anchor="b">
            <a:normAutofit/>
          </a:bodyPr>
          <a:lstStyle/>
          <a:p>
            <a:r>
              <a:rPr lang="en-US" sz="3400" dirty="0"/>
              <a:t>Occupational Psychology</a:t>
            </a:r>
          </a:p>
        </p:txBody>
      </p:sp>
      <p:pic>
        <p:nvPicPr>
          <p:cNvPr id="5" name="Content Placeholder 4" descr="A view of an office space through glass walls. A group of casually dressed people seated at a conference table, working on their laptops while some of their coworkers are relaxing in the break room.">
            <a:extLst>
              <a:ext uri="{FF2B5EF4-FFF2-40B4-BE49-F238E27FC236}">
                <a16:creationId xmlns:a16="http://schemas.microsoft.com/office/drawing/2014/main" id="{8A243054-9D79-4E8C-AEFD-A58FD8F850A9}"/>
              </a:ext>
            </a:extLst>
          </p:cNvPr>
          <p:cNvPicPr>
            <a:picLocks noGrp="1" noChangeAspect="1"/>
          </p:cNvPicPr>
          <p:nvPr>
            <p:ph type="pic" sz="quarter" idx="15"/>
          </p:nvPr>
        </p:nvPicPr>
        <p:blipFill>
          <a:blip r:embed="rId3"/>
          <a:srcRect l="17017" r="20783" b="-1"/>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9B9F6D9F-309A-0629-DA34-4C1D454F032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Primary Aim of Occupational Psychology</a:t>
            </a:r>
          </a:p>
          <a:p>
            <a:pPr marL="0" lvl="1" indent="0">
              <a:buFont typeface="Arial" panose="020B0604020202020204" pitchFamily="34" charset="0"/>
              <a:buNone/>
            </a:pPr>
            <a:r>
              <a:t>Occupational psychology focuses on improving workplace productivity through psychological principles and employee well-being.</a:t>
            </a:r>
            <a:endParaRPr lang="en-US"/>
          </a:p>
          <a:p>
            <a:pPr marL="0" indent="0">
              <a:spcBef>
                <a:spcPts val="2500"/>
              </a:spcBef>
              <a:buFont typeface="Arial" panose="020B0604020202020204" pitchFamily="34" charset="0"/>
              <a:buNone/>
            </a:pPr>
            <a:r>
              <a:rPr lang="en-US" b="1"/>
              <a:t>Application Areas</a:t>
            </a:r>
          </a:p>
          <a:p>
            <a:pPr marL="0" lvl="1" indent="0">
              <a:buFont typeface="Arial" panose="020B0604020202020204" pitchFamily="34" charset="0"/>
              <a:buNone/>
            </a:pPr>
            <a:r>
              <a:t>It applies psychology to motivation, performance optimization, and employee mental health in organizations.</a:t>
            </a:r>
            <a:endParaRPr lang="en-US"/>
          </a:p>
        </p:txBody>
      </p:sp>
    </p:spTree>
    <p:extLst>
      <p:ext uri="{BB962C8B-B14F-4D97-AF65-F5344CB8AC3E}">
        <p14:creationId xmlns:p14="http://schemas.microsoft.com/office/powerpoint/2010/main" val="40984395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E3623-4D79-7E9B-8CDB-D8160C014B70}"/>
              </a:ext>
            </a:extLst>
          </p:cNvPr>
          <p:cNvSpPr>
            <a:spLocks noGrp="1"/>
          </p:cNvSpPr>
          <p:nvPr>
            <p:ph type="title"/>
          </p:nvPr>
        </p:nvSpPr>
        <p:spPr>
          <a:xfrm>
            <a:off x="612648" y="685800"/>
            <a:ext cx="10963655" cy="762001"/>
          </a:xfrm>
        </p:spPr>
        <p:txBody>
          <a:bodyPr anchor="b">
            <a:normAutofit/>
          </a:bodyPr>
          <a:lstStyle/>
          <a:p>
            <a:r>
              <a:rPr lang="en-US" sz="4200" dirty="0"/>
              <a:t>Psychology in Education</a:t>
            </a:r>
          </a:p>
        </p:txBody>
      </p:sp>
      <p:graphicFrame>
        <p:nvGraphicFramePr>
          <p:cNvPr id="4" name="Content Placeholder 3">
            <a:extLst>
              <a:ext uri="{FF2B5EF4-FFF2-40B4-BE49-F238E27FC236}">
                <a16:creationId xmlns:a16="http://schemas.microsoft.com/office/drawing/2014/main" id="{FD658EEF-AB59-4DD3-A09B-0E9F2993B872}"/>
              </a:ext>
            </a:extLst>
          </p:cNvPr>
          <p:cNvGraphicFramePr>
            <a:graphicFrameLocks noGrp="1"/>
          </p:cNvGraphicFramePr>
          <p:nvPr>
            <p:ph idx="1"/>
            <p:extLst>
              <p:ext uri="{D42A27DB-BD31-4B8C-83A1-F6EECF244321}">
                <p14:modId xmlns:p14="http://schemas.microsoft.com/office/powerpoint/2010/main" val="190737284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7" y="1828800"/>
          <a:ext cx="10963656"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60270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EA0B8-FB12-9A23-8F16-6DB43E2FAB21}"/>
              </a:ext>
            </a:extLst>
          </p:cNvPr>
          <p:cNvSpPr>
            <a:spLocks noGrp="1"/>
          </p:cNvSpPr>
          <p:nvPr>
            <p:ph type="title"/>
          </p:nvPr>
        </p:nvSpPr>
        <p:spPr>
          <a:xfrm>
            <a:off x="5191026" y="685807"/>
            <a:ext cx="6391374" cy="1372001"/>
          </a:xfrm>
        </p:spPr>
        <p:txBody>
          <a:bodyPr anchor="b">
            <a:normAutofit/>
          </a:bodyPr>
          <a:lstStyle/>
          <a:p>
            <a:r>
              <a:rPr lang="en-US" sz="3800" dirty="0"/>
              <a:t>Psychology in Business</a:t>
            </a:r>
          </a:p>
        </p:txBody>
      </p:sp>
      <p:pic>
        <p:nvPicPr>
          <p:cNvPr id="5" name="Content Placeholder 4" descr="People in an office">
            <a:extLst>
              <a:ext uri="{FF2B5EF4-FFF2-40B4-BE49-F238E27FC236}">
                <a16:creationId xmlns:a16="http://schemas.microsoft.com/office/drawing/2014/main" id="{2B8BE589-D194-4165-A797-0D6C2D6DC962}"/>
              </a:ext>
            </a:extLst>
          </p:cNvPr>
          <p:cNvPicPr>
            <a:picLocks noGrp="1" noChangeAspect="1"/>
          </p:cNvPicPr>
          <p:nvPr>
            <p:ph type="pic" sz="quarter" idx="13"/>
          </p:nvPr>
        </p:nvPicPr>
        <p:blipFill>
          <a:blip r:embed="rId3"/>
          <a:srcRect l="22315" r="33297" b="-2"/>
          <a:stretch>
            <a:fillRect/>
          </a:stretch>
        </p:blipFill>
        <p:spPr>
          <a:xfrm>
            <a:off x="20" y="1"/>
            <a:ext cx="4560434" cy="6858000"/>
          </a:xfrm>
          <a:prstGeom prst="rect">
            <a:avLst/>
          </a:prstGeom>
          <a:noFill/>
        </p:spPr>
      </p:pic>
      <p:sp>
        <p:nvSpPr>
          <p:cNvPr id="4" name="Content Placeholder 3">
            <a:extLst>
              <a:ext uri="{FF2B5EF4-FFF2-40B4-BE49-F238E27FC236}">
                <a16:creationId xmlns:a16="http://schemas.microsoft.com/office/drawing/2014/main" id="{71973860-EEEE-69C5-8B18-27A2C890D1C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80729" y="2743204"/>
            <a:ext cx="6395573" cy="3428989"/>
          </a:xfrm>
        </p:spPr>
        <p:txBody>
          <a:bodyPr>
            <a:normAutofit/>
          </a:bodyPr>
          <a:lstStyle/>
          <a:p>
            <a:pPr marL="0" indent="0">
              <a:spcBef>
                <a:spcPts val="2500"/>
              </a:spcBef>
              <a:buFont typeface="Arial" panose="020B0604020202020204" pitchFamily="34" charset="0"/>
              <a:buNone/>
            </a:pPr>
            <a:r>
              <a:rPr lang="en-US" b="1"/>
              <a:t>Role of Psychology in Business</a:t>
            </a:r>
          </a:p>
          <a:p>
            <a:pPr marL="0" lvl="1" indent="0">
              <a:buFont typeface="Arial" panose="020B0604020202020204" pitchFamily="34" charset="0"/>
              <a:buNone/>
            </a:pPr>
            <a:r>
              <a:t>Psychology helps improve employee motivation, boosting productivity and workplace satisfaction.</a:t>
            </a:r>
            <a:endParaRPr lang="en-US"/>
          </a:p>
          <a:p>
            <a:pPr marL="0" indent="0">
              <a:spcBef>
                <a:spcPts val="2500"/>
              </a:spcBef>
              <a:buFont typeface="Arial" panose="020B0604020202020204" pitchFamily="34" charset="0"/>
              <a:buNone/>
            </a:pPr>
            <a:r>
              <a:rPr lang="en-US" b="1"/>
              <a:t>Organizational Psychology Benefits</a:t>
            </a:r>
          </a:p>
          <a:p>
            <a:pPr marL="0" lvl="1" indent="0">
              <a:buFont typeface="Arial" panose="020B0604020202020204" pitchFamily="34" charset="0"/>
              <a:buNone/>
            </a:pPr>
            <a:r>
              <a:t>Behavioral insights enhance leadership effectiveness and overall organizational performance.</a:t>
            </a:r>
            <a:endParaRPr lang="en-US"/>
          </a:p>
        </p:txBody>
      </p:sp>
    </p:spTree>
    <p:extLst>
      <p:ext uri="{BB962C8B-B14F-4D97-AF65-F5344CB8AC3E}">
        <p14:creationId xmlns:p14="http://schemas.microsoft.com/office/powerpoint/2010/main" val="15959034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DBE2C-2C58-D93E-6234-E2A03393FFAA}"/>
              </a:ext>
            </a:extLst>
          </p:cNvPr>
          <p:cNvSpPr>
            <a:spLocks noGrp="1"/>
          </p:cNvSpPr>
          <p:nvPr>
            <p:ph type="title"/>
          </p:nvPr>
        </p:nvSpPr>
        <p:spPr>
          <a:xfrm>
            <a:off x="7010400" y="685800"/>
            <a:ext cx="4561665" cy="1371264"/>
          </a:xfrm>
        </p:spPr>
        <p:txBody>
          <a:bodyPr anchor="b">
            <a:normAutofit/>
          </a:bodyPr>
          <a:lstStyle/>
          <a:p>
            <a:r>
              <a:rPr lang="en-US" sz="3400" dirty="0"/>
              <a:t>Psychology in Health</a:t>
            </a:r>
          </a:p>
        </p:txBody>
      </p:sp>
      <p:pic>
        <p:nvPicPr>
          <p:cNvPr id="5" name="Content Placeholder 4" descr="Close up photo of senior heterosexual couple hands with wedding ring. Hands are wrinkled. They are 80 plus years old. Shot indoor with a full frame mirrorless camera.">
            <a:extLst>
              <a:ext uri="{FF2B5EF4-FFF2-40B4-BE49-F238E27FC236}">
                <a16:creationId xmlns:a16="http://schemas.microsoft.com/office/drawing/2014/main" id="{06BC2AED-1D81-40FB-8854-E8D0E86014E1}"/>
              </a:ext>
            </a:extLst>
          </p:cNvPr>
          <p:cNvPicPr>
            <a:picLocks noGrp="1" noChangeAspect="1"/>
          </p:cNvPicPr>
          <p:nvPr>
            <p:ph type="pic" sz="quarter" idx="15"/>
          </p:nvPr>
        </p:nvPicPr>
        <p:blipFill>
          <a:blip r:embed="rId3"/>
          <a:srcRect l="20047" r="17753" b="-1"/>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6924C9D7-67A1-1A5E-9FAE-31EC2E4906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Role in Mental Health</a:t>
            </a:r>
          </a:p>
          <a:p>
            <a:pPr marL="0" lvl="1" indent="0">
              <a:buFont typeface="Arial" panose="020B0604020202020204" pitchFamily="34" charset="0"/>
              <a:buNone/>
            </a:pPr>
            <a:r>
              <a:t>Psychologists develop mental health interventions essential for promoting well-being and managing stress.</a:t>
            </a:r>
            <a:endParaRPr lang="en-US"/>
          </a:p>
          <a:p>
            <a:pPr marL="0" indent="0">
              <a:spcBef>
                <a:spcPts val="2500"/>
              </a:spcBef>
              <a:buFont typeface="Arial" panose="020B0604020202020204" pitchFamily="34" charset="0"/>
              <a:buNone/>
            </a:pPr>
            <a:r>
              <a:rPr lang="en-US" b="1"/>
              <a:t>Support for Chronic Illness</a:t>
            </a:r>
          </a:p>
          <a:p>
            <a:pPr marL="0" lvl="1" indent="0">
              <a:buFont typeface="Arial" panose="020B0604020202020204" pitchFamily="34" charset="0"/>
              <a:buNone/>
            </a:pPr>
            <a:r>
              <a:t>Psychologists assist patients with chronic illnesses by providing emotional and psychological support.</a:t>
            </a:r>
            <a:endParaRPr lang="en-US"/>
          </a:p>
        </p:txBody>
      </p:sp>
    </p:spTree>
    <p:extLst>
      <p:ext uri="{BB962C8B-B14F-4D97-AF65-F5344CB8AC3E}">
        <p14:creationId xmlns:p14="http://schemas.microsoft.com/office/powerpoint/2010/main" val="34182262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2C13F-98A7-13A0-1665-927FD2DEDA00}"/>
              </a:ext>
            </a:extLst>
          </p:cNvPr>
          <p:cNvSpPr>
            <a:spLocks noGrp="1"/>
          </p:cNvSpPr>
          <p:nvPr>
            <p:ph type="title"/>
          </p:nvPr>
        </p:nvSpPr>
        <p:spPr>
          <a:xfrm>
            <a:off x="1093394" y="1112104"/>
            <a:ext cx="7343564" cy="932688"/>
          </a:xfrm>
        </p:spPr>
        <p:txBody>
          <a:bodyPr anchor="t">
            <a:normAutofit/>
          </a:bodyPr>
          <a:lstStyle/>
          <a:p>
            <a:r>
              <a:rPr lang="en-US" sz="3100"/>
              <a:t>Universal competency for psychology graduates</a:t>
            </a:r>
          </a:p>
        </p:txBody>
      </p:sp>
      <p:sp>
        <p:nvSpPr>
          <p:cNvPr id="4" name="Content Placeholder 3">
            <a:extLst>
              <a:ext uri="{FF2B5EF4-FFF2-40B4-BE49-F238E27FC236}">
                <a16:creationId xmlns:a16="http://schemas.microsoft.com/office/drawing/2014/main" id="{E7BAB663-957A-122D-B7FD-2CB6F7BDCDF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lnSpcReduction="10000"/>
          </a:bodyPr>
          <a:lstStyle/>
          <a:p>
            <a:pPr marL="0" indent="0">
              <a:lnSpc>
                <a:spcPct val="90000"/>
              </a:lnSpc>
              <a:spcBef>
                <a:spcPts val="2500"/>
              </a:spcBef>
              <a:spcAft>
                <a:spcPts val="600"/>
              </a:spcAft>
              <a:buFont typeface="Arial" panose="020B0604020202020204" pitchFamily="34" charset="0"/>
              <a:buNone/>
            </a:pPr>
            <a:r>
              <a:rPr lang="en-US" sz="1400" b="1" dirty="0"/>
              <a:t>Importance of Ethical Decision-Making</a:t>
            </a:r>
          </a:p>
          <a:p>
            <a:pPr marL="0" lvl="1" indent="0">
              <a:lnSpc>
                <a:spcPct val="90000"/>
              </a:lnSpc>
              <a:spcAft>
                <a:spcPts val="600"/>
              </a:spcAft>
              <a:buFont typeface="Arial" panose="020B0604020202020204" pitchFamily="34" charset="0"/>
              <a:buNone/>
            </a:pPr>
            <a:r>
              <a:rPr lang="en-US" sz="1400" dirty="0"/>
              <a:t>Ethical decision-making safeguards client welfare and maintains public trust in psychology professions.</a:t>
            </a:r>
          </a:p>
          <a:p>
            <a:pPr marL="0" indent="0">
              <a:lnSpc>
                <a:spcPct val="90000"/>
              </a:lnSpc>
              <a:spcBef>
                <a:spcPts val="2500"/>
              </a:spcBef>
              <a:spcAft>
                <a:spcPts val="600"/>
              </a:spcAft>
              <a:buFont typeface="Arial" panose="020B0604020202020204" pitchFamily="34" charset="0"/>
              <a:buNone/>
            </a:pPr>
            <a:r>
              <a:rPr lang="en-US" sz="1400" b="1" dirty="0"/>
              <a:t>Core Ethical Principles</a:t>
            </a:r>
          </a:p>
          <a:p>
            <a:pPr marL="0" lvl="1" indent="0">
              <a:lnSpc>
                <a:spcPct val="90000"/>
              </a:lnSpc>
              <a:spcAft>
                <a:spcPts val="600"/>
              </a:spcAft>
              <a:buFont typeface="Arial" panose="020B0604020202020204" pitchFamily="34" charset="0"/>
              <a:buNone/>
            </a:pPr>
            <a:r>
              <a:rPr lang="en-US" sz="1400" dirty="0"/>
              <a:t>Confidentiality, informed consent, and responsible research are key ethical principles in psychology.</a:t>
            </a:r>
          </a:p>
          <a:p>
            <a:pPr marL="0" indent="0">
              <a:lnSpc>
                <a:spcPct val="90000"/>
              </a:lnSpc>
              <a:spcBef>
                <a:spcPts val="2500"/>
              </a:spcBef>
              <a:spcAft>
                <a:spcPts val="600"/>
              </a:spcAft>
              <a:buFont typeface="Arial" panose="020B0604020202020204" pitchFamily="34" charset="0"/>
              <a:buNone/>
            </a:pPr>
            <a:r>
              <a:rPr lang="en-US" sz="1400" b="1" dirty="0"/>
              <a:t>Cultural Sensitivity and Inclusion</a:t>
            </a:r>
          </a:p>
          <a:p>
            <a:pPr marL="0" lvl="1" indent="0">
              <a:lnSpc>
                <a:spcPct val="90000"/>
              </a:lnSpc>
              <a:spcAft>
                <a:spcPts val="600"/>
              </a:spcAft>
              <a:buFont typeface="Arial" panose="020B0604020202020204" pitchFamily="34" charset="0"/>
              <a:buNone/>
            </a:pPr>
            <a:r>
              <a:rPr lang="en-US" sz="1400" dirty="0"/>
              <a:t>Ethical competence involves respecting diversity and providing inclusive psychological services.</a:t>
            </a:r>
          </a:p>
          <a:p>
            <a:pPr marL="0" indent="0">
              <a:lnSpc>
                <a:spcPct val="90000"/>
              </a:lnSpc>
              <a:spcBef>
                <a:spcPts val="2500"/>
              </a:spcBef>
              <a:spcAft>
                <a:spcPts val="600"/>
              </a:spcAft>
              <a:buFont typeface="Arial" panose="020B0604020202020204" pitchFamily="34" charset="0"/>
              <a:buNone/>
            </a:pPr>
            <a:r>
              <a:rPr lang="en-US" sz="1400" b="1" dirty="0"/>
              <a:t>Ethics in Practice</a:t>
            </a:r>
          </a:p>
          <a:p>
            <a:pPr marL="0" lvl="1" indent="0">
              <a:lnSpc>
                <a:spcPct val="90000"/>
              </a:lnSpc>
              <a:spcAft>
                <a:spcPts val="600"/>
              </a:spcAft>
              <a:buFont typeface="Arial" panose="020B0604020202020204" pitchFamily="34" charset="0"/>
              <a:buNone/>
            </a:pPr>
            <a:r>
              <a:rPr lang="en-US" sz="1400" dirty="0"/>
              <a:t>Ethical reasoning prevents harm and promotes positive outcomes across psychological practices.</a:t>
            </a:r>
          </a:p>
        </p:txBody>
      </p:sp>
      <p:pic>
        <p:nvPicPr>
          <p:cNvPr id="5" name="Content Placeholder 4" descr="casual business meeting between coworkers">
            <a:extLst>
              <a:ext uri="{FF2B5EF4-FFF2-40B4-BE49-F238E27FC236}">
                <a16:creationId xmlns:a16="http://schemas.microsoft.com/office/drawing/2014/main" id="{337902D7-C376-4058-BDD4-82B8DB3EBBD3}"/>
              </a:ext>
            </a:extLst>
          </p:cNvPr>
          <p:cNvPicPr>
            <a:picLocks noGrp="1" noChangeAspect="1"/>
          </p:cNvPicPr>
          <p:nvPr>
            <p:ph type="pic" sz="quarter" idx="13"/>
          </p:nvPr>
        </p:nvPicPr>
        <p:blipFill>
          <a:blip r:embed="rId3"/>
          <a:srcRect l="46029" r="19647"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15195032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39005-391B-05E6-941B-2E1558A83951}"/>
              </a:ext>
            </a:extLst>
          </p:cNvPr>
          <p:cNvSpPr>
            <a:spLocks noGrp="1"/>
          </p:cNvSpPr>
          <p:nvPr>
            <p:ph type="title"/>
          </p:nvPr>
        </p:nvSpPr>
        <p:spPr>
          <a:xfrm>
            <a:off x="8212664" y="687787"/>
            <a:ext cx="3363259" cy="1993392"/>
          </a:xfrm>
        </p:spPr>
        <p:txBody>
          <a:bodyPr anchor="b">
            <a:normAutofit/>
          </a:bodyPr>
          <a:lstStyle/>
          <a:p>
            <a:r>
              <a:rPr lang="en-US" sz="3800" dirty="0"/>
              <a:t>Core Competency - Ethics</a:t>
            </a:r>
          </a:p>
        </p:txBody>
      </p:sp>
      <p:pic>
        <p:nvPicPr>
          <p:cNvPr id="5" name="Content Placeholder 4" descr="Business questions ideas and creativity 2021">
            <a:extLst>
              <a:ext uri="{FF2B5EF4-FFF2-40B4-BE49-F238E27FC236}">
                <a16:creationId xmlns:a16="http://schemas.microsoft.com/office/drawing/2014/main" id="{064D5445-0DBF-4A3A-93E7-C09EC48D700A}"/>
              </a:ext>
            </a:extLst>
          </p:cNvPr>
          <p:cNvPicPr>
            <a:picLocks noGrp="1" noChangeAspect="1"/>
          </p:cNvPicPr>
          <p:nvPr>
            <p:ph type="pic" sz="quarter" idx="13"/>
          </p:nvPr>
        </p:nvPicPr>
        <p:blipFill>
          <a:blip r:embed="rId3"/>
          <a:srcRect l="21511" r="23195"/>
          <a:stretch>
            <a:fillRect/>
          </a:stretch>
        </p:blipFill>
        <p:spPr>
          <a:xfrm>
            <a:off x="20" y="10"/>
            <a:ext cx="7584124" cy="6857990"/>
          </a:xfrm>
          <a:prstGeom prst="rect">
            <a:avLst/>
          </a:prstGeom>
          <a:noFill/>
        </p:spPr>
      </p:pic>
      <p:sp>
        <p:nvSpPr>
          <p:cNvPr id="4" name="Content Placeholder 3">
            <a:extLst>
              <a:ext uri="{FF2B5EF4-FFF2-40B4-BE49-F238E27FC236}">
                <a16:creationId xmlns:a16="http://schemas.microsoft.com/office/drawing/2014/main" id="{E7810C30-ED55-34EF-B3DE-B28701EA25E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212791" y="2880360"/>
            <a:ext cx="3363259" cy="3274612"/>
          </a:xfrm>
        </p:spPr>
        <p:txBody>
          <a:bodyPr>
            <a:normAutofit/>
          </a:bodyPr>
          <a:lstStyle/>
          <a:p>
            <a:pPr marL="0" indent="0">
              <a:lnSpc>
                <a:spcPct val="90000"/>
              </a:lnSpc>
              <a:spcBef>
                <a:spcPts val="2500"/>
              </a:spcBef>
              <a:buFont typeface="Arial" panose="020B0604020202020204" pitchFamily="34" charset="0"/>
              <a:buNone/>
            </a:pPr>
            <a:r>
              <a:rPr lang="en-US" sz="1300" b="1"/>
              <a:t>Essential Competency</a:t>
            </a:r>
          </a:p>
          <a:p>
            <a:pPr marL="0" lvl="1" indent="0">
              <a:lnSpc>
                <a:spcPct val="90000"/>
              </a:lnSpc>
              <a:buFont typeface="Arial" panose="020B0604020202020204" pitchFamily="34" charset="0"/>
              <a:buNone/>
            </a:pPr>
            <a:r>
              <a:rPr lang="en-US" sz="1300"/>
              <a:t>Ethical decision-making is a fundamental skill required of all psychology graduates to ensure responsible practice.</a:t>
            </a:r>
          </a:p>
          <a:p>
            <a:pPr marL="0" indent="0">
              <a:lnSpc>
                <a:spcPct val="90000"/>
              </a:lnSpc>
              <a:spcBef>
                <a:spcPts val="2500"/>
              </a:spcBef>
              <a:buFont typeface="Arial" panose="020B0604020202020204" pitchFamily="34" charset="0"/>
              <a:buNone/>
            </a:pPr>
            <a:r>
              <a:rPr lang="en-US" sz="1300" b="1"/>
              <a:t>Protecting Client Welfare</a:t>
            </a:r>
          </a:p>
          <a:p>
            <a:pPr marL="0" lvl="1" indent="0">
              <a:lnSpc>
                <a:spcPct val="90000"/>
              </a:lnSpc>
              <a:buFont typeface="Arial" panose="020B0604020202020204" pitchFamily="34" charset="0"/>
              <a:buNone/>
            </a:pPr>
            <a:r>
              <a:rPr lang="en-US" sz="1300"/>
              <a:t>Ethics safeguards client welfare by guiding psychologists to act responsibly and with care.</a:t>
            </a:r>
          </a:p>
          <a:p>
            <a:pPr marL="0" indent="0">
              <a:lnSpc>
                <a:spcPct val="90000"/>
              </a:lnSpc>
              <a:spcBef>
                <a:spcPts val="2500"/>
              </a:spcBef>
              <a:buFont typeface="Arial" panose="020B0604020202020204" pitchFamily="34" charset="0"/>
              <a:buNone/>
            </a:pPr>
            <a:r>
              <a:rPr lang="en-US" sz="1300" b="1"/>
              <a:t>Maintaining Professional Integrity</a:t>
            </a:r>
          </a:p>
          <a:p>
            <a:pPr marL="0" lvl="1" indent="0">
              <a:lnSpc>
                <a:spcPct val="90000"/>
              </a:lnSpc>
              <a:buFont typeface="Arial" panose="020B0604020202020204" pitchFamily="34" charset="0"/>
              <a:buNone/>
            </a:pPr>
            <a:r>
              <a:rPr lang="en-US" sz="1300"/>
              <a:t>Adhering to ethical standards maintains integrity and trustworthiness across all psychological disciplines.</a:t>
            </a:r>
          </a:p>
        </p:txBody>
      </p:sp>
    </p:spTree>
    <p:extLst>
      <p:ext uri="{BB962C8B-B14F-4D97-AF65-F5344CB8AC3E}">
        <p14:creationId xmlns:p14="http://schemas.microsoft.com/office/powerpoint/2010/main" val="23440587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79549-29DD-B5E9-EBE3-97F28442C018}"/>
              </a:ext>
            </a:extLst>
          </p:cNvPr>
          <p:cNvSpPr>
            <a:spLocks noGrp="1"/>
          </p:cNvSpPr>
          <p:nvPr>
            <p:ph type="title"/>
          </p:nvPr>
        </p:nvSpPr>
        <p:spPr>
          <a:xfrm>
            <a:off x="7010400" y="685800"/>
            <a:ext cx="4561665" cy="1371264"/>
          </a:xfrm>
        </p:spPr>
        <p:txBody>
          <a:bodyPr anchor="b">
            <a:normAutofit/>
          </a:bodyPr>
          <a:lstStyle/>
          <a:p>
            <a:r>
              <a:rPr lang="en-US" sz="3400" dirty="0"/>
              <a:t>Communication Skills</a:t>
            </a:r>
          </a:p>
        </p:txBody>
      </p:sp>
      <p:pic>
        <p:nvPicPr>
          <p:cNvPr id="5" name="Content Placeholder 4" descr="Man talking with therapist">
            <a:extLst>
              <a:ext uri="{FF2B5EF4-FFF2-40B4-BE49-F238E27FC236}">
                <a16:creationId xmlns:a16="http://schemas.microsoft.com/office/drawing/2014/main" id="{9C661567-77D0-48BE-A9EA-B002F488A0A5}"/>
              </a:ext>
            </a:extLst>
          </p:cNvPr>
          <p:cNvPicPr>
            <a:picLocks noGrp="1" noChangeAspect="1"/>
          </p:cNvPicPr>
          <p:nvPr>
            <p:ph type="pic" sz="quarter" idx="15"/>
          </p:nvPr>
        </p:nvPicPr>
        <p:blipFill>
          <a:blip r:embed="rId3"/>
          <a:srcRect l="30516" r="7517"/>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B0922D0D-E5E1-7E88-BE27-5CBDCC0301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Importance of Rapport</a:t>
            </a:r>
          </a:p>
          <a:p>
            <a:pPr marL="0" lvl="1" indent="0">
              <a:buFont typeface="Arial" panose="020B0604020202020204" pitchFamily="34" charset="0"/>
              <a:buNone/>
            </a:pPr>
            <a:r>
              <a:t>Building rapport with clients is essential for effective psychological treatment and trust development.</a:t>
            </a:r>
            <a:endParaRPr lang="en-US"/>
          </a:p>
          <a:p>
            <a:pPr marL="0" indent="0">
              <a:spcBef>
                <a:spcPts val="2500"/>
              </a:spcBef>
              <a:buFont typeface="Arial" panose="020B0604020202020204" pitchFamily="34" charset="0"/>
              <a:buNone/>
            </a:pPr>
            <a:r>
              <a:rPr lang="en-US" b="1"/>
              <a:t>Conveying Empathy</a:t>
            </a:r>
          </a:p>
          <a:p>
            <a:pPr marL="0" lvl="1" indent="0">
              <a:buFont typeface="Arial" panose="020B0604020202020204" pitchFamily="34" charset="0"/>
              <a:buNone/>
            </a:pPr>
            <a:r>
              <a:t>Communication skills help psychologists express empathy and understanding to support client well-being.</a:t>
            </a:r>
            <a:endParaRPr lang="en-US"/>
          </a:p>
          <a:p>
            <a:pPr marL="0" indent="0">
              <a:spcBef>
                <a:spcPts val="2500"/>
              </a:spcBef>
              <a:buFont typeface="Arial" panose="020B0604020202020204" pitchFamily="34" charset="0"/>
              <a:buNone/>
            </a:pPr>
            <a:r>
              <a:rPr lang="en-US" b="1"/>
              <a:t>Collaboration in Teams</a:t>
            </a:r>
          </a:p>
          <a:p>
            <a:pPr marL="0" lvl="1" indent="0">
              <a:buFont typeface="Arial" panose="020B0604020202020204" pitchFamily="34" charset="0"/>
              <a:buNone/>
            </a:pPr>
            <a:r>
              <a:t>Strong communication facilitates collaboration among multidisciplinary teams for comprehensive care.</a:t>
            </a:r>
            <a:endParaRPr lang="en-US"/>
          </a:p>
        </p:txBody>
      </p:sp>
    </p:spTree>
    <p:extLst>
      <p:ext uri="{BB962C8B-B14F-4D97-AF65-F5344CB8AC3E}">
        <p14:creationId xmlns:p14="http://schemas.microsoft.com/office/powerpoint/2010/main" val="17084448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FBB0-B446-6BB0-9766-4E4B3787A182}"/>
              </a:ext>
            </a:extLst>
          </p:cNvPr>
          <p:cNvSpPr>
            <a:spLocks noGrp="1"/>
          </p:cNvSpPr>
          <p:nvPr>
            <p:ph type="title"/>
          </p:nvPr>
        </p:nvSpPr>
        <p:spPr>
          <a:xfrm>
            <a:off x="612647" y="685804"/>
            <a:ext cx="6391374" cy="1371996"/>
          </a:xfrm>
        </p:spPr>
        <p:txBody>
          <a:bodyPr anchor="b">
            <a:normAutofit/>
          </a:bodyPr>
          <a:lstStyle/>
          <a:p>
            <a:r>
              <a:rPr lang="en-US" sz="5000" dirty="0"/>
              <a:t>Research Skills</a:t>
            </a:r>
          </a:p>
        </p:txBody>
      </p:sp>
      <p:sp>
        <p:nvSpPr>
          <p:cNvPr id="4" name="Content Placeholder 3">
            <a:extLst>
              <a:ext uri="{FF2B5EF4-FFF2-40B4-BE49-F238E27FC236}">
                <a16:creationId xmlns:a16="http://schemas.microsoft.com/office/drawing/2014/main" id="{9C45C1DA-A076-0402-64EF-9FB26833C8A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773" y="2742645"/>
            <a:ext cx="6391247" cy="3429551"/>
          </a:xfrm>
        </p:spPr>
        <p:txBody>
          <a:bodyPr>
            <a:normAutofit/>
          </a:bodyPr>
          <a:lstStyle/>
          <a:p>
            <a:pPr marL="0" indent="0">
              <a:spcBef>
                <a:spcPts val="2500"/>
              </a:spcBef>
              <a:buFont typeface="Arial" panose="020B0604020202020204" pitchFamily="34" charset="0"/>
              <a:buNone/>
            </a:pPr>
            <a:r>
              <a:rPr lang="en-US" b="1"/>
              <a:t>Importance of Research Skills</a:t>
            </a:r>
          </a:p>
          <a:p>
            <a:pPr marL="0" lvl="1" indent="0">
              <a:buFont typeface="Arial" panose="020B0604020202020204" pitchFamily="34" charset="0"/>
              <a:buNone/>
            </a:pPr>
            <a:r>
              <a:t>Research skills are essential for psychologists to conduct evidence-based practice and improve interventions.</a:t>
            </a:r>
            <a:endParaRPr lang="en-US"/>
          </a:p>
          <a:p>
            <a:pPr marL="0" indent="0">
              <a:spcBef>
                <a:spcPts val="2500"/>
              </a:spcBef>
              <a:buFont typeface="Arial" panose="020B0604020202020204" pitchFamily="34" charset="0"/>
              <a:buNone/>
            </a:pPr>
            <a:r>
              <a:rPr lang="en-US" b="1"/>
              <a:t>Designing and Analyzing Studies</a:t>
            </a:r>
          </a:p>
          <a:p>
            <a:pPr marL="0" lvl="1" indent="0">
              <a:buFont typeface="Arial" panose="020B0604020202020204" pitchFamily="34" charset="0"/>
              <a:buNone/>
            </a:pPr>
            <a:r>
              <a:t>These skills help psychologists design studies, analyze data, and derive meaningful conclusions.</a:t>
            </a:r>
            <a:endParaRPr lang="en-US"/>
          </a:p>
          <a:p>
            <a:pPr marL="0" indent="0">
              <a:spcBef>
                <a:spcPts val="2500"/>
              </a:spcBef>
              <a:buFont typeface="Arial" panose="020B0604020202020204" pitchFamily="34" charset="0"/>
              <a:buNone/>
            </a:pPr>
            <a:r>
              <a:rPr lang="en-US" b="1"/>
              <a:t>Advancing Scientific Knowledge</a:t>
            </a:r>
          </a:p>
          <a:p>
            <a:pPr marL="0" lvl="1" indent="0">
              <a:buFont typeface="Arial" panose="020B0604020202020204" pitchFamily="34" charset="0"/>
              <a:buNone/>
            </a:pPr>
            <a:r>
              <a:t>Applying research findings advances scientific knowledge and improves psychological interventions.</a:t>
            </a:r>
            <a:endParaRPr lang="en-US"/>
          </a:p>
        </p:txBody>
      </p:sp>
      <p:pic>
        <p:nvPicPr>
          <p:cNvPr id="5" name="Content Placeholder 4" descr="Beautiful young redhead laboratory worker carefully going through test results">
            <a:extLst>
              <a:ext uri="{FF2B5EF4-FFF2-40B4-BE49-F238E27FC236}">
                <a16:creationId xmlns:a16="http://schemas.microsoft.com/office/drawing/2014/main" id="{4E4B9F3F-E03F-4296-80D6-36BF0F9F49D6}"/>
              </a:ext>
            </a:extLst>
          </p:cNvPr>
          <p:cNvPicPr>
            <a:picLocks noGrp="1" noChangeAspect="1"/>
          </p:cNvPicPr>
          <p:nvPr>
            <p:ph type="pic" sz="quarter" idx="13"/>
          </p:nvPr>
        </p:nvPicPr>
        <p:blipFill>
          <a:blip r:embed="rId3"/>
          <a:srcRect l="36242" r="19370" b="-2"/>
          <a:stretch>
            <a:fillRect/>
          </a:stretch>
        </p:blipFill>
        <p:spPr>
          <a:xfrm>
            <a:off x="7631546" y="1"/>
            <a:ext cx="4560454" cy="6858000"/>
          </a:xfrm>
          <a:prstGeom prst="rect">
            <a:avLst/>
          </a:prstGeom>
          <a:noFill/>
        </p:spPr>
      </p:pic>
    </p:spTree>
    <p:extLst>
      <p:ext uri="{BB962C8B-B14F-4D97-AF65-F5344CB8AC3E}">
        <p14:creationId xmlns:p14="http://schemas.microsoft.com/office/powerpoint/2010/main" val="23045268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17477-1964-03FA-AD3D-6C400780A0D3}"/>
              </a:ext>
            </a:extLst>
          </p:cNvPr>
          <p:cNvSpPr>
            <a:spLocks noGrp="1"/>
          </p:cNvSpPr>
          <p:nvPr>
            <p:ph type="ctrTitle"/>
          </p:nvPr>
        </p:nvSpPr>
        <p:spPr>
          <a:xfrm>
            <a:off x="6704076" y="685801"/>
            <a:ext cx="4872227" cy="2743200"/>
          </a:xfrm>
        </p:spPr>
        <p:txBody>
          <a:bodyPr anchor="t">
            <a:normAutofit/>
          </a:bodyPr>
          <a:lstStyle/>
          <a:p>
            <a:r>
              <a:rPr lang="en-US" sz="3900"/>
              <a:t>Christmas Psychology Quiz for First-Year Undergraduates</a:t>
            </a:r>
          </a:p>
        </p:txBody>
      </p:sp>
      <p:sp>
        <p:nvSpPr>
          <p:cNvPr id="3" name="Subtitle 2">
            <a:extLst>
              <a:ext uri="{FF2B5EF4-FFF2-40B4-BE49-F238E27FC236}">
                <a16:creationId xmlns:a16="http://schemas.microsoft.com/office/drawing/2014/main" id="{4F5AEFAD-DAEB-5921-F001-1456CDBAFF03}"/>
              </a:ext>
            </a:extLst>
          </p:cNvPr>
          <p:cNvSpPr>
            <a:spLocks noGrp="1"/>
          </p:cNvSpPr>
          <p:nvPr>
            <p:ph type="subTitle" idx="1"/>
          </p:nvPr>
        </p:nvSpPr>
        <p:spPr>
          <a:xfrm>
            <a:off x="6702552" y="5277548"/>
            <a:ext cx="4873752" cy="894639"/>
          </a:xfrm>
        </p:spPr>
        <p:txBody>
          <a:bodyPr anchor="t">
            <a:normAutofit/>
          </a:bodyPr>
          <a:lstStyle/>
          <a:p>
            <a:r>
              <a:rPr lang="en-US"/>
              <a:t>Engaging festive quiz to explore psychology basics</a:t>
            </a:r>
          </a:p>
        </p:txBody>
      </p:sp>
      <p:pic>
        <p:nvPicPr>
          <p:cNvPr id="4" name="Picture 3" descr="Blue Christmas ornaments on the wooden background">
            <a:extLst>
              <a:ext uri="{FF2B5EF4-FFF2-40B4-BE49-F238E27FC236}">
                <a16:creationId xmlns:a16="http://schemas.microsoft.com/office/drawing/2014/main" id="{FAC44A08-1FB1-46C9-9E76-AB1AA18EC726}"/>
              </a:ext>
            </a:extLst>
          </p:cNvPr>
          <p:cNvPicPr>
            <a:picLocks noChangeAspect="1"/>
          </p:cNvPicPr>
          <p:nvPr/>
        </p:nvPicPr>
        <p:blipFill>
          <a:blip r:embed="rId3"/>
          <a:srcRect t="16893" r="2" b="2108"/>
          <a:stretch>
            <a:fillRect/>
          </a:stretch>
        </p:blipFill>
        <p:spPr>
          <a:xfrm>
            <a:off x="20" y="10"/>
            <a:ext cx="6095980" cy="6857990"/>
          </a:xfrm>
          <a:prstGeom prst="rect">
            <a:avLst/>
          </a:prstGeom>
          <a:noFill/>
        </p:spPr>
      </p:pic>
    </p:spTree>
    <p:extLst>
      <p:ext uri="{BB962C8B-B14F-4D97-AF65-F5344CB8AC3E}">
        <p14:creationId xmlns:p14="http://schemas.microsoft.com/office/powerpoint/2010/main" val="395089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930A7-D5E5-7BD9-793E-E12D2179F692}"/>
              </a:ext>
            </a:extLst>
          </p:cNvPr>
          <p:cNvSpPr>
            <a:spLocks noGrp="1"/>
          </p:cNvSpPr>
          <p:nvPr>
            <p:ph type="title"/>
          </p:nvPr>
        </p:nvSpPr>
        <p:spPr>
          <a:xfrm>
            <a:off x="1093394" y="1112104"/>
            <a:ext cx="7343564" cy="932688"/>
          </a:xfrm>
        </p:spPr>
        <p:txBody>
          <a:bodyPr anchor="t">
            <a:normAutofit/>
          </a:bodyPr>
          <a:lstStyle/>
          <a:p>
            <a:r>
              <a:rPr lang="en-US" sz="3100"/>
              <a:t>Santa needs help managing his stress</a:t>
            </a:r>
          </a:p>
        </p:txBody>
      </p:sp>
      <p:sp>
        <p:nvSpPr>
          <p:cNvPr id="4" name="Content Placeholder 3">
            <a:extLst>
              <a:ext uri="{FF2B5EF4-FFF2-40B4-BE49-F238E27FC236}">
                <a16:creationId xmlns:a16="http://schemas.microsoft.com/office/drawing/2014/main" id="{9B5FCD57-2313-3489-34B2-A50AC2DCD3D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dirty="0"/>
              <a:t>Which professions?</a:t>
            </a:r>
          </a:p>
          <a:p>
            <a:pPr marL="0" indent="0">
              <a:lnSpc>
                <a:spcPct val="90000"/>
              </a:lnSpc>
              <a:spcBef>
                <a:spcPts val="2500"/>
              </a:spcBef>
              <a:spcAft>
                <a:spcPts val="600"/>
              </a:spcAft>
              <a:buFont typeface="Arial" panose="020B0604020202020204" pitchFamily="34" charset="0"/>
              <a:buNone/>
            </a:pPr>
            <a:endParaRPr lang="en-US" sz="1400" b="1" dirty="0"/>
          </a:p>
          <a:p>
            <a:pPr marL="0" indent="0">
              <a:lnSpc>
                <a:spcPct val="90000"/>
              </a:lnSpc>
              <a:spcBef>
                <a:spcPts val="2500"/>
              </a:spcBef>
              <a:spcAft>
                <a:spcPts val="600"/>
              </a:spcAft>
              <a:buFont typeface="Arial" panose="020B0604020202020204" pitchFamily="34" charset="0"/>
              <a:buNone/>
            </a:pPr>
            <a:r>
              <a:rPr lang="en-US" sz="1400" b="1" dirty="0"/>
              <a:t>Stress Management Techniques</a:t>
            </a:r>
          </a:p>
          <a:p>
            <a:pPr marL="0" indent="0">
              <a:lnSpc>
                <a:spcPct val="90000"/>
              </a:lnSpc>
              <a:spcBef>
                <a:spcPts val="2500"/>
              </a:spcBef>
              <a:spcAft>
                <a:spcPts val="600"/>
              </a:spcAft>
              <a:buFont typeface="Arial" panose="020B0604020202020204" pitchFamily="34" charset="0"/>
              <a:buNone/>
            </a:pPr>
            <a:endParaRPr lang="en-US" sz="1400" b="1" dirty="0"/>
          </a:p>
          <a:p>
            <a:pPr marL="0" indent="0">
              <a:lnSpc>
                <a:spcPct val="90000"/>
              </a:lnSpc>
              <a:spcBef>
                <a:spcPts val="2500"/>
              </a:spcBef>
              <a:spcAft>
                <a:spcPts val="600"/>
              </a:spcAft>
              <a:buFont typeface="Arial" panose="020B0604020202020204" pitchFamily="34" charset="0"/>
              <a:buNone/>
            </a:pPr>
            <a:r>
              <a:rPr lang="en-US" sz="1400" b="1" dirty="0"/>
              <a:t>Real-World Application</a:t>
            </a:r>
          </a:p>
          <a:p>
            <a:pPr marL="0" indent="0">
              <a:lnSpc>
                <a:spcPct val="90000"/>
              </a:lnSpc>
              <a:spcBef>
                <a:spcPts val="2500"/>
              </a:spcBef>
              <a:spcAft>
                <a:spcPts val="600"/>
              </a:spcAft>
              <a:buFont typeface="Arial" panose="020B0604020202020204" pitchFamily="34" charset="0"/>
              <a:buNone/>
            </a:pPr>
            <a:endParaRPr lang="en-US" sz="1400" b="1" dirty="0"/>
          </a:p>
          <a:p>
            <a:pPr marL="0" indent="0">
              <a:lnSpc>
                <a:spcPct val="90000"/>
              </a:lnSpc>
              <a:spcBef>
                <a:spcPts val="2500"/>
              </a:spcBef>
              <a:spcAft>
                <a:spcPts val="600"/>
              </a:spcAft>
              <a:buFont typeface="Arial" panose="020B0604020202020204" pitchFamily="34" charset="0"/>
              <a:buNone/>
            </a:pPr>
            <a:r>
              <a:rPr lang="en-US" sz="1400" b="1" dirty="0"/>
              <a:t>Ethical and Professional Practice</a:t>
            </a:r>
          </a:p>
        </p:txBody>
      </p:sp>
      <p:pic>
        <p:nvPicPr>
          <p:cNvPr id="5" name="Content Placeholder 4" descr="Christmas and New year home decoration">
            <a:extLst>
              <a:ext uri="{FF2B5EF4-FFF2-40B4-BE49-F238E27FC236}">
                <a16:creationId xmlns:a16="http://schemas.microsoft.com/office/drawing/2014/main" id="{8B09AD5C-DA76-4DCB-A208-C943E0971043}"/>
              </a:ext>
            </a:extLst>
          </p:cNvPr>
          <p:cNvPicPr>
            <a:picLocks noGrp="1" noChangeAspect="1"/>
          </p:cNvPicPr>
          <p:nvPr>
            <p:ph type="pic" sz="quarter" idx="13"/>
          </p:nvPr>
        </p:nvPicPr>
        <p:blipFill>
          <a:blip r:embed="rId3"/>
          <a:srcRect l="29366" r="36310"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5700902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6A5B-BFE8-4F7A-11D7-C38E88865254}"/>
              </a:ext>
            </a:extLst>
          </p:cNvPr>
          <p:cNvSpPr>
            <a:spLocks noGrp="1"/>
          </p:cNvSpPr>
          <p:nvPr>
            <p:ph type="title"/>
          </p:nvPr>
        </p:nvSpPr>
        <p:spPr>
          <a:xfrm>
            <a:off x="1093394" y="1112104"/>
            <a:ext cx="7343564" cy="932688"/>
          </a:xfrm>
        </p:spPr>
        <p:txBody>
          <a:bodyPr anchor="t">
            <a:normAutofit/>
          </a:bodyPr>
          <a:lstStyle/>
          <a:p>
            <a:r>
              <a:rPr lang="en-US" sz="3100"/>
              <a:t>Elves struggling with teamwork</a:t>
            </a:r>
          </a:p>
        </p:txBody>
      </p:sp>
      <p:sp>
        <p:nvSpPr>
          <p:cNvPr id="4" name="Content Placeholder 3">
            <a:extLst>
              <a:ext uri="{FF2B5EF4-FFF2-40B4-BE49-F238E27FC236}">
                <a16:creationId xmlns:a16="http://schemas.microsoft.com/office/drawing/2014/main" id="{FC84C912-2462-ED54-2D15-48B2E8C0A5A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endParaRPr lang="en-US" sz="1400" dirty="0"/>
          </a:p>
        </p:txBody>
      </p:sp>
      <p:pic>
        <p:nvPicPr>
          <p:cNvPr id="5" name="Content Placeholder 4" descr="Group of people, celebrating birthday, birthday party, office party.">
            <a:extLst>
              <a:ext uri="{FF2B5EF4-FFF2-40B4-BE49-F238E27FC236}">
                <a16:creationId xmlns:a16="http://schemas.microsoft.com/office/drawing/2014/main" id="{D6C21207-A212-47F0-BE7B-BD57E4348A4C}"/>
              </a:ext>
            </a:extLst>
          </p:cNvPr>
          <p:cNvPicPr>
            <a:picLocks noGrp="1" noChangeAspect="1"/>
          </p:cNvPicPr>
          <p:nvPr>
            <p:ph type="pic" sz="quarter" idx="13"/>
          </p:nvPr>
        </p:nvPicPr>
        <p:blipFill>
          <a:blip r:embed="rId3"/>
          <a:srcRect l="31541" r="3349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33173358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F7AC-923C-E3EB-6B49-D2F10C4B61D6}"/>
              </a:ext>
            </a:extLst>
          </p:cNvPr>
          <p:cNvSpPr>
            <a:spLocks noGrp="1"/>
          </p:cNvSpPr>
          <p:nvPr>
            <p:ph type="title"/>
          </p:nvPr>
        </p:nvSpPr>
        <p:spPr>
          <a:xfrm>
            <a:off x="1090940" y="1120990"/>
            <a:ext cx="4194291" cy="1505157"/>
          </a:xfrm>
        </p:spPr>
        <p:txBody>
          <a:bodyPr anchor="t">
            <a:normAutofit/>
          </a:bodyPr>
          <a:lstStyle/>
          <a:p>
            <a:r>
              <a:rPr lang="en-US" sz="2800"/>
              <a:t>Rudolph feels anxious about leading the sleigh</a:t>
            </a:r>
          </a:p>
        </p:txBody>
      </p:sp>
      <p:pic>
        <p:nvPicPr>
          <p:cNvPr id="5" name="Content Placeholder 4" descr="Tax">
            <a:extLst>
              <a:ext uri="{FF2B5EF4-FFF2-40B4-BE49-F238E27FC236}">
                <a16:creationId xmlns:a16="http://schemas.microsoft.com/office/drawing/2014/main" id="{7781C5FD-7DDB-4D3F-AEA6-BFAD1B52114F}"/>
              </a:ext>
            </a:extLst>
          </p:cNvPr>
          <p:cNvPicPr>
            <a:picLocks noGrp="1" noChangeAspect="1"/>
          </p:cNvPicPr>
          <p:nvPr>
            <p:ph type="pic" sz="quarter" idx="15"/>
          </p:nvPr>
        </p:nvPicPr>
        <p:blipFill>
          <a:blip r:embed="rId3"/>
          <a:srcRect l="562" r="-3" b="-3"/>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17A82CAA-BA09-9AAB-1991-4F53A5844B65}"/>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vert="horz" lIns="91440" tIns="45720" rIns="91440" bIns="45720" rtlCol="0" anchor="t">
            <a:normAutofit/>
          </a:bodyPr>
          <a:lstStyle/>
          <a:p>
            <a:pPr marL="0" indent="0">
              <a:spcBef>
                <a:spcPts val="2500"/>
              </a:spcBef>
              <a:spcAft>
                <a:spcPts val="600"/>
              </a:spcAft>
              <a:buFont typeface="Arial" panose="020B0604020202020204" pitchFamily="34" charset="0"/>
              <a:buNone/>
            </a:pPr>
            <a:endParaRPr lang="en-US" sz="1400" dirty="0"/>
          </a:p>
        </p:txBody>
      </p:sp>
    </p:spTree>
    <p:extLst>
      <p:ext uri="{BB962C8B-B14F-4D97-AF65-F5344CB8AC3E}">
        <p14:creationId xmlns:p14="http://schemas.microsoft.com/office/powerpoint/2010/main" val="25119681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B574-CD6E-7FDD-FE1A-5DE3D0FDDCC4}"/>
              </a:ext>
            </a:extLst>
          </p:cNvPr>
          <p:cNvSpPr>
            <a:spLocks noGrp="1"/>
          </p:cNvSpPr>
          <p:nvPr>
            <p:ph type="title"/>
          </p:nvPr>
        </p:nvSpPr>
        <p:spPr>
          <a:xfrm>
            <a:off x="1093394" y="1112104"/>
            <a:ext cx="7343564" cy="932688"/>
          </a:xfrm>
        </p:spPr>
        <p:txBody>
          <a:bodyPr anchor="t">
            <a:normAutofit/>
          </a:bodyPr>
          <a:lstStyle/>
          <a:p>
            <a:r>
              <a:rPr lang="en-US" sz="3100"/>
              <a:t>Santa wants to improve elf productivity</a:t>
            </a:r>
          </a:p>
        </p:txBody>
      </p:sp>
      <p:sp>
        <p:nvSpPr>
          <p:cNvPr id="4" name="Content Placeholder 3">
            <a:extLst>
              <a:ext uri="{FF2B5EF4-FFF2-40B4-BE49-F238E27FC236}">
                <a16:creationId xmlns:a16="http://schemas.microsoft.com/office/drawing/2014/main" id="{881B1F80-5D38-5C8D-1B2E-2C9878934EB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endParaRPr lang="en-US" sz="1400" dirty="0"/>
          </a:p>
        </p:txBody>
      </p:sp>
      <p:pic>
        <p:nvPicPr>
          <p:cNvPr id="5" name="Content Placeholder 4" descr="Cute Little Girls Painting Christmas Pictures for Sending them with Christmas Presents">
            <a:extLst>
              <a:ext uri="{FF2B5EF4-FFF2-40B4-BE49-F238E27FC236}">
                <a16:creationId xmlns:a16="http://schemas.microsoft.com/office/drawing/2014/main" id="{66401DBF-CE14-49BE-B1F9-992B2FC40238}"/>
              </a:ext>
            </a:extLst>
          </p:cNvPr>
          <p:cNvPicPr>
            <a:picLocks noGrp="1" noChangeAspect="1"/>
          </p:cNvPicPr>
          <p:nvPr>
            <p:ph type="pic" sz="quarter" idx="13"/>
          </p:nvPr>
        </p:nvPicPr>
        <p:blipFill>
          <a:blip r:embed="rId3"/>
          <a:srcRect l="21306" r="44370"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6826119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628A6-A228-FC42-850E-3EDB5E18A509}"/>
              </a:ext>
            </a:extLst>
          </p:cNvPr>
          <p:cNvSpPr>
            <a:spLocks noGrp="1"/>
          </p:cNvSpPr>
          <p:nvPr>
            <p:ph type="title"/>
          </p:nvPr>
        </p:nvSpPr>
        <p:spPr>
          <a:xfrm>
            <a:off x="1090940" y="1120990"/>
            <a:ext cx="4194291" cy="1505157"/>
          </a:xfrm>
        </p:spPr>
        <p:txBody>
          <a:bodyPr anchor="t">
            <a:normAutofit/>
          </a:bodyPr>
          <a:lstStyle/>
          <a:p>
            <a:r>
              <a:rPr lang="en-US" sz="3300"/>
              <a:t>Mrs. Claus and festive music’s effect on mood</a:t>
            </a:r>
          </a:p>
        </p:txBody>
      </p:sp>
      <p:pic>
        <p:nvPicPr>
          <p:cNvPr id="5" name="Content Placeholder 4" descr="Human head in paper cut style and  music notes on blue background">
            <a:extLst>
              <a:ext uri="{FF2B5EF4-FFF2-40B4-BE49-F238E27FC236}">
                <a16:creationId xmlns:a16="http://schemas.microsoft.com/office/drawing/2014/main" id="{C3A35459-F321-42D7-8E51-8E66C10952D7}"/>
              </a:ext>
            </a:extLst>
          </p:cNvPr>
          <p:cNvPicPr>
            <a:picLocks noGrp="1" noChangeAspect="1"/>
          </p:cNvPicPr>
          <p:nvPr>
            <p:ph type="pic" sz="quarter" idx="15"/>
          </p:nvPr>
        </p:nvPicPr>
        <p:blipFill>
          <a:blip r:embed="rId3"/>
          <a:stretch/>
        </p:blipFill>
        <p:spPr>
          <a:xfrm>
            <a:off x="1181100" y="3193585"/>
            <a:ext cx="4104132" cy="2739508"/>
          </a:xfrm>
          <a:prstGeom prst="rect">
            <a:avLst/>
          </a:prstGeom>
          <a:noFill/>
        </p:spPr>
      </p:pic>
      <p:sp>
        <p:nvSpPr>
          <p:cNvPr id="4" name="Content Placeholder 3">
            <a:extLst>
              <a:ext uri="{FF2B5EF4-FFF2-40B4-BE49-F238E27FC236}">
                <a16:creationId xmlns:a16="http://schemas.microsoft.com/office/drawing/2014/main" id="{CCA1E883-7A19-7886-EB1E-3081AEB78A86}"/>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a:normAutofit/>
          </a:bodyPr>
          <a:lstStyle/>
          <a:p>
            <a:pPr marL="0" indent="0">
              <a:spcBef>
                <a:spcPts val="2500"/>
              </a:spcBef>
              <a:spcAft>
                <a:spcPts val="600"/>
              </a:spcAft>
              <a:buFont typeface="Arial" panose="020B0604020202020204" pitchFamily="34" charset="0"/>
              <a:buNone/>
            </a:pPr>
            <a:endParaRPr lang="en-US" sz="1400" dirty="0"/>
          </a:p>
        </p:txBody>
      </p:sp>
    </p:spTree>
    <p:extLst>
      <p:ext uri="{BB962C8B-B14F-4D97-AF65-F5344CB8AC3E}">
        <p14:creationId xmlns:p14="http://schemas.microsoft.com/office/powerpoint/2010/main" val="19265673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97C0-D73C-4C14-3433-F6A58E480985}"/>
              </a:ext>
            </a:extLst>
          </p:cNvPr>
          <p:cNvSpPr>
            <a:spLocks noGrp="1"/>
          </p:cNvSpPr>
          <p:nvPr>
            <p:ph type="title"/>
          </p:nvPr>
        </p:nvSpPr>
        <p:spPr>
          <a:xfrm>
            <a:off x="1093394" y="1112104"/>
            <a:ext cx="7343564" cy="932688"/>
          </a:xfrm>
        </p:spPr>
        <p:txBody>
          <a:bodyPr anchor="t">
            <a:normAutofit/>
          </a:bodyPr>
          <a:lstStyle/>
          <a:p>
            <a:r>
              <a:rPr lang="en-US" sz="3100"/>
              <a:t>Santa needs data on global gift preferences</a:t>
            </a:r>
          </a:p>
        </p:txBody>
      </p:sp>
      <p:sp>
        <p:nvSpPr>
          <p:cNvPr id="4" name="Content Placeholder 3">
            <a:extLst>
              <a:ext uri="{FF2B5EF4-FFF2-40B4-BE49-F238E27FC236}">
                <a16:creationId xmlns:a16="http://schemas.microsoft.com/office/drawing/2014/main" id="{4CE92AD3-9979-2E3C-1A6A-38AB1B2B1EA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dirty="0"/>
              <a:t>Importance of Research Skills</a:t>
            </a:r>
          </a:p>
          <a:p>
            <a:pPr marL="0" indent="0">
              <a:lnSpc>
                <a:spcPct val="90000"/>
              </a:lnSpc>
              <a:spcBef>
                <a:spcPts val="2500"/>
              </a:spcBef>
              <a:spcAft>
                <a:spcPts val="600"/>
              </a:spcAft>
              <a:buFont typeface="Arial" panose="020B0604020202020204" pitchFamily="34" charset="0"/>
              <a:buNone/>
            </a:pPr>
            <a:endParaRPr lang="en-US" sz="1400" b="1" dirty="0"/>
          </a:p>
          <a:p>
            <a:pPr marL="0" indent="0">
              <a:lnSpc>
                <a:spcPct val="90000"/>
              </a:lnSpc>
              <a:spcBef>
                <a:spcPts val="2500"/>
              </a:spcBef>
              <a:spcAft>
                <a:spcPts val="600"/>
              </a:spcAft>
              <a:buFont typeface="Arial" panose="020B0604020202020204" pitchFamily="34" charset="0"/>
              <a:buNone/>
            </a:pPr>
            <a:r>
              <a:rPr lang="en-US" sz="1400" b="1" dirty="0"/>
              <a:t>Role of</a:t>
            </a:r>
            <a:r>
              <a:rPr lang="en-US" b="1" dirty="0"/>
              <a:t> Evaluation </a:t>
            </a:r>
          </a:p>
          <a:p>
            <a:pPr marL="0" indent="0">
              <a:lnSpc>
                <a:spcPct val="90000"/>
              </a:lnSpc>
              <a:spcBef>
                <a:spcPts val="2500"/>
              </a:spcBef>
              <a:spcAft>
                <a:spcPts val="600"/>
              </a:spcAft>
              <a:buFont typeface="Arial" panose="020B0604020202020204" pitchFamily="34" charset="0"/>
              <a:buNone/>
            </a:pPr>
            <a:endParaRPr lang="en-US" sz="1400" b="1" dirty="0"/>
          </a:p>
          <a:p>
            <a:pPr marL="0" indent="0">
              <a:lnSpc>
                <a:spcPct val="90000"/>
              </a:lnSpc>
              <a:spcBef>
                <a:spcPts val="2500"/>
              </a:spcBef>
              <a:spcAft>
                <a:spcPts val="600"/>
              </a:spcAft>
              <a:buFont typeface="Arial" panose="020B0604020202020204" pitchFamily="34" charset="0"/>
              <a:buNone/>
            </a:pPr>
            <a:r>
              <a:rPr lang="en-US" sz="1400" b="1" dirty="0"/>
              <a:t>Application Across Psychology Fields</a:t>
            </a:r>
          </a:p>
        </p:txBody>
      </p:sp>
      <p:pic>
        <p:nvPicPr>
          <p:cNvPr id="5" name="Content Placeholder 4" descr="graphs and charts  Financial data analyzingPlease see some similar pictures from my lightbox:">
            <a:extLst>
              <a:ext uri="{FF2B5EF4-FFF2-40B4-BE49-F238E27FC236}">
                <a16:creationId xmlns:a16="http://schemas.microsoft.com/office/drawing/2014/main" id="{32EA33A5-610B-4713-9AB9-78BCF86DE975}"/>
              </a:ext>
            </a:extLst>
          </p:cNvPr>
          <p:cNvPicPr>
            <a:picLocks noGrp="1" noChangeAspect="1"/>
          </p:cNvPicPr>
          <p:nvPr>
            <p:ph type="pic" sz="quarter" idx="13"/>
          </p:nvPr>
        </p:nvPicPr>
        <p:blipFill>
          <a:blip r:embed="rId3"/>
          <a:srcRect l="28700" r="36976"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33730617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05C3F-A851-D2DA-5CCA-E03B3389507B}"/>
              </a:ext>
            </a:extLst>
          </p:cNvPr>
          <p:cNvSpPr>
            <a:spLocks noGrp="1"/>
          </p:cNvSpPr>
          <p:nvPr>
            <p:ph type="title"/>
          </p:nvPr>
        </p:nvSpPr>
        <p:spPr>
          <a:xfrm>
            <a:off x="1093394" y="1112104"/>
            <a:ext cx="7343564" cy="932688"/>
          </a:xfrm>
        </p:spPr>
        <p:txBody>
          <a:bodyPr anchor="t">
            <a:normAutofit/>
          </a:bodyPr>
          <a:lstStyle/>
          <a:p>
            <a:r>
              <a:rPr lang="en-US" sz="3100"/>
              <a:t>Elf accused of stealing candy canes</a:t>
            </a:r>
          </a:p>
        </p:txBody>
      </p:sp>
      <p:sp>
        <p:nvSpPr>
          <p:cNvPr id="4" name="Content Placeholder 3">
            <a:extLst>
              <a:ext uri="{FF2B5EF4-FFF2-40B4-BE49-F238E27FC236}">
                <a16:creationId xmlns:a16="http://schemas.microsoft.com/office/drawing/2014/main" id="{87E72019-B622-DB12-5F37-2276A6D9A99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endParaRPr lang="en-US" sz="1400" dirty="0"/>
          </a:p>
        </p:txBody>
      </p:sp>
      <p:pic>
        <p:nvPicPr>
          <p:cNvPr id="5" name="Content Placeholder 4" descr="Old Alchemists work table with mystical items, phrenology head, potions, skulls, scales and other equipment.">
            <a:extLst>
              <a:ext uri="{FF2B5EF4-FFF2-40B4-BE49-F238E27FC236}">
                <a16:creationId xmlns:a16="http://schemas.microsoft.com/office/drawing/2014/main" id="{5EC5241F-7B22-4798-8F04-C82DEC5224DE}"/>
              </a:ext>
            </a:extLst>
          </p:cNvPr>
          <p:cNvPicPr>
            <a:picLocks noGrp="1" noChangeAspect="1"/>
          </p:cNvPicPr>
          <p:nvPr>
            <p:ph type="pic" sz="quarter" idx="13"/>
          </p:nvPr>
        </p:nvPicPr>
        <p:blipFill>
          <a:blip r:embed="rId3"/>
          <a:srcRect r="22965"/>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8979476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50"/>
                                  </p:stCondLst>
                                  <p:endCondLst>
                                    <p:cond evt="begin" delay="0">
                                      <p:tn val="5"/>
                                    </p:cond>
                                  </p:end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E31B-1325-1AE5-3024-C0C3B1811120}"/>
              </a:ext>
            </a:extLst>
          </p:cNvPr>
          <p:cNvSpPr>
            <a:spLocks noGrp="1"/>
          </p:cNvSpPr>
          <p:nvPr>
            <p:ph type="title"/>
          </p:nvPr>
        </p:nvSpPr>
        <p:spPr>
          <a:xfrm>
            <a:off x="1093394" y="1112104"/>
            <a:ext cx="7343564" cy="932688"/>
          </a:xfrm>
        </p:spPr>
        <p:txBody>
          <a:bodyPr anchor="t">
            <a:normAutofit/>
          </a:bodyPr>
          <a:lstStyle/>
          <a:p>
            <a:r>
              <a:rPr lang="en-US" sz="3100"/>
              <a:t>Santa wants an inclusive workshop</a:t>
            </a:r>
          </a:p>
        </p:txBody>
      </p:sp>
      <p:sp>
        <p:nvSpPr>
          <p:cNvPr id="4" name="Content Placeholder 3">
            <a:extLst>
              <a:ext uri="{FF2B5EF4-FFF2-40B4-BE49-F238E27FC236}">
                <a16:creationId xmlns:a16="http://schemas.microsoft.com/office/drawing/2014/main" id="{B1293C62-30B4-8775-46CA-77032CDD8EC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lnSpcReduction="10000"/>
          </a:bodyPr>
          <a:lstStyle/>
          <a:p>
            <a:pPr marL="0" indent="0">
              <a:lnSpc>
                <a:spcPct val="90000"/>
              </a:lnSpc>
              <a:spcBef>
                <a:spcPts val="2500"/>
              </a:spcBef>
              <a:spcAft>
                <a:spcPts val="600"/>
              </a:spcAft>
              <a:buFont typeface="Arial" panose="020B0604020202020204" pitchFamily="34" charset="0"/>
              <a:buNone/>
            </a:pPr>
            <a:r>
              <a:rPr lang="en-US" sz="1400" b="1"/>
              <a:t>Cultural Awareness Importance</a:t>
            </a:r>
          </a:p>
          <a:p>
            <a:pPr marL="0" lvl="1" indent="0">
              <a:lnSpc>
                <a:spcPct val="90000"/>
              </a:lnSpc>
              <a:spcAft>
                <a:spcPts val="600"/>
              </a:spcAft>
              <a:buFont typeface="Arial" panose="020B0604020202020204" pitchFamily="34" charset="0"/>
              <a:buNone/>
            </a:pPr>
            <a:r>
              <a:rPr lang="en-US" sz="1400"/>
              <a:t>Cultural awareness is critical for respecting diverse backgrounds and ensuring equitable psychological services.</a:t>
            </a:r>
          </a:p>
          <a:p>
            <a:pPr marL="0" indent="0">
              <a:lnSpc>
                <a:spcPct val="90000"/>
              </a:lnSpc>
              <a:spcBef>
                <a:spcPts val="2500"/>
              </a:spcBef>
              <a:spcAft>
                <a:spcPts val="600"/>
              </a:spcAft>
              <a:buFont typeface="Arial" panose="020B0604020202020204" pitchFamily="34" charset="0"/>
              <a:buNone/>
            </a:pPr>
            <a:r>
              <a:rPr lang="en-US" sz="1400" b="1"/>
              <a:t>Ethical Responsibility</a:t>
            </a:r>
          </a:p>
          <a:p>
            <a:pPr marL="0" lvl="1" indent="0">
              <a:lnSpc>
                <a:spcPct val="90000"/>
              </a:lnSpc>
              <a:spcAft>
                <a:spcPts val="600"/>
              </a:spcAft>
              <a:buFont typeface="Arial" panose="020B0604020202020204" pitchFamily="34" charset="0"/>
              <a:buNone/>
            </a:pPr>
            <a:r>
              <a:rPr lang="en-US" sz="1400"/>
              <a:t>Psychologists have an ethical duty to promote inclusivity and prevent discrimination in all settings.</a:t>
            </a:r>
          </a:p>
          <a:p>
            <a:pPr marL="0" indent="0">
              <a:lnSpc>
                <a:spcPct val="90000"/>
              </a:lnSpc>
              <a:spcBef>
                <a:spcPts val="2500"/>
              </a:spcBef>
              <a:spcAft>
                <a:spcPts val="600"/>
              </a:spcAft>
              <a:buFont typeface="Arial" panose="020B0604020202020204" pitchFamily="34" charset="0"/>
              <a:buNone/>
            </a:pPr>
            <a:r>
              <a:rPr lang="en-US" sz="1400" b="1"/>
              <a:t>Developing Cultural Competence</a:t>
            </a:r>
          </a:p>
          <a:p>
            <a:pPr marL="0" lvl="1" indent="0">
              <a:lnSpc>
                <a:spcPct val="90000"/>
              </a:lnSpc>
              <a:spcAft>
                <a:spcPts val="600"/>
              </a:spcAft>
              <a:buFont typeface="Arial" panose="020B0604020202020204" pitchFamily="34" charset="0"/>
              <a:buNone/>
            </a:pPr>
            <a:r>
              <a:rPr lang="en-US" sz="1400"/>
              <a:t>Students must develop cultural competence for effective practice in multicultural and global contexts.</a:t>
            </a:r>
          </a:p>
          <a:p>
            <a:pPr marL="0" indent="0">
              <a:lnSpc>
                <a:spcPct val="90000"/>
              </a:lnSpc>
              <a:spcBef>
                <a:spcPts val="2500"/>
              </a:spcBef>
              <a:spcAft>
                <a:spcPts val="600"/>
              </a:spcAft>
              <a:buFont typeface="Arial" panose="020B0604020202020204" pitchFamily="34" charset="0"/>
              <a:buNone/>
            </a:pPr>
            <a:r>
              <a:rPr lang="en-US" sz="1400" b="1"/>
              <a:t>Social Justice and Inclusion</a:t>
            </a:r>
          </a:p>
          <a:p>
            <a:pPr marL="0" lvl="1" indent="0">
              <a:lnSpc>
                <a:spcPct val="90000"/>
              </a:lnSpc>
              <a:spcAft>
                <a:spcPts val="600"/>
              </a:spcAft>
              <a:buFont typeface="Arial" panose="020B0604020202020204" pitchFamily="34" charset="0"/>
              <a:buNone/>
            </a:pPr>
            <a:r>
              <a:rPr lang="en-US" sz="1400"/>
              <a:t>Inclusivity supports social justice and human rights, fostering positive societal change and belonging.</a:t>
            </a:r>
          </a:p>
        </p:txBody>
      </p:sp>
      <p:pic>
        <p:nvPicPr>
          <p:cNvPr id="5" name="Content Placeholder 4" descr="Business team brainstorming">
            <a:extLst>
              <a:ext uri="{FF2B5EF4-FFF2-40B4-BE49-F238E27FC236}">
                <a16:creationId xmlns:a16="http://schemas.microsoft.com/office/drawing/2014/main" id="{3200825A-0ABC-4D8F-BFB6-EA7EC5060D58}"/>
              </a:ext>
            </a:extLst>
          </p:cNvPr>
          <p:cNvPicPr>
            <a:picLocks noGrp="1" noChangeAspect="1"/>
          </p:cNvPicPr>
          <p:nvPr>
            <p:ph type="pic" sz="quarter" idx="13"/>
          </p:nvPr>
        </p:nvPicPr>
        <p:blipFill>
          <a:blip r:embed="rId3"/>
          <a:srcRect l="42839" r="22837"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764644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0FAF-BA7E-C5B1-D117-C4997EA32C01}"/>
              </a:ext>
            </a:extLst>
          </p:cNvPr>
          <p:cNvSpPr>
            <a:spLocks noGrp="1"/>
          </p:cNvSpPr>
          <p:nvPr>
            <p:ph type="title"/>
          </p:nvPr>
        </p:nvSpPr>
        <p:spPr>
          <a:xfrm>
            <a:off x="1090940" y="1120990"/>
            <a:ext cx="4194291" cy="1505157"/>
          </a:xfrm>
        </p:spPr>
        <p:txBody>
          <a:bodyPr anchor="t">
            <a:normAutofit/>
          </a:bodyPr>
          <a:lstStyle/>
          <a:p>
            <a:r>
              <a:rPr lang="en-US" sz="3100"/>
              <a:t>Why psychology matters beyond Christmas</a:t>
            </a:r>
          </a:p>
        </p:txBody>
      </p:sp>
      <p:pic>
        <p:nvPicPr>
          <p:cNvPr id="5" name="Content Placeholder 4" descr="Creative Thinking">
            <a:extLst>
              <a:ext uri="{FF2B5EF4-FFF2-40B4-BE49-F238E27FC236}">
                <a16:creationId xmlns:a16="http://schemas.microsoft.com/office/drawing/2014/main" id="{B74EABBE-9611-4427-914F-2C60509C35B1}"/>
              </a:ext>
            </a:extLst>
          </p:cNvPr>
          <p:cNvPicPr>
            <a:picLocks noGrp="1" noChangeAspect="1"/>
          </p:cNvPicPr>
          <p:nvPr>
            <p:ph type="pic" sz="quarter" idx="15"/>
          </p:nvPr>
        </p:nvPicPr>
        <p:blipFill>
          <a:blip r:embed="rId3"/>
          <a:srcRect l="10684" r="2" b="2"/>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70AD3F81-1ED7-3D70-8D51-AD52785B5D69}"/>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vert="horz" lIns="91440" tIns="45720" rIns="91440" bIns="45720" rtlCol="0" anchor="t">
            <a:normAutofit/>
          </a:bodyPr>
          <a:lstStyle/>
          <a:p>
            <a:pPr marL="0" indent="0">
              <a:spcBef>
                <a:spcPts val="2500"/>
              </a:spcBef>
              <a:spcAft>
                <a:spcPts val="600"/>
              </a:spcAft>
              <a:buFont typeface="Arial" panose="020B0604020202020204" pitchFamily="34" charset="0"/>
              <a:buNone/>
            </a:pPr>
            <a:r>
              <a:rPr lang="en-US" sz="1400" b="1" dirty="0"/>
              <a:t>Broad Applicability of Psychology</a:t>
            </a:r>
          </a:p>
          <a:p>
            <a:pPr marL="0" lvl="1" indent="0">
              <a:spcAft>
                <a:spcPts val="600"/>
              </a:spcAft>
              <a:buFont typeface="Arial" panose="020B0604020202020204" pitchFamily="34" charset="0"/>
              <a:buNone/>
            </a:pPr>
            <a:r>
              <a:rPr lang="en-US" sz="1400" dirty="0"/>
              <a:t>Psychology is crucial for understanding and improving human </a:t>
            </a:r>
            <a:r>
              <a:rPr lang="en-US" sz="1400" dirty="0" err="1"/>
              <a:t>behaviour</a:t>
            </a:r>
            <a:r>
              <a:rPr lang="en-US" sz="1400" dirty="0"/>
              <a:t> across diverse life areas beyond festive contexts.</a:t>
            </a:r>
          </a:p>
          <a:p>
            <a:pPr marL="0" indent="0">
              <a:spcBef>
                <a:spcPts val="2500"/>
              </a:spcBef>
              <a:spcAft>
                <a:spcPts val="600"/>
              </a:spcAft>
              <a:buFont typeface="Arial" panose="020B0604020202020204" pitchFamily="34" charset="0"/>
              <a:buNone/>
            </a:pPr>
            <a:r>
              <a:rPr lang="en-US" sz="1400" b="1" dirty="0"/>
              <a:t>Impact on Mental Health and Education</a:t>
            </a:r>
          </a:p>
          <a:p>
            <a:pPr marL="0" lvl="1" indent="0">
              <a:spcAft>
                <a:spcPts val="600"/>
              </a:spcAft>
              <a:buFont typeface="Arial" panose="020B0604020202020204" pitchFamily="34" charset="0"/>
              <a:buNone/>
            </a:pPr>
            <a:r>
              <a:rPr lang="en-US" sz="1400" dirty="0"/>
              <a:t>Psychological principles help design interventions that enhance mental well-being and foster effective learning.</a:t>
            </a:r>
          </a:p>
          <a:p>
            <a:pPr marL="0" indent="0">
              <a:spcBef>
                <a:spcPts val="2500"/>
              </a:spcBef>
              <a:spcAft>
                <a:spcPts val="600"/>
              </a:spcAft>
              <a:buFont typeface="Arial" panose="020B0604020202020204" pitchFamily="34" charset="0"/>
              <a:buNone/>
            </a:pPr>
            <a:r>
              <a:rPr lang="en-US" sz="1400" b="1" dirty="0"/>
              <a:t>Role in Society and Global Challenges</a:t>
            </a:r>
          </a:p>
          <a:p>
            <a:pPr marL="0" lvl="1" indent="0">
              <a:spcAft>
                <a:spcPts val="600"/>
              </a:spcAft>
              <a:buFont typeface="Arial" panose="020B0604020202020204" pitchFamily="34" charset="0"/>
              <a:buNone/>
            </a:pPr>
            <a:r>
              <a:rPr lang="en-US" sz="1400" dirty="0"/>
              <a:t>Psychology informs public policy and organizational practices, addressing challenges like stress, inequality, and diversity.</a:t>
            </a:r>
          </a:p>
          <a:p>
            <a:pPr marL="0" indent="0">
              <a:spcBef>
                <a:spcPts val="2500"/>
              </a:spcBef>
              <a:spcAft>
                <a:spcPts val="600"/>
              </a:spcAft>
              <a:buFont typeface="Arial" panose="020B0604020202020204" pitchFamily="34" charset="0"/>
              <a:buNone/>
            </a:pPr>
            <a:r>
              <a:rPr lang="en-US" sz="1400" b="1" dirty="0"/>
              <a:t>Educational and Career Value</a:t>
            </a:r>
          </a:p>
          <a:p>
            <a:pPr marL="0" lvl="1" indent="0">
              <a:spcAft>
                <a:spcPts val="600"/>
              </a:spcAft>
              <a:buFont typeface="Arial" panose="020B0604020202020204" pitchFamily="34" charset="0"/>
              <a:buNone/>
            </a:pPr>
            <a:r>
              <a:rPr lang="en-US" sz="1400" dirty="0"/>
              <a:t>Students benefit by appreciating psychology’s broad relevance, aiding in meaningful career pursuits.</a:t>
            </a:r>
          </a:p>
        </p:txBody>
      </p:sp>
    </p:spTree>
    <p:extLst>
      <p:ext uri="{BB962C8B-B14F-4D97-AF65-F5344CB8AC3E}">
        <p14:creationId xmlns:p14="http://schemas.microsoft.com/office/powerpoint/2010/main" val="3123164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DF10072-02C4-49CD-A62E-A2D45571E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3.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65</TotalTime>
  <Words>3293</Words>
  <Application>Microsoft Office PowerPoint</Application>
  <PresentationFormat>Widescreen</PresentationFormat>
  <Paragraphs>154</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Bahnschrift SemiLight</vt:lpstr>
      <vt:lpstr>Blockwork elegance</vt:lpstr>
      <vt:lpstr>Professional Pathways: Clinical Psychology </vt:lpstr>
      <vt:lpstr>Forensic Psychology</vt:lpstr>
      <vt:lpstr>Educational Psychology</vt:lpstr>
      <vt:lpstr>Occupational Psychology</vt:lpstr>
      <vt:lpstr>Psychology in Education</vt:lpstr>
      <vt:lpstr>Psychology in Business</vt:lpstr>
      <vt:lpstr>Psychology in Health</vt:lpstr>
      <vt:lpstr>Universal competency for psychology graduates</vt:lpstr>
      <vt:lpstr>Core Competency - Ethics</vt:lpstr>
      <vt:lpstr>Communication Skills</vt:lpstr>
      <vt:lpstr>Research Skills</vt:lpstr>
      <vt:lpstr>Christmas Psychology Quiz for First-Year Undergraduates</vt:lpstr>
      <vt:lpstr>Santa needs help managing his stress</vt:lpstr>
      <vt:lpstr>Elves struggling with teamwork</vt:lpstr>
      <vt:lpstr>Rudolph feels anxious about leading the sleigh</vt:lpstr>
      <vt:lpstr>Santa wants to improve elf productivity</vt:lpstr>
      <vt:lpstr>Mrs. Claus and festive music’s effect on mood</vt:lpstr>
      <vt:lpstr>Santa needs data on global gift preferences</vt:lpstr>
      <vt:lpstr>Elf accused of stealing candy canes</vt:lpstr>
      <vt:lpstr>Santa wants an inclusive workshop</vt:lpstr>
      <vt:lpstr>Why psychology matters beyond Christmas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Ceri Phelps</cp:lastModifiedBy>
  <cp:revision>2</cp:revision>
  <dcterms:created xsi:type="dcterms:W3CDTF">2025-08-04T03:17:32Z</dcterms:created>
  <dcterms:modified xsi:type="dcterms:W3CDTF">2025-12-10T08:27:52Z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